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4" r:id="rId5"/>
    <p:sldId id="265" r:id="rId6"/>
    <p:sldId id="266" r:id="rId7"/>
    <p:sldId id="259" r:id="rId8"/>
    <p:sldId id="260" r:id="rId9"/>
    <p:sldId id="261" r:id="rId10"/>
    <p:sldId id="262" r:id="rId11"/>
    <p:sldId id="263" r:id="rId12"/>
    <p:sldId id="268" r:id="rId13"/>
    <p:sldId id="270" r:id="rId14"/>
    <p:sldId id="267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0528" autoAdjust="0"/>
  </p:normalViewPr>
  <p:slideViewPr>
    <p:cSldViewPr snapToGrid="0">
      <p:cViewPr varScale="1">
        <p:scale>
          <a:sx n="66" d="100"/>
          <a:sy n="66" d="100"/>
        </p:scale>
        <p:origin x="9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D1801-CC18-4BB2-B091-5A762ACFD75B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1C694-428E-44B4-860A-35D7C82B956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76247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Fisiologi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lang="en-ID" dirty="0" err="1"/>
              <a:t>ilmu</a:t>
            </a:r>
            <a:r>
              <a:rPr lang="en-ID" dirty="0"/>
              <a:t> yang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normal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makhluk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,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, </a:t>
            </a:r>
            <a:r>
              <a:rPr lang="en-ID" dirty="0" err="1"/>
              <a:t>hewan</a:t>
            </a:r>
            <a:r>
              <a:rPr lang="en-ID" dirty="0"/>
              <a:t>, dan </a:t>
            </a:r>
            <a:r>
              <a:rPr lang="en-ID" dirty="0" err="1"/>
              <a:t>tumbuhan</a:t>
            </a:r>
            <a:r>
              <a:rPr lang="en-ID" dirty="0"/>
              <a:t>.</a:t>
            </a:r>
          </a:p>
          <a:p>
            <a:endParaRPr lang="en-ID" dirty="0"/>
          </a:p>
          <a:p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Fisiologi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merupakan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cabang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ilmu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biologi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mempelajari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bagaimana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organ,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jaringan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,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sel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bekerja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serta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fenomena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fisika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kimia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terlibat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di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dalamnya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endParaRPr lang="en-ID" dirty="0"/>
          </a:p>
          <a:p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Sosiokultural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lang="en-ID" dirty="0" err="1"/>
              <a:t>istilah</a:t>
            </a:r>
            <a:r>
              <a:rPr lang="en-ID" dirty="0"/>
              <a:t> yang </a:t>
            </a:r>
            <a:r>
              <a:rPr lang="en-ID" dirty="0" err="1"/>
              <a:t>menggambarkan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kompleks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dan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1C694-428E-44B4-860A-35D7C82B956A}" type="slidenum">
              <a:rPr lang="en-ID" smtClean="0"/>
              <a:t>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7155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Proses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termodinamika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perubahan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keadaan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suatu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sistem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fisik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melibatkan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perpindahan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energi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bentuk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panas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kerja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Proses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ini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mengubah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keadaan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awal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sistem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menjadi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keadaan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akhir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tertentu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dengan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mengubah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suhu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, volume,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maupun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tekanannya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1C694-428E-44B4-860A-35D7C82B956A}" type="slidenum">
              <a:rPr lang="en-ID" smtClean="0"/>
              <a:t>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74050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dirty="0"/>
              <a:t>Occupational </a:t>
            </a:r>
            <a:r>
              <a:rPr lang="en-ID" dirty="0" err="1"/>
              <a:t>Biomechani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biomekanik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tubuh</a:t>
            </a:r>
            <a:r>
              <a:rPr lang="en-ID" dirty="0"/>
              <a:t> yang </a:t>
            </a:r>
            <a:r>
              <a:rPr lang="en-ID" dirty="0" err="1"/>
              <a:t>berkolaborasi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gerak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oleh organ </a:t>
            </a:r>
            <a:r>
              <a:rPr lang="en-ID" dirty="0" err="1"/>
              <a:t>tubuh</a:t>
            </a:r>
            <a:r>
              <a:rPr lang="en-ID" dirty="0"/>
              <a:t> </a:t>
            </a:r>
            <a:r>
              <a:rPr lang="en-ID" dirty="0" err="1"/>
              <a:t>yakni</a:t>
            </a:r>
            <a:r>
              <a:rPr lang="en-ID" dirty="0"/>
              <a:t> </a:t>
            </a:r>
            <a:r>
              <a:rPr lang="en-ID" dirty="0" err="1"/>
              <a:t>kolaborasi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Tulang</a:t>
            </a:r>
            <a:r>
              <a:rPr lang="en-ID" dirty="0"/>
              <a:t>,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penghubung</a:t>
            </a:r>
            <a:r>
              <a:rPr lang="en-ID" dirty="0"/>
              <a:t> (Connective Tissue) dan </a:t>
            </a:r>
            <a:r>
              <a:rPr lang="en-ID" dirty="0" err="1"/>
              <a:t>otot</a:t>
            </a:r>
            <a:r>
              <a:rPr lang="en-ID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1C694-428E-44B4-860A-35D7C82B956A}" type="slidenum">
              <a:rPr lang="en-ID" smtClean="0"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32227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1C694-428E-44B4-860A-35D7C82B956A}" type="slidenum">
              <a:rPr lang="en-ID" smtClean="0"/>
              <a:t>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91648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Menurut Chaffin &amp; Andersson (dalam Romadhoni:2007), disiplin ilmu Biomekanika Kerja digunakan untuk hal-hal berikut, diantaranya yaitu: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a, b, 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Biomekanika kerja juga dapat digunakan sebagai pedoman perancangan untuk beberapa hal yaitu: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1C694-428E-44B4-860A-35D7C82B956A}" type="slidenum">
              <a:rPr lang="en-ID" smtClean="0"/>
              <a:t>11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3602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1C694-428E-44B4-860A-35D7C82B956A}" type="slidenum">
              <a:rPr lang="en-ID" smtClean="0"/>
              <a:t>12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72375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1C694-428E-44B4-860A-35D7C82B956A}" type="slidenum">
              <a:rPr lang="en-ID" smtClean="0"/>
              <a:t>13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78734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1C694-428E-44B4-860A-35D7C82B956A}" type="slidenum">
              <a:rPr lang="en-ID" smtClean="0"/>
              <a:t>14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5159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6C090-EDBF-4C5B-8540-9A32F3A90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D2014E-9630-48FB-962A-9B5220090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7A689-56EA-45A7-8264-BDEC18362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E1EF0-3844-4B41-8423-C83B4775D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790F1-1555-4DA6-8C11-E7F8EE253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557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9A79B-DF07-41CD-B09E-C3271BCAC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CCE7B4-DFF0-4519-984B-173D2F703E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795BC-69E8-4EA3-991F-FEFBB2A2A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90DA3-1E11-4D57-B5FC-A31BFCA89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7DD1B-EA96-4FEC-AA49-307B18596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139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EF4639-9B8F-4922-8998-5374FE02F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12CA4-67F6-4FB9-99B4-E357964AE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86107-7407-41EE-BA79-72EB1F65D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B81EE-BEAC-48C7-BAC7-EC6E0F6B4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61CB8-125D-4E21-80D2-36E06B4AC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0292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3EFAE-529B-445A-9E28-BD187BC9A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EE68B-78B4-4EA5-BFCE-A154A4043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4CFB2-6110-4C91-B82E-6F66EB231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DF9FF-FE0B-496C-A281-2B60C8425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E7608-D000-4427-92C4-BC90C4FAD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4759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3AF8E-3219-481D-9CB8-3F401664A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EED52F-B99C-4D04-A2C0-9B751C635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3FF69-A162-4C87-A030-53F22E588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35E99-81C6-43AA-9BE7-038AEA6CD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23BE2-A354-42FE-9056-A8753E881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32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33B7D-7DA4-4C4E-9E98-69F8E0225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2E971-BDCA-4DBC-AC4B-511D5EAFAC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5C1D31-5883-4080-89AA-A0C9439D3A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31A69-DDF9-4AC8-828E-380F84576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99AD51-84A6-43C1-926C-2B63B86E2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B647-EE90-424A-8323-5FB309599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3426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3ABD6-CE04-4CA6-B209-AA51EC8A3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05FEB-0782-4F81-9F3A-023D768F4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EA32EF-21AC-4CC9-8C7B-557867B34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6C5DB5-2427-4A7E-9F17-2ABB2570D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B525FA-AACC-4662-9897-F2DCC52241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8617E7-429D-46F6-8490-E74308DFE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2F74ED-23A3-4348-B39C-FD54031CB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9F7183-6D45-427F-8A49-607AA0BCE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32965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B2401-67E6-4FB6-9840-64603C646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5429F8-7C2D-424F-8359-6CCF3465B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5ABFC6-6E01-45D3-A625-6DC266378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5BCFDE-13EC-4672-BA48-0A713E09B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497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5A66E4-06EA-4274-AA00-E4ECB264E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ED6AC4-AEF9-432D-AA85-B95F000F6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AAF05F-DD8D-4DE4-BCFE-6DE8AB766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7277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CA109-8EBD-4236-9E12-679F3DA51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C379C-B987-4299-95A3-8D951E9EC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B8519-EA13-4C35-8637-630EF3B71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F1B437-DCBB-49A0-993C-0C6E9EF9D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2DA918-A979-4D3C-A2A4-D6839A2D8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E4CD18-2AD1-4E64-B029-1B431329C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602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4130F-24AD-4E9A-9495-45C2B4808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951693-4DB5-4ED4-9A22-93E6E78A2A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2BA0CE-5263-4587-BCBB-6896E92106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A3811-21B4-4BB2-A787-D28C46127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C52AC-CA90-4446-A135-DD94CE1DD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CA8546-3AFA-49F2-968C-77880DF8C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91617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56B58E-D254-41CC-AF80-9A1A7830A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23EA5C-5C2C-43D5-8BE9-72F441638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D5991-2E10-46F6-89C8-5C1881DFD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7BFE4-CC96-492C-90E0-0669AE6C77F5}" type="datetimeFigureOut">
              <a:rPr lang="en-ID" smtClean="0"/>
              <a:t>23/10/2024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29C45-D243-406E-A717-C5EB104D74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06171-DEED-4196-A722-462802123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9D763-9C38-474C-9077-D3E0B1B1201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42961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AB64B-EC1F-48EE-A41A-0912DE90B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1931" y="2428649"/>
            <a:ext cx="6418217" cy="1163637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BIOMEKANIKA</a:t>
            </a:r>
            <a:endParaRPr lang="en-ID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618A81-153B-48B3-8BB2-7187C2A96A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19" y="4451123"/>
            <a:ext cx="2817223" cy="460511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DESAIN INTERIOR</a:t>
            </a:r>
            <a:endParaRPr lang="en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E9C4520-E998-4EE1-BE41-240A2B5B0043}"/>
              </a:ext>
            </a:extLst>
          </p:cNvPr>
          <p:cNvSpPr txBox="1">
            <a:spLocks/>
          </p:cNvSpPr>
          <p:nvPr/>
        </p:nvSpPr>
        <p:spPr>
          <a:xfrm>
            <a:off x="8046719" y="684666"/>
            <a:ext cx="2817223" cy="46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ERGONOMI</a:t>
            </a:r>
            <a:endParaRPr lang="en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956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714102" y="848044"/>
            <a:ext cx="6418217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Aplikasi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Biomekanika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Kerja</a:t>
            </a:r>
            <a:endParaRPr lang="en-ID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7D317-916B-48AE-9F76-1FDE7C6B7471}"/>
              </a:ext>
            </a:extLst>
          </p:cNvPr>
          <p:cNvSpPr txBox="1">
            <a:spLocks/>
          </p:cNvSpPr>
          <p:nvPr/>
        </p:nvSpPr>
        <p:spPr>
          <a:xfrm>
            <a:off x="8360227" y="1449977"/>
            <a:ext cx="3735979" cy="177654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Anatomi ;</a:t>
            </a:r>
            <a:endParaRPr lang="en-US" sz="1800" b="1" i="1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Fisiologis ;</a:t>
            </a:r>
            <a:endParaRPr lang="en-US" sz="1800" b="1" i="1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psikologis ;</a:t>
            </a:r>
            <a:endParaRPr lang="en-US" sz="1800" b="1" i="1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Mekanik</a:t>
            </a:r>
            <a:r>
              <a:rPr lang="id-ID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 ;</a:t>
            </a:r>
            <a:endParaRPr lang="en-US" sz="1800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sosio-kultural</a:t>
            </a:r>
            <a:r>
              <a:rPr lang="id-ID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 ;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F6F6B22-D53B-4C59-96CF-55A6D531868C}"/>
              </a:ext>
            </a:extLst>
          </p:cNvPr>
          <p:cNvSpPr txBox="1">
            <a:spLocks/>
          </p:cNvSpPr>
          <p:nvPr/>
        </p:nvSpPr>
        <p:spPr>
          <a:xfrm>
            <a:off x="714102" y="2020389"/>
            <a:ext cx="7319555" cy="120613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4. Pendekatan Mekanik</a:t>
            </a:r>
            <a:r>
              <a:rPr lang="id-ID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 ;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	</a:t>
            </a:r>
            <a:r>
              <a:rPr lang="id-ID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Dimana menjelaskan adanya gaya, waktu dan jarak yang berhubungan dengan gerakan tubuh manusia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5F568A5-9A92-40FF-A47A-8113E3C20193}"/>
              </a:ext>
            </a:extLst>
          </p:cNvPr>
          <p:cNvSpPr txBox="1">
            <a:spLocks/>
          </p:cNvSpPr>
          <p:nvPr/>
        </p:nvSpPr>
        <p:spPr>
          <a:xfrm>
            <a:off x="592182" y="3429001"/>
            <a:ext cx="7319555" cy="10515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5. Pendekatan sosio-kultural</a:t>
            </a:r>
            <a:r>
              <a:rPr lang="id-ID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 ;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	</a:t>
            </a:r>
            <a:r>
              <a:rPr lang="id-ID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Dimana menjelaskan tentang pengertian dari gerakan yang bervariasi didalam lingkungan yang berbeda-beda.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526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714102" y="848044"/>
            <a:ext cx="6418217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Manfaat Biomekanika </a:t>
            </a:r>
            <a:endParaRPr lang="en-ID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F6F6B22-D53B-4C59-96CF-55A6D531868C}"/>
              </a:ext>
            </a:extLst>
          </p:cNvPr>
          <p:cNvSpPr txBox="1">
            <a:spLocks/>
          </p:cNvSpPr>
          <p:nvPr/>
        </p:nvSpPr>
        <p:spPr>
          <a:xfrm>
            <a:off x="714102" y="1593669"/>
            <a:ext cx="9631681" cy="183533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id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Mengevaluasi tingkatan kemampuan pekerja terhadap kebutuhan fisik pekerjaan;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id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Simulasi alternatif metode kerja dan menentukan penurunan kebutuhan fisik pekerjaan terhadap jenis pekerjaan baru yang sedang di analisis;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id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Sebagai acuan dalam proses seleksi pekerja dan prosedur penempatan</a:t>
            </a:r>
            <a:endParaRPr lang="en-ID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d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Menurut Chaffin &amp; Andersson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marL="0" marR="0" lvl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5F568A5-9A92-40FF-A47A-8113E3C20193}"/>
              </a:ext>
            </a:extLst>
          </p:cNvPr>
          <p:cNvSpPr txBox="1">
            <a:spLocks/>
          </p:cNvSpPr>
          <p:nvPr/>
        </p:nvSpPr>
        <p:spPr>
          <a:xfrm>
            <a:off x="714102" y="3973853"/>
            <a:ext cx="9631681" cy="258095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d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Perancangan peralatan (seperti jenis-jenis peralatan yang dioperasikan dengan menggunakan tangan);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d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Perancangan layout kendali mesin dan stasiun kerja;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d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Perancangan tempat duduk kerja;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d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Acuan batas kemampuan pada aktivitas penanganan material (</a:t>
            </a:r>
            <a:r>
              <a:rPr lang="id-ID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 handling);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d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Kriteria seleksi pekerja dan pelatihan.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056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467360" y="564290"/>
            <a:ext cx="9605554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Biomekanika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diaplikasikan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olahraga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ergonomi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dan dunia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endParaRPr lang="en-ID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3C4F6E5-F6A8-482F-856E-39720ADAF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900273"/>
              </p:ext>
            </p:extLst>
          </p:nvPr>
        </p:nvGraphicFramePr>
        <p:xfrm>
          <a:off x="1095471" y="1801813"/>
          <a:ext cx="5937058" cy="4400355"/>
        </p:xfrm>
        <a:graphic>
          <a:graphicData uri="http://schemas.openxmlformats.org/drawingml/2006/table">
            <a:tbl>
              <a:tblPr/>
              <a:tblGrid>
                <a:gridCol w="2968529">
                  <a:extLst>
                    <a:ext uri="{9D8B030D-6E8A-4147-A177-3AD203B41FA5}">
                      <a16:colId xmlns:a16="http://schemas.microsoft.com/office/drawing/2014/main" val="4151226019"/>
                    </a:ext>
                  </a:extLst>
                </a:gridCol>
                <a:gridCol w="2968529">
                  <a:extLst>
                    <a:ext uri="{9D8B030D-6E8A-4147-A177-3AD203B41FA5}">
                      <a16:colId xmlns:a16="http://schemas.microsoft.com/office/drawing/2014/main" val="2279832743"/>
                    </a:ext>
                  </a:extLst>
                </a:gridCol>
              </a:tblGrid>
              <a:tr h="428370">
                <a:tc>
                  <a:txBody>
                    <a:bodyPr/>
                    <a:lstStyle/>
                    <a:p>
                      <a:pPr algn="l" fontAlgn="t"/>
                      <a:r>
                        <a:rPr lang="en-ID" sz="1800">
                          <a:effectLst/>
                        </a:rPr>
                        <a:t>Bidang</a:t>
                      </a:r>
                    </a:p>
                  </a:txBody>
                  <a:tcPr marL="90183" marR="93941" marT="45092" marB="112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800">
                          <a:effectLst/>
                        </a:rPr>
                        <a:t>Manfaat</a:t>
                      </a:r>
                    </a:p>
                  </a:txBody>
                  <a:tcPr marL="93941" marR="90183" marT="45092" marB="112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3065467"/>
                  </a:ext>
                </a:extLst>
              </a:tr>
              <a:tr h="1307656">
                <a:tc>
                  <a:txBody>
                    <a:bodyPr/>
                    <a:lstStyle/>
                    <a:p>
                      <a:pPr fontAlgn="t"/>
                      <a:r>
                        <a:rPr lang="en-ID" sz="1800" dirty="0" err="1">
                          <a:effectLst/>
                        </a:rPr>
                        <a:t>Olahraga</a:t>
                      </a:r>
                      <a:endParaRPr lang="en-ID" sz="1800" dirty="0">
                        <a:effectLst/>
                      </a:endParaRPr>
                    </a:p>
                  </a:txBody>
                  <a:tcPr marL="90183" marR="93941" marT="112729" marB="112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ID" sz="1800">
                          <a:effectLst/>
                        </a:rPr>
                        <a:t>Meningkatkan kinerja atau performa, mencegah cedera, dan memahami model gerak dasar</a:t>
                      </a:r>
                    </a:p>
                  </a:txBody>
                  <a:tcPr marL="93941" marR="90183" marT="112729" marB="112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5948450"/>
                  </a:ext>
                </a:extLst>
              </a:tr>
              <a:tr h="1037106">
                <a:tc>
                  <a:txBody>
                    <a:bodyPr/>
                    <a:lstStyle/>
                    <a:p>
                      <a:pPr fontAlgn="t"/>
                      <a:r>
                        <a:rPr lang="en-ID" sz="1800">
                          <a:effectLst/>
                        </a:rPr>
                        <a:t>Ergonomi</a:t>
                      </a:r>
                    </a:p>
                  </a:txBody>
                  <a:tcPr marL="90183" marR="93941" marT="112729" marB="112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1800">
                          <a:effectLst/>
                        </a:rPr>
                        <a:t>Memastikan sistem kerja ergonomis dengan memperhatikan biomekanika</a:t>
                      </a:r>
                    </a:p>
                  </a:txBody>
                  <a:tcPr marL="93941" marR="90183" marT="112729" marB="112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3412132"/>
                  </a:ext>
                </a:extLst>
              </a:tr>
              <a:tr h="1578205">
                <a:tc>
                  <a:txBody>
                    <a:bodyPr/>
                    <a:lstStyle/>
                    <a:p>
                      <a:pPr fontAlgn="t"/>
                      <a:r>
                        <a:rPr lang="en-ID" sz="1800">
                          <a:effectLst/>
                        </a:rPr>
                        <a:t>Dunia kerja</a:t>
                      </a:r>
                    </a:p>
                  </a:txBody>
                  <a:tcPr marL="90183" marR="93941" marT="112729" marB="112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ID" sz="1800" dirty="0" err="1">
                          <a:effectLst/>
                        </a:rPr>
                        <a:t>Meminimalkan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keluhan</a:t>
                      </a:r>
                      <a:r>
                        <a:rPr lang="en-ID" sz="1800" dirty="0">
                          <a:effectLst/>
                        </a:rPr>
                        <a:t> pada </a:t>
                      </a:r>
                      <a:r>
                        <a:rPr lang="en-ID" sz="1800" dirty="0" err="1">
                          <a:effectLst/>
                        </a:rPr>
                        <a:t>sistem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kerangka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otot</a:t>
                      </a:r>
                      <a:r>
                        <a:rPr lang="en-ID" sz="1800" dirty="0">
                          <a:effectLst/>
                        </a:rPr>
                        <a:t>, </a:t>
                      </a:r>
                      <a:r>
                        <a:rPr lang="en-ID" sz="1800" dirty="0" err="1">
                          <a:effectLst/>
                        </a:rPr>
                        <a:t>meningkatkan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produktivitas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kerja</a:t>
                      </a:r>
                      <a:r>
                        <a:rPr lang="en-ID" sz="1800" dirty="0">
                          <a:effectLst/>
                        </a:rPr>
                        <a:t>, dan </a:t>
                      </a:r>
                      <a:r>
                        <a:rPr lang="en-ID" sz="1800" dirty="0" err="1">
                          <a:effectLst/>
                        </a:rPr>
                        <a:t>mengurangi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kemungkinan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cedera</a:t>
                      </a:r>
                      <a:endParaRPr lang="en-ID" sz="1800" dirty="0">
                        <a:effectLst/>
                      </a:endParaRPr>
                    </a:p>
                  </a:txBody>
                  <a:tcPr marL="93941" marR="90183" marT="112729" marB="1127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722542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776D719F-C117-417A-8099-4F3ED012F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75" y="1427875"/>
            <a:ext cx="80150" cy="74787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065058-D133-4350-AFD6-DA19F2D9AE8C}"/>
              </a:ext>
            </a:extLst>
          </p:cNvPr>
          <p:cNvCxnSpPr/>
          <p:nvPr/>
        </p:nvCxnSpPr>
        <p:spPr>
          <a:xfrm>
            <a:off x="1175621" y="2175751"/>
            <a:ext cx="6516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1CF5D5C-EF06-4B24-9D0B-8DFE8F2201F8}"/>
              </a:ext>
            </a:extLst>
          </p:cNvPr>
          <p:cNvCxnSpPr/>
          <p:nvPr/>
        </p:nvCxnSpPr>
        <p:spPr>
          <a:xfrm>
            <a:off x="1095471" y="3590894"/>
            <a:ext cx="6516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0811CA3-888D-4188-B88C-02B8188E0C6E}"/>
              </a:ext>
            </a:extLst>
          </p:cNvPr>
          <p:cNvCxnSpPr/>
          <p:nvPr/>
        </p:nvCxnSpPr>
        <p:spPr>
          <a:xfrm>
            <a:off x="1124689" y="4606894"/>
            <a:ext cx="6516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FE4D5B-9982-48CC-8D6B-1CD00171CE4D}"/>
              </a:ext>
            </a:extLst>
          </p:cNvPr>
          <p:cNvCxnSpPr/>
          <p:nvPr/>
        </p:nvCxnSpPr>
        <p:spPr>
          <a:xfrm>
            <a:off x="1095471" y="6208033"/>
            <a:ext cx="6516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240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2426789" y="2683375"/>
            <a:ext cx="7791269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Aplikasi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Biomekanika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Desain Furniture</a:t>
            </a:r>
            <a:endParaRPr lang="en-ID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380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714102" y="848044"/>
            <a:ext cx="7138127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Aplikasi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Biomekanika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Desain Furniture</a:t>
            </a:r>
            <a:endParaRPr lang="en-ID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F6F6B22-D53B-4C59-96CF-55A6D531868C}"/>
              </a:ext>
            </a:extLst>
          </p:cNvPr>
          <p:cNvSpPr txBox="1">
            <a:spLocks/>
          </p:cNvSpPr>
          <p:nvPr/>
        </p:nvSpPr>
        <p:spPr>
          <a:xfrm>
            <a:off x="348342" y="1593669"/>
            <a:ext cx="11843657" cy="58376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perancangan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desain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furniture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laboratorium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pendidikan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seni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rupa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(nursalim:2016).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bagaimana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membuat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desain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furniture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memenuhi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standard </a:t>
            </a:r>
            <a:r>
              <a:rPr lang="en-US" sz="1800" i="1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Antrophometry</a:t>
            </a:r>
            <a:r>
              <a:rPr lang="en-US" sz="1800" i="1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dan </a:t>
            </a:r>
            <a:r>
              <a:rPr lang="en-US" sz="1800" i="1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Ergonomy</a:t>
            </a:r>
            <a:r>
              <a:rPr lang="en-US" sz="1800" i="1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Laboratorium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Pendidikan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Seni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Rupa.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perancangan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kursi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kegiatan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sambil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duduk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menekankan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pada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ketentuan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sandaran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punggung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dapat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distel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1800" i="1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adjustable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penyangga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daerah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lumbar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atau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daerah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lebih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rendah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tulang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belakang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1800" i="1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Moment of </a:t>
            </a:r>
            <a:r>
              <a:rPr lang="en-US" sz="1800" i="1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grafity</a:t>
            </a:r>
            <a:r>
              <a:rPr lang="en-US" sz="1800" i="1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terletak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tulang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menonjol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pantat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sedangkan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berat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kaki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ditopang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oleh kaki.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Sedangkan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barat minimum kaki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ditopang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bagian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bawah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paha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mengingat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kompresi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daerah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bawah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paha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menyebabkan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kesemutan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Oleh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antropometri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merancang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duduk/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en-US" sz="1800" dirty="0">
              <a:solidFill>
                <a:srgbClr val="14141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Perancangan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dirancang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sambil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berdiri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bekerja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bangku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Tinggi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bangku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dirancang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siku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pemakainya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duduknya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distel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menyangga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bagian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sedemikian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rupa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siku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berada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sentimeter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Ukuran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antropometri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jarak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vertikal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titik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tekukan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siku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sampai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permukaan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duduk horizontal.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mengantisipasi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terjadinya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kelelahan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kaki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dikarenakan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kaki di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bagian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bawah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dipindahkan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bagian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lipat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paha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perlu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dibuatkan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sandaran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kaki pada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bangku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kaki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disetel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Intinya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perancangan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didasarkan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postur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diakibatkan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gaya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dibutuhkan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pandangan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visual dan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terintegrasi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meja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bangku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berkerja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Intinya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perancangan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didasarkan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dimensi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ergonomic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pengguna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gaya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dibutuhkan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pandangan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visual dan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terintegrasi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meja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bangku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berkerja</a:t>
            </a:r>
            <a:r>
              <a:rPr lang="en-US" sz="1800" dirty="0">
                <a:solidFill>
                  <a:srgbClr val="14141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505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C37F-2393-45D6-956E-99D0E27F9F6F}"/>
              </a:ext>
            </a:extLst>
          </p:cNvPr>
          <p:cNvSpPr txBox="1">
            <a:spLocks/>
          </p:cNvSpPr>
          <p:nvPr/>
        </p:nvSpPr>
        <p:spPr>
          <a:xfrm>
            <a:off x="2426789" y="2683375"/>
            <a:ext cx="7791269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TERIMAKASIH</a:t>
            </a:r>
            <a:endParaRPr lang="en-ID" sz="5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217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714102" y="848044"/>
            <a:ext cx="6418217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ial Black" panose="020B0A04020102020204" pitchFamily="34" charset="0"/>
              </a:rPr>
              <a:t>BIOMEKANIKA</a:t>
            </a:r>
            <a:endParaRPr lang="en-ID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7D317-916B-48AE-9F76-1FDE7C6B7471}"/>
              </a:ext>
            </a:extLst>
          </p:cNvPr>
          <p:cNvSpPr txBox="1">
            <a:spLocks/>
          </p:cNvSpPr>
          <p:nvPr/>
        </p:nvSpPr>
        <p:spPr>
          <a:xfrm>
            <a:off x="1136467" y="2459038"/>
            <a:ext cx="9326882" cy="74562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d-ID" sz="2000" dirty="0">
                <a:effectLst/>
                <a:latin typeface="Arial" panose="020B0604020202020204" pitchFamily="34" charset="0"/>
                <a:ea typeface="Segoe UI Historic" panose="020B0502040204020203" pitchFamily="34" charset="0"/>
                <a:cs typeface="Arial" panose="020B0604020202020204" pitchFamily="34" charset="0"/>
              </a:rPr>
              <a:t>Secara terminologi, Biomekanik terdiri atas 2 kata yaitu kata </a:t>
            </a:r>
            <a:r>
              <a:rPr lang="id-ID" sz="2000" b="1" dirty="0">
                <a:effectLst/>
                <a:latin typeface="Arial" panose="020B0604020202020204" pitchFamily="34" charset="0"/>
                <a:ea typeface="Segoe UI Historic" panose="020B0502040204020203" pitchFamily="34" charset="0"/>
                <a:cs typeface="Arial" panose="020B0604020202020204" pitchFamily="34" charset="0"/>
              </a:rPr>
              <a:t>“Bio”</a:t>
            </a:r>
            <a:r>
              <a:rPr lang="id-ID" sz="2000" dirty="0">
                <a:effectLst/>
                <a:latin typeface="Arial" panose="020B0604020202020204" pitchFamily="34" charset="0"/>
                <a:ea typeface="Segoe UI Historic" panose="020B0502040204020203" pitchFamily="34" charset="0"/>
                <a:cs typeface="Arial" panose="020B0604020202020204" pitchFamily="34" charset="0"/>
              </a:rPr>
              <a:t> = makhluk hidup dan kata </a:t>
            </a:r>
            <a:r>
              <a:rPr lang="id-ID" sz="2000" b="1" dirty="0">
                <a:effectLst/>
                <a:latin typeface="Arial" panose="020B0604020202020204" pitchFamily="34" charset="0"/>
                <a:ea typeface="Segoe UI Historic" panose="020B0502040204020203" pitchFamily="34" charset="0"/>
                <a:cs typeface="Arial" panose="020B0604020202020204" pitchFamily="34" charset="0"/>
              </a:rPr>
              <a:t>“Mekanikal”</a:t>
            </a:r>
            <a:r>
              <a:rPr lang="id-ID" sz="2000" dirty="0">
                <a:effectLst/>
                <a:latin typeface="Arial" panose="020B0604020202020204" pitchFamily="34" charset="0"/>
                <a:ea typeface="Segoe UI Historic" panose="020B0502040204020203" pitchFamily="34" charset="0"/>
                <a:cs typeface="Arial" panose="020B0604020202020204" pitchFamily="34" charset="0"/>
              </a:rPr>
              <a:t> = gerakan. </a:t>
            </a:r>
            <a:endParaRPr lang="en-ID" sz="3200" dirty="0">
              <a:latin typeface="Arial" panose="020B0604020202020204" pitchFamily="34" charset="0"/>
              <a:ea typeface="Segoe UI Historic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3282E75-52FD-4E62-B490-F9D575ECE81F}"/>
              </a:ext>
            </a:extLst>
          </p:cNvPr>
          <p:cNvSpPr txBox="1">
            <a:spLocks/>
          </p:cNvSpPr>
          <p:nvPr/>
        </p:nvSpPr>
        <p:spPr>
          <a:xfrm>
            <a:off x="1136467" y="3848238"/>
            <a:ext cx="9326882" cy="94009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d-ID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Biomekanik secara umum/luas adalah ilmu yang mempelajari gerakan pada manusia, yang dipengaruhi oleh sistem anatomi, fisiologi, psikologis, mekanis dan sosiokultural.</a:t>
            </a:r>
            <a:endParaRPr lang="en-ID" sz="3600" dirty="0">
              <a:latin typeface="Arial" panose="020B0604020202020204" pitchFamily="34" charset="0"/>
              <a:ea typeface="Segoe UI Historic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340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714102" y="848044"/>
            <a:ext cx="6418217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ial Black" panose="020B0A04020102020204" pitchFamily="34" charset="0"/>
              </a:rPr>
              <a:t>BIOMEKANIKA</a:t>
            </a:r>
            <a:endParaRPr lang="en-ID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7D317-916B-48AE-9F76-1FDE7C6B7471}"/>
              </a:ext>
            </a:extLst>
          </p:cNvPr>
          <p:cNvSpPr txBox="1">
            <a:spLocks/>
          </p:cNvSpPr>
          <p:nvPr/>
        </p:nvSpPr>
        <p:spPr>
          <a:xfrm>
            <a:off x="1136467" y="2459038"/>
            <a:ext cx="9326882" cy="7674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d-ID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Biomekanik secara sempit adalah ilmu yang mempelajari gerakan pada manusia.</a:t>
            </a:r>
            <a:endParaRPr lang="en-ID" sz="4000" dirty="0">
              <a:latin typeface="Arial" panose="020B0604020202020204" pitchFamily="34" charset="0"/>
              <a:ea typeface="Segoe UI Historic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3282E75-52FD-4E62-B490-F9D575ECE81F}"/>
              </a:ext>
            </a:extLst>
          </p:cNvPr>
          <p:cNvSpPr txBox="1">
            <a:spLocks/>
          </p:cNvSpPr>
          <p:nvPr/>
        </p:nvSpPr>
        <p:spPr>
          <a:xfrm>
            <a:off x="1136467" y="3848238"/>
            <a:ext cx="9326882" cy="94009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Biomekanik secara ilmiah adalah ilmu yang mempelajari cara menentukan gaya, perubahan dan beban mekanik pada otot, tulang dan sendi dari tubuh manusia.</a:t>
            </a:r>
            <a:endParaRPr lang="en-ID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283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714102" y="848044"/>
            <a:ext cx="6418217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ial Black" panose="020B0A04020102020204" pitchFamily="34" charset="0"/>
              </a:rPr>
              <a:t>BIOMEKANIKA</a:t>
            </a:r>
            <a:endParaRPr lang="en-ID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7D317-916B-48AE-9F76-1FDE7C6B7471}"/>
              </a:ext>
            </a:extLst>
          </p:cNvPr>
          <p:cNvSpPr txBox="1">
            <a:spLocks/>
          </p:cNvSpPr>
          <p:nvPr/>
        </p:nvSpPr>
        <p:spPr>
          <a:xfrm>
            <a:off x="1136467" y="1791380"/>
            <a:ext cx="9326882" cy="7674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ID" sz="20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Biostatik</a:t>
            </a:r>
            <a:r>
              <a:rPr lang="en-ID" sz="20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mahluk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gaya-gaya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berinteraksi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4800" dirty="0">
              <a:latin typeface="Arial" panose="020B0604020202020204" pitchFamily="34" charset="0"/>
              <a:ea typeface="Segoe UI Historic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3282E75-52FD-4E62-B490-F9D575ECE81F}"/>
              </a:ext>
            </a:extLst>
          </p:cNvPr>
          <p:cNvSpPr txBox="1">
            <a:spLocks/>
          </p:cNvSpPr>
          <p:nvPr/>
        </p:nvSpPr>
        <p:spPr>
          <a:xfrm>
            <a:off x="1136467" y="3829085"/>
            <a:ext cx="9326882" cy="9400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Bioenergetik</a:t>
            </a:r>
            <a:r>
              <a:rPr lang="en-ID" sz="20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energi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tubuh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mahluk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Bioenergetik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biothermodinamika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(Philips, Human Factors Engineering, 2000,hal 35-36)</a:t>
            </a:r>
            <a:endParaRPr lang="en-ID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6C65D74-DA9C-4C62-AF8C-2B8F8A44F0F6}"/>
              </a:ext>
            </a:extLst>
          </p:cNvPr>
          <p:cNvSpPr txBox="1">
            <a:spLocks/>
          </p:cNvSpPr>
          <p:nvPr/>
        </p:nvSpPr>
        <p:spPr>
          <a:xfrm>
            <a:off x="1136467" y="2756579"/>
            <a:ext cx="9326882" cy="7674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ID" sz="2000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Biodinamik</a:t>
            </a:r>
            <a:r>
              <a:rPr lang="en-ID" sz="20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dasar-dasar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pembagian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gerakan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)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mahluk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4800" dirty="0">
              <a:latin typeface="Arial" panose="020B0604020202020204" pitchFamily="34" charset="0"/>
              <a:ea typeface="Segoe UI Historic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211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714103" y="848045"/>
            <a:ext cx="4888412" cy="63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Biomekanika</a:t>
            </a:r>
            <a:r>
              <a:rPr lang="en-ID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7D317-916B-48AE-9F76-1FDE7C6B7471}"/>
              </a:ext>
            </a:extLst>
          </p:cNvPr>
          <p:cNvSpPr txBox="1">
            <a:spLocks/>
          </p:cNvSpPr>
          <p:nvPr/>
        </p:nvSpPr>
        <p:spPr>
          <a:xfrm>
            <a:off x="1136467" y="1791380"/>
            <a:ext cx="9326882" cy="94009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ID" sz="18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en-ID" sz="1800" i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Biomechanic</a:t>
            </a:r>
            <a:r>
              <a:rPr lang="en-ID" sz="18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Biomekanika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berbicara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tubuh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organic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bergerak</a:t>
            </a:r>
            <a:endParaRPr lang="en-ID" sz="1800" dirty="0">
              <a:latin typeface="Arial" panose="020B0604020202020204" pitchFamily="34" charset="0"/>
              <a:ea typeface="Segoe UI Historic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6C65D74-DA9C-4C62-AF8C-2B8F8A44F0F6}"/>
              </a:ext>
            </a:extLst>
          </p:cNvPr>
          <p:cNvSpPr txBox="1">
            <a:spLocks/>
          </p:cNvSpPr>
          <p:nvPr/>
        </p:nvSpPr>
        <p:spPr>
          <a:xfrm>
            <a:off x="1136467" y="3359039"/>
            <a:ext cx="9326882" cy="7674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ID" sz="18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Occupational </a:t>
            </a:r>
            <a:r>
              <a:rPr lang="en-ID" sz="1800" i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Biomechanic</a:t>
            </a:r>
            <a:r>
              <a:rPr lang="en-ID" sz="18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Didefinisikan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biomekanik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terapan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interaksi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mesin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, material dan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meminimumkan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keluhan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kerangka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otot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produktifitas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meningkat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1800" dirty="0">
              <a:latin typeface="Arial" panose="020B0604020202020204" pitchFamily="34" charset="0"/>
              <a:ea typeface="Segoe UI Historic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686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714103" y="848045"/>
            <a:ext cx="4888412" cy="63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en-ID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Biomechanic</a:t>
            </a:r>
            <a:endParaRPr lang="en-ID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7D317-916B-48AE-9F76-1FDE7C6B7471}"/>
              </a:ext>
            </a:extLst>
          </p:cNvPr>
          <p:cNvSpPr txBox="1">
            <a:spLocks/>
          </p:cNvSpPr>
          <p:nvPr/>
        </p:nvSpPr>
        <p:spPr>
          <a:xfrm>
            <a:off x="1136467" y="1791380"/>
            <a:ext cx="9326882" cy="94009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ID" sz="20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Biostatics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biomekanika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menganalisis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tubuh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bergerak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pada garis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lurus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kecepatan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seragam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(uniform ).</a:t>
            </a:r>
            <a:endParaRPr lang="en-ID" sz="3200" dirty="0">
              <a:latin typeface="Arial" panose="020B0604020202020204" pitchFamily="34" charset="0"/>
              <a:ea typeface="Segoe UI Historic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6C65D74-DA9C-4C62-AF8C-2B8F8A44F0F6}"/>
              </a:ext>
            </a:extLst>
          </p:cNvPr>
          <p:cNvSpPr txBox="1">
            <a:spLocks/>
          </p:cNvSpPr>
          <p:nvPr/>
        </p:nvSpPr>
        <p:spPr>
          <a:xfrm>
            <a:off x="1136467" y="4126527"/>
            <a:ext cx="9326882" cy="7674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ID" sz="1800" i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Biodinamic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biomekanik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gambaran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gerakan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gerakan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tubuh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mempertim-bangkan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kinematik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) dan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gerakan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tubuh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kinetik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).</a:t>
            </a:r>
            <a:endParaRPr lang="en-ID" dirty="0">
              <a:latin typeface="Arial" panose="020B0604020202020204" pitchFamily="34" charset="0"/>
              <a:ea typeface="Segoe UI Historic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911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714102" y="848044"/>
            <a:ext cx="6418217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ial Black" panose="020B0A04020102020204" pitchFamily="34" charset="0"/>
              </a:rPr>
              <a:t>BIOMEKANIKA</a:t>
            </a:r>
            <a:endParaRPr lang="en-ID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7D317-916B-48AE-9F76-1FDE7C6B7471}"/>
              </a:ext>
            </a:extLst>
          </p:cNvPr>
          <p:cNvSpPr txBox="1">
            <a:spLocks/>
          </p:cNvSpPr>
          <p:nvPr/>
        </p:nvSpPr>
        <p:spPr>
          <a:xfrm>
            <a:off x="1031964" y="2272938"/>
            <a:ext cx="9679579" cy="12801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analisis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biomekanika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tubuh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manusia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dipandang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terdiri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link (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penghubung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dan joint (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sambungan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tiap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link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mewakili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segmen-segmen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tubuh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dan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tiap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menggambarkan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sendi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757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23ED8C7-3632-4340-8CA3-2A10CF36BA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170" y="1080689"/>
            <a:ext cx="4215529" cy="540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714102" y="848044"/>
            <a:ext cx="6418217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ial Black" panose="020B0A04020102020204" pitchFamily="34" charset="0"/>
              </a:rPr>
              <a:t>Link </a:t>
            </a:r>
            <a:r>
              <a:rPr lang="en-US" dirty="0" err="1">
                <a:latin typeface="Arial Black" panose="020B0A04020102020204" pitchFamily="34" charset="0"/>
              </a:rPr>
              <a:t>Tubuh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Manusia</a:t>
            </a:r>
            <a:endParaRPr lang="en-ID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7D317-916B-48AE-9F76-1FDE7C6B7471}"/>
              </a:ext>
            </a:extLst>
          </p:cNvPr>
          <p:cNvSpPr txBox="1">
            <a:spLocks/>
          </p:cNvSpPr>
          <p:nvPr/>
        </p:nvSpPr>
        <p:spPr>
          <a:xfrm>
            <a:off x="1031964" y="2272937"/>
            <a:ext cx="9679579" cy="301751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	Link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lengan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bawah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dibatasi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joint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telapak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tangan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siku. </a:t>
            </a:r>
            <a:endParaRPr lang="en-ID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	Link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lengan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atas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dibatasi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joint siku dan bahu. </a:t>
            </a:r>
            <a:endParaRPr lang="en-ID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	Link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punggung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dibatasi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joint bahu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pinggul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	Link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paha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dibatasi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joint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pinggul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lutut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ID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	Link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betis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dibatasi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joint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lutut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mata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kaki. </a:t>
            </a:r>
            <a:endParaRPr lang="en-ID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Link kaki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dibatasi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joint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mata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kaki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telapak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kaki.</a:t>
            </a: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Menurut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Chaffin &amp; Anderson )</a:t>
            </a:r>
            <a:endParaRPr lang="en-ID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022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E85B-97C9-4564-9F42-E023D257C042}"/>
              </a:ext>
            </a:extLst>
          </p:cNvPr>
          <p:cNvSpPr txBox="1">
            <a:spLocks/>
          </p:cNvSpPr>
          <p:nvPr/>
        </p:nvSpPr>
        <p:spPr>
          <a:xfrm>
            <a:off x="714102" y="848044"/>
            <a:ext cx="6418217" cy="7456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Aplikasi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Biomekanika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Kerja</a:t>
            </a:r>
            <a:endParaRPr lang="en-ID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7D317-916B-48AE-9F76-1FDE7C6B7471}"/>
              </a:ext>
            </a:extLst>
          </p:cNvPr>
          <p:cNvSpPr txBox="1">
            <a:spLocks/>
          </p:cNvSpPr>
          <p:nvPr/>
        </p:nvSpPr>
        <p:spPr>
          <a:xfrm>
            <a:off x="8360227" y="1449977"/>
            <a:ext cx="3735979" cy="177654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Anatomi ;</a:t>
            </a:r>
            <a:endParaRPr lang="en-US" sz="1800" b="1" i="1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Fisiologis ;</a:t>
            </a:r>
            <a:endParaRPr lang="en-US" sz="1800" b="1" i="1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psikologis ;</a:t>
            </a:r>
            <a:endParaRPr lang="en-US" sz="1800" b="1" i="1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Mekanik</a:t>
            </a:r>
            <a:r>
              <a:rPr lang="id-ID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 ;</a:t>
            </a:r>
            <a:endParaRPr lang="en-US" sz="1800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sosio-kultural</a:t>
            </a:r>
            <a:r>
              <a:rPr lang="id-ID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 ;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F6F6B22-D53B-4C59-96CF-55A6D531868C}"/>
              </a:ext>
            </a:extLst>
          </p:cNvPr>
          <p:cNvSpPr txBox="1">
            <a:spLocks/>
          </p:cNvSpPr>
          <p:nvPr/>
        </p:nvSpPr>
        <p:spPr>
          <a:xfrm>
            <a:off x="714102" y="2020389"/>
            <a:ext cx="7319555" cy="120613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Anatomi ;</a:t>
            </a:r>
            <a:endParaRPr lang="en-US" sz="1800" b="1" i="1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 	</a:t>
            </a:r>
            <a:r>
              <a:rPr lang="id-ID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Dimana menggambarkan (menjelaskan) tentang struktur tubuh dan bagian-bagiannya serta bagian-bagian tubuh yang potensial untuk menghasilkan gerakan.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5F568A5-9A92-40FF-A47A-8113E3C20193}"/>
              </a:ext>
            </a:extLst>
          </p:cNvPr>
          <p:cNvSpPr txBox="1">
            <a:spLocks/>
          </p:cNvSpPr>
          <p:nvPr/>
        </p:nvSpPr>
        <p:spPr>
          <a:xfrm>
            <a:off x="592182" y="3429001"/>
            <a:ext cx="7319555" cy="10515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2.   </a:t>
            </a: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Pendekatan Anatomi ;</a:t>
            </a:r>
            <a:endParaRPr lang="en-US" sz="1800" b="1" i="1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 	</a:t>
            </a:r>
            <a:r>
              <a:rPr lang="id-ID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Dimana mempelajari tentang proses terjadinya gerakan, kontinuitas gerakan dan kontrol gerakan.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F27DCAE-3260-460A-AA69-2954B54468E8}"/>
              </a:ext>
            </a:extLst>
          </p:cNvPr>
          <p:cNvSpPr txBox="1">
            <a:spLocks/>
          </p:cNvSpPr>
          <p:nvPr/>
        </p:nvSpPr>
        <p:spPr>
          <a:xfrm>
            <a:off x="592181" y="4698277"/>
            <a:ext cx="7319555" cy="10515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800" b="1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3. Pendekatan psikologis ;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 	</a:t>
            </a:r>
            <a:r>
              <a:rPr lang="id-ID" sz="18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erdana" panose="020B0604030504040204" pitchFamily="34" charset="0"/>
              </a:rPr>
              <a:t>Dimana mempelajari berbagai sensasi, persepsi dan motivasi yang menstimulasi terjadinya gerakan serta mekanisme neurologis yang mengontrolnya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19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1182</Words>
  <Application>Microsoft Office PowerPoint</Application>
  <PresentationFormat>Widescreen</PresentationFormat>
  <Paragraphs>104</Paragraphs>
  <Slides>15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Google Sans</vt:lpstr>
      <vt:lpstr>Symbol</vt:lpstr>
      <vt:lpstr>Times New Roman</vt:lpstr>
      <vt:lpstr>Office Theme</vt:lpstr>
      <vt:lpstr>BIOMEKANIKA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BIOMEKANIKA</dc:title>
  <dc:creator>Rika Febri</dc:creator>
  <cp:lastModifiedBy>Rika Febri</cp:lastModifiedBy>
  <cp:revision>14</cp:revision>
  <dcterms:created xsi:type="dcterms:W3CDTF">2024-10-23T01:48:19Z</dcterms:created>
  <dcterms:modified xsi:type="dcterms:W3CDTF">2024-10-23T06:25:24Z</dcterms:modified>
</cp:coreProperties>
</file>