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5"/>
  </p:notesMasterIdLst>
  <p:handoutMasterIdLst>
    <p:handoutMasterId r:id="rId46"/>
  </p:handoutMasterIdLst>
  <p:sldIdLst>
    <p:sldId id="256" r:id="rId2"/>
    <p:sldId id="271" r:id="rId3"/>
    <p:sldId id="272" r:id="rId4"/>
    <p:sldId id="310" r:id="rId5"/>
    <p:sldId id="309" r:id="rId6"/>
    <p:sldId id="293" r:id="rId7"/>
    <p:sldId id="289" r:id="rId8"/>
    <p:sldId id="290" r:id="rId9"/>
    <p:sldId id="294" r:id="rId10"/>
    <p:sldId id="292" r:id="rId11"/>
    <p:sldId id="291" r:id="rId12"/>
    <p:sldId id="306" r:id="rId13"/>
    <p:sldId id="268" r:id="rId14"/>
    <p:sldId id="300" r:id="rId15"/>
    <p:sldId id="296" r:id="rId16"/>
    <p:sldId id="297" r:id="rId17"/>
    <p:sldId id="298" r:id="rId18"/>
    <p:sldId id="307" r:id="rId19"/>
    <p:sldId id="277" r:id="rId20"/>
    <p:sldId id="276" r:id="rId21"/>
    <p:sldId id="278" r:id="rId22"/>
    <p:sldId id="319" r:id="rId23"/>
    <p:sldId id="320" r:id="rId24"/>
    <p:sldId id="321" r:id="rId25"/>
    <p:sldId id="322" r:id="rId26"/>
    <p:sldId id="280" r:id="rId27"/>
    <p:sldId id="282" r:id="rId28"/>
    <p:sldId id="308" r:id="rId29"/>
    <p:sldId id="270" r:id="rId30"/>
    <p:sldId id="274" r:id="rId31"/>
    <p:sldId id="275" r:id="rId32"/>
    <p:sldId id="323" r:id="rId33"/>
    <p:sldId id="287" r:id="rId34"/>
    <p:sldId id="288" r:id="rId35"/>
    <p:sldId id="311" r:id="rId36"/>
    <p:sldId id="312" r:id="rId37"/>
    <p:sldId id="313" r:id="rId38"/>
    <p:sldId id="314" r:id="rId39"/>
    <p:sldId id="315" r:id="rId40"/>
    <p:sldId id="316" r:id="rId41"/>
    <p:sldId id="324" r:id="rId42"/>
    <p:sldId id="317" r:id="rId43"/>
    <p:sldId id="318" r:id="rId44"/>
  </p:sldIdLst>
  <p:sldSz cx="9144000" cy="6858000" type="screen4x3"/>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0" autoAdjust="0"/>
    <p:restoredTop sz="73261" autoAdjust="0"/>
  </p:normalViewPr>
  <p:slideViewPr>
    <p:cSldViewPr>
      <p:cViewPr varScale="1">
        <p:scale>
          <a:sx n="80" d="100"/>
          <a:sy n="80" d="100"/>
        </p:scale>
        <p:origin x="2568" y="1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8.xml"/><Relationship Id="rId7" Type="http://schemas.openxmlformats.org/officeDocument/2006/relationships/image" Target="../media/image5.png"/><Relationship Id="rId2" Type="http://schemas.openxmlformats.org/officeDocument/2006/relationships/slide" Target="../slides/slide12.xml"/><Relationship Id="rId1" Type="http://schemas.openxmlformats.org/officeDocument/2006/relationships/slide" Target="../slides/slide3.xml"/><Relationship Id="rId6" Type="http://schemas.openxmlformats.org/officeDocument/2006/relationships/image" Target="../media/image4.png"/><Relationship Id="rId5" Type="http://schemas.openxmlformats.org/officeDocument/2006/relationships/slide" Target="../slides/slide26.xml"/><Relationship Id="rId10" Type="http://schemas.openxmlformats.org/officeDocument/2006/relationships/image" Target="../media/image8.png"/><Relationship Id="rId4" Type="http://schemas.openxmlformats.org/officeDocument/2006/relationships/slide" Target="../slides/slide28.xml"/><Relationship Id="rId9" Type="http://schemas.openxmlformats.org/officeDocument/2006/relationships/image" Target="../media/image7.png"/></Relationships>
</file>

<file path=ppt/diagrams/_rels/data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s/slide28.xml"/><Relationship Id="rId7" Type="http://schemas.openxmlformats.org/officeDocument/2006/relationships/image" Target="../media/image6.png"/><Relationship Id="rId2" Type="http://schemas.openxmlformats.org/officeDocument/2006/relationships/slide" Target="../slides/slide18.xml"/><Relationship Id="rId1" Type="http://schemas.openxmlformats.org/officeDocument/2006/relationships/slide" Target="../slides/slide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slide" Target="../slides/slide26.xml"/><Relationship Id="rId9" Type="http://schemas.openxmlformats.org/officeDocument/2006/relationships/image" Target="../media/image8.png"/></Relationships>
</file>

<file path=ppt/diagrams/_rels/data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 Target="../slides/slide28.xml"/><Relationship Id="rId7" Type="http://schemas.openxmlformats.org/officeDocument/2006/relationships/image" Target="../media/image6.png"/><Relationship Id="rId2" Type="http://schemas.openxmlformats.org/officeDocument/2006/relationships/slide" Target="../slides/slide18.xml"/><Relationship Id="rId1" Type="http://schemas.openxmlformats.org/officeDocument/2006/relationships/slide" Target="../slides/slide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slide" Target="../slides/slide26.xml"/><Relationship Id="rId9" Type="http://schemas.openxmlformats.org/officeDocument/2006/relationships/image" Target="../media/image8.png"/></Relationships>
</file>

<file path=ppt/diagrams/_rels/data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 Target="../slides/slide28.xml"/><Relationship Id="rId7" Type="http://schemas.openxmlformats.org/officeDocument/2006/relationships/image" Target="../media/image6.png"/><Relationship Id="rId2" Type="http://schemas.openxmlformats.org/officeDocument/2006/relationships/slide" Target="../slides/slide12.xml"/><Relationship Id="rId1" Type="http://schemas.openxmlformats.org/officeDocument/2006/relationships/slide" Target="../slides/slide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slide" Target="../slides/slide26.xml"/><Relationship Id="rId9" Type="http://schemas.openxmlformats.org/officeDocument/2006/relationships/image" Target="../media/image8.png"/></Relationships>
</file>

<file path=ppt/diagrams/_rels/data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 Target="../slides/slide18.xml"/><Relationship Id="rId7" Type="http://schemas.openxmlformats.org/officeDocument/2006/relationships/image" Target="../media/image6.png"/><Relationship Id="rId2" Type="http://schemas.openxmlformats.org/officeDocument/2006/relationships/slide" Target="../slides/slide12.xml"/><Relationship Id="rId1" Type="http://schemas.openxmlformats.org/officeDocument/2006/relationships/slide" Target="../slides/slide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slide" Target="../slides/slide28.xml"/><Relationship Id="rId9" Type="http://schemas.openxmlformats.org/officeDocument/2006/relationships/image" Target="../media/image8.png"/></Relationships>
</file>

<file path=ppt/diagrams/_rels/data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 Target="../slides/slide18.xml"/><Relationship Id="rId7" Type="http://schemas.openxmlformats.org/officeDocument/2006/relationships/image" Target="../media/image6.png"/><Relationship Id="rId2" Type="http://schemas.openxmlformats.org/officeDocument/2006/relationships/slide" Target="../slides/slide12.xml"/><Relationship Id="rId1" Type="http://schemas.openxmlformats.org/officeDocument/2006/relationships/slide" Target="../slides/slide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slide" Target="../slides/slide26.xml"/><Relationship Id="rId9"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image" Target="../media/image21.png"/><Relationship Id="rId5" Type="http://schemas.openxmlformats.org/officeDocument/2006/relationships/image" Target="../media/image8.png"/><Relationship Id="rId4"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image" Target="../media/image27.png"/><Relationship Id="rId5" Type="http://schemas.openxmlformats.org/officeDocument/2006/relationships/image" Target="../media/image8.png"/><Relationship Id="rId4" Type="http://schemas.openxmlformats.org/officeDocument/2006/relationships/image" Target="../media/image23.png"/></Relationships>
</file>

<file path=ppt/diagrams/_rels/drawing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4.png"/><Relationship Id="rId1" Type="http://schemas.openxmlformats.org/officeDocument/2006/relationships/image" Target="../media/image33.png"/><Relationship Id="rId5" Type="http://schemas.openxmlformats.org/officeDocument/2006/relationships/image" Target="../media/image8.png"/><Relationship Id="rId4" Type="http://schemas.openxmlformats.org/officeDocument/2006/relationships/image" Target="../media/image35.png"/></Relationships>
</file>

<file path=ppt/diagrams/_rels/drawing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png"/><Relationship Id="rId1" Type="http://schemas.openxmlformats.org/officeDocument/2006/relationships/image" Target="../media/image36.png"/><Relationship Id="rId5" Type="http://schemas.openxmlformats.org/officeDocument/2006/relationships/image" Target="../media/image8.png"/><Relationship Id="rId4"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2F2C61-E41B-4642-B082-EF9C103085B5}" type="doc">
      <dgm:prSet loTypeId="urn:microsoft.com/office/officeart/2005/8/layout/vList4#1"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600" b="1" dirty="0">
              <a:hlinkClick xmlns:r="http://schemas.openxmlformats.org/officeDocument/2006/relationships" r:id="rId1" action="ppaction://hlinksldjump"/>
            </a:rPr>
            <a:t>Information Systems Today</a:t>
          </a:r>
          <a:endParaRPr lang="en-US" sz="16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lstStyle/>
        <a:p>
          <a:r>
            <a:rPr lang="en-US" sz="1400" dirty="0"/>
            <a:t>Describe the characteristics of the digital world and the advent of the Information Age. </a:t>
          </a:r>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lstStyle/>
        <a:p>
          <a:r>
            <a:rPr lang="en-US" sz="1600" b="1" dirty="0">
              <a:hlinkClick xmlns:r="http://schemas.openxmlformats.org/officeDocument/2006/relationships" r:id="rId2" action="ppaction://hlinksldjump"/>
            </a:rPr>
            <a:t>Evolution of Globalization</a:t>
          </a:r>
          <a:endParaRPr lang="en-US" sz="16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lstStyle/>
        <a:p>
          <a:r>
            <a:rPr lang="en-US" sz="1400" dirty="0"/>
            <a:t>Define globalization, describe how it evolved over time, and describe the key drivers of globalization.</a:t>
          </a:r>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34FB3FC8-FCB1-404C-AAE4-E98CF14CF5FB}">
      <dgm:prSet phldrT="[Text]" custT="1"/>
      <dgm:spPr/>
      <dgm:t>
        <a:bodyPr/>
        <a:lstStyle/>
        <a:p>
          <a:r>
            <a:rPr lang="en-US" sz="1600" b="1" dirty="0">
              <a:hlinkClick xmlns:r="http://schemas.openxmlformats.org/officeDocument/2006/relationships" r:id="rId3" action="ppaction://hlinksldjump"/>
            </a:rPr>
            <a:t>Information Systems Defined</a:t>
          </a:r>
          <a:endParaRPr lang="en-US" sz="16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pPr/>
      <dgm:t>
        <a:bodyPr/>
        <a:lstStyle/>
        <a:p>
          <a:r>
            <a:rPr lang="en-US" sz="1400" dirty="0"/>
            <a:t>Explain what an information system is, contrasting its data, technology, people, and organizational components.</a:t>
          </a:r>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677A52F5-4CAE-4309-A461-E811AF92EF26}">
      <dgm:prSet phldrT="[Text]" custT="1"/>
      <dgm:spPr/>
      <dgm:t>
        <a:bodyPr/>
        <a:lstStyle/>
        <a:p>
          <a:endParaRPr lang="en-US" sz="12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lstStyle/>
        <a:p>
          <a:r>
            <a:rPr lang="en-US" sz="1600" b="1" dirty="0">
              <a:hlinkClick xmlns:r="http://schemas.openxmlformats.org/officeDocument/2006/relationships" r:id="rId4" action="ppaction://hlinksldjump"/>
            </a:rPr>
            <a:t>IS Ethics</a:t>
          </a:r>
          <a:endParaRPr lang="en-US" sz="16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FDE1B2BF-4076-40E6-982F-93F0932EA27F}">
      <dgm:prSet custT="1"/>
      <dgm:spPr/>
      <dgm:t>
        <a:bodyPr/>
        <a:lstStyle/>
        <a:p>
          <a:r>
            <a:rPr lang="en-US" sz="1400" dirty="0"/>
            <a:t>Describe how computer ethics impact the use of information systems and discuss the ethical concerns associated with information privacy and intellectual property.</a:t>
          </a:r>
        </a:p>
      </dgm:t>
    </dgm:pt>
    <dgm:pt modelId="{F3F72B7C-59C8-4AB8-9789-C140956F291A}" type="parTrans" cxnId="{64146DDE-645F-43AC-80A4-2116B49BEB8B}">
      <dgm:prSet/>
      <dgm:spPr/>
      <dgm:t>
        <a:bodyPr/>
        <a:lstStyle/>
        <a:p>
          <a:endParaRPr lang="en-US" sz="2000"/>
        </a:p>
      </dgm:t>
    </dgm:pt>
    <dgm:pt modelId="{D6DE8BC5-2DFD-4054-B62B-11E207185A8A}" type="sibTrans" cxnId="{64146DDE-645F-43AC-80A4-2116B49BEB8B}">
      <dgm:prSet/>
      <dgm:spPr/>
      <dgm:t>
        <a:bodyPr/>
        <a:lstStyle/>
        <a:p>
          <a:endParaRPr lang="en-US" sz="2000"/>
        </a:p>
      </dgm:t>
    </dgm:pt>
    <dgm:pt modelId="{AECECD48-C5E4-4B1D-828F-DD9E0A90274D}">
      <dgm:prSet custT="1"/>
      <dgm:spPr/>
      <dgm:t>
        <a:bodyPr/>
        <a:lstStyle/>
        <a:p>
          <a:r>
            <a:rPr lang="en-US" sz="1600" b="1" dirty="0">
              <a:hlinkClick xmlns:r="http://schemas.openxmlformats.org/officeDocument/2006/relationships" r:id="rId5" action="ppaction://hlinksldjump"/>
            </a:rPr>
            <a:t>The Dual Nature of Information Systems</a:t>
          </a:r>
          <a:endParaRPr lang="en-US" sz="16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E158F942-9CA0-47CD-BF20-BAC49C8142F5}">
      <dgm:prSet custT="1"/>
      <dgm:spPr/>
      <dgm:t>
        <a:bodyPr/>
        <a:lstStyle/>
        <a:p>
          <a:r>
            <a:rPr lang="en-US" sz="1400" dirty="0"/>
            <a:t>Describe the dual nature of information systems in the success and failure of modern organizations.</a:t>
          </a:r>
        </a:p>
      </dgm:t>
    </dgm:pt>
    <dgm:pt modelId="{B7BDAF5C-E7FB-49F5-812D-654C2CD5A8EB}" type="parTrans" cxnId="{2EB7E772-9B0F-41BF-9241-715218B72860}">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pt>
    <dgm:pt modelId="{7D7D61F9-D1AA-4F6A-8715-FD6AC3E01198}" type="pres">
      <dgm:prSet presAssocID="{A8E9C07B-48B2-4B9C-8EC7-0782825D816E}" presName="img" presStyleLbl="fgImgPlace1" presStyleIdx="0" presStyleCnt="5" custScaleX="83650"/>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pt>
    <dgm:pt modelId="{49E2F980-7E69-446B-A4B0-923DF6DEFA98}" type="pres">
      <dgm:prSet presAssocID="{A8E9C07B-48B2-4B9C-8EC7-0782825D816E}" presName="text" presStyleLbl="node1" presStyleIdx="0" presStyleCnt="5">
        <dgm:presLayoutVars>
          <dgm:bulletEnabled val="1"/>
        </dgm:presLayoutVars>
      </dgm:prSet>
      <dgm:spPr/>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pt>
    <dgm:pt modelId="{7AEC1603-E11D-41B0-BE2A-F6201D5BEDCD}" type="pres">
      <dgm:prSet presAssocID="{629933C8-186B-4311-BF2D-DC99990EFBF2}" presName="img" presStyleLbl="fgImgPlace1" presStyleIdx="1" presStyleCnt="5" custScaleX="83650"/>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pt>
    <dgm:pt modelId="{7B44DBCB-1EB0-418C-B751-858BAE4753CC}" type="pres">
      <dgm:prSet presAssocID="{629933C8-186B-4311-BF2D-DC99990EFBF2}" presName="text" presStyleLbl="node1" presStyleIdx="1" presStyleCnt="5">
        <dgm:presLayoutVars>
          <dgm:bulletEnabled val="1"/>
        </dgm:presLayoutVars>
      </dgm:prSet>
      <dgm:spPr/>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pt>
    <dgm:pt modelId="{6ED042DA-90EA-415F-9861-14F87D22BB00}" type="pres">
      <dgm:prSet presAssocID="{34FB3FC8-FCB1-404C-AAE4-E98CF14CF5FB}" presName="img" presStyleLbl="fgImgPlace1" presStyleIdx="2" presStyleCnt="5" custScaleX="83650"/>
      <dgm:spPr>
        <a:blipFill rotWithShape="1">
          <a:blip xmlns:r="http://schemas.openxmlformats.org/officeDocument/2006/relationships" r:embed="rId8"/>
          <a:stretch>
            <a:fillRect/>
          </a:stretch>
        </a:blipFill>
      </dgm:spPr>
    </dgm:pt>
    <dgm:pt modelId="{799A5FF2-1A39-4675-818C-11261776BAE8}" type="pres">
      <dgm:prSet presAssocID="{34FB3FC8-FCB1-404C-AAE4-E98CF14CF5FB}" presName="text" presStyleLbl="node1" presStyleIdx="2" presStyleCnt="5">
        <dgm:presLayoutVars>
          <dgm:bulletEnabled val="1"/>
        </dgm:presLayoutVars>
      </dgm:prSet>
      <dgm:spPr/>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pt>
    <dgm:pt modelId="{0C6B9C41-271F-4061-9955-70DED635DAC1}" type="pres">
      <dgm:prSet presAssocID="{AECECD48-C5E4-4B1D-828F-DD9E0A90274D}" presName="img" presStyleLbl="fgImgPlace1" presStyleIdx="3" presStyleCnt="5" custScaleX="83650"/>
      <dgm:spPr>
        <a:blipFill rotWithShape="1">
          <a:blip xmlns:r="http://schemas.openxmlformats.org/officeDocument/2006/relationships" r:embed="rId9" cstate="screen">
            <a:extLst>
              <a:ext uri="{28A0092B-C50C-407E-A947-70E740481C1C}">
                <a14:useLocalDpi xmlns:a14="http://schemas.microsoft.com/office/drawing/2010/main"/>
              </a:ext>
            </a:extLst>
          </a:blip>
          <a:stretch>
            <a:fillRect/>
          </a:stretch>
        </a:blipFill>
      </dgm:spPr>
    </dgm:pt>
    <dgm:pt modelId="{5E310E1C-7377-4CBD-AD7A-3ED403513640}" type="pres">
      <dgm:prSet presAssocID="{AECECD48-C5E4-4B1D-828F-DD9E0A90274D}" presName="text" presStyleLbl="node1" presStyleIdx="3" presStyleCnt="5">
        <dgm:presLayoutVars>
          <dgm:bulletEnabled val="1"/>
        </dgm:presLayoutVars>
      </dgm:prSet>
      <dgm:spPr/>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pt>
    <dgm:pt modelId="{889131BE-3A6B-4B48-98CB-9C233DE61FE5}" type="pres">
      <dgm:prSet presAssocID="{22E69BE8-653B-4CE1-975B-3C39DAE649D2}" presName="img" presStyleLbl="fgImgPlace1" presStyleIdx="4" presStyleCnt="5" custScaleX="83650"/>
      <dgm:spPr>
        <a:blipFill rotWithShape="1">
          <a:blip xmlns:r="http://schemas.openxmlformats.org/officeDocument/2006/relationships" r:embed="rId10"/>
          <a:stretch>
            <a:fillRect/>
          </a:stretch>
        </a:blipFill>
      </dgm:spPr>
    </dgm:pt>
    <dgm:pt modelId="{CA3E3E8A-1393-43C6-A6A9-A1AF34CBCE71}" type="pres">
      <dgm:prSet presAssocID="{22E69BE8-653B-4CE1-975B-3C39DAE649D2}" presName="text" presStyleLbl="node1" presStyleIdx="4" presStyleCnt="5">
        <dgm:presLayoutVars>
          <dgm:bulletEnabled val="1"/>
        </dgm:presLayoutVars>
      </dgm:prSet>
      <dgm:spPr/>
    </dgm:pt>
  </dgm:ptLst>
  <dgm:cxnLst>
    <dgm:cxn modelId="{AAD18608-F8B2-4CE8-86FF-887828D70638}" srcId="{482F2C61-E41B-4642-B082-EF9C103085B5}" destId="{AECECD48-C5E4-4B1D-828F-DD9E0A90274D}" srcOrd="3" destOrd="0" parTransId="{83588EAC-9746-4704-81BA-BB10DA868C11}" sibTransId="{06826EBE-8D13-453B-B822-8C195E6947E1}"/>
    <dgm:cxn modelId="{7936DD08-464C-48B1-A042-92A0F79F9FFF}" type="presOf" srcId="{22E69BE8-653B-4CE1-975B-3C39DAE649D2}" destId="{CA3E3E8A-1393-43C6-A6A9-A1AF34CBCE71}" srcOrd="1" destOrd="0" presId="urn:microsoft.com/office/officeart/2005/8/layout/vList4#1"/>
    <dgm:cxn modelId="{1BABF215-56EA-424F-9F41-6D2D84AEB436}" type="presOf" srcId="{6D011581-C5DD-419A-AAED-AD05631CDF0A}" destId="{BA89CFF3-74C1-4F32-B093-38D94D4D20CF}" srcOrd="0" destOrd="1" presId="urn:microsoft.com/office/officeart/2005/8/layout/vList4#1"/>
    <dgm:cxn modelId="{FFB8572B-7192-49CE-9F0D-B856D183EDFE}" srcId="{482F2C61-E41B-4642-B082-EF9C103085B5}" destId="{34FB3FC8-FCB1-404C-AAE4-E98CF14CF5FB}" srcOrd="2" destOrd="0" parTransId="{5D2B6F70-AC7D-4E44-959A-1F3278F0AFC3}" sibTransId="{62C71E71-0AFF-4481-BF1F-D339780ADFC0}"/>
    <dgm:cxn modelId="{5787E137-0A5F-4F45-A330-BF65147102C9}" type="presOf" srcId="{E158F942-9CA0-47CD-BF20-BAC49C8142F5}" destId="{471ACDAA-8EBB-4B3F-89FD-E777335919BA}" srcOrd="0" destOrd="1" presId="urn:microsoft.com/office/officeart/2005/8/layout/vList4#1"/>
    <dgm:cxn modelId="{6110EF44-5760-46AD-88E0-A5EC417BA8A8}" type="presOf" srcId="{482F2C61-E41B-4642-B082-EF9C103085B5}" destId="{25E29AB1-DE1E-48E4-B66F-1D7048CC3527}" srcOrd="0" destOrd="0" presId="urn:microsoft.com/office/officeart/2005/8/layout/vList4#1"/>
    <dgm:cxn modelId="{3A619D55-5747-4E00-A1FA-E45F6AED8303}" srcId="{629933C8-186B-4311-BF2D-DC99990EFBF2}" destId="{363F0ED0-6985-439E-857A-EC47F8A3DAB0}" srcOrd="0" destOrd="0" parTransId="{A9B0CFF2-8D5D-47E0-900D-55A9A3E83BE1}" sibTransId="{F7E04B30-62AE-4465-859B-270409FE7C94}"/>
    <dgm:cxn modelId="{7DD17957-3CF6-4F84-9B42-2D5B12D19F2A}" type="presOf" srcId="{A8E9C07B-48B2-4B9C-8EC7-0782825D816E}" destId="{49E2F980-7E69-446B-A4B0-923DF6DEFA98}" srcOrd="1" destOrd="0" presId="urn:microsoft.com/office/officeart/2005/8/layout/vList4#1"/>
    <dgm:cxn modelId="{27AF655E-BB1D-4732-8A07-03E7E00B3EC5}" srcId="{A8E9C07B-48B2-4B9C-8EC7-0782825D816E}" destId="{6D011581-C5DD-419A-AAED-AD05631CDF0A}" srcOrd="0" destOrd="0" parTransId="{9AD826C6-DA8A-4FF7-A064-27557BE243B8}" sibTransId="{C1639196-CA28-4BD6-A52D-AF603368A606}"/>
    <dgm:cxn modelId="{94F66066-1985-470E-96ED-DEDD0F052AC6}" type="presOf" srcId="{677A52F5-4CAE-4309-A461-E811AF92EF26}" destId="{799A5FF2-1A39-4675-818C-11261776BAE8}" srcOrd="1" destOrd="2" presId="urn:microsoft.com/office/officeart/2005/8/layout/vList4#1"/>
    <dgm:cxn modelId="{F33BD368-F297-4CCA-8EDC-603629969546}" srcId="{34FB3FC8-FCB1-404C-AAE4-E98CF14CF5FB}" destId="{0CFC6EAA-DD42-49C0-A163-69A52F65D7DF}" srcOrd="0" destOrd="0" parTransId="{1A56339D-71D4-4C3E-A1C4-A33367110C47}" sibTransId="{C379DEEC-C8F4-4259-AB38-AE67A4582602}"/>
    <dgm:cxn modelId="{249DA96C-952E-42AC-8DB8-56C718E0C29A}" type="presOf" srcId="{34FB3FC8-FCB1-404C-AAE4-E98CF14CF5FB}" destId="{799A5FF2-1A39-4675-818C-11261776BAE8}" srcOrd="1" destOrd="0" presId="urn:microsoft.com/office/officeart/2005/8/layout/vList4#1"/>
    <dgm:cxn modelId="{18DDC36D-3496-47FC-A701-338E9B5DC0D1}" srcId="{482F2C61-E41B-4642-B082-EF9C103085B5}" destId="{22E69BE8-653B-4CE1-975B-3C39DAE649D2}" srcOrd="4" destOrd="0" parTransId="{893C5899-3276-4EA6-BD31-3139E062D004}" sibTransId="{26CB4EDE-8ED5-4533-B70F-3B0491BE510F}"/>
    <dgm:cxn modelId="{75BADD6D-3B09-41EB-BFCF-6D45064E94D0}" type="presOf" srcId="{A8E9C07B-48B2-4B9C-8EC7-0782825D816E}" destId="{BA89CFF3-74C1-4F32-B093-38D94D4D20CF}" srcOrd="0" destOrd="0" presId="urn:microsoft.com/office/officeart/2005/8/layout/vList4#1"/>
    <dgm:cxn modelId="{2EB7E772-9B0F-41BF-9241-715218B72860}" srcId="{AECECD48-C5E4-4B1D-828F-DD9E0A90274D}" destId="{E158F942-9CA0-47CD-BF20-BAC49C8142F5}" srcOrd="0" destOrd="0" parTransId="{B7BDAF5C-E7FB-49F5-812D-654C2CD5A8EB}" sibTransId="{41774615-A6FB-4627-85F1-20FD324D9DA4}"/>
    <dgm:cxn modelId="{5EF40979-97FC-4938-9D34-9EF52BDE61C2}" type="presOf" srcId="{AECECD48-C5E4-4B1D-828F-DD9E0A90274D}" destId="{5E310E1C-7377-4CBD-AD7A-3ED403513640}" srcOrd="1" destOrd="0" presId="urn:microsoft.com/office/officeart/2005/8/layout/vList4#1"/>
    <dgm:cxn modelId="{8B673F7C-BE2D-49A5-B6F2-D9DEE7E4E328}" type="presOf" srcId="{AECECD48-C5E4-4B1D-828F-DD9E0A90274D}" destId="{471ACDAA-8EBB-4B3F-89FD-E777335919BA}" srcOrd="0" destOrd="0" presId="urn:microsoft.com/office/officeart/2005/8/layout/vList4#1"/>
    <dgm:cxn modelId="{7220127F-5DA2-4558-BD05-2D367A01FE4F}" type="presOf" srcId="{22E69BE8-653B-4CE1-975B-3C39DAE649D2}" destId="{9259372F-C70A-44BC-BCB4-E2D4392785FE}" srcOrd="0" destOrd="0" presId="urn:microsoft.com/office/officeart/2005/8/layout/vList4#1"/>
    <dgm:cxn modelId="{94FC978F-A2B8-46ED-81B4-5B0C5A60E259}" type="presOf" srcId="{34FB3FC8-FCB1-404C-AAE4-E98CF14CF5FB}" destId="{47C28FEA-814E-4A68-B726-08705D29C6AB}" srcOrd="0" destOrd="0" presId="urn:microsoft.com/office/officeart/2005/8/layout/vList4#1"/>
    <dgm:cxn modelId="{84CC1B9D-DB80-433F-828E-1349E31F1CF0}" type="presOf" srcId="{E158F942-9CA0-47CD-BF20-BAC49C8142F5}" destId="{5E310E1C-7377-4CBD-AD7A-3ED403513640}" srcOrd="1" destOrd="1" presId="urn:microsoft.com/office/officeart/2005/8/layout/vList4#1"/>
    <dgm:cxn modelId="{641411B0-5D8B-4E86-B9DA-326CC961AC9A}" type="presOf" srcId="{FDE1B2BF-4076-40E6-982F-93F0932EA27F}" destId="{CA3E3E8A-1393-43C6-A6A9-A1AF34CBCE71}" srcOrd="1" destOrd="1" presId="urn:microsoft.com/office/officeart/2005/8/layout/vList4#1"/>
    <dgm:cxn modelId="{D3B5C6B8-970A-4AE4-AF41-D9B6EC46DB45}" type="presOf" srcId="{629933C8-186B-4311-BF2D-DC99990EFBF2}" destId="{7B44DBCB-1EB0-418C-B751-858BAE4753CC}" srcOrd="1" destOrd="0" presId="urn:microsoft.com/office/officeart/2005/8/layout/vList4#1"/>
    <dgm:cxn modelId="{308514BA-8780-41F3-B8AD-EB260DAF35E1}" srcId="{482F2C61-E41B-4642-B082-EF9C103085B5}" destId="{629933C8-186B-4311-BF2D-DC99990EFBF2}" srcOrd="1" destOrd="0" parTransId="{BD5F7455-41FD-4EDB-BB6D-E2107F429F6E}" sibTransId="{1801FD8D-8375-49FB-8B3F-210ACF517DEF}"/>
    <dgm:cxn modelId="{CFBF21C2-21BA-4949-AE7B-A1680EDBC722}" type="presOf" srcId="{363F0ED0-6985-439E-857A-EC47F8A3DAB0}" destId="{A93B6B1D-06C6-4860-8EBA-32C502FF8641}" srcOrd="0" destOrd="1" presId="urn:microsoft.com/office/officeart/2005/8/layout/vList4#1"/>
    <dgm:cxn modelId="{98D67BD8-8427-47B0-B5AA-EB45D304815F}" type="presOf" srcId="{6D011581-C5DD-419A-AAED-AD05631CDF0A}" destId="{49E2F980-7E69-446B-A4B0-923DF6DEFA98}" srcOrd="1" destOrd="1" presId="urn:microsoft.com/office/officeart/2005/8/layout/vList4#1"/>
    <dgm:cxn modelId="{075AD2DD-DE62-402C-8690-1DC5614ABEB3}" srcId="{34FB3FC8-FCB1-404C-AAE4-E98CF14CF5FB}" destId="{677A52F5-4CAE-4309-A461-E811AF92EF26}" srcOrd="1" destOrd="0" parTransId="{1AD2DCFB-B719-41BF-BEBB-12150A457F78}" sibTransId="{409F2E99-5E6A-4297-B1B3-C7C7D1142951}"/>
    <dgm:cxn modelId="{64146DDE-645F-43AC-80A4-2116B49BEB8B}" srcId="{22E69BE8-653B-4CE1-975B-3C39DAE649D2}" destId="{FDE1B2BF-4076-40E6-982F-93F0932EA27F}" srcOrd="0" destOrd="0" parTransId="{F3F72B7C-59C8-4AB8-9789-C140956F291A}" sibTransId="{D6DE8BC5-2DFD-4054-B62B-11E207185A8A}"/>
    <dgm:cxn modelId="{D7D120E4-0167-477E-960A-EF05D7A133C3}" type="presOf" srcId="{629933C8-186B-4311-BF2D-DC99990EFBF2}" destId="{A93B6B1D-06C6-4860-8EBA-32C502FF8641}" srcOrd="0" destOrd="0" presId="urn:microsoft.com/office/officeart/2005/8/layout/vList4#1"/>
    <dgm:cxn modelId="{145615E7-5162-4C7D-9541-A7C53483A2BF}" type="presOf" srcId="{677A52F5-4CAE-4309-A461-E811AF92EF26}" destId="{47C28FEA-814E-4A68-B726-08705D29C6AB}" srcOrd="0" destOrd="2" presId="urn:microsoft.com/office/officeart/2005/8/layout/vList4#1"/>
    <dgm:cxn modelId="{35F334EF-24B5-4239-A395-CB84CFA55B46}" type="presOf" srcId="{0CFC6EAA-DD42-49C0-A163-69A52F65D7DF}" destId="{47C28FEA-814E-4A68-B726-08705D29C6AB}" srcOrd="0" destOrd="1" presId="urn:microsoft.com/office/officeart/2005/8/layout/vList4#1"/>
    <dgm:cxn modelId="{791DD5F5-4A05-45B6-BE4C-6BA2472DDC86}" type="presOf" srcId="{0CFC6EAA-DD42-49C0-A163-69A52F65D7DF}" destId="{799A5FF2-1A39-4675-818C-11261776BAE8}" srcOrd="1" destOrd="1" presId="urn:microsoft.com/office/officeart/2005/8/layout/vList4#1"/>
    <dgm:cxn modelId="{36C20AF6-670E-4425-A77F-AAED1778981B}" type="presOf" srcId="{363F0ED0-6985-439E-857A-EC47F8A3DAB0}" destId="{7B44DBCB-1EB0-418C-B751-858BAE4753CC}" srcOrd="1" destOrd="1" presId="urn:microsoft.com/office/officeart/2005/8/layout/vList4#1"/>
    <dgm:cxn modelId="{9617FCF8-0802-436C-A7CD-E87B3B8C2893}" srcId="{482F2C61-E41B-4642-B082-EF9C103085B5}" destId="{A8E9C07B-48B2-4B9C-8EC7-0782825D816E}" srcOrd="0" destOrd="0" parTransId="{C7A73202-DE5A-4072-95A6-BFF1402B4BC2}" sibTransId="{631AC269-E33A-4752-92A6-6DC1380588AA}"/>
    <dgm:cxn modelId="{6C3A87FC-6E0D-4587-9FA3-2ABC2A3DC3D9}" type="presOf" srcId="{FDE1B2BF-4076-40E6-982F-93F0932EA27F}" destId="{9259372F-C70A-44BC-BCB4-E2D4392785FE}" srcOrd="0" destOrd="1" presId="urn:microsoft.com/office/officeart/2005/8/layout/vList4#1"/>
    <dgm:cxn modelId="{A5BFF1F8-2277-4279-9CFA-615A8B5ACCC9}" type="presParOf" srcId="{25E29AB1-DE1E-48E4-B66F-1D7048CC3527}" destId="{056847C0-F8DB-4977-A3FD-5A95306D8B69}" srcOrd="0" destOrd="0" presId="urn:microsoft.com/office/officeart/2005/8/layout/vList4#1"/>
    <dgm:cxn modelId="{D08A6F7D-A610-480F-A7F7-4BB734C57AE1}" type="presParOf" srcId="{056847C0-F8DB-4977-A3FD-5A95306D8B69}" destId="{BA89CFF3-74C1-4F32-B093-38D94D4D20CF}" srcOrd="0" destOrd="0" presId="urn:microsoft.com/office/officeart/2005/8/layout/vList4#1"/>
    <dgm:cxn modelId="{27C095F0-2E7B-461E-A659-88EACC3F170F}" type="presParOf" srcId="{056847C0-F8DB-4977-A3FD-5A95306D8B69}" destId="{7D7D61F9-D1AA-4F6A-8715-FD6AC3E01198}" srcOrd="1" destOrd="0" presId="urn:microsoft.com/office/officeart/2005/8/layout/vList4#1"/>
    <dgm:cxn modelId="{29C7785E-5EE5-4607-9A54-D32257CD2A09}" type="presParOf" srcId="{056847C0-F8DB-4977-A3FD-5A95306D8B69}" destId="{49E2F980-7E69-446B-A4B0-923DF6DEFA98}" srcOrd="2" destOrd="0" presId="urn:microsoft.com/office/officeart/2005/8/layout/vList4#1"/>
    <dgm:cxn modelId="{6701B864-6C2A-407A-A2EC-960381E08504}" type="presParOf" srcId="{25E29AB1-DE1E-48E4-B66F-1D7048CC3527}" destId="{02C83B37-0F1D-4FEA-B7E7-FF6719B27A33}" srcOrd="1" destOrd="0" presId="urn:microsoft.com/office/officeart/2005/8/layout/vList4#1"/>
    <dgm:cxn modelId="{0181AED4-71ED-45A4-BE2D-AD7EBE5A2057}" type="presParOf" srcId="{25E29AB1-DE1E-48E4-B66F-1D7048CC3527}" destId="{129D03A9-9EE6-42F0-9D54-DE111F5C82E8}" srcOrd="2" destOrd="0" presId="urn:microsoft.com/office/officeart/2005/8/layout/vList4#1"/>
    <dgm:cxn modelId="{4AA360B8-CCB0-4D3E-857C-5C3FA72A0C98}" type="presParOf" srcId="{129D03A9-9EE6-42F0-9D54-DE111F5C82E8}" destId="{A93B6B1D-06C6-4860-8EBA-32C502FF8641}" srcOrd="0" destOrd="0" presId="urn:microsoft.com/office/officeart/2005/8/layout/vList4#1"/>
    <dgm:cxn modelId="{C66921B1-7828-4C7E-AFD2-E55DE003A3CC}" type="presParOf" srcId="{129D03A9-9EE6-42F0-9D54-DE111F5C82E8}" destId="{7AEC1603-E11D-41B0-BE2A-F6201D5BEDCD}" srcOrd="1" destOrd="0" presId="urn:microsoft.com/office/officeart/2005/8/layout/vList4#1"/>
    <dgm:cxn modelId="{B24A2065-DD04-4345-B3ED-3712C7256292}" type="presParOf" srcId="{129D03A9-9EE6-42F0-9D54-DE111F5C82E8}" destId="{7B44DBCB-1EB0-418C-B751-858BAE4753CC}" srcOrd="2" destOrd="0" presId="urn:microsoft.com/office/officeart/2005/8/layout/vList4#1"/>
    <dgm:cxn modelId="{4E5D2B14-2294-444C-9892-83C509B1621A}" type="presParOf" srcId="{25E29AB1-DE1E-48E4-B66F-1D7048CC3527}" destId="{2A6A015C-E28C-44A4-9412-971012033AAE}" srcOrd="3" destOrd="0" presId="urn:microsoft.com/office/officeart/2005/8/layout/vList4#1"/>
    <dgm:cxn modelId="{102036E0-7527-43CE-A4DE-A6F82BBEBEEE}" type="presParOf" srcId="{25E29AB1-DE1E-48E4-B66F-1D7048CC3527}" destId="{BC272B12-7FD0-415F-81DF-F02239D32429}" srcOrd="4" destOrd="0" presId="urn:microsoft.com/office/officeart/2005/8/layout/vList4#1"/>
    <dgm:cxn modelId="{CD63CD41-B23F-402F-87EF-7921391E8215}" type="presParOf" srcId="{BC272B12-7FD0-415F-81DF-F02239D32429}" destId="{47C28FEA-814E-4A68-B726-08705D29C6AB}" srcOrd="0" destOrd="0" presId="urn:microsoft.com/office/officeart/2005/8/layout/vList4#1"/>
    <dgm:cxn modelId="{B27CC391-3C26-400C-930B-24AB379AF0B8}" type="presParOf" srcId="{BC272B12-7FD0-415F-81DF-F02239D32429}" destId="{6ED042DA-90EA-415F-9861-14F87D22BB00}" srcOrd="1" destOrd="0" presId="urn:microsoft.com/office/officeart/2005/8/layout/vList4#1"/>
    <dgm:cxn modelId="{63C873BA-8784-46D9-8582-FCBC44D28D17}" type="presParOf" srcId="{BC272B12-7FD0-415F-81DF-F02239D32429}" destId="{799A5FF2-1A39-4675-818C-11261776BAE8}" srcOrd="2" destOrd="0" presId="urn:microsoft.com/office/officeart/2005/8/layout/vList4#1"/>
    <dgm:cxn modelId="{E1B7920B-D939-468D-82B3-91A9D935E886}" type="presParOf" srcId="{25E29AB1-DE1E-48E4-B66F-1D7048CC3527}" destId="{9B636D59-4907-4E00-B740-911D24B9FF11}" srcOrd="5" destOrd="0" presId="urn:microsoft.com/office/officeart/2005/8/layout/vList4#1"/>
    <dgm:cxn modelId="{DCB4C042-4ED7-4BE1-B5FA-211A350980B1}" type="presParOf" srcId="{25E29AB1-DE1E-48E4-B66F-1D7048CC3527}" destId="{1ED16A2B-8516-4F79-8954-C053F3BC0B6B}" srcOrd="6" destOrd="0" presId="urn:microsoft.com/office/officeart/2005/8/layout/vList4#1"/>
    <dgm:cxn modelId="{3F728A9C-357D-44C1-BDEC-66BAF93D9BFA}" type="presParOf" srcId="{1ED16A2B-8516-4F79-8954-C053F3BC0B6B}" destId="{471ACDAA-8EBB-4B3F-89FD-E777335919BA}" srcOrd="0" destOrd="0" presId="urn:microsoft.com/office/officeart/2005/8/layout/vList4#1"/>
    <dgm:cxn modelId="{B873F13E-1E34-4FC3-9048-BBADB4163DCB}" type="presParOf" srcId="{1ED16A2B-8516-4F79-8954-C053F3BC0B6B}" destId="{0C6B9C41-271F-4061-9955-70DED635DAC1}" srcOrd="1" destOrd="0" presId="urn:microsoft.com/office/officeart/2005/8/layout/vList4#1"/>
    <dgm:cxn modelId="{044EB466-1802-4C25-B7DE-67C6D73F8CD5}" type="presParOf" srcId="{1ED16A2B-8516-4F79-8954-C053F3BC0B6B}" destId="{5E310E1C-7377-4CBD-AD7A-3ED403513640}" srcOrd="2" destOrd="0" presId="urn:microsoft.com/office/officeart/2005/8/layout/vList4#1"/>
    <dgm:cxn modelId="{A3CD609E-6847-4B9C-9AD1-7746F9B1F09F}" type="presParOf" srcId="{25E29AB1-DE1E-48E4-B66F-1D7048CC3527}" destId="{F89176E6-859D-4FD9-8DED-11CCE6D56F7C}" srcOrd="7" destOrd="0" presId="urn:microsoft.com/office/officeart/2005/8/layout/vList4#1"/>
    <dgm:cxn modelId="{20FB32AB-F21B-4F3E-8B30-95999D18F2A0}" type="presParOf" srcId="{25E29AB1-DE1E-48E4-B66F-1D7048CC3527}" destId="{B2BFB810-8CC4-47A7-8F53-5989733EAF0E}" srcOrd="8" destOrd="0" presId="urn:microsoft.com/office/officeart/2005/8/layout/vList4#1"/>
    <dgm:cxn modelId="{C8A92F4D-9C15-4D7F-B90C-4AC83ADAB405}" type="presParOf" srcId="{B2BFB810-8CC4-47A7-8F53-5989733EAF0E}" destId="{9259372F-C70A-44BC-BCB4-E2D4392785FE}" srcOrd="0" destOrd="0" presId="urn:microsoft.com/office/officeart/2005/8/layout/vList4#1"/>
    <dgm:cxn modelId="{3549A28D-2EA0-4A81-9A7D-20D43A6D39AF}" type="presParOf" srcId="{B2BFB810-8CC4-47A7-8F53-5989733EAF0E}" destId="{889131BE-3A6B-4B48-98CB-9C233DE61FE5}" srcOrd="1" destOrd="0" presId="urn:microsoft.com/office/officeart/2005/8/layout/vList4#1"/>
    <dgm:cxn modelId="{79AC9A58-A9AC-4283-9B80-386DCE79E23E}" type="presParOf" srcId="{B2BFB810-8CC4-47A7-8F53-5989733EAF0E}" destId="{CA3E3E8A-1393-43C6-A6A9-A1AF34CBCE71}"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2F2C61-E41B-4642-B082-EF9C103085B5}" type="doc">
      <dgm:prSet loTypeId="urn:microsoft.com/office/officeart/2005/8/layout/vList4#2"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a:t>Information Systems Today</a:t>
          </a:r>
          <a:endParaRPr lang="en-US" sz="24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dirty="0"/>
            <a:t>Learning Objective: Describe the characteristics of the digital world and the advent of the Information Age. </a:t>
          </a:r>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lstStyle/>
        <a:p>
          <a:r>
            <a:rPr lang="en-US" sz="1400" b="1" dirty="0">
              <a:hlinkClick xmlns:r="http://schemas.openxmlformats.org/officeDocument/2006/relationships" r:id="rId1" action="ppaction://hlinksldjump"/>
            </a:rPr>
            <a:t>Evolution of Globalization</a:t>
          </a:r>
          <a:endParaRPr lang="en-US" sz="14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lstStyle/>
        <a:p>
          <a:r>
            <a:rPr lang="en-US" sz="1200" dirty="0"/>
            <a:t>Define globalization, describe how it evolved over time, and describe the key drivers of globalization.</a:t>
          </a:r>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34FB3FC8-FCB1-404C-AAE4-E98CF14CF5FB}">
      <dgm:prSet phldrT="[Text]" custT="1"/>
      <dgm:spPr/>
      <dgm:t>
        <a:bodyPr/>
        <a:lstStyle/>
        <a:p>
          <a:r>
            <a:rPr lang="en-US" sz="1400" b="1" dirty="0">
              <a:hlinkClick xmlns:r="http://schemas.openxmlformats.org/officeDocument/2006/relationships" r:id="rId2" action="ppaction://hlinksldjump"/>
            </a:rPr>
            <a:t>Information Systems Defined</a:t>
          </a:r>
          <a:endParaRPr lang="en-US" sz="14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pPr/>
      <dgm:t>
        <a:bodyPr/>
        <a:lstStyle/>
        <a:p>
          <a:r>
            <a:rPr lang="en-US" sz="1200" dirty="0"/>
            <a:t>Explain what an information system is, contrasting its data, technology, people, and organizational components.</a:t>
          </a:r>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677A52F5-4CAE-4309-A461-E811AF92EF26}">
      <dgm:prSet phldrT="[Text]" custT="1"/>
      <dgm:spPr/>
      <dgm:t>
        <a:bodyPr/>
        <a:lstStyle/>
        <a:p>
          <a:endParaRPr lang="en-US" sz="11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lstStyle/>
        <a:p>
          <a:r>
            <a:rPr lang="en-US" sz="1400" b="1" dirty="0">
              <a:hlinkClick xmlns:r="http://schemas.openxmlformats.org/officeDocument/2006/relationships" r:id="rId3" action="ppaction://hlinksldjump"/>
            </a:rPr>
            <a:t>IS Ethics</a:t>
          </a:r>
          <a:endParaRPr lang="en-US" sz="14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FDE1B2BF-4076-40E6-982F-93F0932EA27F}">
      <dgm:prSet custT="1"/>
      <dgm:spPr/>
      <dgm:t>
        <a:bodyPr/>
        <a:lstStyle/>
        <a:p>
          <a:r>
            <a:rPr lang="en-US" sz="1200" dirty="0"/>
            <a:t>Describe how computer ethics impact the use of information systems and discuss the ethical concerns associated with information privacy and intellectual property.</a:t>
          </a:r>
        </a:p>
      </dgm:t>
    </dgm:pt>
    <dgm:pt modelId="{F3F72B7C-59C8-4AB8-9789-C140956F291A}" type="parTrans" cxnId="{64146DDE-645F-43AC-80A4-2116B49BEB8B}">
      <dgm:prSet/>
      <dgm:spPr/>
      <dgm:t>
        <a:bodyPr/>
        <a:lstStyle/>
        <a:p>
          <a:endParaRPr lang="en-US" sz="2000"/>
        </a:p>
      </dgm:t>
    </dgm:pt>
    <dgm:pt modelId="{D6DE8BC5-2DFD-4054-B62B-11E207185A8A}" type="sibTrans" cxnId="{64146DDE-645F-43AC-80A4-2116B49BEB8B}">
      <dgm:prSet/>
      <dgm:spPr/>
      <dgm:t>
        <a:bodyPr/>
        <a:lstStyle/>
        <a:p>
          <a:endParaRPr lang="en-US" sz="2000"/>
        </a:p>
      </dgm:t>
    </dgm:pt>
    <dgm:pt modelId="{AECECD48-C5E4-4B1D-828F-DD9E0A90274D}">
      <dgm:prSet custT="1"/>
      <dgm:spPr/>
      <dgm:t>
        <a:bodyPr/>
        <a:lstStyle/>
        <a:p>
          <a:r>
            <a:rPr lang="en-US" sz="1400" b="1" dirty="0">
              <a:hlinkClick xmlns:r="http://schemas.openxmlformats.org/officeDocument/2006/relationships" r:id="rId4" action="ppaction://hlinksldjump"/>
            </a:rPr>
            <a:t>The Dual Nature of Information Systems</a:t>
          </a:r>
          <a:endParaRPr lang="en-US" sz="14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E158F942-9CA0-47CD-BF20-BAC49C8142F5}">
      <dgm:prSet custT="1"/>
      <dgm:spPr/>
      <dgm:t>
        <a:bodyPr/>
        <a:lstStyle/>
        <a:p>
          <a:r>
            <a:rPr lang="en-US" sz="1200" dirty="0"/>
            <a:t>Describe the dual nature of information systems in the success and failure of modern organizations.</a:t>
          </a:r>
        </a:p>
      </dgm:t>
    </dgm:pt>
    <dgm:pt modelId="{B7BDAF5C-E7FB-49F5-812D-654C2CD5A8EB}" type="parTrans" cxnId="{2EB7E772-9B0F-41BF-9241-715218B72860}">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ScaleY="277158" custLinFactNeighborX="-1250" custLinFactNeighborY="-2000"/>
      <dgm:spPr/>
    </dgm:pt>
    <dgm:pt modelId="{7D7D61F9-D1AA-4F6A-8715-FD6AC3E01198}" type="pres">
      <dgm:prSet presAssocID="{A8E9C07B-48B2-4B9C-8EC7-0782825D816E}" presName="img" presStyleLbl="fgImgPlace1" presStyleIdx="0" presStyleCnt="5" custScaleX="95572" custScaleY="289516"/>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pt>
    <dgm:pt modelId="{49E2F980-7E69-446B-A4B0-923DF6DEFA98}" type="pres">
      <dgm:prSet presAssocID="{A8E9C07B-48B2-4B9C-8EC7-0782825D816E}" presName="text" presStyleLbl="node1" presStyleIdx="0" presStyleCnt="5">
        <dgm:presLayoutVars>
          <dgm:bulletEnabled val="1"/>
        </dgm:presLayoutVars>
      </dgm:prSet>
      <dgm:spPr/>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pt>
    <dgm:pt modelId="{7AEC1603-E11D-41B0-BE2A-F6201D5BEDCD}" type="pres">
      <dgm:prSet presAssocID="{629933C8-186B-4311-BF2D-DC99990EFBF2}" presName="img" presStyleLbl="fgImgPlace1" presStyleIdx="1" presStyleCnt="5" custScaleX="65131"/>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pt>
    <dgm:pt modelId="{7B44DBCB-1EB0-418C-B751-858BAE4753CC}" type="pres">
      <dgm:prSet presAssocID="{629933C8-186B-4311-BF2D-DC99990EFBF2}" presName="text" presStyleLbl="node1" presStyleIdx="1" presStyleCnt="5">
        <dgm:presLayoutVars>
          <dgm:bulletEnabled val="1"/>
        </dgm:presLayoutVars>
      </dgm:prSet>
      <dgm:spPr/>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pt>
    <dgm:pt modelId="{6ED042DA-90EA-415F-9861-14F87D22BB00}" type="pres">
      <dgm:prSet presAssocID="{34FB3FC8-FCB1-404C-AAE4-E98CF14CF5FB}" presName="img" presStyleLbl="fgImgPlace1" presStyleIdx="2" presStyleCnt="5" custScaleX="65131"/>
      <dgm:spPr>
        <a:blipFill rotWithShape="1">
          <a:blip xmlns:r="http://schemas.openxmlformats.org/officeDocument/2006/relationships" r:embed="rId7"/>
          <a:stretch>
            <a:fillRect/>
          </a:stretch>
        </a:blipFill>
      </dgm:spPr>
    </dgm:pt>
    <dgm:pt modelId="{799A5FF2-1A39-4675-818C-11261776BAE8}" type="pres">
      <dgm:prSet presAssocID="{34FB3FC8-FCB1-404C-AAE4-E98CF14CF5FB}" presName="text" presStyleLbl="node1" presStyleIdx="2" presStyleCnt="5">
        <dgm:presLayoutVars>
          <dgm:bulletEnabled val="1"/>
        </dgm:presLayoutVars>
      </dgm:prSet>
      <dgm:spPr/>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pt>
    <dgm:pt modelId="{0C6B9C41-271F-4061-9955-70DED635DAC1}" type="pres">
      <dgm:prSet presAssocID="{AECECD48-C5E4-4B1D-828F-DD9E0A90274D}" presName="img" presStyleLbl="fgImgPlace1" presStyleIdx="3" presStyleCnt="5" custScaleX="65131"/>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pt>
    <dgm:pt modelId="{5E310E1C-7377-4CBD-AD7A-3ED403513640}" type="pres">
      <dgm:prSet presAssocID="{AECECD48-C5E4-4B1D-828F-DD9E0A90274D}" presName="text" presStyleLbl="node1" presStyleIdx="3" presStyleCnt="5">
        <dgm:presLayoutVars>
          <dgm:bulletEnabled val="1"/>
        </dgm:presLayoutVars>
      </dgm:prSet>
      <dgm:spPr/>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pt>
    <dgm:pt modelId="{889131BE-3A6B-4B48-98CB-9C233DE61FE5}" type="pres">
      <dgm:prSet presAssocID="{22E69BE8-653B-4CE1-975B-3C39DAE649D2}" presName="img" presStyleLbl="fgImgPlace1" presStyleIdx="4" presStyleCnt="5" custScaleX="65131"/>
      <dgm:spPr>
        <a:blipFill rotWithShape="1">
          <a:blip xmlns:r="http://schemas.openxmlformats.org/officeDocument/2006/relationships" r:embed="rId9"/>
          <a:stretch>
            <a:fillRect/>
          </a:stretch>
        </a:blipFill>
      </dgm:spPr>
    </dgm:pt>
    <dgm:pt modelId="{CA3E3E8A-1393-43C6-A6A9-A1AF34CBCE71}" type="pres">
      <dgm:prSet presAssocID="{22E69BE8-653B-4CE1-975B-3C39DAE649D2}" presName="text" presStyleLbl="node1" presStyleIdx="4" presStyleCnt="5">
        <dgm:presLayoutVars>
          <dgm:bulletEnabled val="1"/>
        </dgm:presLayoutVars>
      </dgm:prSet>
      <dgm:spPr/>
    </dgm:pt>
  </dgm:ptLst>
  <dgm:cxnLst>
    <dgm:cxn modelId="{AAD18608-F8B2-4CE8-86FF-887828D70638}" srcId="{482F2C61-E41B-4642-B082-EF9C103085B5}" destId="{AECECD48-C5E4-4B1D-828F-DD9E0A90274D}" srcOrd="3" destOrd="0" parTransId="{83588EAC-9746-4704-81BA-BB10DA868C11}" sibTransId="{06826EBE-8D13-453B-B822-8C195E6947E1}"/>
    <dgm:cxn modelId="{CD940617-5DF4-4842-932B-DEEB888241FF}" type="presOf" srcId="{34FB3FC8-FCB1-404C-AAE4-E98CF14CF5FB}" destId="{799A5FF2-1A39-4675-818C-11261776BAE8}" srcOrd="1" destOrd="0" presId="urn:microsoft.com/office/officeart/2005/8/layout/vList4#2"/>
    <dgm:cxn modelId="{15376526-AC74-4401-92A4-B5D03A9E65DE}" type="presOf" srcId="{A8E9C07B-48B2-4B9C-8EC7-0782825D816E}" destId="{BA89CFF3-74C1-4F32-B093-38D94D4D20CF}" srcOrd="0" destOrd="0" presId="urn:microsoft.com/office/officeart/2005/8/layout/vList4#2"/>
    <dgm:cxn modelId="{FFB8572B-7192-49CE-9F0D-B856D183EDFE}" srcId="{482F2C61-E41B-4642-B082-EF9C103085B5}" destId="{34FB3FC8-FCB1-404C-AAE4-E98CF14CF5FB}" srcOrd="2" destOrd="0" parTransId="{5D2B6F70-AC7D-4E44-959A-1F3278F0AFC3}" sibTransId="{62C71E71-0AFF-4481-BF1F-D339780ADFC0}"/>
    <dgm:cxn modelId="{5D216934-AA91-4DC6-BC37-AEF8EFE6DBE6}" type="presOf" srcId="{FDE1B2BF-4076-40E6-982F-93F0932EA27F}" destId="{9259372F-C70A-44BC-BCB4-E2D4392785FE}" srcOrd="0" destOrd="1" presId="urn:microsoft.com/office/officeart/2005/8/layout/vList4#2"/>
    <dgm:cxn modelId="{9538D63E-0AFF-4869-8B74-5EAE693FBC93}" type="presOf" srcId="{34FB3FC8-FCB1-404C-AAE4-E98CF14CF5FB}" destId="{47C28FEA-814E-4A68-B726-08705D29C6AB}" srcOrd="0" destOrd="0" presId="urn:microsoft.com/office/officeart/2005/8/layout/vList4#2"/>
    <dgm:cxn modelId="{5B477D51-8883-49A7-A651-C93E15732ED0}" type="presOf" srcId="{E158F942-9CA0-47CD-BF20-BAC49C8142F5}" destId="{471ACDAA-8EBB-4B3F-89FD-E777335919BA}" srcOrd="0" destOrd="1" presId="urn:microsoft.com/office/officeart/2005/8/layout/vList4#2"/>
    <dgm:cxn modelId="{3A619D55-5747-4E00-A1FA-E45F6AED8303}" srcId="{629933C8-186B-4311-BF2D-DC99990EFBF2}" destId="{363F0ED0-6985-439E-857A-EC47F8A3DAB0}" srcOrd="0" destOrd="0" parTransId="{A9B0CFF2-8D5D-47E0-900D-55A9A3E83BE1}" sibTransId="{F7E04B30-62AE-4465-859B-270409FE7C94}"/>
    <dgm:cxn modelId="{C2AFCE55-6F6A-4A95-BBB3-B8CEB0306827}" type="presOf" srcId="{0CFC6EAA-DD42-49C0-A163-69A52F65D7DF}" destId="{799A5FF2-1A39-4675-818C-11261776BAE8}" srcOrd="1" destOrd="1" presId="urn:microsoft.com/office/officeart/2005/8/layout/vList4#2"/>
    <dgm:cxn modelId="{27AF655E-BB1D-4732-8A07-03E7E00B3EC5}" srcId="{A8E9C07B-48B2-4B9C-8EC7-0782825D816E}" destId="{6D011581-C5DD-419A-AAED-AD05631CDF0A}" srcOrd="0" destOrd="0" parTransId="{9AD826C6-DA8A-4FF7-A064-27557BE243B8}" sibTransId="{C1639196-CA28-4BD6-A52D-AF603368A606}"/>
    <dgm:cxn modelId="{8FA61265-4310-4720-8F4A-423D7F91D1DD}" type="presOf" srcId="{363F0ED0-6985-439E-857A-EC47F8A3DAB0}" destId="{A93B6B1D-06C6-4860-8EBA-32C502FF8641}" srcOrd="0" destOrd="1" presId="urn:microsoft.com/office/officeart/2005/8/layout/vList4#2"/>
    <dgm:cxn modelId="{F33BD368-F297-4CCA-8EDC-603629969546}" srcId="{34FB3FC8-FCB1-404C-AAE4-E98CF14CF5FB}" destId="{0CFC6EAA-DD42-49C0-A163-69A52F65D7DF}" srcOrd="0" destOrd="0" parTransId="{1A56339D-71D4-4C3E-A1C4-A33367110C47}" sibTransId="{C379DEEC-C8F4-4259-AB38-AE67A4582602}"/>
    <dgm:cxn modelId="{1950FD68-9CEC-4FD3-98A8-77F9FA186F4C}" type="presOf" srcId="{6D011581-C5DD-419A-AAED-AD05631CDF0A}" destId="{BA89CFF3-74C1-4F32-B093-38D94D4D20CF}" srcOrd="0" destOrd="1" presId="urn:microsoft.com/office/officeart/2005/8/layout/vList4#2"/>
    <dgm:cxn modelId="{18DDC36D-3496-47FC-A701-338E9B5DC0D1}" srcId="{482F2C61-E41B-4642-B082-EF9C103085B5}" destId="{22E69BE8-653B-4CE1-975B-3C39DAE649D2}" srcOrd="4" destOrd="0" parTransId="{893C5899-3276-4EA6-BD31-3139E062D004}" sibTransId="{26CB4EDE-8ED5-4533-B70F-3B0491BE510F}"/>
    <dgm:cxn modelId="{C6D87871-223C-4620-BA66-EAF2C17DDBEF}" type="presOf" srcId="{0CFC6EAA-DD42-49C0-A163-69A52F65D7DF}" destId="{47C28FEA-814E-4A68-B726-08705D29C6AB}" srcOrd="0" destOrd="1" presId="urn:microsoft.com/office/officeart/2005/8/layout/vList4#2"/>
    <dgm:cxn modelId="{2EB7E772-9B0F-41BF-9241-715218B72860}" srcId="{AECECD48-C5E4-4B1D-828F-DD9E0A90274D}" destId="{E158F942-9CA0-47CD-BF20-BAC49C8142F5}" srcOrd="0" destOrd="0" parTransId="{B7BDAF5C-E7FB-49F5-812D-654C2CD5A8EB}" sibTransId="{41774615-A6FB-4627-85F1-20FD324D9DA4}"/>
    <dgm:cxn modelId="{E40B7776-D2F8-4631-8E95-F6E956694182}" type="presOf" srcId="{677A52F5-4CAE-4309-A461-E811AF92EF26}" destId="{47C28FEA-814E-4A68-B726-08705D29C6AB}" srcOrd="0" destOrd="2" presId="urn:microsoft.com/office/officeart/2005/8/layout/vList4#2"/>
    <dgm:cxn modelId="{5310D578-AF81-4A20-999F-3456DF15C80E}" type="presOf" srcId="{629933C8-186B-4311-BF2D-DC99990EFBF2}" destId="{A93B6B1D-06C6-4860-8EBA-32C502FF8641}" srcOrd="0" destOrd="0" presId="urn:microsoft.com/office/officeart/2005/8/layout/vList4#2"/>
    <dgm:cxn modelId="{BB6D837D-C771-4B02-A339-6BF3CF61F084}" type="presOf" srcId="{482F2C61-E41B-4642-B082-EF9C103085B5}" destId="{25E29AB1-DE1E-48E4-B66F-1D7048CC3527}" srcOrd="0" destOrd="0" presId="urn:microsoft.com/office/officeart/2005/8/layout/vList4#2"/>
    <dgm:cxn modelId="{93C1E184-CAB4-42BF-9551-01829DC34437}" type="presOf" srcId="{6D011581-C5DD-419A-AAED-AD05631CDF0A}" destId="{49E2F980-7E69-446B-A4B0-923DF6DEFA98}" srcOrd="1" destOrd="1" presId="urn:microsoft.com/office/officeart/2005/8/layout/vList4#2"/>
    <dgm:cxn modelId="{4A8A3890-20B6-488C-BA11-22B0E2B92BB6}" type="presOf" srcId="{22E69BE8-653B-4CE1-975B-3C39DAE649D2}" destId="{CA3E3E8A-1393-43C6-A6A9-A1AF34CBCE71}" srcOrd="1" destOrd="0" presId="urn:microsoft.com/office/officeart/2005/8/layout/vList4#2"/>
    <dgm:cxn modelId="{0ECE9498-40B8-4911-B643-75B886889B76}" type="presOf" srcId="{363F0ED0-6985-439E-857A-EC47F8A3DAB0}" destId="{7B44DBCB-1EB0-418C-B751-858BAE4753CC}" srcOrd="1" destOrd="1" presId="urn:microsoft.com/office/officeart/2005/8/layout/vList4#2"/>
    <dgm:cxn modelId="{308514BA-8780-41F3-B8AD-EB260DAF35E1}" srcId="{482F2C61-E41B-4642-B082-EF9C103085B5}" destId="{629933C8-186B-4311-BF2D-DC99990EFBF2}" srcOrd="1" destOrd="0" parTransId="{BD5F7455-41FD-4EDB-BB6D-E2107F429F6E}" sibTransId="{1801FD8D-8375-49FB-8B3F-210ACF517DEF}"/>
    <dgm:cxn modelId="{ED893FCA-01C0-45AB-BA71-2E8A5F867E07}" type="presOf" srcId="{629933C8-186B-4311-BF2D-DC99990EFBF2}" destId="{7B44DBCB-1EB0-418C-B751-858BAE4753CC}" srcOrd="1" destOrd="0" presId="urn:microsoft.com/office/officeart/2005/8/layout/vList4#2"/>
    <dgm:cxn modelId="{C14686DD-D05F-4C50-B7B2-AC5915E0B3DC}" type="presOf" srcId="{AECECD48-C5E4-4B1D-828F-DD9E0A90274D}" destId="{5E310E1C-7377-4CBD-AD7A-3ED403513640}" srcOrd="1" destOrd="0" presId="urn:microsoft.com/office/officeart/2005/8/layout/vList4#2"/>
    <dgm:cxn modelId="{075AD2DD-DE62-402C-8690-1DC5614ABEB3}" srcId="{34FB3FC8-FCB1-404C-AAE4-E98CF14CF5FB}" destId="{677A52F5-4CAE-4309-A461-E811AF92EF26}" srcOrd="1" destOrd="0" parTransId="{1AD2DCFB-B719-41BF-BEBB-12150A457F78}" sibTransId="{409F2E99-5E6A-4297-B1B3-C7C7D1142951}"/>
    <dgm:cxn modelId="{64146DDE-645F-43AC-80A4-2116B49BEB8B}" srcId="{22E69BE8-653B-4CE1-975B-3C39DAE649D2}" destId="{FDE1B2BF-4076-40E6-982F-93F0932EA27F}" srcOrd="0" destOrd="0" parTransId="{F3F72B7C-59C8-4AB8-9789-C140956F291A}" sibTransId="{D6DE8BC5-2DFD-4054-B62B-11E207185A8A}"/>
    <dgm:cxn modelId="{656505DF-68BF-4857-A2AE-EFA2171403BB}" type="presOf" srcId="{677A52F5-4CAE-4309-A461-E811AF92EF26}" destId="{799A5FF2-1A39-4675-818C-11261776BAE8}" srcOrd="1" destOrd="2" presId="urn:microsoft.com/office/officeart/2005/8/layout/vList4#2"/>
    <dgm:cxn modelId="{8C7B64E0-006E-4C41-9E72-DD9DF84C862C}" type="presOf" srcId="{AECECD48-C5E4-4B1D-828F-DD9E0A90274D}" destId="{471ACDAA-8EBB-4B3F-89FD-E777335919BA}" srcOrd="0" destOrd="0" presId="urn:microsoft.com/office/officeart/2005/8/layout/vList4#2"/>
    <dgm:cxn modelId="{58C114E4-F1C2-4C1E-B328-1EBAAF7E55C4}" type="presOf" srcId="{FDE1B2BF-4076-40E6-982F-93F0932EA27F}" destId="{CA3E3E8A-1393-43C6-A6A9-A1AF34CBCE71}" srcOrd="1" destOrd="1" presId="urn:microsoft.com/office/officeart/2005/8/layout/vList4#2"/>
    <dgm:cxn modelId="{077460E6-1B0F-4A1E-AC74-5DC04E99FC61}" type="presOf" srcId="{A8E9C07B-48B2-4B9C-8EC7-0782825D816E}" destId="{49E2F980-7E69-446B-A4B0-923DF6DEFA98}" srcOrd="1" destOrd="0" presId="urn:microsoft.com/office/officeart/2005/8/layout/vList4#2"/>
    <dgm:cxn modelId="{5BE62FF1-FE6A-4CEF-8A6D-ADCBF55B5C16}" type="presOf" srcId="{22E69BE8-653B-4CE1-975B-3C39DAE649D2}" destId="{9259372F-C70A-44BC-BCB4-E2D4392785FE}" srcOrd="0" destOrd="0" presId="urn:microsoft.com/office/officeart/2005/8/layout/vList4#2"/>
    <dgm:cxn modelId="{DCFC3EF4-40D6-480C-B810-A62522FE3920}" type="presOf" srcId="{E158F942-9CA0-47CD-BF20-BAC49C8142F5}" destId="{5E310E1C-7377-4CBD-AD7A-3ED403513640}" srcOrd="1" destOrd="1" presId="urn:microsoft.com/office/officeart/2005/8/layout/vList4#2"/>
    <dgm:cxn modelId="{9617FCF8-0802-436C-A7CD-E87B3B8C2893}" srcId="{482F2C61-E41B-4642-B082-EF9C103085B5}" destId="{A8E9C07B-48B2-4B9C-8EC7-0782825D816E}" srcOrd="0" destOrd="0" parTransId="{C7A73202-DE5A-4072-95A6-BFF1402B4BC2}" sibTransId="{631AC269-E33A-4752-92A6-6DC1380588AA}"/>
    <dgm:cxn modelId="{AF681E64-FE2C-4807-80FD-53DF2FA9F8AC}" type="presParOf" srcId="{25E29AB1-DE1E-48E4-B66F-1D7048CC3527}" destId="{056847C0-F8DB-4977-A3FD-5A95306D8B69}" srcOrd="0" destOrd="0" presId="urn:microsoft.com/office/officeart/2005/8/layout/vList4#2"/>
    <dgm:cxn modelId="{56099B32-943B-4653-8F06-42C721372058}" type="presParOf" srcId="{056847C0-F8DB-4977-A3FD-5A95306D8B69}" destId="{BA89CFF3-74C1-4F32-B093-38D94D4D20CF}" srcOrd="0" destOrd="0" presId="urn:microsoft.com/office/officeart/2005/8/layout/vList4#2"/>
    <dgm:cxn modelId="{B203A4FF-2F01-4368-8746-D9B84D7AF011}" type="presParOf" srcId="{056847C0-F8DB-4977-A3FD-5A95306D8B69}" destId="{7D7D61F9-D1AA-4F6A-8715-FD6AC3E01198}" srcOrd="1" destOrd="0" presId="urn:microsoft.com/office/officeart/2005/8/layout/vList4#2"/>
    <dgm:cxn modelId="{963128D3-0629-47F8-9902-336618549554}" type="presParOf" srcId="{056847C0-F8DB-4977-A3FD-5A95306D8B69}" destId="{49E2F980-7E69-446B-A4B0-923DF6DEFA98}" srcOrd="2" destOrd="0" presId="urn:microsoft.com/office/officeart/2005/8/layout/vList4#2"/>
    <dgm:cxn modelId="{B2671B20-129D-49FE-947E-6633D0FDFAD2}" type="presParOf" srcId="{25E29AB1-DE1E-48E4-B66F-1D7048CC3527}" destId="{02C83B37-0F1D-4FEA-B7E7-FF6719B27A33}" srcOrd="1" destOrd="0" presId="urn:microsoft.com/office/officeart/2005/8/layout/vList4#2"/>
    <dgm:cxn modelId="{50FCB673-4D0A-438E-B972-063CA9AC9D36}" type="presParOf" srcId="{25E29AB1-DE1E-48E4-B66F-1D7048CC3527}" destId="{129D03A9-9EE6-42F0-9D54-DE111F5C82E8}" srcOrd="2" destOrd="0" presId="urn:microsoft.com/office/officeart/2005/8/layout/vList4#2"/>
    <dgm:cxn modelId="{D2E1B0D5-B22D-4CD8-A98A-384FCFD3AB9B}" type="presParOf" srcId="{129D03A9-9EE6-42F0-9D54-DE111F5C82E8}" destId="{A93B6B1D-06C6-4860-8EBA-32C502FF8641}" srcOrd="0" destOrd="0" presId="urn:microsoft.com/office/officeart/2005/8/layout/vList4#2"/>
    <dgm:cxn modelId="{00E55F9E-D9B8-4C68-8861-2F09DC4C487F}" type="presParOf" srcId="{129D03A9-9EE6-42F0-9D54-DE111F5C82E8}" destId="{7AEC1603-E11D-41B0-BE2A-F6201D5BEDCD}" srcOrd="1" destOrd="0" presId="urn:microsoft.com/office/officeart/2005/8/layout/vList4#2"/>
    <dgm:cxn modelId="{B105CD95-2FF5-4E8A-AF4E-3AE669DA1276}" type="presParOf" srcId="{129D03A9-9EE6-42F0-9D54-DE111F5C82E8}" destId="{7B44DBCB-1EB0-418C-B751-858BAE4753CC}" srcOrd="2" destOrd="0" presId="urn:microsoft.com/office/officeart/2005/8/layout/vList4#2"/>
    <dgm:cxn modelId="{B754FFEF-D8C0-4C8E-8C82-4F655F08E175}" type="presParOf" srcId="{25E29AB1-DE1E-48E4-B66F-1D7048CC3527}" destId="{2A6A015C-E28C-44A4-9412-971012033AAE}" srcOrd="3" destOrd="0" presId="urn:microsoft.com/office/officeart/2005/8/layout/vList4#2"/>
    <dgm:cxn modelId="{CE878156-911C-49D8-97AD-3FEB993BAB8D}" type="presParOf" srcId="{25E29AB1-DE1E-48E4-B66F-1D7048CC3527}" destId="{BC272B12-7FD0-415F-81DF-F02239D32429}" srcOrd="4" destOrd="0" presId="urn:microsoft.com/office/officeart/2005/8/layout/vList4#2"/>
    <dgm:cxn modelId="{AA49470F-DC33-4AD0-A2B5-2A2495D8198B}" type="presParOf" srcId="{BC272B12-7FD0-415F-81DF-F02239D32429}" destId="{47C28FEA-814E-4A68-B726-08705D29C6AB}" srcOrd="0" destOrd="0" presId="urn:microsoft.com/office/officeart/2005/8/layout/vList4#2"/>
    <dgm:cxn modelId="{15CF6BA6-BC97-4CF7-BE01-9F7ED8CB10B6}" type="presParOf" srcId="{BC272B12-7FD0-415F-81DF-F02239D32429}" destId="{6ED042DA-90EA-415F-9861-14F87D22BB00}" srcOrd="1" destOrd="0" presId="urn:microsoft.com/office/officeart/2005/8/layout/vList4#2"/>
    <dgm:cxn modelId="{C456571B-3055-499C-A203-AC14B11D27E4}" type="presParOf" srcId="{BC272B12-7FD0-415F-81DF-F02239D32429}" destId="{799A5FF2-1A39-4675-818C-11261776BAE8}" srcOrd="2" destOrd="0" presId="urn:microsoft.com/office/officeart/2005/8/layout/vList4#2"/>
    <dgm:cxn modelId="{2F388FD0-CE7B-4BF9-9720-E31C8B49FAD4}" type="presParOf" srcId="{25E29AB1-DE1E-48E4-B66F-1D7048CC3527}" destId="{9B636D59-4907-4E00-B740-911D24B9FF11}" srcOrd="5" destOrd="0" presId="urn:microsoft.com/office/officeart/2005/8/layout/vList4#2"/>
    <dgm:cxn modelId="{8692CDF2-CEA7-424F-9B5B-9F2C81D415C4}" type="presParOf" srcId="{25E29AB1-DE1E-48E4-B66F-1D7048CC3527}" destId="{1ED16A2B-8516-4F79-8954-C053F3BC0B6B}" srcOrd="6" destOrd="0" presId="urn:microsoft.com/office/officeart/2005/8/layout/vList4#2"/>
    <dgm:cxn modelId="{65F43AA6-FB22-4793-91B9-B24F3EF2066E}" type="presParOf" srcId="{1ED16A2B-8516-4F79-8954-C053F3BC0B6B}" destId="{471ACDAA-8EBB-4B3F-89FD-E777335919BA}" srcOrd="0" destOrd="0" presId="urn:microsoft.com/office/officeart/2005/8/layout/vList4#2"/>
    <dgm:cxn modelId="{8A6AB50E-9CA1-4D15-89AE-2CF2CE43907F}" type="presParOf" srcId="{1ED16A2B-8516-4F79-8954-C053F3BC0B6B}" destId="{0C6B9C41-271F-4061-9955-70DED635DAC1}" srcOrd="1" destOrd="0" presId="urn:microsoft.com/office/officeart/2005/8/layout/vList4#2"/>
    <dgm:cxn modelId="{37DAFD01-5F13-4114-924E-F715C0E0A429}" type="presParOf" srcId="{1ED16A2B-8516-4F79-8954-C053F3BC0B6B}" destId="{5E310E1C-7377-4CBD-AD7A-3ED403513640}" srcOrd="2" destOrd="0" presId="urn:microsoft.com/office/officeart/2005/8/layout/vList4#2"/>
    <dgm:cxn modelId="{272204ED-704F-498A-9F56-1666536D1B2D}" type="presParOf" srcId="{25E29AB1-DE1E-48E4-B66F-1D7048CC3527}" destId="{F89176E6-859D-4FD9-8DED-11CCE6D56F7C}" srcOrd="7" destOrd="0" presId="urn:microsoft.com/office/officeart/2005/8/layout/vList4#2"/>
    <dgm:cxn modelId="{A789B5C3-4076-40DB-8675-ADE1C465D306}" type="presParOf" srcId="{25E29AB1-DE1E-48E4-B66F-1D7048CC3527}" destId="{B2BFB810-8CC4-47A7-8F53-5989733EAF0E}" srcOrd="8" destOrd="0" presId="urn:microsoft.com/office/officeart/2005/8/layout/vList4#2"/>
    <dgm:cxn modelId="{7A4B633D-DAAC-44F8-80A9-A3671B868F8A}" type="presParOf" srcId="{B2BFB810-8CC4-47A7-8F53-5989733EAF0E}" destId="{9259372F-C70A-44BC-BCB4-E2D4392785FE}" srcOrd="0" destOrd="0" presId="urn:microsoft.com/office/officeart/2005/8/layout/vList4#2"/>
    <dgm:cxn modelId="{35DF10EC-F009-4A1C-9CDE-55D7AF7E5604}" type="presParOf" srcId="{B2BFB810-8CC4-47A7-8F53-5989733EAF0E}" destId="{889131BE-3A6B-4B48-98CB-9C233DE61FE5}" srcOrd="1" destOrd="0" presId="urn:microsoft.com/office/officeart/2005/8/layout/vList4#2"/>
    <dgm:cxn modelId="{14D4D74F-63B2-484B-813E-81AB3944CA18}" type="presParOf" srcId="{B2BFB810-8CC4-47A7-8F53-5989733EAF0E}" destId="{CA3E3E8A-1393-43C6-A6A9-A1AF34CBCE71}"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2F2C61-E41B-4642-B082-EF9C103085B5}" type="doc">
      <dgm:prSet loTypeId="urn:microsoft.com/office/officeart/2005/8/layout/vList4#3"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a:hlinkClick xmlns:r="http://schemas.openxmlformats.org/officeDocument/2006/relationships" r:id="rId1" action="ppaction://hlinksldjump"/>
            </a:rPr>
            <a:t>The Rise of the Information Age</a:t>
          </a:r>
          <a:endParaRPr lang="en-US" sz="14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lstStyle/>
        <a:p>
          <a:r>
            <a:rPr lang="en-US" sz="1200" dirty="0"/>
            <a:t>Describe the characteristics of the digital world and the advent of the Information Age. </a:t>
          </a:r>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a:t>Evolution of Globalization</a:t>
          </a:r>
          <a:endParaRPr lang="en-US" sz="24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dirty="0"/>
            <a:t>Learning Objective: Be able to define globalization, describe how it evolved over time, and describe key globalization drivers.</a:t>
          </a:r>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34FB3FC8-FCB1-404C-AAE4-E98CF14CF5FB}">
      <dgm:prSet phldrT="[Text]" custT="1"/>
      <dgm:spPr/>
      <dgm:t>
        <a:bodyPr/>
        <a:lstStyle/>
        <a:p>
          <a:r>
            <a:rPr lang="en-US" sz="1400" b="1" dirty="0">
              <a:hlinkClick xmlns:r="http://schemas.openxmlformats.org/officeDocument/2006/relationships" r:id="rId2" action="ppaction://hlinksldjump"/>
            </a:rPr>
            <a:t>Information Systems Defined</a:t>
          </a:r>
          <a:endParaRPr lang="en-US" sz="14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pPr/>
      <dgm:t>
        <a:bodyPr/>
        <a:lstStyle/>
        <a:p>
          <a:r>
            <a:rPr lang="en-US" sz="1200" dirty="0"/>
            <a:t>Explain what an information system is, contrasting its data, technology, people, and organizational components.</a:t>
          </a:r>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677A52F5-4CAE-4309-A461-E811AF92EF26}">
      <dgm:prSet phldrT="[Text]" custT="1"/>
      <dgm:spPr/>
      <dgm:t>
        <a:bodyPr/>
        <a:lstStyle/>
        <a:p>
          <a:endParaRPr lang="en-US" sz="11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lstStyle/>
        <a:p>
          <a:r>
            <a:rPr lang="en-US" sz="1400" b="1" dirty="0">
              <a:hlinkClick xmlns:r="http://schemas.openxmlformats.org/officeDocument/2006/relationships" r:id="rId3" action="ppaction://hlinksldjump"/>
            </a:rPr>
            <a:t>IS Ethics</a:t>
          </a:r>
          <a:endParaRPr lang="en-US" sz="14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FDE1B2BF-4076-40E6-982F-93F0932EA27F}">
      <dgm:prSet custT="1"/>
      <dgm:spPr/>
      <dgm:t>
        <a:bodyPr/>
        <a:lstStyle/>
        <a:p>
          <a:r>
            <a:rPr lang="en-US" sz="1200" dirty="0"/>
            <a:t>Describe how computer ethics impact the use of information systems and discuss the ethical concerns associated with information privacy and intellectual property.</a:t>
          </a:r>
        </a:p>
      </dgm:t>
    </dgm:pt>
    <dgm:pt modelId="{F3F72B7C-59C8-4AB8-9789-C140956F291A}" type="parTrans" cxnId="{64146DDE-645F-43AC-80A4-2116B49BEB8B}">
      <dgm:prSet/>
      <dgm:spPr/>
      <dgm:t>
        <a:bodyPr/>
        <a:lstStyle/>
        <a:p>
          <a:endParaRPr lang="en-US" sz="2000"/>
        </a:p>
      </dgm:t>
    </dgm:pt>
    <dgm:pt modelId="{D6DE8BC5-2DFD-4054-B62B-11E207185A8A}" type="sibTrans" cxnId="{64146DDE-645F-43AC-80A4-2116B49BEB8B}">
      <dgm:prSet/>
      <dgm:spPr/>
      <dgm:t>
        <a:bodyPr/>
        <a:lstStyle/>
        <a:p>
          <a:endParaRPr lang="en-US" sz="2000"/>
        </a:p>
      </dgm:t>
    </dgm:pt>
    <dgm:pt modelId="{AECECD48-C5E4-4B1D-828F-DD9E0A90274D}">
      <dgm:prSet custT="1"/>
      <dgm:spPr/>
      <dgm:t>
        <a:bodyPr/>
        <a:lstStyle/>
        <a:p>
          <a:r>
            <a:rPr lang="en-US" sz="1400" b="1" dirty="0">
              <a:hlinkClick xmlns:r="http://schemas.openxmlformats.org/officeDocument/2006/relationships" r:id="rId4" action="ppaction://hlinksldjump"/>
            </a:rPr>
            <a:t>The Dual Nature of Information Systems</a:t>
          </a:r>
          <a:endParaRPr lang="en-US" sz="14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E158F942-9CA0-47CD-BF20-BAC49C8142F5}">
      <dgm:prSet custT="1"/>
      <dgm:spPr/>
      <dgm:t>
        <a:bodyPr/>
        <a:lstStyle/>
        <a:p>
          <a:r>
            <a:rPr lang="en-US" sz="1200" dirty="0"/>
            <a:t>Describe the dual nature of information systems in the success and failure of modern organizations.</a:t>
          </a:r>
        </a:p>
      </dgm:t>
    </dgm:pt>
    <dgm:pt modelId="{B7BDAF5C-E7FB-49F5-812D-654C2CD5A8EB}" type="parTrans" cxnId="{2EB7E772-9B0F-41BF-9241-715218B72860}">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pt>
    <dgm:pt modelId="{7D7D61F9-D1AA-4F6A-8715-FD6AC3E01198}" type="pres">
      <dgm:prSet presAssocID="{A8E9C07B-48B2-4B9C-8EC7-0782825D816E}" presName="img" presStyleLbl="fgImgPlace1" presStyleIdx="0" presStyleCnt="5" custScaleX="67452"/>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pt>
    <dgm:pt modelId="{49E2F980-7E69-446B-A4B0-923DF6DEFA98}" type="pres">
      <dgm:prSet presAssocID="{A8E9C07B-48B2-4B9C-8EC7-0782825D816E}" presName="text" presStyleLbl="node1" presStyleIdx="0" presStyleCnt="5">
        <dgm:presLayoutVars>
          <dgm:bulletEnabled val="1"/>
        </dgm:presLayoutVars>
      </dgm:prSet>
      <dgm:spPr/>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custScaleY="247959"/>
      <dgm:spPr/>
    </dgm:pt>
    <dgm:pt modelId="{7AEC1603-E11D-41B0-BE2A-F6201D5BEDCD}" type="pres">
      <dgm:prSet presAssocID="{629933C8-186B-4311-BF2D-DC99990EFBF2}" presName="img" presStyleLbl="fgImgPlace1" presStyleIdx="1" presStyleCnt="5" custScaleX="99214" custScaleY="257137"/>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pt>
    <dgm:pt modelId="{7B44DBCB-1EB0-418C-B751-858BAE4753CC}" type="pres">
      <dgm:prSet presAssocID="{629933C8-186B-4311-BF2D-DC99990EFBF2}" presName="text" presStyleLbl="node1" presStyleIdx="1" presStyleCnt="5">
        <dgm:presLayoutVars>
          <dgm:bulletEnabled val="1"/>
        </dgm:presLayoutVars>
      </dgm:prSet>
      <dgm:spPr/>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pt>
    <dgm:pt modelId="{6ED042DA-90EA-415F-9861-14F87D22BB00}" type="pres">
      <dgm:prSet presAssocID="{34FB3FC8-FCB1-404C-AAE4-E98CF14CF5FB}" presName="img" presStyleLbl="fgImgPlace1" presStyleIdx="2" presStyleCnt="5" custScaleX="67452"/>
      <dgm:spPr>
        <a:blipFill rotWithShape="1">
          <a:blip xmlns:r="http://schemas.openxmlformats.org/officeDocument/2006/relationships" r:embed="rId7"/>
          <a:stretch>
            <a:fillRect/>
          </a:stretch>
        </a:blipFill>
      </dgm:spPr>
    </dgm:pt>
    <dgm:pt modelId="{799A5FF2-1A39-4675-818C-11261776BAE8}" type="pres">
      <dgm:prSet presAssocID="{34FB3FC8-FCB1-404C-AAE4-E98CF14CF5FB}" presName="text" presStyleLbl="node1" presStyleIdx="2" presStyleCnt="5">
        <dgm:presLayoutVars>
          <dgm:bulletEnabled val="1"/>
        </dgm:presLayoutVars>
      </dgm:prSet>
      <dgm:spPr/>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pt>
    <dgm:pt modelId="{0C6B9C41-271F-4061-9955-70DED635DAC1}" type="pres">
      <dgm:prSet presAssocID="{AECECD48-C5E4-4B1D-828F-DD9E0A90274D}" presName="img" presStyleLbl="fgImgPlace1" presStyleIdx="3" presStyleCnt="5" custScaleX="67452"/>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pt>
    <dgm:pt modelId="{5E310E1C-7377-4CBD-AD7A-3ED403513640}" type="pres">
      <dgm:prSet presAssocID="{AECECD48-C5E4-4B1D-828F-DD9E0A90274D}" presName="text" presStyleLbl="node1" presStyleIdx="3" presStyleCnt="5">
        <dgm:presLayoutVars>
          <dgm:bulletEnabled val="1"/>
        </dgm:presLayoutVars>
      </dgm:prSet>
      <dgm:spPr/>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pt>
    <dgm:pt modelId="{889131BE-3A6B-4B48-98CB-9C233DE61FE5}" type="pres">
      <dgm:prSet presAssocID="{22E69BE8-653B-4CE1-975B-3C39DAE649D2}" presName="img" presStyleLbl="fgImgPlace1" presStyleIdx="4" presStyleCnt="5" custScaleX="67452"/>
      <dgm:spPr>
        <a:blipFill rotWithShape="1">
          <a:blip xmlns:r="http://schemas.openxmlformats.org/officeDocument/2006/relationships" r:embed="rId9"/>
          <a:stretch>
            <a:fillRect/>
          </a:stretch>
        </a:blipFill>
      </dgm:spPr>
    </dgm:pt>
    <dgm:pt modelId="{CA3E3E8A-1393-43C6-A6A9-A1AF34CBCE71}" type="pres">
      <dgm:prSet presAssocID="{22E69BE8-653B-4CE1-975B-3C39DAE649D2}" presName="text" presStyleLbl="node1" presStyleIdx="4" presStyleCnt="5">
        <dgm:presLayoutVars>
          <dgm:bulletEnabled val="1"/>
        </dgm:presLayoutVars>
      </dgm:prSet>
      <dgm:spPr/>
    </dgm:pt>
  </dgm:ptLst>
  <dgm:cxnLst>
    <dgm:cxn modelId="{AAD18608-F8B2-4CE8-86FF-887828D70638}" srcId="{482F2C61-E41B-4642-B082-EF9C103085B5}" destId="{AECECD48-C5E4-4B1D-828F-DD9E0A90274D}" srcOrd="3" destOrd="0" parTransId="{83588EAC-9746-4704-81BA-BB10DA868C11}" sibTransId="{06826EBE-8D13-453B-B822-8C195E6947E1}"/>
    <dgm:cxn modelId="{7B5D760E-DFD3-4136-86B7-15F817A6ECF2}" type="presOf" srcId="{FDE1B2BF-4076-40E6-982F-93F0932EA27F}" destId="{9259372F-C70A-44BC-BCB4-E2D4392785FE}" srcOrd="0" destOrd="1" presId="urn:microsoft.com/office/officeart/2005/8/layout/vList4#3"/>
    <dgm:cxn modelId="{AB954C14-3858-413A-8C7D-4B290FD71843}" type="presOf" srcId="{629933C8-186B-4311-BF2D-DC99990EFBF2}" destId="{A93B6B1D-06C6-4860-8EBA-32C502FF8641}" srcOrd="0" destOrd="0" presId="urn:microsoft.com/office/officeart/2005/8/layout/vList4#3"/>
    <dgm:cxn modelId="{BF69201A-2C41-4CDA-A5D4-20F80BA059F6}" type="presOf" srcId="{FDE1B2BF-4076-40E6-982F-93F0932EA27F}" destId="{CA3E3E8A-1393-43C6-A6A9-A1AF34CBCE71}" srcOrd="1" destOrd="1" presId="urn:microsoft.com/office/officeart/2005/8/layout/vList4#3"/>
    <dgm:cxn modelId="{FFB8572B-7192-49CE-9F0D-B856D183EDFE}" srcId="{482F2C61-E41B-4642-B082-EF9C103085B5}" destId="{34FB3FC8-FCB1-404C-AAE4-E98CF14CF5FB}" srcOrd="2" destOrd="0" parTransId="{5D2B6F70-AC7D-4E44-959A-1F3278F0AFC3}" sibTransId="{62C71E71-0AFF-4481-BF1F-D339780ADFC0}"/>
    <dgm:cxn modelId="{3A619D55-5747-4E00-A1FA-E45F6AED8303}" srcId="{629933C8-186B-4311-BF2D-DC99990EFBF2}" destId="{363F0ED0-6985-439E-857A-EC47F8A3DAB0}" srcOrd="0" destOrd="0" parTransId="{A9B0CFF2-8D5D-47E0-900D-55A9A3E83BE1}" sibTransId="{F7E04B30-62AE-4465-859B-270409FE7C94}"/>
    <dgm:cxn modelId="{27AF655E-BB1D-4732-8A07-03E7E00B3EC5}" srcId="{A8E9C07B-48B2-4B9C-8EC7-0782825D816E}" destId="{6D011581-C5DD-419A-AAED-AD05631CDF0A}" srcOrd="0" destOrd="0" parTransId="{9AD826C6-DA8A-4FF7-A064-27557BE243B8}" sibTransId="{C1639196-CA28-4BD6-A52D-AF603368A606}"/>
    <dgm:cxn modelId="{AF686861-D0AA-44C4-AEC2-9754B3068294}" type="presOf" srcId="{629933C8-186B-4311-BF2D-DC99990EFBF2}" destId="{7B44DBCB-1EB0-418C-B751-858BAE4753CC}" srcOrd="1" destOrd="0" presId="urn:microsoft.com/office/officeart/2005/8/layout/vList4#3"/>
    <dgm:cxn modelId="{3CCA1E67-8B0B-4B91-A010-F0ABFD0B96F7}" type="presOf" srcId="{A8E9C07B-48B2-4B9C-8EC7-0782825D816E}" destId="{49E2F980-7E69-446B-A4B0-923DF6DEFA98}" srcOrd="1" destOrd="0" presId="urn:microsoft.com/office/officeart/2005/8/layout/vList4#3"/>
    <dgm:cxn modelId="{B5944C68-6D34-43B6-AB05-A1857F6B2BA8}" type="presOf" srcId="{22E69BE8-653B-4CE1-975B-3C39DAE649D2}" destId="{9259372F-C70A-44BC-BCB4-E2D4392785FE}" srcOrd="0" destOrd="0" presId="urn:microsoft.com/office/officeart/2005/8/layout/vList4#3"/>
    <dgm:cxn modelId="{F33BD368-F297-4CCA-8EDC-603629969546}" srcId="{34FB3FC8-FCB1-404C-AAE4-E98CF14CF5FB}" destId="{0CFC6EAA-DD42-49C0-A163-69A52F65D7DF}" srcOrd="0" destOrd="0" parTransId="{1A56339D-71D4-4C3E-A1C4-A33367110C47}" sibTransId="{C379DEEC-C8F4-4259-AB38-AE67A4582602}"/>
    <dgm:cxn modelId="{18DDC36D-3496-47FC-A701-338E9B5DC0D1}" srcId="{482F2C61-E41B-4642-B082-EF9C103085B5}" destId="{22E69BE8-653B-4CE1-975B-3C39DAE649D2}" srcOrd="4" destOrd="0" parTransId="{893C5899-3276-4EA6-BD31-3139E062D004}" sibTransId="{26CB4EDE-8ED5-4533-B70F-3B0491BE510F}"/>
    <dgm:cxn modelId="{5CCA2871-A9C8-4B12-BD63-547DA708AA4E}" type="presOf" srcId="{34FB3FC8-FCB1-404C-AAE4-E98CF14CF5FB}" destId="{799A5FF2-1A39-4675-818C-11261776BAE8}" srcOrd="1" destOrd="0" presId="urn:microsoft.com/office/officeart/2005/8/layout/vList4#3"/>
    <dgm:cxn modelId="{2EB7E772-9B0F-41BF-9241-715218B72860}" srcId="{AECECD48-C5E4-4B1D-828F-DD9E0A90274D}" destId="{E158F942-9CA0-47CD-BF20-BAC49C8142F5}" srcOrd="0" destOrd="0" parTransId="{B7BDAF5C-E7FB-49F5-812D-654C2CD5A8EB}" sibTransId="{41774615-A6FB-4627-85F1-20FD324D9DA4}"/>
    <dgm:cxn modelId="{803FCC73-4ACA-4F83-B430-DCFB804728C2}" type="presOf" srcId="{34FB3FC8-FCB1-404C-AAE4-E98CF14CF5FB}" destId="{47C28FEA-814E-4A68-B726-08705D29C6AB}" srcOrd="0" destOrd="0" presId="urn:microsoft.com/office/officeart/2005/8/layout/vList4#3"/>
    <dgm:cxn modelId="{3C249085-2DAB-4E26-850D-D8FFA4BE0950}" type="presOf" srcId="{22E69BE8-653B-4CE1-975B-3C39DAE649D2}" destId="{CA3E3E8A-1393-43C6-A6A9-A1AF34CBCE71}" srcOrd="1" destOrd="0" presId="urn:microsoft.com/office/officeart/2005/8/layout/vList4#3"/>
    <dgm:cxn modelId="{D13FD293-9D8D-4577-A5C5-A41791BDB010}" type="presOf" srcId="{482F2C61-E41B-4642-B082-EF9C103085B5}" destId="{25E29AB1-DE1E-48E4-B66F-1D7048CC3527}" srcOrd="0" destOrd="0" presId="urn:microsoft.com/office/officeart/2005/8/layout/vList4#3"/>
    <dgm:cxn modelId="{C950A49D-7CA4-45D5-866A-74DCF1DFA24B}" type="presOf" srcId="{0CFC6EAA-DD42-49C0-A163-69A52F65D7DF}" destId="{799A5FF2-1A39-4675-818C-11261776BAE8}" srcOrd="1" destOrd="1" presId="urn:microsoft.com/office/officeart/2005/8/layout/vList4#3"/>
    <dgm:cxn modelId="{4918AA9E-A0B4-4F30-8FC0-8609675D73C6}" type="presOf" srcId="{A8E9C07B-48B2-4B9C-8EC7-0782825D816E}" destId="{BA89CFF3-74C1-4F32-B093-38D94D4D20CF}" srcOrd="0" destOrd="0" presId="urn:microsoft.com/office/officeart/2005/8/layout/vList4#3"/>
    <dgm:cxn modelId="{99D7479F-4561-4EE2-855D-967CBC4F6A95}" type="presOf" srcId="{AECECD48-C5E4-4B1D-828F-DD9E0A90274D}" destId="{471ACDAA-8EBB-4B3F-89FD-E777335919BA}" srcOrd="0" destOrd="0" presId="urn:microsoft.com/office/officeart/2005/8/layout/vList4#3"/>
    <dgm:cxn modelId="{5A0599A0-CBBF-442C-99A2-EAA450E48B3D}" type="presOf" srcId="{677A52F5-4CAE-4309-A461-E811AF92EF26}" destId="{799A5FF2-1A39-4675-818C-11261776BAE8}" srcOrd="1" destOrd="2" presId="urn:microsoft.com/office/officeart/2005/8/layout/vList4#3"/>
    <dgm:cxn modelId="{87EDE3A9-989F-470B-A1AA-A8C4635705CC}" type="presOf" srcId="{363F0ED0-6985-439E-857A-EC47F8A3DAB0}" destId="{A93B6B1D-06C6-4860-8EBA-32C502FF8641}" srcOrd="0" destOrd="1" presId="urn:microsoft.com/office/officeart/2005/8/layout/vList4#3"/>
    <dgm:cxn modelId="{A00757AA-14EC-46CB-BA60-0E8302B9A1E9}" type="presOf" srcId="{677A52F5-4CAE-4309-A461-E811AF92EF26}" destId="{47C28FEA-814E-4A68-B726-08705D29C6AB}" srcOrd="0" destOrd="2" presId="urn:microsoft.com/office/officeart/2005/8/layout/vList4#3"/>
    <dgm:cxn modelId="{B901A8AD-DA97-4C19-A215-4717AE98D975}" type="presOf" srcId="{E158F942-9CA0-47CD-BF20-BAC49C8142F5}" destId="{5E310E1C-7377-4CBD-AD7A-3ED403513640}" srcOrd="1" destOrd="1" presId="urn:microsoft.com/office/officeart/2005/8/layout/vList4#3"/>
    <dgm:cxn modelId="{6970BBAF-91A6-4E51-B6C6-1373365A9E37}" type="presOf" srcId="{6D011581-C5DD-419A-AAED-AD05631CDF0A}" destId="{BA89CFF3-74C1-4F32-B093-38D94D4D20CF}" srcOrd="0" destOrd="1" presId="urn:microsoft.com/office/officeart/2005/8/layout/vList4#3"/>
    <dgm:cxn modelId="{169C0DB7-453D-4000-82AF-CBDE73FC492D}" type="presOf" srcId="{AECECD48-C5E4-4B1D-828F-DD9E0A90274D}" destId="{5E310E1C-7377-4CBD-AD7A-3ED403513640}" srcOrd="1" destOrd="0" presId="urn:microsoft.com/office/officeart/2005/8/layout/vList4#3"/>
    <dgm:cxn modelId="{308514BA-8780-41F3-B8AD-EB260DAF35E1}" srcId="{482F2C61-E41B-4642-B082-EF9C103085B5}" destId="{629933C8-186B-4311-BF2D-DC99990EFBF2}" srcOrd="1" destOrd="0" parTransId="{BD5F7455-41FD-4EDB-BB6D-E2107F429F6E}" sibTransId="{1801FD8D-8375-49FB-8B3F-210ACF517DEF}"/>
    <dgm:cxn modelId="{847E23CB-7C5C-4C35-810C-EAAC5140DD6C}" type="presOf" srcId="{6D011581-C5DD-419A-AAED-AD05631CDF0A}" destId="{49E2F980-7E69-446B-A4B0-923DF6DEFA98}" srcOrd="1" destOrd="1" presId="urn:microsoft.com/office/officeart/2005/8/layout/vList4#3"/>
    <dgm:cxn modelId="{075AD2DD-DE62-402C-8690-1DC5614ABEB3}" srcId="{34FB3FC8-FCB1-404C-AAE4-E98CF14CF5FB}" destId="{677A52F5-4CAE-4309-A461-E811AF92EF26}" srcOrd="1" destOrd="0" parTransId="{1AD2DCFB-B719-41BF-BEBB-12150A457F78}" sibTransId="{409F2E99-5E6A-4297-B1B3-C7C7D1142951}"/>
    <dgm:cxn modelId="{64146DDE-645F-43AC-80A4-2116B49BEB8B}" srcId="{22E69BE8-653B-4CE1-975B-3C39DAE649D2}" destId="{FDE1B2BF-4076-40E6-982F-93F0932EA27F}" srcOrd="0" destOrd="0" parTransId="{F3F72B7C-59C8-4AB8-9789-C140956F291A}" sibTransId="{D6DE8BC5-2DFD-4054-B62B-11E207185A8A}"/>
    <dgm:cxn modelId="{AD021CE9-C533-421B-BC5D-E2B5548D237D}" type="presOf" srcId="{E158F942-9CA0-47CD-BF20-BAC49C8142F5}" destId="{471ACDAA-8EBB-4B3F-89FD-E777335919BA}" srcOrd="0" destOrd="1" presId="urn:microsoft.com/office/officeart/2005/8/layout/vList4#3"/>
    <dgm:cxn modelId="{6D89E5EC-3091-474F-BCDF-E80F22726A6E}" type="presOf" srcId="{363F0ED0-6985-439E-857A-EC47F8A3DAB0}" destId="{7B44DBCB-1EB0-418C-B751-858BAE4753CC}" srcOrd="1" destOrd="1" presId="urn:microsoft.com/office/officeart/2005/8/layout/vList4#3"/>
    <dgm:cxn modelId="{EDC24EF8-39FD-44CB-902E-610E5F37FA6C}" type="presOf" srcId="{0CFC6EAA-DD42-49C0-A163-69A52F65D7DF}" destId="{47C28FEA-814E-4A68-B726-08705D29C6AB}" srcOrd="0" destOrd="1" presId="urn:microsoft.com/office/officeart/2005/8/layout/vList4#3"/>
    <dgm:cxn modelId="{9617FCF8-0802-436C-A7CD-E87B3B8C2893}" srcId="{482F2C61-E41B-4642-B082-EF9C103085B5}" destId="{A8E9C07B-48B2-4B9C-8EC7-0782825D816E}" srcOrd="0" destOrd="0" parTransId="{C7A73202-DE5A-4072-95A6-BFF1402B4BC2}" sibTransId="{631AC269-E33A-4752-92A6-6DC1380588AA}"/>
    <dgm:cxn modelId="{61344464-9FA6-4B1C-838E-1834F0786D8D}" type="presParOf" srcId="{25E29AB1-DE1E-48E4-B66F-1D7048CC3527}" destId="{056847C0-F8DB-4977-A3FD-5A95306D8B69}" srcOrd="0" destOrd="0" presId="urn:microsoft.com/office/officeart/2005/8/layout/vList4#3"/>
    <dgm:cxn modelId="{0E2D4030-6FD8-48B0-A036-B6A5769F1C75}" type="presParOf" srcId="{056847C0-F8DB-4977-A3FD-5A95306D8B69}" destId="{BA89CFF3-74C1-4F32-B093-38D94D4D20CF}" srcOrd="0" destOrd="0" presId="urn:microsoft.com/office/officeart/2005/8/layout/vList4#3"/>
    <dgm:cxn modelId="{F1B3C663-546C-4DB0-94D4-119E554F3988}" type="presParOf" srcId="{056847C0-F8DB-4977-A3FD-5A95306D8B69}" destId="{7D7D61F9-D1AA-4F6A-8715-FD6AC3E01198}" srcOrd="1" destOrd="0" presId="urn:microsoft.com/office/officeart/2005/8/layout/vList4#3"/>
    <dgm:cxn modelId="{867D16BB-8638-4613-9C5F-AB0EEDD47687}" type="presParOf" srcId="{056847C0-F8DB-4977-A3FD-5A95306D8B69}" destId="{49E2F980-7E69-446B-A4B0-923DF6DEFA98}" srcOrd="2" destOrd="0" presId="urn:microsoft.com/office/officeart/2005/8/layout/vList4#3"/>
    <dgm:cxn modelId="{851282A7-4987-4569-AF9E-EFFE2F04E27C}" type="presParOf" srcId="{25E29AB1-DE1E-48E4-B66F-1D7048CC3527}" destId="{02C83B37-0F1D-4FEA-B7E7-FF6719B27A33}" srcOrd="1" destOrd="0" presId="urn:microsoft.com/office/officeart/2005/8/layout/vList4#3"/>
    <dgm:cxn modelId="{41405021-0F92-4042-8885-0ECEB6D13DA2}" type="presParOf" srcId="{25E29AB1-DE1E-48E4-B66F-1D7048CC3527}" destId="{129D03A9-9EE6-42F0-9D54-DE111F5C82E8}" srcOrd="2" destOrd="0" presId="urn:microsoft.com/office/officeart/2005/8/layout/vList4#3"/>
    <dgm:cxn modelId="{4088F92A-47DE-4B5F-977D-32B20C921DCA}" type="presParOf" srcId="{129D03A9-9EE6-42F0-9D54-DE111F5C82E8}" destId="{A93B6B1D-06C6-4860-8EBA-32C502FF8641}" srcOrd="0" destOrd="0" presId="urn:microsoft.com/office/officeart/2005/8/layout/vList4#3"/>
    <dgm:cxn modelId="{F739A184-EFF3-4310-B3B6-4711D23C54CA}" type="presParOf" srcId="{129D03A9-9EE6-42F0-9D54-DE111F5C82E8}" destId="{7AEC1603-E11D-41B0-BE2A-F6201D5BEDCD}" srcOrd="1" destOrd="0" presId="urn:microsoft.com/office/officeart/2005/8/layout/vList4#3"/>
    <dgm:cxn modelId="{3966F762-A5D2-4123-80FB-AE0BB9F7C273}" type="presParOf" srcId="{129D03A9-9EE6-42F0-9D54-DE111F5C82E8}" destId="{7B44DBCB-1EB0-418C-B751-858BAE4753CC}" srcOrd="2" destOrd="0" presId="urn:microsoft.com/office/officeart/2005/8/layout/vList4#3"/>
    <dgm:cxn modelId="{B25E8643-67FB-40DB-AEDA-060A6391ED5F}" type="presParOf" srcId="{25E29AB1-DE1E-48E4-B66F-1D7048CC3527}" destId="{2A6A015C-E28C-44A4-9412-971012033AAE}" srcOrd="3" destOrd="0" presId="urn:microsoft.com/office/officeart/2005/8/layout/vList4#3"/>
    <dgm:cxn modelId="{384109DB-34F0-416C-BD8E-6AEE5F8B989A}" type="presParOf" srcId="{25E29AB1-DE1E-48E4-B66F-1D7048CC3527}" destId="{BC272B12-7FD0-415F-81DF-F02239D32429}" srcOrd="4" destOrd="0" presId="urn:microsoft.com/office/officeart/2005/8/layout/vList4#3"/>
    <dgm:cxn modelId="{62342AA3-CF2C-4C0D-88A9-57B515C16972}" type="presParOf" srcId="{BC272B12-7FD0-415F-81DF-F02239D32429}" destId="{47C28FEA-814E-4A68-B726-08705D29C6AB}" srcOrd="0" destOrd="0" presId="urn:microsoft.com/office/officeart/2005/8/layout/vList4#3"/>
    <dgm:cxn modelId="{6A2FD3FC-D309-4094-90C5-5EB7533E1E93}" type="presParOf" srcId="{BC272B12-7FD0-415F-81DF-F02239D32429}" destId="{6ED042DA-90EA-415F-9861-14F87D22BB00}" srcOrd="1" destOrd="0" presId="urn:microsoft.com/office/officeart/2005/8/layout/vList4#3"/>
    <dgm:cxn modelId="{03E18596-B22B-40C1-99C8-AE6C61F7A314}" type="presParOf" srcId="{BC272B12-7FD0-415F-81DF-F02239D32429}" destId="{799A5FF2-1A39-4675-818C-11261776BAE8}" srcOrd="2" destOrd="0" presId="urn:microsoft.com/office/officeart/2005/8/layout/vList4#3"/>
    <dgm:cxn modelId="{91D6CC5F-6914-4763-A014-A35607BFA047}" type="presParOf" srcId="{25E29AB1-DE1E-48E4-B66F-1D7048CC3527}" destId="{9B636D59-4907-4E00-B740-911D24B9FF11}" srcOrd="5" destOrd="0" presId="urn:microsoft.com/office/officeart/2005/8/layout/vList4#3"/>
    <dgm:cxn modelId="{C0C39A38-3E44-41F2-9AA9-364C10D2D59A}" type="presParOf" srcId="{25E29AB1-DE1E-48E4-B66F-1D7048CC3527}" destId="{1ED16A2B-8516-4F79-8954-C053F3BC0B6B}" srcOrd="6" destOrd="0" presId="urn:microsoft.com/office/officeart/2005/8/layout/vList4#3"/>
    <dgm:cxn modelId="{D114C3BA-099F-4BD9-9A24-E906BFC99300}" type="presParOf" srcId="{1ED16A2B-8516-4F79-8954-C053F3BC0B6B}" destId="{471ACDAA-8EBB-4B3F-89FD-E777335919BA}" srcOrd="0" destOrd="0" presId="urn:microsoft.com/office/officeart/2005/8/layout/vList4#3"/>
    <dgm:cxn modelId="{218F9ADE-0984-4B3F-941D-AE18E63212DD}" type="presParOf" srcId="{1ED16A2B-8516-4F79-8954-C053F3BC0B6B}" destId="{0C6B9C41-271F-4061-9955-70DED635DAC1}" srcOrd="1" destOrd="0" presId="urn:microsoft.com/office/officeart/2005/8/layout/vList4#3"/>
    <dgm:cxn modelId="{4C9EECB7-276C-4012-A239-EFA7D769C023}" type="presParOf" srcId="{1ED16A2B-8516-4F79-8954-C053F3BC0B6B}" destId="{5E310E1C-7377-4CBD-AD7A-3ED403513640}" srcOrd="2" destOrd="0" presId="urn:microsoft.com/office/officeart/2005/8/layout/vList4#3"/>
    <dgm:cxn modelId="{CEB7E175-9A93-49A8-AABE-7A8BA514A76A}" type="presParOf" srcId="{25E29AB1-DE1E-48E4-B66F-1D7048CC3527}" destId="{F89176E6-859D-4FD9-8DED-11CCE6D56F7C}" srcOrd="7" destOrd="0" presId="urn:microsoft.com/office/officeart/2005/8/layout/vList4#3"/>
    <dgm:cxn modelId="{5032A89F-2C0C-484C-BBE8-81EB17676D97}" type="presParOf" srcId="{25E29AB1-DE1E-48E4-B66F-1D7048CC3527}" destId="{B2BFB810-8CC4-47A7-8F53-5989733EAF0E}" srcOrd="8" destOrd="0" presId="urn:microsoft.com/office/officeart/2005/8/layout/vList4#3"/>
    <dgm:cxn modelId="{A681F0A8-3AB1-4904-ADB9-B6F8C4D818AE}" type="presParOf" srcId="{B2BFB810-8CC4-47A7-8F53-5989733EAF0E}" destId="{9259372F-C70A-44BC-BCB4-E2D4392785FE}" srcOrd="0" destOrd="0" presId="urn:microsoft.com/office/officeart/2005/8/layout/vList4#3"/>
    <dgm:cxn modelId="{23A2765C-77EB-429E-9FCC-74C94C5A3789}" type="presParOf" srcId="{B2BFB810-8CC4-47A7-8F53-5989733EAF0E}" destId="{889131BE-3A6B-4B48-98CB-9C233DE61FE5}" srcOrd="1" destOrd="0" presId="urn:microsoft.com/office/officeart/2005/8/layout/vList4#3"/>
    <dgm:cxn modelId="{9ABC34EC-E432-434D-B284-5DD4522E3A09}" type="presParOf" srcId="{B2BFB810-8CC4-47A7-8F53-5989733EAF0E}" destId="{CA3E3E8A-1393-43C6-A6A9-A1AF34CBCE71}" srcOrd="2" destOrd="0" presId="urn:microsoft.com/office/officeart/2005/8/layout/vList4#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2F2C61-E41B-4642-B082-EF9C103085B5}" type="doc">
      <dgm:prSet loTypeId="urn:microsoft.com/office/officeart/2005/8/layout/vList4#4"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a:hlinkClick xmlns:r="http://schemas.openxmlformats.org/officeDocument/2006/relationships" r:id="rId1" action="ppaction://hlinksldjump"/>
            </a:rPr>
            <a:t>The Rise of the Information Age</a:t>
          </a:r>
          <a:endParaRPr lang="en-US" sz="14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lstStyle/>
        <a:p>
          <a:r>
            <a:rPr lang="en-US" sz="1200" dirty="0"/>
            <a:t>Describe the characteristics of the digital world and the advent of the Information Age. </a:t>
          </a:r>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lstStyle/>
        <a:p>
          <a:r>
            <a:rPr lang="en-US" sz="1400" b="1" dirty="0">
              <a:hlinkClick xmlns:r="http://schemas.openxmlformats.org/officeDocument/2006/relationships" r:id="rId2" action="ppaction://hlinksldjump"/>
            </a:rPr>
            <a:t>Evolution of Globalization</a:t>
          </a:r>
          <a:endParaRPr lang="en-US" sz="14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lstStyle/>
        <a:p>
          <a:r>
            <a:rPr lang="en-US" sz="1200" dirty="0"/>
            <a:t>Define globalization, describe how it evolved over time, and describe the key drivers of globalization.</a:t>
          </a:r>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34FB3FC8-FCB1-404C-AAE4-E98CF14CF5FB}">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a:t>Information Systems Defined</a:t>
          </a:r>
          <a:endParaRPr lang="en-US" sz="24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dirty="0"/>
            <a:t>Learning Objective: Explain what an information system is, contrasting its data, technology, people, and organizational components.</a:t>
          </a:r>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677A52F5-4CAE-4309-A461-E811AF92EF26}">
      <dgm:prSet phldrT="[Text]" custT="1">
        <dgm:style>
          <a:lnRef idx="2">
            <a:schemeClr val="accent3"/>
          </a:lnRef>
          <a:fillRef idx="1">
            <a:schemeClr val="lt1"/>
          </a:fillRef>
          <a:effectRef idx="0">
            <a:schemeClr val="accent3"/>
          </a:effectRef>
          <a:fontRef idx="minor">
            <a:schemeClr val="dk1"/>
          </a:fontRef>
        </dgm:style>
      </dgm:prSet>
      <dgm:spPr/>
      <dgm:t>
        <a:bodyPr/>
        <a:lstStyle/>
        <a:p>
          <a:endParaRPr lang="en-US" sz="18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lstStyle/>
        <a:p>
          <a:r>
            <a:rPr lang="en-US" sz="1400" b="1" dirty="0">
              <a:hlinkClick xmlns:r="http://schemas.openxmlformats.org/officeDocument/2006/relationships" r:id="rId3" action="ppaction://hlinksldjump"/>
            </a:rPr>
            <a:t>IS Ethics</a:t>
          </a:r>
          <a:endParaRPr lang="en-US" sz="14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FDE1B2BF-4076-40E6-982F-93F0932EA27F}">
      <dgm:prSet custT="1"/>
      <dgm:spPr/>
      <dgm:t>
        <a:bodyPr/>
        <a:lstStyle/>
        <a:p>
          <a:r>
            <a:rPr lang="en-US" sz="1200" dirty="0"/>
            <a:t>Describe how computer ethics impact the use of information systems and discuss the ethical concerns associated with information privacy and intellectual property.</a:t>
          </a:r>
        </a:p>
      </dgm:t>
    </dgm:pt>
    <dgm:pt modelId="{F3F72B7C-59C8-4AB8-9789-C140956F291A}" type="parTrans" cxnId="{64146DDE-645F-43AC-80A4-2116B49BEB8B}">
      <dgm:prSet/>
      <dgm:spPr/>
      <dgm:t>
        <a:bodyPr/>
        <a:lstStyle/>
        <a:p>
          <a:endParaRPr lang="en-US" sz="2000"/>
        </a:p>
      </dgm:t>
    </dgm:pt>
    <dgm:pt modelId="{D6DE8BC5-2DFD-4054-B62B-11E207185A8A}" type="sibTrans" cxnId="{64146DDE-645F-43AC-80A4-2116B49BEB8B}">
      <dgm:prSet/>
      <dgm:spPr/>
      <dgm:t>
        <a:bodyPr/>
        <a:lstStyle/>
        <a:p>
          <a:endParaRPr lang="en-US" sz="2000"/>
        </a:p>
      </dgm:t>
    </dgm:pt>
    <dgm:pt modelId="{AECECD48-C5E4-4B1D-828F-DD9E0A90274D}">
      <dgm:prSet custT="1"/>
      <dgm:spPr/>
      <dgm:t>
        <a:bodyPr/>
        <a:lstStyle/>
        <a:p>
          <a:r>
            <a:rPr lang="en-US" sz="1400" b="1" dirty="0">
              <a:hlinkClick xmlns:r="http://schemas.openxmlformats.org/officeDocument/2006/relationships" r:id="rId4" action="ppaction://hlinksldjump"/>
            </a:rPr>
            <a:t>The Dual Nature of Information Systems</a:t>
          </a:r>
          <a:endParaRPr lang="en-US" sz="14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E158F942-9CA0-47CD-BF20-BAC49C8142F5}">
      <dgm:prSet custT="1"/>
      <dgm:spPr/>
      <dgm:t>
        <a:bodyPr/>
        <a:lstStyle/>
        <a:p>
          <a:r>
            <a:rPr lang="en-US" sz="1200" dirty="0"/>
            <a:t>Describe the dual nature of information systems in the success and failure of modern organizations.</a:t>
          </a:r>
        </a:p>
      </dgm:t>
    </dgm:pt>
    <dgm:pt modelId="{B7BDAF5C-E7FB-49F5-812D-654C2CD5A8EB}" type="parTrans" cxnId="{2EB7E772-9B0F-41BF-9241-715218B72860}">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pt>
    <dgm:pt modelId="{7D7D61F9-D1AA-4F6A-8715-FD6AC3E01198}" type="pres">
      <dgm:prSet presAssocID="{A8E9C07B-48B2-4B9C-8EC7-0782825D816E}" presName="img" presStyleLbl="fgImgPlace1" presStyleIdx="0" presStyleCnt="5" custScaleX="67509"/>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pt>
    <dgm:pt modelId="{49E2F980-7E69-446B-A4B0-923DF6DEFA98}" type="pres">
      <dgm:prSet presAssocID="{A8E9C07B-48B2-4B9C-8EC7-0782825D816E}" presName="text" presStyleLbl="node1" presStyleIdx="0" presStyleCnt="5">
        <dgm:presLayoutVars>
          <dgm:bulletEnabled val="1"/>
        </dgm:presLayoutVars>
      </dgm:prSet>
      <dgm:spPr/>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pt>
    <dgm:pt modelId="{7AEC1603-E11D-41B0-BE2A-F6201D5BEDCD}" type="pres">
      <dgm:prSet presAssocID="{629933C8-186B-4311-BF2D-DC99990EFBF2}" presName="img" presStyleLbl="fgImgPlace1" presStyleIdx="1" presStyleCnt="5" custScaleX="67509"/>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pt>
    <dgm:pt modelId="{7B44DBCB-1EB0-418C-B751-858BAE4753CC}" type="pres">
      <dgm:prSet presAssocID="{629933C8-186B-4311-BF2D-DC99990EFBF2}" presName="text" presStyleLbl="node1" presStyleIdx="1" presStyleCnt="5">
        <dgm:presLayoutVars>
          <dgm:bulletEnabled val="1"/>
        </dgm:presLayoutVars>
      </dgm:prSet>
      <dgm:spPr/>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custScaleY="252549"/>
      <dgm:spPr/>
    </dgm:pt>
    <dgm:pt modelId="{6ED042DA-90EA-415F-9861-14F87D22BB00}" type="pres">
      <dgm:prSet presAssocID="{34FB3FC8-FCB1-404C-AAE4-E98CF14CF5FB}" presName="img" presStyleLbl="fgImgPlace1" presStyleIdx="2" presStyleCnt="5" custScaleX="95287" custScaleY="260631"/>
      <dgm:spPr>
        <a:blipFill rotWithShape="1">
          <a:blip xmlns:r="http://schemas.openxmlformats.org/officeDocument/2006/relationships" r:embed="rId7"/>
          <a:stretch>
            <a:fillRect/>
          </a:stretch>
        </a:blipFill>
      </dgm:spPr>
    </dgm:pt>
    <dgm:pt modelId="{799A5FF2-1A39-4675-818C-11261776BAE8}" type="pres">
      <dgm:prSet presAssocID="{34FB3FC8-FCB1-404C-AAE4-E98CF14CF5FB}" presName="text" presStyleLbl="node1" presStyleIdx="2" presStyleCnt="5">
        <dgm:presLayoutVars>
          <dgm:bulletEnabled val="1"/>
        </dgm:presLayoutVars>
      </dgm:prSet>
      <dgm:spPr/>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pt>
    <dgm:pt modelId="{0C6B9C41-271F-4061-9955-70DED635DAC1}" type="pres">
      <dgm:prSet presAssocID="{AECECD48-C5E4-4B1D-828F-DD9E0A90274D}" presName="img" presStyleLbl="fgImgPlace1" presStyleIdx="3" presStyleCnt="5" custScaleX="67509"/>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pt>
    <dgm:pt modelId="{5E310E1C-7377-4CBD-AD7A-3ED403513640}" type="pres">
      <dgm:prSet presAssocID="{AECECD48-C5E4-4B1D-828F-DD9E0A90274D}" presName="text" presStyleLbl="node1" presStyleIdx="3" presStyleCnt="5">
        <dgm:presLayoutVars>
          <dgm:bulletEnabled val="1"/>
        </dgm:presLayoutVars>
      </dgm:prSet>
      <dgm:spPr/>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pt>
    <dgm:pt modelId="{889131BE-3A6B-4B48-98CB-9C233DE61FE5}" type="pres">
      <dgm:prSet presAssocID="{22E69BE8-653B-4CE1-975B-3C39DAE649D2}" presName="img" presStyleLbl="fgImgPlace1" presStyleIdx="4" presStyleCnt="5" custScaleX="67509"/>
      <dgm:spPr>
        <a:blipFill rotWithShape="1">
          <a:blip xmlns:r="http://schemas.openxmlformats.org/officeDocument/2006/relationships" r:embed="rId9"/>
          <a:stretch>
            <a:fillRect/>
          </a:stretch>
        </a:blipFill>
      </dgm:spPr>
    </dgm:pt>
    <dgm:pt modelId="{CA3E3E8A-1393-43C6-A6A9-A1AF34CBCE71}" type="pres">
      <dgm:prSet presAssocID="{22E69BE8-653B-4CE1-975B-3C39DAE649D2}" presName="text" presStyleLbl="node1" presStyleIdx="4" presStyleCnt="5">
        <dgm:presLayoutVars>
          <dgm:bulletEnabled val="1"/>
        </dgm:presLayoutVars>
      </dgm:prSet>
      <dgm:spPr/>
    </dgm:pt>
  </dgm:ptLst>
  <dgm:cxnLst>
    <dgm:cxn modelId="{AAD18608-F8B2-4CE8-86FF-887828D70638}" srcId="{482F2C61-E41B-4642-B082-EF9C103085B5}" destId="{AECECD48-C5E4-4B1D-828F-DD9E0A90274D}" srcOrd="3" destOrd="0" parTransId="{83588EAC-9746-4704-81BA-BB10DA868C11}" sibTransId="{06826EBE-8D13-453B-B822-8C195E6947E1}"/>
    <dgm:cxn modelId="{EEE2A90D-822E-49F1-AB48-F260DD59B30F}" type="presOf" srcId="{FDE1B2BF-4076-40E6-982F-93F0932EA27F}" destId="{CA3E3E8A-1393-43C6-A6A9-A1AF34CBCE71}" srcOrd="1" destOrd="1" presId="urn:microsoft.com/office/officeart/2005/8/layout/vList4#4"/>
    <dgm:cxn modelId="{8D764E12-DA0B-474A-B439-48FDABA61FE6}" type="presOf" srcId="{A8E9C07B-48B2-4B9C-8EC7-0782825D816E}" destId="{49E2F980-7E69-446B-A4B0-923DF6DEFA98}" srcOrd="1" destOrd="0" presId="urn:microsoft.com/office/officeart/2005/8/layout/vList4#4"/>
    <dgm:cxn modelId="{E15F0F1F-17C1-4AFC-B8A6-F1B1B358E39F}" type="presOf" srcId="{22E69BE8-653B-4CE1-975B-3C39DAE649D2}" destId="{9259372F-C70A-44BC-BCB4-E2D4392785FE}" srcOrd="0" destOrd="0" presId="urn:microsoft.com/office/officeart/2005/8/layout/vList4#4"/>
    <dgm:cxn modelId="{FFB8572B-7192-49CE-9F0D-B856D183EDFE}" srcId="{482F2C61-E41B-4642-B082-EF9C103085B5}" destId="{34FB3FC8-FCB1-404C-AAE4-E98CF14CF5FB}" srcOrd="2" destOrd="0" parTransId="{5D2B6F70-AC7D-4E44-959A-1F3278F0AFC3}" sibTransId="{62C71E71-0AFF-4481-BF1F-D339780ADFC0}"/>
    <dgm:cxn modelId="{8550B849-D9F5-40E6-B347-1199331DD3B5}" type="presOf" srcId="{363F0ED0-6985-439E-857A-EC47F8A3DAB0}" destId="{7B44DBCB-1EB0-418C-B751-858BAE4753CC}" srcOrd="1" destOrd="1" presId="urn:microsoft.com/office/officeart/2005/8/layout/vList4#4"/>
    <dgm:cxn modelId="{3A619D55-5747-4E00-A1FA-E45F6AED8303}" srcId="{629933C8-186B-4311-BF2D-DC99990EFBF2}" destId="{363F0ED0-6985-439E-857A-EC47F8A3DAB0}" srcOrd="0" destOrd="0" parTransId="{A9B0CFF2-8D5D-47E0-900D-55A9A3E83BE1}" sibTransId="{F7E04B30-62AE-4465-859B-270409FE7C94}"/>
    <dgm:cxn modelId="{27AF655E-BB1D-4732-8A07-03E7E00B3EC5}" srcId="{A8E9C07B-48B2-4B9C-8EC7-0782825D816E}" destId="{6D011581-C5DD-419A-AAED-AD05631CDF0A}" srcOrd="0" destOrd="0" parTransId="{9AD826C6-DA8A-4FF7-A064-27557BE243B8}" sibTransId="{C1639196-CA28-4BD6-A52D-AF603368A606}"/>
    <dgm:cxn modelId="{02176A5F-48EF-4E01-B9FA-56CCC8265706}" type="presOf" srcId="{0CFC6EAA-DD42-49C0-A163-69A52F65D7DF}" destId="{799A5FF2-1A39-4675-818C-11261776BAE8}" srcOrd="1" destOrd="1" presId="urn:microsoft.com/office/officeart/2005/8/layout/vList4#4"/>
    <dgm:cxn modelId="{6F973D68-AA8C-4F0C-A6C6-1A6D5049F6BB}" type="presOf" srcId="{AECECD48-C5E4-4B1D-828F-DD9E0A90274D}" destId="{471ACDAA-8EBB-4B3F-89FD-E777335919BA}" srcOrd="0" destOrd="0" presId="urn:microsoft.com/office/officeart/2005/8/layout/vList4#4"/>
    <dgm:cxn modelId="{F33BD368-F297-4CCA-8EDC-603629969546}" srcId="{34FB3FC8-FCB1-404C-AAE4-E98CF14CF5FB}" destId="{0CFC6EAA-DD42-49C0-A163-69A52F65D7DF}" srcOrd="0" destOrd="0" parTransId="{1A56339D-71D4-4C3E-A1C4-A33367110C47}" sibTransId="{C379DEEC-C8F4-4259-AB38-AE67A4582602}"/>
    <dgm:cxn modelId="{18DDC36D-3496-47FC-A701-338E9B5DC0D1}" srcId="{482F2C61-E41B-4642-B082-EF9C103085B5}" destId="{22E69BE8-653B-4CE1-975B-3C39DAE649D2}" srcOrd="4" destOrd="0" parTransId="{893C5899-3276-4EA6-BD31-3139E062D004}" sibTransId="{26CB4EDE-8ED5-4533-B70F-3B0491BE510F}"/>
    <dgm:cxn modelId="{7FD23F70-06EA-428A-BF71-AD046646677F}" type="presOf" srcId="{677A52F5-4CAE-4309-A461-E811AF92EF26}" destId="{47C28FEA-814E-4A68-B726-08705D29C6AB}" srcOrd="0" destOrd="2" presId="urn:microsoft.com/office/officeart/2005/8/layout/vList4#4"/>
    <dgm:cxn modelId="{72A08371-40A5-402F-AC15-A5C74B32812E}" type="presOf" srcId="{677A52F5-4CAE-4309-A461-E811AF92EF26}" destId="{799A5FF2-1A39-4675-818C-11261776BAE8}" srcOrd="1" destOrd="2" presId="urn:microsoft.com/office/officeart/2005/8/layout/vList4#4"/>
    <dgm:cxn modelId="{2EB7E772-9B0F-41BF-9241-715218B72860}" srcId="{AECECD48-C5E4-4B1D-828F-DD9E0A90274D}" destId="{E158F942-9CA0-47CD-BF20-BAC49C8142F5}" srcOrd="0" destOrd="0" parTransId="{B7BDAF5C-E7FB-49F5-812D-654C2CD5A8EB}" sibTransId="{41774615-A6FB-4627-85F1-20FD324D9DA4}"/>
    <dgm:cxn modelId="{FDA06A74-9DC8-4EC8-9355-BFAB2F0D7337}" type="presOf" srcId="{6D011581-C5DD-419A-AAED-AD05631CDF0A}" destId="{49E2F980-7E69-446B-A4B0-923DF6DEFA98}" srcOrd="1" destOrd="1" presId="urn:microsoft.com/office/officeart/2005/8/layout/vList4#4"/>
    <dgm:cxn modelId="{F8A20B7B-4B68-4285-96F3-FF81C8275C58}" type="presOf" srcId="{AECECD48-C5E4-4B1D-828F-DD9E0A90274D}" destId="{5E310E1C-7377-4CBD-AD7A-3ED403513640}" srcOrd="1" destOrd="0" presId="urn:microsoft.com/office/officeart/2005/8/layout/vList4#4"/>
    <dgm:cxn modelId="{13132E8A-CA37-4C02-8A5D-3233DCDBB44B}" type="presOf" srcId="{363F0ED0-6985-439E-857A-EC47F8A3DAB0}" destId="{A93B6B1D-06C6-4860-8EBA-32C502FF8641}" srcOrd="0" destOrd="1" presId="urn:microsoft.com/office/officeart/2005/8/layout/vList4#4"/>
    <dgm:cxn modelId="{A16CAB95-19DC-4B4E-BA6B-E49689ACF200}" type="presOf" srcId="{0CFC6EAA-DD42-49C0-A163-69A52F65D7DF}" destId="{47C28FEA-814E-4A68-B726-08705D29C6AB}" srcOrd="0" destOrd="1" presId="urn:microsoft.com/office/officeart/2005/8/layout/vList4#4"/>
    <dgm:cxn modelId="{5ED2E095-9691-4BE7-A4BD-871C27E2A4BE}" type="presOf" srcId="{34FB3FC8-FCB1-404C-AAE4-E98CF14CF5FB}" destId="{799A5FF2-1A39-4675-818C-11261776BAE8}" srcOrd="1" destOrd="0" presId="urn:microsoft.com/office/officeart/2005/8/layout/vList4#4"/>
    <dgm:cxn modelId="{5B116CA2-15F5-41BF-9E15-F5D3102B3945}" type="presOf" srcId="{6D011581-C5DD-419A-AAED-AD05631CDF0A}" destId="{BA89CFF3-74C1-4F32-B093-38D94D4D20CF}" srcOrd="0" destOrd="1" presId="urn:microsoft.com/office/officeart/2005/8/layout/vList4#4"/>
    <dgm:cxn modelId="{11185CB1-F172-4191-9082-AC78B12DF145}" type="presOf" srcId="{FDE1B2BF-4076-40E6-982F-93F0932EA27F}" destId="{9259372F-C70A-44BC-BCB4-E2D4392785FE}" srcOrd="0" destOrd="1" presId="urn:microsoft.com/office/officeart/2005/8/layout/vList4#4"/>
    <dgm:cxn modelId="{308514BA-8780-41F3-B8AD-EB260DAF35E1}" srcId="{482F2C61-E41B-4642-B082-EF9C103085B5}" destId="{629933C8-186B-4311-BF2D-DC99990EFBF2}" srcOrd="1" destOrd="0" parTransId="{BD5F7455-41FD-4EDB-BB6D-E2107F429F6E}" sibTransId="{1801FD8D-8375-49FB-8B3F-210ACF517DEF}"/>
    <dgm:cxn modelId="{28DA0EC1-A856-4B99-9B51-115B0C013B20}" type="presOf" srcId="{22E69BE8-653B-4CE1-975B-3C39DAE649D2}" destId="{CA3E3E8A-1393-43C6-A6A9-A1AF34CBCE71}" srcOrd="1" destOrd="0" presId="urn:microsoft.com/office/officeart/2005/8/layout/vList4#4"/>
    <dgm:cxn modelId="{F3EB78C8-5A70-404C-843F-2C8FDDBA11AD}" type="presOf" srcId="{E158F942-9CA0-47CD-BF20-BAC49C8142F5}" destId="{5E310E1C-7377-4CBD-AD7A-3ED403513640}" srcOrd="1" destOrd="1" presId="urn:microsoft.com/office/officeart/2005/8/layout/vList4#4"/>
    <dgm:cxn modelId="{DF7A7DCB-4F20-473A-AF18-6BCFFCD28262}" type="presOf" srcId="{482F2C61-E41B-4642-B082-EF9C103085B5}" destId="{25E29AB1-DE1E-48E4-B66F-1D7048CC3527}" srcOrd="0" destOrd="0" presId="urn:microsoft.com/office/officeart/2005/8/layout/vList4#4"/>
    <dgm:cxn modelId="{E4EDA5CE-730F-466B-AF06-8C86993072D2}" type="presOf" srcId="{629933C8-186B-4311-BF2D-DC99990EFBF2}" destId="{7B44DBCB-1EB0-418C-B751-858BAE4753CC}" srcOrd="1" destOrd="0" presId="urn:microsoft.com/office/officeart/2005/8/layout/vList4#4"/>
    <dgm:cxn modelId="{2A556AD7-569D-45A0-B489-FFAFCC0E4318}" type="presOf" srcId="{E158F942-9CA0-47CD-BF20-BAC49C8142F5}" destId="{471ACDAA-8EBB-4B3F-89FD-E777335919BA}" srcOrd="0" destOrd="1" presId="urn:microsoft.com/office/officeart/2005/8/layout/vList4#4"/>
    <dgm:cxn modelId="{075AD2DD-DE62-402C-8690-1DC5614ABEB3}" srcId="{34FB3FC8-FCB1-404C-AAE4-E98CF14CF5FB}" destId="{677A52F5-4CAE-4309-A461-E811AF92EF26}" srcOrd="1" destOrd="0" parTransId="{1AD2DCFB-B719-41BF-BEBB-12150A457F78}" sibTransId="{409F2E99-5E6A-4297-B1B3-C7C7D1142951}"/>
    <dgm:cxn modelId="{64146DDE-645F-43AC-80A4-2116B49BEB8B}" srcId="{22E69BE8-653B-4CE1-975B-3C39DAE649D2}" destId="{FDE1B2BF-4076-40E6-982F-93F0932EA27F}" srcOrd="0" destOrd="0" parTransId="{F3F72B7C-59C8-4AB8-9789-C140956F291A}" sibTransId="{D6DE8BC5-2DFD-4054-B62B-11E207185A8A}"/>
    <dgm:cxn modelId="{49EF8EE9-37D9-4F91-9677-25470C12EBAA}" type="presOf" srcId="{629933C8-186B-4311-BF2D-DC99990EFBF2}" destId="{A93B6B1D-06C6-4860-8EBA-32C502FF8641}" srcOrd="0" destOrd="0" presId="urn:microsoft.com/office/officeart/2005/8/layout/vList4#4"/>
    <dgm:cxn modelId="{515457F1-4B4D-4065-98C2-33E2AE2CB77A}" type="presOf" srcId="{A8E9C07B-48B2-4B9C-8EC7-0782825D816E}" destId="{BA89CFF3-74C1-4F32-B093-38D94D4D20CF}" srcOrd="0" destOrd="0" presId="urn:microsoft.com/office/officeart/2005/8/layout/vList4#4"/>
    <dgm:cxn modelId="{927C14F8-830E-4D01-8403-73BB91F992FA}" type="presOf" srcId="{34FB3FC8-FCB1-404C-AAE4-E98CF14CF5FB}" destId="{47C28FEA-814E-4A68-B726-08705D29C6AB}" srcOrd="0" destOrd="0" presId="urn:microsoft.com/office/officeart/2005/8/layout/vList4#4"/>
    <dgm:cxn modelId="{9617FCF8-0802-436C-A7CD-E87B3B8C2893}" srcId="{482F2C61-E41B-4642-B082-EF9C103085B5}" destId="{A8E9C07B-48B2-4B9C-8EC7-0782825D816E}" srcOrd="0" destOrd="0" parTransId="{C7A73202-DE5A-4072-95A6-BFF1402B4BC2}" sibTransId="{631AC269-E33A-4752-92A6-6DC1380588AA}"/>
    <dgm:cxn modelId="{7B6D6658-10CE-424E-B550-572F8B3BBAD4}" type="presParOf" srcId="{25E29AB1-DE1E-48E4-B66F-1D7048CC3527}" destId="{056847C0-F8DB-4977-A3FD-5A95306D8B69}" srcOrd="0" destOrd="0" presId="urn:microsoft.com/office/officeart/2005/8/layout/vList4#4"/>
    <dgm:cxn modelId="{B9AE168D-B5EC-438A-9E4F-5AE509759CCE}" type="presParOf" srcId="{056847C0-F8DB-4977-A3FD-5A95306D8B69}" destId="{BA89CFF3-74C1-4F32-B093-38D94D4D20CF}" srcOrd="0" destOrd="0" presId="urn:microsoft.com/office/officeart/2005/8/layout/vList4#4"/>
    <dgm:cxn modelId="{05D8A4CD-0835-4D10-BD83-C79CFA08E95C}" type="presParOf" srcId="{056847C0-F8DB-4977-A3FD-5A95306D8B69}" destId="{7D7D61F9-D1AA-4F6A-8715-FD6AC3E01198}" srcOrd="1" destOrd="0" presId="urn:microsoft.com/office/officeart/2005/8/layout/vList4#4"/>
    <dgm:cxn modelId="{0EC1EF16-CA2B-4D4D-ACFB-7F147E30441A}" type="presParOf" srcId="{056847C0-F8DB-4977-A3FD-5A95306D8B69}" destId="{49E2F980-7E69-446B-A4B0-923DF6DEFA98}" srcOrd="2" destOrd="0" presId="urn:microsoft.com/office/officeart/2005/8/layout/vList4#4"/>
    <dgm:cxn modelId="{4B5A72CE-0656-4368-B4AA-CDE430175C9B}" type="presParOf" srcId="{25E29AB1-DE1E-48E4-B66F-1D7048CC3527}" destId="{02C83B37-0F1D-4FEA-B7E7-FF6719B27A33}" srcOrd="1" destOrd="0" presId="urn:microsoft.com/office/officeart/2005/8/layout/vList4#4"/>
    <dgm:cxn modelId="{5943D440-57A2-475B-92AC-088F71F6B5FC}" type="presParOf" srcId="{25E29AB1-DE1E-48E4-B66F-1D7048CC3527}" destId="{129D03A9-9EE6-42F0-9D54-DE111F5C82E8}" srcOrd="2" destOrd="0" presId="urn:microsoft.com/office/officeart/2005/8/layout/vList4#4"/>
    <dgm:cxn modelId="{95C9ED00-FF76-44A3-9E4A-5B2EBF51CE08}" type="presParOf" srcId="{129D03A9-9EE6-42F0-9D54-DE111F5C82E8}" destId="{A93B6B1D-06C6-4860-8EBA-32C502FF8641}" srcOrd="0" destOrd="0" presId="urn:microsoft.com/office/officeart/2005/8/layout/vList4#4"/>
    <dgm:cxn modelId="{A28373EA-8503-4C2B-8E66-9B13ED6A42EA}" type="presParOf" srcId="{129D03A9-9EE6-42F0-9D54-DE111F5C82E8}" destId="{7AEC1603-E11D-41B0-BE2A-F6201D5BEDCD}" srcOrd="1" destOrd="0" presId="urn:microsoft.com/office/officeart/2005/8/layout/vList4#4"/>
    <dgm:cxn modelId="{C0CE690B-C47B-4486-9D76-AC441F9974B8}" type="presParOf" srcId="{129D03A9-9EE6-42F0-9D54-DE111F5C82E8}" destId="{7B44DBCB-1EB0-418C-B751-858BAE4753CC}" srcOrd="2" destOrd="0" presId="urn:microsoft.com/office/officeart/2005/8/layout/vList4#4"/>
    <dgm:cxn modelId="{766412F9-8693-4E78-A221-62E7CA1AE8BD}" type="presParOf" srcId="{25E29AB1-DE1E-48E4-B66F-1D7048CC3527}" destId="{2A6A015C-E28C-44A4-9412-971012033AAE}" srcOrd="3" destOrd="0" presId="urn:microsoft.com/office/officeart/2005/8/layout/vList4#4"/>
    <dgm:cxn modelId="{CA56239A-3452-470F-BDE9-EEDC0A4684AF}" type="presParOf" srcId="{25E29AB1-DE1E-48E4-B66F-1D7048CC3527}" destId="{BC272B12-7FD0-415F-81DF-F02239D32429}" srcOrd="4" destOrd="0" presId="urn:microsoft.com/office/officeart/2005/8/layout/vList4#4"/>
    <dgm:cxn modelId="{40804489-558F-49EC-9A02-6EC5EA5D1E14}" type="presParOf" srcId="{BC272B12-7FD0-415F-81DF-F02239D32429}" destId="{47C28FEA-814E-4A68-B726-08705D29C6AB}" srcOrd="0" destOrd="0" presId="urn:microsoft.com/office/officeart/2005/8/layout/vList4#4"/>
    <dgm:cxn modelId="{4DA9FB64-308D-4C16-8D63-588C8D40AEA2}" type="presParOf" srcId="{BC272B12-7FD0-415F-81DF-F02239D32429}" destId="{6ED042DA-90EA-415F-9861-14F87D22BB00}" srcOrd="1" destOrd="0" presId="urn:microsoft.com/office/officeart/2005/8/layout/vList4#4"/>
    <dgm:cxn modelId="{83BD5FD0-BC6A-49F9-B64E-561A039416D9}" type="presParOf" srcId="{BC272B12-7FD0-415F-81DF-F02239D32429}" destId="{799A5FF2-1A39-4675-818C-11261776BAE8}" srcOrd="2" destOrd="0" presId="urn:microsoft.com/office/officeart/2005/8/layout/vList4#4"/>
    <dgm:cxn modelId="{44B5A2D4-4E2E-44C6-AEE4-EA4FA81C47BF}" type="presParOf" srcId="{25E29AB1-DE1E-48E4-B66F-1D7048CC3527}" destId="{9B636D59-4907-4E00-B740-911D24B9FF11}" srcOrd="5" destOrd="0" presId="urn:microsoft.com/office/officeart/2005/8/layout/vList4#4"/>
    <dgm:cxn modelId="{77300533-EAE2-4FE7-AC5B-E3165338860A}" type="presParOf" srcId="{25E29AB1-DE1E-48E4-B66F-1D7048CC3527}" destId="{1ED16A2B-8516-4F79-8954-C053F3BC0B6B}" srcOrd="6" destOrd="0" presId="urn:microsoft.com/office/officeart/2005/8/layout/vList4#4"/>
    <dgm:cxn modelId="{4E3AEA91-D28B-4073-AFE9-E5F2023323BF}" type="presParOf" srcId="{1ED16A2B-8516-4F79-8954-C053F3BC0B6B}" destId="{471ACDAA-8EBB-4B3F-89FD-E777335919BA}" srcOrd="0" destOrd="0" presId="urn:microsoft.com/office/officeart/2005/8/layout/vList4#4"/>
    <dgm:cxn modelId="{7DD6800A-4C90-4FE4-AB11-3DB67301EB9F}" type="presParOf" srcId="{1ED16A2B-8516-4F79-8954-C053F3BC0B6B}" destId="{0C6B9C41-271F-4061-9955-70DED635DAC1}" srcOrd="1" destOrd="0" presId="urn:microsoft.com/office/officeart/2005/8/layout/vList4#4"/>
    <dgm:cxn modelId="{C5E16007-26D3-41CB-B134-976BB9013AAD}" type="presParOf" srcId="{1ED16A2B-8516-4F79-8954-C053F3BC0B6B}" destId="{5E310E1C-7377-4CBD-AD7A-3ED403513640}" srcOrd="2" destOrd="0" presId="urn:microsoft.com/office/officeart/2005/8/layout/vList4#4"/>
    <dgm:cxn modelId="{C6CE5F19-D8E7-43F4-BE1B-FC0D43DB2791}" type="presParOf" srcId="{25E29AB1-DE1E-48E4-B66F-1D7048CC3527}" destId="{F89176E6-859D-4FD9-8DED-11CCE6D56F7C}" srcOrd="7" destOrd="0" presId="urn:microsoft.com/office/officeart/2005/8/layout/vList4#4"/>
    <dgm:cxn modelId="{AC45AFC5-93F8-49FC-B82A-10A7C8975EC7}" type="presParOf" srcId="{25E29AB1-DE1E-48E4-B66F-1D7048CC3527}" destId="{B2BFB810-8CC4-47A7-8F53-5989733EAF0E}" srcOrd="8" destOrd="0" presId="urn:microsoft.com/office/officeart/2005/8/layout/vList4#4"/>
    <dgm:cxn modelId="{117E54F2-FAC5-4811-A8B7-4A46A6CF7E06}" type="presParOf" srcId="{B2BFB810-8CC4-47A7-8F53-5989733EAF0E}" destId="{9259372F-C70A-44BC-BCB4-E2D4392785FE}" srcOrd="0" destOrd="0" presId="urn:microsoft.com/office/officeart/2005/8/layout/vList4#4"/>
    <dgm:cxn modelId="{4F4A8092-8F40-49C6-8069-F61A650EFF64}" type="presParOf" srcId="{B2BFB810-8CC4-47A7-8F53-5989733EAF0E}" destId="{889131BE-3A6B-4B48-98CB-9C233DE61FE5}" srcOrd="1" destOrd="0" presId="urn:microsoft.com/office/officeart/2005/8/layout/vList4#4"/>
    <dgm:cxn modelId="{011AF3F9-AA4A-415F-9E0B-AE99C43096FD}" type="presParOf" srcId="{B2BFB810-8CC4-47A7-8F53-5989733EAF0E}" destId="{CA3E3E8A-1393-43C6-A6A9-A1AF34CBCE71}" srcOrd="2" destOrd="0" presId="urn:microsoft.com/office/officeart/2005/8/layout/vList4#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2F2C61-E41B-4642-B082-EF9C103085B5}" type="doc">
      <dgm:prSet loTypeId="urn:microsoft.com/office/officeart/2005/8/layout/vList4#5"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a:hlinkClick xmlns:r="http://schemas.openxmlformats.org/officeDocument/2006/relationships" r:id="rId1" action="ppaction://hlinksldjump"/>
            </a:rPr>
            <a:t>The Rise of the Information Age</a:t>
          </a:r>
          <a:endParaRPr lang="en-US" sz="14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lstStyle/>
        <a:p>
          <a:r>
            <a:rPr lang="en-US" sz="1200" dirty="0"/>
            <a:t>Describe the characteristics of the digital world and the advent of the Information Age. </a:t>
          </a:r>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lstStyle/>
        <a:p>
          <a:r>
            <a:rPr lang="en-US" sz="1400" b="1" dirty="0">
              <a:hlinkClick xmlns:r="http://schemas.openxmlformats.org/officeDocument/2006/relationships" r:id="rId2" action="ppaction://hlinksldjump"/>
            </a:rPr>
            <a:t>Evolution of Globalization</a:t>
          </a:r>
          <a:endParaRPr lang="en-US" sz="14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lstStyle/>
        <a:p>
          <a:r>
            <a:rPr lang="en-US" sz="1200" dirty="0"/>
            <a:t>Define globalization, describe how it evolved over time, and describe the key drivers of globalization.</a:t>
          </a:r>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34FB3FC8-FCB1-404C-AAE4-E98CF14CF5FB}">
      <dgm:prSet phldrT="[Text]" custT="1"/>
      <dgm:spPr/>
      <dgm:t>
        <a:bodyPr/>
        <a:lstStyle/>
        <a:p>
          <a:r>
            <a:rPr lang="en-US" sz="1400" b="1" dirty="0">
              <a:hlinkClick xmlns:r="http://schemas.openxmlformats.org/officeDocument/2006/relationships" r:id="rId3" action="ppaction://hlinksldjump"/>
            </a:rPr>
            <a:t>Information Systems Defined</a:t>
          </a:r>
          <a:endParaRPr lang="en-US" sz="14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pPr/>
      <dgm:t>
        <a:bodyPr/>
        <a:lstStyle/>
        <a:p>
          <a:r>
            <a:rPr lang="en-US" sz="1200" dirty="0"/>
            <a:t>Explain what an information system is, contrasting its data, technology, people, and organizational components.</a:t>
          </a:r>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677A52F5-4CAE-4309-A461-E811AF92EF26}">
      <dgm:prSet phldrT="[Text]" custT="1"/>
      <dgm:spPr/>
      <dgm:t>
        <a:bodyPr/>
        <a:lstStyle/>
        <a:p>
          <a:endParaRPr lang="en-US" sz="11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lstStyle/>
        <a:p>
          <a:r>
            <a:rPr lang="en-US" sz="1400" b="1" dirty="0">
              <a:hlinkClick xmlns:r="http://schemas.openxmlformats.org/officeDocument/2006/relationships" r:id="rId4" action="ppaction://hlinksldjump"/>
            </a:rPr>
            <a:t>IS Ethics</a:t>
          </a:r>
          <a:endParaRPr lang="en-US" sz="14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FDE1B2BF-4076-40E6-982F-93F0932EA27F}">
      <dgm:prSet custT="1"/>
      <dgm:spPr/>
      <dgm:t>
        <a:bodyPr/>
        <a:lstStyle/>
        <a:p>
          <a:r>
            <a:rPr lang="en-US" sz="1200" dirty="0"/>
            <a:t>Describe how computer ethics impact the use of information systems and discuss the ethical concerns associated with information privacy and intellectual property.</a:t>
          </a:r>
        </a:p>
      </dgm:t>
    </dgm:pt>
    <dgm:pt modelId="{F3F72B7C-59C8-4AB8-9789-C140956F291A}" type="parTrans" cxnId="{64146DDE-645F-43AC-80A4-2116B49BEB8B}">
      <dgm:prSet/>
      <dgm:spPr/>
      <dgm:t>
        <a:bodyPr/>
        <a:lstStyle/>
        <a:p>
          <a:endParaRPr lang="en-US" sz="2000"/>
        </a:p>
      </dgm:t>
    </dgm:pt>
    <dgm:pt modelId="{D6DE8BC5-2DFD-4054-B62B-11E207185A8A}" type="sibTrans" cxnId="{64146DDE-645F-43AC-80A4-2116B49BEB8B}">
      <dgm:prSet/>
      <dgm:spPr/>
      <dgm:t>
        <a:bodyPr/>
        <a:lstStyle/>
        <a:p>
          <a:endParaRPr lang="en-US" sz="2000"/>
        </a:p>
      </dgm:t>
    </dgm:pt>
    <dgm:pt modelId="{AECECD48-C5E4-4B1D-828F-DD9E0A90274D}">
      <dgm:prSe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a:t>The Dual Nature of Information Systems</a:t>
          </a:r>
          <a:endParaRPr lang="en-US" sz="24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E158F942-9CA0-47CD-BF20-BAC49C8142F5}">
      <dgm:prSet custT="1">
        <dgm:style>
          <a:lnRef idx="2">
            <a:schemeClr val="accent3"/>
          </a:lnRef>
          <a:fillRef idx="1">
            <a:schemeClr val="lt1"/>
          </a:fillRef>
          <a:effectRef idx="0">
            <a:schemeClr val="accent3"/>
          </a:effectRef>
          <a:fontRef idx="minor">
            <a:schemeClr val="dk1"/>
          </a:fontRef>
        </dgm:style>
      </dgm:prSet>
      <dgm:spPr/>
      <dgm:t>
        <a:bodyPr/>
        <a:lstStyle/>
        <a:p>
          <a:r>
            <a:rPr lang="en-US" sz="2400" dirty="0"/>
            <a:t>Learning Objective: by able to describe the dual nature of information systems in the success and failure of modern organizations.</a:t>
          </a:r>
        </a:p>
      </dgm:t>
    </dgm:pt>
    <dgm:pt modelId="{B7BDAF5C-E7FB-49F5-812D-654C2CD5A8EB}" type="parTrans" cxnId="{2EB7E772-9B0F-41BF-9241-715218B72860}">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pt>
    <dgm:pt modelId="{7D7D61F9-D1AA-4F6A-8715-FD6AC3E01198}" type="pres">
      <dgm:prSet presAssocID="{A8E9C07B-48B2-4B9C-8EC7-0782825D816E}" presName="img" presStyleLbl="fgImgPlace1" presStyleIdx="0" presStyleCnt="5" custScaleX="58592"/>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pt>
    <dgm:pt modelId="{49E2F980-7E69-446B-A4B0-923DF6DEFA98}" type="pres">
      <dgm:prSet presAssocID="{A8E9C07B-48B2-4B9C-8EC7-0782825D816E}" presName="text" presStyleLbl="node1" presStyleIdx="0" presStyleCnt="5">
        <dgm:presLayoutVars>
          <dgm:bulletEnabled val="1"/>
        </dgm:presLayoutVars>
      </dgm:prSet>
      <dgm:spPr/>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pt>
    <dgm:pt modelId="{7AEC1603-E11D-41B0-BE2A-F6201D5BEDCD}" type="pres">
      <dgm:prSet presAssocID="{629933C8-186B-4311-BF2D-DC99990EFBF2}" presName="img" presStyleLbl="fgImgPlace1" presStyleIdx="1" presStyleCnt="5" custScaleX="67851"/>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pt>
    <dgm:pt modelId="{7B44DBCB-1EB0-418C-B751-858BAE4753CC}" type="pres">
      <dgm:prSet presAssocID="{629933C8-186B-4311-BF2D-DC99990EFBF2}" presName="text" presStyleLbl="node1" presStyleIdx="1" presStyleCnt="5">
        <dgm:presLayoutVars>
          <dgm:bulletEnabled val="1"/>
        </dgm:presLayoutVars>
      </dgm:prSet>
      <dgm:spPr/>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pt>
    <dgm:pt modelId="{6ED042DA-90EA-415F-9861-14F87D22BB00}" type="pres">
      <dgm:prSet presAssocID="{34FB3FC8-FCB1-404C-AAE4-E98CF14CF5FB}" presName="img" presStyleLbl="fgImgPlace1" presStyleIdx="2" presStyleCnt="5" custScaleX="67851"/>
      <dgm:spPr>
        <a:blipFill rotWithShape="1">
          <a:blip xmlns:r="http://schemas.openxmlformats.org/officeDocument/2006/relationships" r:embed="rId7"/>
          <a:stretch>
            <a:fillRect/>
          </a:stretch>
        </a:blipFill>
      </dgm:spPr>
    </dgm:pt>
    <dgm:pt modelId="{799A5FF2-1A39-4675-818C-11261776BAE8}" type="pres">
      <dgm:prSet presAssocID="{34FB3FC8-FCB1-404C-AAE4-E98CF14CF5FB}" presName="text" presStyleLbl="node1" presStyleIdx="2" presStyleCnt="5">
        <dgm:presLayoutVars>
          <dgm:bulletEnabled val="1"/>
        </dgm:presLayoutVars>
      </dgm:prSet>
      <dgm:spPr/>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custScaleY="282149"/>
      <dgm:spPr/>
    </dgm:pt>
    <dgm:pt modelId="{0C6B9C41-271F-4061-9955-70DED635DAC1}" type="pres">
      <dgm:prSet presAssocID="{AECECD48-C5E4-4B1D-828F-DD9E0A90274D}" presName="img" presStyleLbl="fgImgPlace1" presStyleIdx="3" presStyleCnt="5" custScaleX="95629" custScaleY="317688"/>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pt>
    <dgm:pt modelId="{5E310E1C-7377-4CBD-AD7A-3ED403513640}" type="pres">
      <dgm:prSet presAssocID="{AECECD48-C5E4-4B1D-828F-DD9E0A90274D}" presName="text" presStyleLbl="node1" presStyleIdx="3" presStyleCnt="5">
        <dgm:presLayoutVars>
          <dgm:bulletEnabled val="1"/>
        </dgm:presLayoutVars>
      </dgm:prSet>
      <dgm:spPr/>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pt>
    <dgm:pt modelId="{889131BE-3A6B-4B48-98CB-9C233DE61FE5}" type="pres">
      <dgm:prSet presAssocID="{22E69BE8-653B-4CE1-975B-3C39DAE649D2}" presName="img" presStyleLbl="fgImgPlace1" presStyleIdx="4" presStyleCnt="5" custScaleX="67851"/>
      <dgm:spPr>
        <a:blipFill rotWithShape="1">
          <a:blip xmlns:r="http://schemas.openxmlformats.org/officeDocument/2006/relationships" r:embed="rId9"/>
          <a:stretch>
            <a:fillRect/>
          </a:stretch>
        </a:blipFill>
      </dgm:spPr>
    </dgm:pt>
    <dgm:pt modelId="{CA3E3E8A-1393-43C6-A6A9-A1AF34CBCE71}" type="pres">
      <dgm:prSet presAssocID="{22E69BE8-653B-4CE1-975B-3C39DAE649D2}" presName="text" presStyleLbl="node1" presStyleIdx="4" presStyleCnt="5">
        <dgm:presLayoutVars>
          <dgm:bulletEnabled val="1"/>
        </dgm:presLayoutVars>
      </dgm:prSet>
      <dgm:spPr/>
    </dgm:pt>
  </dgm:ptLst>
  <dgm:cxnLst>
    <dgm:cxn modelId="{AEFD7801-CE85-414E-82F3-5A248CCDF5E8}" type="presOf" srcId="{22E69BE8-653B-4CE1-975B-3C39DAE649D2}" destId="{CA3E3E8A-1393-43C6-A6A9-A1AF34CBCE71}" srcOrd="1" destOrd="0" presId="urn:microsoft.com/office/officeart/2005/8/layout/vList4#5"/>
    <dgm:cxn modelId="{814D7108-E886-40A5-8C98-2027272898F5}" type="presOf" srcId="{629933C8-186B-4311-BF2D-DC99990EFBF2}" destId="{A93B6B1D-06C6-4860-8EBA-32C502FF8641}" srcOrd="0" destOrd="0" presId="urn:microsoft.com/office/officeart/2005/8/layout/vList4#5"/>
    <dgm:cxn modelId="{AAD18608-F8B2-4CE8-86FF-887828D70638}" srcId="{482F2C61-E41B-4642-B082-EF9C103085B5}" destId="{AECECD48-C5E4-4B1D-828F-DD9E0A90274D}" srcOrd="3" destOrd="0" parTransId="{83588EAC-9746-4704-81BA-BB10DA868C11}" sibTransId="{06826EBE-8D13-453B-B822-8C195E6947E1}"/>
    <dgm:cxn modelId="{5AADF821-1E96-47CA-B155-F7C6793C857F}" type="presOf" srcId="{0CFC6EAA-DD42-49C0-A163-69A52F65D7DF}" destId="{799A5FF2-1A39-4675-818C-11261776BAE8}" srcOrd="1" destOrd="1" presId="urn:microsoft.com/office/officeart/2005/8/layout/vList4#5"/>
    <dgm:cxn modelId="{8DE28728-A28C-4D9E-A76A-3EF953AAC924}" type="presOf" srcId="{629933C8-186B-4311-BF2D-DC99990EFBF2}" destId="{7B44DBCB-1EB0-418C-B751-858BAE4753CC}" srcOrd="1" destOrd="0" presId="urn:microsoft.com/office/officeart/2005/8/layout/vList4#5"/>
    <dgm:cxn modelId="{FFB8572B-7192-49CE-9F0D-B856D183EDFE}" srcId="{482F2C61-E41B-4642-B082-EF9C103085B5}" destId="{34FB3FC8-FCB1-404C-AAE4-E98CF14CF5FB}" srcOrd="2" destOrd="0" parTransId="{5D2B6F70-AC7D-4E44-959A-1F3278F0AFC3}" sibTransId="{62C71E71-0AFF-4481-BF1F-D339780ADFC0}"/>
    <dgm:cxn modelId="{6A10BD49-B045-4EB3-BB19-6D3830509A3F}" type="presOf" srcId="{677A52F5-4CAE-4309-A461-E811AF92EF26}" destId="{799A5FF2-1A39-4675-818C-11261776BAE8}" srcOrd="1" destOrd="2" presId="urn:microsoft.com/office/officeart/2005/8/layout/vList4#5"/>
    <dgm:cxn modelId="{14FEB14D-48D9-4DA8-9E83-AA1F410DE0EE}" type="presOf" srcId="{0CFC6EAA-DD42-49C0-A163-69A52F65D7DF}" destId="{47C28FEA-814E-4A68-B726-08705D29C6AB}" srcOrd="0" destOrd="1" presId="urn:microsoft.com/office/officeart/2005/8/layout/vList4#5"/>
    <dgm:cxn modelId="{C4CB6C55-6AB6-46E0-95AC-7F3C6BF09E73}" type="presOf" srcId="{AECECD48-C5E4-4B1D-828F-DD9E0A90274D}" destId="{471ACDAA-8EBB-4B3F-89FD-E777335919BA}" srcOrd="0" destOrd="0" presId="urn:microsoft.com/office/officeart/2005/8/layout/vList4#5"/>
    <dgm:cxn modelId="{3A619D55-5747-4E00-A1FA-E45F6AED8303}" srcId="{629933C8-186B-4311-BF2D-DC99990EFBF2}" destId="{363F0ED0-6985-439E-857A-EC47F8A3DAB0}" srcOrd="0" destOrd="0" parTransId="{A9B0CFF2-8D5D-47E0-900D-55A9A3E83BE1}" sibTransId="{F7E04B30-62AE-4465-859B-270409FE7C94}"/>
    <dgm:cxn modelId="{B7974756-C884-41E8-9734-AF9374D937AF}" type="presOf" srcId="{34FB3FC8-FCB1-404C-AAE4-E98CF14CF5FB}" destId="{47C28FEA-814E-4A68-B726-08705D29C6AB}" srcOrd="0" destOrd="0" presId="urn:microsoft.com/office/officeart/2005/8/layout/vList4#5"/>
    <dgm:cxn modelId="{27AF655E-BB1D-4732-8A07-03E7E00B3EC5}" srcId="{A8E9C07B-48B2-4B9C-8EC7-0782825D816E}" destId="{6D011581-C5DD-419A-AAED-AD05631CDF0A}" srcOrd="0" destOrd="0" parTransId="{9AD826C6-DA8A-4FF7-A064-27557BE243B8}" sibTransId="{C1639196-CA28-4BD6-A52D-AF603368A606}"/>
    <dgm:cxn modelId="{27CA7161-3406-4FF3-A060-7075DB66484D}" type="presOf" srcId="{6D011581-C5DD-419A-AAED-AD05631CDF0A}" destId="{49E2F980-7E69-446B-A4B0-923DF6DEFA98}" srcOrd="1" destOrd="1" presId="urn:microsoft.com/office/officeart/2005/8/layout/vList4#5"/>
    <dgm:cxn modelId="{F33BD368-F297-4CCA-8EDC-603629969546}" srcId="{34FB3FC8-FCB1-404C-AAE4-E98CF14CF5FB}" destId="{0CFC6EAA-DD42-49C0-A163-69A52F65D7DF}" srcOrd="0" destOrd="0" parTransId="{1A56339D-71D4-4C3E-A1C4-A33367110C47}" sibTransId="{C379DEEC-C8F4-4259-AB38-AE67A4582602}"/>
    <dgm:cxn modelId="{18DDC36D-3496-47FC-A701-338E9B5DC0D1}" srcId="{482F2C61-E41B-4642-B082-EF9C103085B5}" destId="{22E69BE8-653B-4CE1-975B-3C39DAE649D2}" srcOrd="4" destOrd="0" parTransId="{893C5899-3276-4EA6-BD31-3139E062D004}" sibTransId="{26CB4EDE-8ED5-4533-B70F-3B0491BE510F}"/>
    <dgm:cxn modelId="{0B3AC96E-7BFE-43C4-BF20-0E68E3A2E854}" type="presOf" srcId="{A8E9C07B-48B2-4B9C-8EC7-0782825D816E}" destId="{BA89CFF3-74C1-4F32-B093-38D94D4D20CF}" srcOrd="0" destOrd="0" presId="urn:microsoft.com/office/officeart/2005/8/layout/vList4#5"/>
    <dgm:cxn modelId="{B83F7571-5ECA-440E-A77E-0591742D28F7}" type="presOf" srcId="{482F2C61-E41B-4642-B082-EF9C103085B5}" destId="{25E29AB1-DE1E-48E4-B66F-1D7048CC3527}" srcOrd="0" destOrd="0" presId="urn:microsoft.com/office/officeart/2005/8/layout/vList4#5"/>
    <dgm:cxn modelId="{2EB7E772-9B0F-41BF-9241-715218B72860}" srcId="{AECECD48-C5E4-4B1D-828F-DD9E0A90274D}" destId="{E158F942-9CA0-47CD-BF20-BAC49C8142F5}" srcOrd="0" destOrd="0" parTransId="{B7BDAF5C-E7FB-49F5-812D-654C2CD5A8EB}" sibTransId="{41774615-A6FB-4627-85F1-20FD324D9DA4}"/>
    <dgm:cxn modelId="{92683573-C0EB-48A0-B7F9-127E7D0A5348}" type="presOf" srcId="{E158F942-9CA0-47CD-BF20-BAC49C8142F5}" destId="{471ACDAA-8EBB-4B3F-89FD-E777335919BA}" srcOrd="0" destOrd="1" presId="urn:microsoft.com/office/officeart/2005/8/layout/vList4#5"/>
    <dgm:cxn modelId="{2685447B-C6EC-46F4-855C-3DD5BFBDB84E}" type="presOf" srcId="{FDE1B2BF-4076-40E6-982F-93F0932EA27F}" destId="{9259372F-C70A-44BC-BCB4-E2D4392785FE}" srcOrd="0" destOrd="1" presId="urn:microsoft.com/office/officeart/2005/8/layout/vList4#5"/>
    <dgm:cxn modelId="{900BBF90-5B7A-4796-9DB5-61F522BD0D85}" type="presOf" srcId="{363F0ED0-6985-439E-857A-EC47F8A3DAB0}" destId="{7B44DBCB-1EB0-418C-B751-858BAE4753CC}" srcOrd="1" destOrd="1" presId="urn:microsoft.com/office/officeart/2005/8/layout/vList4#5"/>
    <dgm:cxn modelId="{2473A295-2DC0-471B-A02B-C4B674A24AE2}" type="presOf" srcId="{E158F942-9CA0-47CD-BF20-BAC49C8142F5}" destId="{5E310E1C-7377-4CBD-AD7A-3ED403513640}" srcOrd="1" destOrd="1" presId="urn:microsoft.com/office/officeart/2005/8/layout/vList4#5"/>
    <dgm:cxn modelId="{E962E0A1-2E41-44E7-90F2-3439550C9841}" type="presOf" srcId="{6D011581-C5DD-419A-AAED-AD05631CDF0A}" destId="{BA89CFF3-74C1-4F32-B093-38D94D4D20CF}" srcOrd="0" destOrd="1" presId="urn:microsoft.com/office/officeart/2005/8/layout/vList4#5"/>
    <dgm:cxn modelId="{CFCA36A4-BDA1-42F2-9910-478590FA58D7}" type="presOf" srcId="{FDE1B2BF-4076-40E6-982F-93F0932EA27F}" destId="{CA3E3E8A-1393-43C6-A6A9-A1AF34CBCE71}" srcOrd="1" destOrd="1" presId="urn:microsoft.com/office/officeart/2005/8/layout/vList4#5"/>
    <dgm:cxn modelId="{7994D3B8-2E12-4F77-A926-EDE60684F84C}" type="presOf" srcId="{AECECD48-C5E4-4B1D-828F-DD9E0A90274D}" destId="{5E310E1C-7377-4CBD-AD7A-3ED403513640}" srcOrd="1" destOrd="0" presId="urn:microsoft.com/office/officeart/2005/8/layout/vList4#5"/>
    <dgm:cxn modelId="{BBFDE2B8-AABA-4EEE-84FE-62B848CEC49C}" type="presOf" srcId="{22E69BE8-653B-4CE1-975B-3C39DAE649D2}" destId="{9259372F-C70A-44BC-BCB4-E2D4392785FE}" srcOrd="0" destOrd="0" presId="urn:microsoft.com/office/officeart/2005/8/layout/vList4#5"/>
    <dgm:cxn modelId="{308514BA-8780-41F3-B8AD-EB260DAF35E1}" srcId="{482F2C61-E41B-4642-B082-EF9C103085B5}" destId="{629933C8-186B-4311-BF2D-DC99990EFBF2}" srcOrd="1" destOrd="0" parTransId="{BD5F7455-41FD-4EDB-BB6D-E2107F429F6E}" sibTransId="{1801FD8D-8375-49FB-8B3F-210ACF517DEF}"/>
    <dgm:cxn modelId="{E4C9D8C7-16D2-4D36-9697-9A80C02744A2}" type="presOf" srcId="{A8E9C07B-48B2-4B9C-8EC7-0782825D816E}" destId="{49E2F980-7E69-446B-A4B0-923DF6DEFA98}" srcOrd="1" destOrd="0" presId="urn:microsoft.com/office/officeart/2005/8/layout/vList4#5"/>
    <dgm:cxn modelId="{4520A8D8-DF47-40B8-B839-61366253FAC6}" type="presOf" srcId="{677A52F5-4CAE-4309-A461-E811AF92EF26}" destId="{47C28FEA-814E-4A68-B726-08705D29C6AB}" srcOrd="0" destOrd="2" presId="urn:microsoft.com/office/officeart/2005/8/layout/vList4#5"/>
    <dgm:cxn modelId="{075AD2DD-DE62-402C-8690-1DC5614ABEB3}" srcId="{34FB3FC8-FCB1-404C-AAE4-E98CF14CF5FB}" destId="{677A52F5-4CAE-4309-A461-E811AF92EF26}" srcOrd="1" destOrd="0" parTransId="{1AD2DCFB-B719-41BF-BEBB-12150A457F78}" sibTransId="{409F2E99-5E6A-4297-B1B3-C7C7D1142951}"/>
    <dgm:cxn modelId="{64146DDE-645F-43AC-80A4-2116B49BEB8B}" srcId="{22E69BE8-653B-4CE1-975B-3C39DAE649D2}" destId="{FDE1B2BF-4076-40E6-982F-93F0932EA27F}" srcOrd="0" destOrd="0" parTransId="{F3F72B7C-59C8-4AB8-9789-C140956F291A}" sibTransId="{D6DE8BC5-2DFD-4054-B62B-11E207185A8A}"/>
    <dgm:cxn modelId="{561C2EEB-B0BB-4691-91F2-F4AB67C354E0}" type="presOf" srcId="{34FB3FC8-FCB1-404C-AAE4-E98CF14CF5FB}" destId="{799A5FF2-1A39-4675-818C-11261776BAE8}" srcOrd="1" destOrd="0" presId="urn:microsoft.com/office/officeart/2005/8/layout/vList4#5"/>
    <dgm:cxn modelId="{9BF314EF-A8F1-4A8C-881B-A4A45460BF26}" type="presOf" srcId="{363F0ED0-6985-439E-857A-EC47F8A3DAB0}" destId="{A93B6B1D-06C6-4860-8EBA-32C502FF8641}" srcOrd="0" destOrd="1" presId="urn:microsoft.com/office/officeart/2005/8/layout/vList4#5"/>
    <dgm:cxn modelId="{9617FCF8-0802-436C-A7CD-E87B3B8C2893}" srcId="{482F2C61-E41B-4642-B082-EF9C103085B5}" destId="{A8E9C07B-48B2-4B9C-8EC7-0782825D816E}" srcOrd="0" destOrd="0" parTransId="{C7A73202-DE5A-4072-95A6-BFF1402B4BC2}" sibTransId="{631AC269-E33A-4752-92A6-6DC1380588AA}"/>
    <dgm:cxn modelId="{C5DC3441-D082-45B2-9952-CF7E8A39FF79}" type="presParOf" srcId="{25E29AB1-DE1E-48E4-B66F-1D7048CC3527}" destId="{056847C0-F8DB-4977-A3FD-5A95306D8B69}" srcOrd="0" destOrd="0" presId="urn:microsoft.com/office/officeart/2005/8/layout/vList4#5"/>
    <dgm:cxn modelId="{C3C654B7-4975-45BE-9F90-8CE75B8DA3F5}" type="presParOf" srcId="{056847C0-F8DB-4977-A3FD-5A95306D8B69}" destId="{BA89CFF3-74C1-4F32-B093-38D94D4D20CF}" srcOrd="0" destOrd="0" presId="urn:microsoft.com/office/officeart/2005/8/layout/vList4#5"/>
    <dgm:cxn modelId="{3CF494EF-E15E-4906-B649-4DDDCA16C5FE}" type="presParOf" srcId="{056847C0-F8DB-4977-A3FD-5A95306D8B69}" destId="{7D7D61F9-D1AA-4F6A-8715-FD6AC3E01198}" srcOrd="1" destOrd="0" presId="urn:microsoft.com/office/officeart/2005/8/layout/vList4#5"/>
    <dgm:cxn modelId="{6A49FBFB-FEDD-4EF2-A44F-1B45970013E1}" type="presParOf" srcId="{056847C0-F8DB-4977-A3FD-5A95306D8B69}" destId="{49E2F980-7E69-446B-A4B0-923DF6DEFA98}" srcOrd="2" destOrd="0" presId="urn:microsoft.com/office/officeart/2005/8/layout/vList4#5"/>
    <dgm:cxn modelId="{2CA4BB6B-FF66-4DF9-8AB1-A3CC3D3849B1}" type="presParOf" srcId="{25E29AB1-DE1E-48E4-B66F-1D7048CC3527}" destId="{02C83B37-0F1D-4FEA-B7E7-FF6719B27A33}" srcOrd="1" destOrd="0" presId="urn:microsoft.com/office/officeart/2005/8/layout/vList4#5"/>
    <dgm:cxn modelId="{AA53095D-5093-4A2D-B064-410C57924F42}" type="presParOf" srcId="{25E29AB1-DE1E-48E4-B66F-1D7048CC3527}" destId="{129D03A9-9EE6-42F0-9D54-DE111F5C82E8}" srcOrd="2" destOrd="0" presId="urn:microsoft.com/office/officeart/2005/8/layout/vList4#5"/>
    <dgm:cxn modelId="{5BBA3B08-A67C-4481-ADEB-075BE32835F3}" type="presParOf" srcId="{129D03A9-9EE6-42F0-9D54-DE111F5C82E8}" destId="{A93B6B1D-06C6-4860-8EBA-32C502FF8641}" srcOrd="0" destOrd="0" presId="urn:microsoft.com/office/officeart/2005/8/layout/vList4#5"/>
    <dgm:cxn modelId="{9DF69F0A-8FC8-467F-980C-FBFDD603C53E}" type="presParOf" srcId="{129D03A9-9EE6-42F0-9D54-DE111F5C82E8}" destId="{7AEC1603-E11D-41B0-BE2A-F6201D5BEDCD}" srcOrd="1" destOrd="0" presId="urn:microsoft.com/office/officeart/2005/8/layout/vList4#5"/>
    <dgm:cxn modelId="{8A6D96E9-6328-4BF6-96B7-26CD8143DE30}" type="presParOf" srcId="{129D03A9-9EE6-42F0-9D54-DE111F5C82E8}" destId="{7B44DBCB-1EB0-418C-B751-858BAE4753CC}" srcOrd="2" destOrd="0" presId="urn:microsoft.com/office/officeart/2005/8/layout/vList4#5"/>
    <dgm:cxn modelId="{B2FF3A95-1996-4098-87C6-BF3BF9F93C75}" type="presParOf" srcId="{25E29AB1-DE1E-48E4-B66F-1D7048CC3527}" destId="{2A6A015C-E28C-44A4-9412-971012033AAE}" srcOrd="3" destOrd="0" presId="urn:microsoft.com/office/officeart/2005/8/layout/vList4#5"/>
    <dgm:cxn modelId="{1A59A486-054F-45F5-97DE-84B26217BD27}" type="presParOf" srcId="{25E29AB1-DE1E-48E4-B66F-1D7048CC3527}" destId="{BC272B12-7FD0-415F-81DF-F02239D32429}" srcOrd="4" destOrd="0" presId="urn:microsoft.com/office/officeart/2005/8/layout/vList4#5"/>
    <dgm:cxn modelId="{23DB3458-FB06-4FA1-98F7-FAF4664F982D}" type="presParOf" srcId="{BC272B12-7FD0-415F-81DF-F02239D32429}" destId="{47C28FEA-814E-4A68-B726-08705D29C6AB}" srcOrd="0" destOrd="0" presId="urn:microsoft.com/office/officeart/2005/8/layout/vList4#5"/>
    <dgm:cxn modelId="{ED721FE0-C4A6-4EFD-B6FD-6A5E7B002267}" type="presParOf" srcId="{BC272B12-7FD0-415F-81DF-F02239D32429}" destId="{6ED042DA-90EA-415F-9861-14F87D22BB00}" srcOrd="1" destOrd="0" presId="urn:microsoft.com/office/officeart/2005/8/layout/vList4#5"/>
    <dgm:cxn modelId="{51597E8D-F8C5-408C-BAA7-16A53E50ABA6}" type="presParOf" srcId="{BC272B12-7FD0-415F-81DF-F02239D32429}" destId="{799A5FF2-1A39-4675-818C-11261776BAE8}" srcOrd="2" destOrd="0" presId="urn:microsoft.com/office/officeart/2005/8/layout/vList4#5"/>
    <dgm:cxn modelId="{7E708827-052E-4347-BFFD-51B7FB1FE914}" type="presParOf" srcId="{25E29AB1-DE1E-48E4-B66F-1D7048CC3527}" destId="{9B636D59-4907-4E00-B740-911D24B9FF11}" srcOrd="5" destOrd="0" presId="urn:microsoft.com/office/officeart/2005/8/layout/vList4#5"/>
    <dgm:cxn modelId="{A4D99209-57A5-4B05-93FE-86423B24006F}" type="presParOf" srcId="{25E29AB1-DE1E-48E4-B66F-1D7048CC3527}" destId="{1ED16A2B-8516-4F79-8954-C053F3BC0B6B}" srcOrd="6" destOrd="0" presId="urn:microsoft.com/office/officeart/2005/8/layout/vList4#5"/>
    <dgm:cxn modelId="{1AE3D0CF-C1C7-4A3F-92B0-1893CC5DD443}" type="presParOf" srcId="{1ED16A2B-8516-4F79-8954-C053F3BC0B6B}" destId="{471ACDAA-8EBB-4B3F-89FD-E777335919BA}" srcOrd="0" destOrd="0" presId="urn:microsoft.com/office/officeart/2005/8/layout/vList4#5"/>
    <dgm:cxn modelId="{F5CC37F5-3622-4D44-AC5B-537F503B7067}" type="presParOf" srcId="{1ED16A2B-8516-4F79-8954-C053F3BC0B6B}" destId="{0C6B9C41-271F-4061-9955-70DED635DAC1}" srcOrd="1" destOrd="0" presId="urn:microsoft.com/office/officeart/2005/8/layout/vList4#5"/>
    <dgm:cxn modelId="{E8E98F3D-ACC3-400E-9046-4A475FFFFEA1}" type="presParOf" srcId="{1ED16A2B-8516-4F79-8954-C053F3BC0B6B}" destId="{5E310E1C-7377-4CBD-AD7A-3ED403513640}" srcOrd="2" destOrd="0" presId="urn:microsoft.com/office/officeart/2005/8/layout/vList4#5"/>
    <dgm:cxn modelId="{CDC93A28-44BF-4392-9829-0CB3E1AB7162}" type="presParOf" srcId="{25E29AB1-DE1E-48E4-B66F-1D7048CC3527}" destId="{F89176E6-859D-4FD9-8DED-11CCE6D56F7C}" srcOrd="7" destOrd="0" presId="urn:microsoft.com/office/officeart/2005/8/layout/vList4#5"/>
    <dgm:cxn modelId="{AA4EECD0-A4AE-4CA2-BB14-02903D1AC18B}" type="presParOf" srcId="{25E29AB1-DE1E-48E4-B66F-1D7048CC3527}" destId="{B2BFB810-8CC4-47A7-8F53-5989733EAF0E}" srcOrd="8" destOrd="0" presId="urn:microsoft.com/office/officeart/2005/8/layout/vList4#5"/>
    <dgm:cxn modelId="{184ED472-BF13-4BB1-ACE5-1325F6328B53}" type="presParOf" srcId="{B2BFB810-8CC4-47A7-8F53-5989733EAF0E}" destId="{9259372F-C70A-44BC-BCB4-E2D4392785FE}" srcOrd="0" destOrd="0" presId="urn:microsoft.com/office/officeart/2005/8/layout/vList4#5"/>
    <dgm:cxn modelId="{2FAD342F-47D3-4520-9FE7-1B5DA9389F2B}" type="presParOf" srcId="{B2BFB810-8CC4-47A7-8F53-5989733EAF0E}" destId="{889131BE-3A6B-4B48-98CB-9C233DE61FE5}" srcOrd="1" destOrd="0" presId="urn:microsoft.com/office/officeart/2005/8/layout/vList4#5"/>
    <dgm:cxn modelId="{712D3916-D34B-4458-A68F-2A6636C69948}" type="presParOf" srcId="{B2BFB810-8CC4-47A7-8F53-5989733EAF0E}" destId="{CA3E3E8A-1393-43C6-A6A9-A1AF34CBCE71}" srcOrd="2" destOrd="0" presId="urn:microsoft.com/office/officeart/2005/8/layout/vList4#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2F2C61-E41B-4642-B082-EF9C103085B5}" type="doc">
      <dgm:prSet loTypeId="urn:microsoft.com/office/officeart/2005/8/layout/vList4#6"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a:hlinkClick xmlns:r="http://schemas.openxmlformats.org/officeDocument/2006/relationships" r:id="rId1" action="ppaction://hlinksldjump"/>
            </a:rPr>
            <a:t>The Rise of the Information Age</a:t>
          </a:r>
          <a:endParaRPr lang="en-US" sz="14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lstStyle/>
        <a:p>
          <a:r>
            <a:rPr lang="en-US" sz="1200" dirty="0"/>
            <a:t>Describe the characteristics of the digital world and the advent of the Information Age. </a:t>
          </a:r>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lstStyle/>
        <a:p>
          <a:r>
            <a:rPr lang="en-US" sz="1400" b="1" dirty="0">
              <a:hlinkClick xmlns:r="http://schemas.openxmlformats.org/officeDocument/2006/relationships" r:id="rId2" action="ppaction://hlinksldjump"/>
            </a:rPr>
            <a:t>Evolution of Globalization</a:t>
          </a:r>
          <a:endParaRPr lang="en-US" sz="14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lstStyle/>
        <a:p>
          <a:r>
            <a:rPr lang="en-US" sz="1200" dirty="0"/>
            <a:t>Define globalization, describe how it evolved over time, and describe the key drivers of globalization.</a:t>
          </a:r>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34FB3FC8-FCB1-404C-AAE4-E98CF14CF5FB}">
      <dgm:prSet phldrT="[Text]" custT="1"/>
      <dgm:spPr/>
      <dgm:t>
        <a:bodyPr/>
        <a:lstStyle/>
        <a:p>
          <a:r>
            <a:rPr lang="en-US" sz="1400" b="1" dirty="0">
              <a:hlinkClick xmlns:r="http://schemas.openxmlformats.org/officeDocument/2006/relationships" r:id="rId3" action="ppaction://hlinksldjump"/>
            </a:rPr>
            <a:t>Information Systems Defined</a:t>
          </a:r>
          <a:endParaRPr lang="en-US" sz="14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pPr/>
      <dgm:t>
        <a:bodyPr/>
        <a:lstStyle/>
        <a:p>
          <a:r>
            <a:rPr lang="en-US" sz="1200" dirty="0"/>
            <a:t>Explain what an information system is, contrasting its data, technology, people, and organizational components.</a:t>
          </a:r>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677A52F5-4CAE-4309-A461-E811AF92EF26}">
      <dgm:prSet phldrT="[Text]" custT="1"/>
      <dgm:spPr/>
      <dgm:t>
        <a:bodyPr/>
        <a:lstStyle/>
        <a:p>
          <a:endParaRPr lang="en-US" sz="11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a:t>IS Ethics</a:t>
          </a:r>
          <a:endParaRPr lang="en-US" sz="24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FDE1B2BF-4076-40E6-982F-93F0932EA27F}">
      <dgm:prSet custT="1">
        <dgm:style>
          <a:lnRef idx="2">
            <a:schemeClr val="accent3"/>
          </a:lnRef>
          <a:fillRef idx="1">
            <a:schemeClr val="lt1"/>
          </a:fillRef>
          <a:effectRef idx="0">
            <a:schemeClr val="accent3"/>
          </a:effectRef>
          <a:fontRef idx="minor">
            <a:schemeClr val="dk1"/>
          </a:fontRef>
        </dgm:style>
      </dgm:prSet>
      <dgm:spPr/>
      <dgm:t>
        <a:bodyPr/>
        <a:lstStyle/>
        <a:p>
          <a:r>
            <a:rPr lang="en-US" sz="2000" dirty="0"/>
            <a:t>Learning Objective: Describe how computer ethics impact the use of information systems and discuss the ethical concerns associated with information privacy and intellectual property.</a:t>
          </a:r>
        </a:p>
      </dgm:t>
    </dgm:pt>
    <dgm:pt modelId="{F3F72B7C-59C8-4AB8-9789-C140956F291A}" type="parTrans" cxnId="{64146DDE-645F-43AC-80A4-2116B49BEB8B}">
      <dgm:prSet/>
      <dgm:spPr/>
      <dgm:t>
        <a:bodyPr/>
        <a:lstStyle/>
        <a:p>
          <a:endParaRPr lang="en-US" sz="2000"/>
        </a:p>
      </dgm:t>
    </dgm:pt>
    <dgm:pt modelId="{D6DE8BC5-2DFD-4054-B62B-11E207185A8A}" type="sibTrans" cxnId="{64146DDE-645F-43AC-80A4-2116B49BEB8B}">
      <dgm:prSet/>
      <dgm:spPr/>
      <dgm:t>
        <a:bodyPr/>
        <a:lstStyle/>
        <a:p>
          <a:endParaRPr lang="en-US" sz="2000"/>
        </a:p>
      </dgm:t>
    </dgm:pt>
    <dgm:pt modelId="{AECECD48-C5E4-4B1D-828F-DD9E0A90274D}">
      <dgm:prSet custT="1"/>
      <dgm:spPr/>
      <dgm:t>
        <a:bodyPr/>
        <a:lstStyle/>
        <a:p>
          <a:r>
            <a:rPr lang="en-US" sz="1400" b="1" dirty="0">
              <a:hlinkClick xmlns:r="http://schemas.openxmlformats.org/officeDocument/2006/relationships" r:id="rId4" action="ppaction://hlinksldjump"/>
            </a:rPr>
            <a:t>The Dual Nature of Information Systems</a:t>
          </a:r>
          <a:endParaRPr lang="en-US" sz="14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E158F942-9CA0-47CD-BF20-BAC49C8142F5}">
      <dgm:prSet custT="1"/>
      <dgm:spPr/>
      <dgm:t>
        <a:bodyPr/>
        <a:lstStyle/>
        <a:p>
          <a:r>
            <a:rPr lang="en-US" sz="1200" dirty="0"/>
            <a:t>Describe the dual nature of information systems in the success and failure of modern organizations.</a:t>
          </a:r>
        </a:p>
      </dgm:t>
    </dgm:pt>
    <dgm:pt modelId="{B7BDAF5C-E7FB-49F5-812D-654C2CD5A8EB}" type="parTrans" cxnId="{2EB7E772-9B0F-41BF-9241-715218B72860}">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pt>
    <dgm:pt modelId="{7D7D61F9-D1AA-4F6A-8715-FD6AC3E01198}" type="pres">
      <dgm:prSet presAssocID="{A8E9C07B-48B2-4B9C-8EC7-0782825D816E}" presName="img" presStyleLbl="fgImgPlace1" presStyleIdx="0" presStyleCnt="5" custScaleX="67780"/>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pt>
    <dgm:pt modelId="{49E2F980-7E69-446B-A4B0-923DF6DEFA98}" type="pres">
      <dgm:prSet presAssocID="{A8E9C07B-48B2-4B9C-8EC7-0782825D816E}" presName="text" presStyleLbl="node1" presStyleIdx="0" presStyleCnt="5">
        <dgm:presLayoutVars>
          <dgm:bulletEnabled val="1"/>
        </dgm:presLayoutVars>
      </dgm:prSet>
      <dgm:spPr/>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pt>
    <dgm:pt modelId="{7AEC1603-E11D-41B0-BE2A-F6201D5BEDCD}" type="pres">
      <dgm:prSet presAssocID="{629933C8-186B-4311-BF2D-DC99990EFBF2}" presName="img" presStyleLbl="fgImgPlace1" presStyleIdx="1" presStyleCnt="5" custScaleX="67780"/>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pt>
    <dgm:pt modelId="{7B44DBCB-1EB0-418C-B751-858BAE4753CC}" type="pres">
      <dgm:prSet presAssocID="{629933C8-186B-4311-BF2D-DC99990EFBF2}" presName="text" presStyleLbl="node1" presStyleIdx="1" presStyleCnt="5">
        <dgm:presLayoutVars>
          <dgm:bulletEnabled val="1"/>
        </dgm:presLayoutVars>
      </dgm:prSet>
      <dgm:spPr/>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pt>
    <dgm:pt modelId="{6ED042DA-90EA-415F-9861-14F87D22BB00}" type="pres">
      <dgm:prSet presAssocID="{34FB3FC8-FCB1-404C-AAE4-E98CF14CF5FB}" presName="img" presStyleLbl="fgImgPlace1" presStyleIdx="2" presStyleCnt="5" custScaleX="67780"/>
      <dgm:spPr>
        <a:blipFill rotWithShape="1">
          <a:blip xmlns:r="http://schemas.openxmlformats.org/officeDocument/2006/relationships" r:embed="rId7"/>
          <a:stretch>
            <a:fillRect/>
          </a:stretch>
        </a:blipFill>
      </dgm:spPr>
    </dgm:pt>
    <dgm:pt modelId="{799A5FF2-1A39-4675-818C-11261776BAE8}" type="pres">
      <dgm:prSet presAssocID="{34FB3FC8-FCB1-404C-AAE4-E98CF14CF5FB}" presName="text" presStyleLbl="node1" presStyleIdx="2" presStyleCnt="5">
        <dgm:presLayoutVars>
          <dgm:bulletEnabled val="1"/>
        </dgm:presLayoutVars>
      </dgm:prSet>
      <dgm:spPr/>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pt>
    <dgm:pt modelId="{0C6B9C41-271F-4061-9955-70DED635DAC1}" type="pres">
      <dgm:prSet presAssocID="{AECECD48-C5E4-4B1D-828F-DD9E0A90274D}" presName="img" presStyleLbl="fgImgPlace1" presStyleIdx="3" presStyleCnt="5" custScaleX="67780"/>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pt>
    <dgm:pt modelId="{5E310E1C-7377-4CBD-AD7A-3ED403513640}" type="pres">
      <dgm:prSet presAssocID="{AECECD48-C5E4-4B1D-828F-DD9E0A90274D}" presName="text" presStyleLbl="node1" presStyleIdx="3" presStyleCnt="5">
        <dgm:presLayoutVars>
          <dgm:bulletEnabled val="1"/>
        </dgm:presLayoutVars>
      </dgm:prSet>
      <dgm:spPr/>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custScaleY="275694"/>
      <dgm:spPr/>
    </dgm:pt>
    <dgm:pt modelId="{889131BE-3A6B-4B48-98CB-9C233DE61FE5}" type="pres">
      <dgm:prSet presAssocID="{22E69BE8-653B-4CE1-975B-3C39DAE649D2}" presName="img" presStyleLbl="fgImgPlace1" presStyleIdx="4" presStyleCnt="5" custScaleX="98887" custScaleY="279560"/>
      <dgm:spPr>
        <a:blipFill rotWithShape="1">
          <a:blip xmlns:r="http://schemas.openxmlformats.org/officeDocument/2006/relationships" r:embed="rId9"/>
          <a:stretch>
            <a:fillRect/>
          </a:stretch>
        </a:blipFill>
      </dgm:spPr>
    </dgm:pt>
    <dgm:pt modelId="{CA3E3E8A-1393-43C6-A6A9-A1AF34CBCE71}" type="pres">
      <dgm:prSet presAssocID="{22E69BE8-653B-4CE1-975B-3C39DAE649D2}" presName="text" presStyleLbl="node1" presStyleIdx="4" presStyleCnt="5">
        <dgm:presLayoutVars>
          <dgm:bulletEnabled val="1"/>
        </dgm:presLayoutVars>
      </dgm:prSet>
      <dgm:spPr/>
    </dgm:pt>
  </dgm:ptLst>
  <dgm:cxnLst>
    <dgm:cxn modelId="{2F628905-934C-423B-84C1-4D83D75B703E}" type="presOf" srcId="{6D011581-C5DD-419A-AAED-AD05631CDF0A}" destId="{BA89CFF3-74C1-4F32-B093-38D94D4D20CF}" srcOrd="0" destOrd="1" presId="urn:microsoft.com/office/officeart/2005/8/layout/vList4#6"/>
    <dgm:cxn modelId="{AAD18608-F8B2-4CE8-86FF-887828D70638}" srcId="{482F2C61-E41B-4642-B082-EF9C103085B5}" destId="{AECECD48-C5E4-4B1D-828F-DD9E0A90274D}" srcOrd="3" destOrd="0" parTransId="{83588EAC-9746-4704-81BA-BB10DA868C11}" sibTransId="{06826EBE-8D13-453B-B822-8C195E6947E1}"/>
    <dgm:cxn modelId="{F6F50912-7199-488C-B5D5-4205D3088821}" type="presOf" srcId="{0CFC6EAA-DD42-49C0-A163-69A52F65D7DF}" destId="{47C28FEA-814E-4A68-B726-08705D29C6AB}" srcOrd="0" destOrd="1" presId="urn:microsoft.com/office/officeart/2005/8/layout/vList4#6"/>
    <dgm:cxn modelId="{41AE5519-C4DC-4D2D-8813-4237B4EAB1FA}" type="presOf" srcId="{A8E9C07B-48B2-4B9C-8EC7-0782825D816E}" destId="{49E2F980-7E69-446B-A4B0-923DF6DEFA98}" srcOrd="1" destOrd="0" presId="urn:microsoft.com/office/officeart/2005/8/layout/vList4#6"/>
    <dgm:cxn modelId="{FFB8572B-7192-49CE-9F0D-B856D183EDFE}" srcId="{482F2C61-E41B-4642-B082-EF9C103085B5}" destId="{34FB3FC8-FCB1-404C-AAE4-E98CF14CF5FB}" srcOrd="2" destOrd="0" parTransId="{5D2B6F70-AC7D-4E44-959A-1F3278F0AFC3}" sibTransId="{62C71E71-0AFF-4481-BF1F-D339780ADFC0}"/>
    <dgm:cxn modelId="{07734832-E0C4-40F6-950A-6FA33E7B1FE9}" type="presOf" srcId="{482F2C61-E41B-4642-B082-EF9C103085B5}" destId="{25E29AB1-DE1E-48E4-B66F-1D7048CC3527}" srcOrd="0" destOrd="0" presId="urn:microsoft.com/office/officeart/2005/8/layout/vList4#6"/>
    <dgm:cxn modelId="{ED5A0433-0BFB-4193-B3F0-BD487B905715}" type="presOf" srcId="{FDE1B2BF-4076-40E6-982F-93F0932EA27F}" destId="{CA3E3E8A-1393-43C6-A6A9-A1AF34CBCE71}" srcOrd="1" destOrd="1" presId="urn:microsoft.com/office/officeart/2005/8/layout/vList4#6"/>
    <dgm:cxn modelId="{BF641F45-A6E1-49FF-8D54-F448E88EC821}" type="presOf" srcId="{22E69BE8-653B-4CE1-975B-3C39DAE649D2}" destId="{9259372F-C70A-44BC-BCB4-E2D4392785FE}" srcOrd="0" destOrd="0" presId="urn:microsoft.com/office/officeart/2005/8/layout/vList4#6"/>
    <dgm:cxn modelId="{BAFC6C4A-A0BB-4D3B-B954-3F50821A4698}" type="presOf" srcId="{E158F942-9CA0-47CD-BF20-BAC49C8142F5}" destId="{471ACDAA-8EBB-4B3F-89FD-E777335919BA}" srcOrd="0" destOrd="1" presId="urn:microsoft.com/office/officeart/2005/8/layout/vList4#6"/>
    <dgm:cxn modelId="{C6904C4C-034F-4A01-A425-1395CBB28C9B}" type="presOf" srcId="{E158F942-9CA0-47CD-BF20-BAC49C8142F5}" destId="{5E310E1C-7377-4CBD-AD7A-3ED403513640}" srcOrd="1" destOrd="1" presId="urn:microsoft.com/office/officeart/2005/8/layout/vList4#6"/>
    <dgm:cxn modelId="{3A619D55-5747-4E00-A1FA-E45F6AED8303}" srcId="{629933C8-186B-4311-BF2D-DC99990EFBF2}" destId="{363F0ED0-6985-439E-857A-EC47F8A3DAB0}" srcOrd="0" destOrd="0" parTransId="{A9B0CFF2-8D5D-47E0-900D-55A9A3E83BE1}" sibTransId="{F7E04B30-62AE-4465-859B-270409FE7C94}"/>
    <dgm:cxn modelId="{DAEF3858-3B83-4758-B0E6-E2731B8C71FC}" type="presOf" srcId="{0CFC6EAA-DD42-49C0-A163-69A52F65D7DF}" destId="{799A5FF2-1A39-4675-818C-11261776BAE8}" srcOrd="1" destOrd="1" presId="urn:microsoft.com/office/officeart/2005/8/layout/vList4#6"/>
    <dgm:cxn modelId="{016B6059-086D-4136-982E-053598F26D34}" type="presOf" srcId="{363F0ED0-6985-439E-857A-EC47F8A3DAB0}" destId="{7B44DBCB-1EB0-418C-B751-858BAE4753CC}" srcOrd="1" destOrd="1" presId="urn:microsoft.com/office/officeart/2005/8/layout/vList4#6"/>
    <dgm:cxn modelId="{A28D8159-6DFB-489C-BE49-F60AE0EEA90B}" type="presOf" srcId="{6D011581-C5DD-419A-AAED-AD05631CDF0A}" destId="{49E2F980-7E69-446B-A4B0-923DF6DEFA98}" srcOrd="1" destOrd="1" presId="urn:microsoft.com/office/officeart/2005/8/layout/vList4#6"/>
    <dgm:cxn modelId="{ACDDF45C-272A-4A8D-B75D-5EB0F456AE05}" type="presOf" srcId="{34FB3FC8-FCB1-404C-AAE4-E98CF14CF5FB}" destId="{47C28FEA-814E-4A68-B726-08705D29C6AB}" srcOrd="0" destOrd="0" presId="urn:microsoft.com/office/officeart/2005/8/layout/vList4#6"/>
    <dgm:cxn modelId="{27AF655E-BB1D-4732-8A07-03E7E00B3EC5}" srcId="{A8E9C07B-48B2-4B9C-8EC7-0782825D816E}" destId="{6D011581-C5DD-419A-AAED-AD05631CDF0A}" srcOrd="0" destOrd="0" parTransId="{9AD826C6-DA8A-4FF7-A064-27557BE243B8}" sibTransId="{C1639196-CA28-4BD6-A52D-AF603368A606}"/>
    <dgm:cxn modelId="{A0DCA763-E809-4D24-BE5D-0B368F335A2D}" type="presOf" srcId="{22E69BE8-653B-4CE1-975B-3C39DAE649D2}" destId="{CA3E3E8A-1393-43C6-A6A9-A1AF34CBCE71}" srcOrd="1" destOrd="0" presId="urn:microsoft.com/office/officeart/2005/8/layout/vList4#6"/>
    <dgm:cxn modelId="{F33BD368-F297-4CCA-8EDC-603629969546}" srcId="{34FB3FC8-FCB1-404C-AAE4-E98CF14CF5FB}" destId="{0CFC6EAA-DD42-49C0-A163-69A52F65D7DF}" srcOrd="0" destOrd="0" parTransId="{1A56339D-71D4-4C3E-A1C4-A33367110C47}" sibTransId="{C379DEEC-C8F4-4259-AB38-AE67A4582602}"/>
    <dgm:cxn modelId="{18DDC36D-3496-47FC-A701-338E9B5DC0D1}" srcId="{482F2C61-E41B-4642-B082-EF9C103085B5}" destId="{22E69BE8-653B-4CE1-975B-3C39DAE649D2}" srcOrd="4" destOrd="0" parTransId="{893C5899-3276-4EA6-BD31-3139E062D004}" sibTransId="{26CB4EDE-8ED5-4533-B70F-3B0491BE510F}"/>
    <dgm:cxn modelId="{2EB7E772-9B0F-41BF-9241-715218B72860}" srcId="{AECECD48-C5E4-4B1D-828F-DD9E0A90274D}" destId="{E158F942-9CA0-47CD-BF20-BAC49C8142F5}" srcOrd="0" destOrd="0" parTransId="{B7BDAF5C-E7FB-49F5-812D-654C2CD5A8EB}" sibTransId="{41774615-A6FB-4627-85F1-20FD324D9DA4}"/>
    <dgm:cxn modelId="{B0489A79-9321-423D-A6CB-DF0ABDBE7CD7}" type="presOf" srcId="{FDE1B2BF-4076-40E6-982F-93F0932EA27F}" destId="{9259372F-C70A-44BC-BCB4-E2D4392785FE}" srcOrd="0" destOrd="1" presId="urn:microsoft.com/office/officeart/2005/8/layout/vList4#6"/>
    <dgm:cxn modelId="{C418B879-0DCB-4FE9-BE31-549946367EB3}" type="presOf" srcId="{629933C8-186B-4311-BF2D-DC99990EFBF2}" destId="{7B44DBCB-1EB0-418C-B751-858BAE4753CC}" srcOrd="1" destOrd="0" presId="urn:microsoft.com/office/officeart/2005/8/layout/vList4#6"/>
    <dgm:cxn modelId="{1593C9A6-E880-45FD-BDC8-A7CAA6360B6E}" type="presOf" srcId="{677A52F5-4CAE-4309-A461-E811AF92EF26}" destId="{47C28FEA-814E-4A68-B726-08705D29C6AB}" srcOrd="0" destOrd="2" presId="urn:microsoft.com/office/officeart/2005/8/layout/vList4#6"/>
    <dgm:cxn modelId="{8010C8B2-E857-423E-9E47-3DEC0999224F}" type="presOf" srcId="{629933C8-186B-4311-BF2D-DC99990EFBF2}" destId="{A93B6B1D-06C6-4860-8EBA-32C502FF8641}" srcOrd="0" destOrd="0" presId="urn:microsoft.com/office/officeart/2005/8/layout/vList4#6"/>
    <dgm:cxn modelId="{308514BA-8780-41F3-B8AD-EB260DAF35E1}" srcId="{482F2C61-E41B-4642-B082-EF9C103085B5}" destId="{629933C8-186B-4311-BF2D-DC99990EFBF2}" srcOrd="1" destOrd="0" parTransId="{BD5F7455-41FD-4EDB-BB6D-E2107F429F6E}" sibTransId="{1801FD8D-8375-49FB-8B3F-210ACF517DEF}"/>
    <dgm:cxn modelId="{3C4140C6-59DE-4767-B023-4226FD4E2F50}" type="presOf" srcId="{AECECD48-C5E4-4B1D-828F-DD9E0A90274D}" destId="{5E310E1C-7377-4CBD-AD7A-3ED403513640}" srcOrd="1" destOrd="0" presId="urn:microsoft.com/office/officeart/2005/8/layout/vList4#6"/>
    <dgm:cxn modelId="{9D37E4D2-F8F4-458D-ADFD-3AF3257C3E21}" type="presOf" srcId="{34FB3FC8-FCB1-404C-AAE4-E98CF14CF5FB}" destId="{799A5FF2-1A39-4675-818C-11261776BAE8}" srcOrd="1" destOrd="0" presId="urn:microsoft.com/office/officeart/2005/8/layout/vList4#6"/>
    <dgm:cxn modelId="{075AD2DD-DE62-402C-8690-1DC5614ABEB3}" srcId="{34FB3FC8-FCB1-404C-AAE4-E98CF14CF5FB}" destId="{677A52F5-4CAE-4309-A461-E811AF92EF26}" srcOrd="1" destOrd="0" parTransId="{1AD2DCFB-B719-41BF-BEBB-12150A457F78}" sibTransId="{409F2E99-5E6A-4297-B1B3-C7C7D1142951}"/>
    <dgm:cxn modelId="{64146DDE-645F-43AC-80A4-2116B49BEB8B}" srcId="{22E69BE8-653B-4CE1-975B-3C39DAE649D2}" destId="{FDE1B2BF-4076-40E6-982F-93F0932EA27F}" srcOrd="0" destOrd="0" parTransId="{F3F72B7C-59C8-4AB8-9789-C140956F291A}" sibTransId="{D6DE8BC5-2DFD-4054-B62B-11E207185A8A}"/>
    <dgm:cxn modelId="{2AB3B2E6-EC24-4ABD-A751-D1ABFBA38CBC}" type="presOf" srcId="{363F0ED0-6985-439E-857A-EC47F8A3DAB0}" destId="{A93B6B1D-06C6-4860-8EBA-32C502FF8641}" srcOrd="0" destOrd="1" presId="urn:microsoft.com/office/officeart/2005/8/layout/vList4#6"/>
    <dgm:cxn modelId="{E55267E7-667D-4FBE-9B2A-1E2A3A688E10}" type="presOf" srcId="{A8E9C07B-48B2-4B9C-8EC7-0782825D816E}" destId="{BA89CFF3-74C1-4F32-B093-38D94D4D20CF}" srcOrd="0" destOrd="0" presId="urn:microsoft.com/office/officeart/2005/8/layout/vList4#6"/>
    <dgm:cxn modelId="{DFEDA3F4-5050-4B94-9194-B88B46E4B301}" type="presOf" srcId="{AECECD48-C5E4-4B1D-828F-DD9E0A90274D}" destId="{471ACDAA-8EBB-4B3F-89FD-E777335919BA}" srcOrd="0" destOrd="0" presId="urn:microsoft.com/office/officeart/2005/8/layout/vList4#6"/>
    <dgm:cxn modelId="{1CF0BAF4-0DA2-49A1-A979-29399C293FB9}" type="presOf" srcId="{677A52F5-4CAE-4309-A461-E811AF92EF26}" destId="{799A5FF2-1A39-4675-818C-11261776BAE8}" srcOrd="1" destOrd="2" presId="urn:microsoft.com/office/officeart/2005/8/layout/vList4#6"/>
    <dgm:cxn modelId="{9617FCF8-0802-436C-A7CD-E87B3B8C2893}" srcId="{482F2C61-E41B-4642-B082-EF9C103085B5}" destId="{A8E9C07B-48B2-4B9C-8EC7-0782825D816E}" srcOrd="0" destOrd="0" parTransId="{C7A73202-DE5A-4072-95A6-BFF1402B4BC2}" sibTransId="{631AC269-E33A-4752-92A6-6DC1380588AA}"/>
    <dgm:cxn modelId="{1A5595CA-C30A-4E05-821D-0AF38F8ACD74}" type="presParOf" srcId="{25E29AB1-DE1E-48E4-B66F-1D7048CC3527}" destId="{056847C0-F8DB-4977-A3FD-5A95306D8B69}" srcOrd="0" destOrd="0" presId="urn:microsoft.com/office/officeart/2005/8/layout/vList4#6"/>
    <dgm:cxn modelId="{E44C07E2-1790-4DB0-A748-092D2FCE609C}" type="presParOf" srcId="{056847C0-F8DB-4977-A3FD-5A95306D8B69}" destId="{BA89CFF3-74C1-4F32-B093-38D94D4D20CF}" srcOrd="0" destOrd="0" presId="urn:microsoft.com/office/officeart/2005/8/layout/vList4#6"/>
    <dgm:cxn modelId="{FDA3F08E-FD29-4EB7-9F2B-A35DCA13294A}" type="presParOf" srcId="{056847C0-F8DB-4977-A3FD-5A95306D8B69}" destId="{7D7D61F9-D1AA-4F6A-8715-FD6AC3E01198}" srcOrd="1" destOrd="0" presId="urn:microsoft.com/office/officeart/2005/8/layout/vList4#6"/>
    <dgm:cxn modelId="{B391B52A-9496-4563-BA2F-60C68D8C4325}" type="presParOf" srcId="{056847C0-F8DB-4977-A3FD-5A95306D8B69}" destId="{49E2F980-7E69-446B-A4B0-923DF6DEFA98}" srcOrd="2" destOrd="0" presId="urn:microsoft.com/office/officeart/2005/8/layout/vList4#6"/>
    <dgm:cxn modelId="{EEC185A0-C7B1-4395-B57D-B8E047ECD34F}" type="presParOf" srcId="{25E29AB1-DE1E-48E4-B66F-1D7048CC3527}" destId="{02C83B37-0F1D-4FEA-B7E7-FF6719B27A33}" srcOrd="1" destOrd="0" presId="urn:microsoft.com/office/officeart/2005/8/layout/vList4#6"/>
    <dgm:cxn modelId="{36DD4670-BA59-410D-8B2E-AE9BC59E2B25}" type="presParOf" srcId="{25E29AB1-DE1E-48E4-B66F-1D7048CC3527}" destId="{129D03A9-9EE6-42F0-9D54-DE111F5C82E8}" srcOrd="2" destOrd="0" presId="urn:microsoft.com/office/officeart/2005/8/layout/vList4#6"/>
    <dgm:cxn modelId="{D0F9DB20-A2E5-4207-8148-D76C9CC3D25B}" type="presParOf" srcId="{129D03A9-9EE6-42F0-9D54-DE111F5C82E8}" destId="{A93B6B1D-06C6-4860-8EBA-32C502FF8641}" srcOrd="0" destOrd="0" presId="urn:microsoft.com/office/officeart/2005/8/layout/vList4#6"/>
    <dgm:cxn modelId="{86872154-EF19-4C17-A745-CF98AE64A0AD}" type="presParOf" srcId="{129D03A9-9EE6-42F0-9D54-DE111F5C82E8}" destId="{7AEC1603-E11D-41B0-BE2A-F6201D5BEDCD}" srcOrd="1" destOrd="0" presId="urn:microsoft.com/office/officeart/2005/8/layout/vList4#6"/>
    <dgm:cxn modelId="{6CD4FFA0-B494-4F05-84D8-D96CA03DDC96}" type="presParOf" srcId="{129D03A9-9EE6-42F0-9D54-DE111F5C82E8}" destId="{7B44DBCB-1EB0-418C-B751-858BAE4753CC}" srcOrd="2" destOrd="0" presId="urn:microsoft.com/office/officeart/2005/8/layout/vList4#6"/>
    <dgm:cxn modelId="{62510D21-24A3-4402-A51A-8981E153E885}" type="presParOf" srcId="{25E29AB1-DE1E-48E4-B66F-1D7048CC3527}" destId="{2A6A015C-E28C-44A4-9412-971012033AAE}" srcOrd="3" destOrd="0" presId="urn:microsoft.com/office/officeart/2005/8/layout/vList4#6"/>
    <dgm:cxn modelId="{CF8E6BBB-AF02-4556-A34A-B96AE6EBF91F}" type="presParOf" srcId="{25E29AB1-DE1E-48E4-B66F-1D7048CC3527}" destId="{BC272B12-7FD0-415F-81DF-F02239D32429}" srcOrd="4" destOrd="0" presId="urn:microsoft.com/office/officeart/2005/8/layout/vList4#6"/>
    <dgm:cxn modelId="{3AACCEF6-ADB8-4F39-B8AE-79CF2DC54D16}" type="presParOf" srcId="{BC272B12-7FD0-415F-81DF-F02239D32429}" destId="{47C28FEA-814E-4A68-B726-08705D29C6AB}" srcOrd="0" destOrd="0" presId="urn:microsoft.com/office/officeart/2005/8/layout/vList4#6"/>
    <dgm:cxn modelId="{5EEFDFF2-ACD6-40D4-87E6-944BEA86B901}" type="presParOf" srcId="{BC272B12-7FD0-415F-81DF-F02239D32429}" destId="{6ED042DA-90EA-415F-9861-14F87D22BB00}" srcOrd="1" destOrd="0" presId="urn:microsoft.com/office/officeart/2005/8/layout/vList4#6"/>
    <dgm:cxn modelId="{B17B6EE1-B9B6-48EB-88EA-632D2B523010}" type="presParOf" srcId="{BC272B12-7FD0-415F-81DF-F02239D32429}" destId="{799A5FF2-1A39-4675-818C-11261776BAE8}" srcOrd="2" destOrd="0" presId="urn:microsoft.com/office/officeart/2005/8/layout/vList4#6"/>
    <dgm:cxn modelId="{1D31BFF5-C287-47FA-B255-AE920B124F89}" type="presParOf" srcId="{25E29AB1-DE1E-48E4-B66F-1D7048CC3527}" destId="{9B636D59-4907-4E00-B740-911D24B9FF11}" srcOrd="5" destOrd="0" presId="urn:microsoft.com/office/officeart/2005/8/layout/vList4#6"/>
    <dgm:cxn modelId="{513C742D-C144-4245-A675-16E04887D3E5}" type="presParOf" srcId="{25E29AB1-DE1E-48E4-B66F-1D7048CC3527}" destId="{1ED16A2B-8516-4F79-8954-C053F3BC0B6B}" srcOrd="6" destOrd="0" presId="urn:microsoft.com/office/officeart/2005/8/layout/vList4#6"/>
    <dgm:cxn modelId="{0DD447F6-C2AA-429A-9366-1E35ADC80C87}" type="presParOf" srcId="{1ED16A2B-8516-4F79-8954-C053F3BC0B6B}" destId="{471ACDAA-8EBB-4B3F-89FD-E777335919BA}" srcOrd="0" destOrd="0" presId="urn:microsoft.com/office/officeart/2005/8/layout/vList4#6"/>
    <dgm:cxn modelId="{A0CC5FCA-05EB-46B0-B49E-6A63D6CBC36F}" type="presParOf" srcId="{1ED16A2B-8516-4F79-8954-C053F3BC0B6B}" destId="{0C6B9C41-271F-4061-9955-70DED635DAC1}" srcOrd="1" destOrd="0" presId="urn:microsoft.com/office/officeart/2005/8/layout/vList4#6"/>
    <dgm:cxn modelId="{E2CD65C0-466E-4B19-BD4D-E9B3481EA8DA}" type="presParOf" srcId="{1ED16A2B-8516-4F79-8954-C053F3BC0B6B}" destId="{5E310E1C-7377-4CBD-AD7A-3ED403513640}" srcOrd="2" destOrd="0" presId="urn:microsoft.com/office/officeart/2005/8/layout/vList4#6"/>
    <dgm:cxn modelId="{5D2935CF-293D-45C2-BD3B-2505B2B9823C}" type="presParOf" srcId="{25E29AB1-DE1E-48E4-B66F-1D7048CC3527}" destId="{F89176E6-859D-4FD9-8DED-11CCE6D56F7C}" srcOrd="7" destOrd="0" presId="urn:microsoft.com/office/officeart/2005/8/layout/vList4#6"/>
    <dgm:cxn modelId="{5EB470AB-F2BB-4C22-BB53-A1E89E59D9F6}" type="presParOf" srcId="{25E29AB1-DE1E-48E4-B66F-1D7048CC3527}" destId="{B2BFB810-8CC4-47A7-8F53-5989733EAF0E}" srcOrd="8" destOrd="0" presId="urn:microsoft.com/office/officeart/2005/8/layout/vList4#6"/>
    <dgm:cxn modelId="{69C32A49-29D9-43C9-8282-AB9143137BCD}" type="presParOf" srcId="{B2BFB810-8CC4-47A7-8F53-5989733EAF0E}" destId="{9259372F-C70A-44BC-BCB4-E2D4392785FE}" srcOrd="0" destOrd="0" presId="urn:microsoft.com/office/officeart/2005/8/layout/vList4#6"/>
    <dgm:cxn modelId="{69622D9B-5903-4B0D-A45D-52DACDFF2F6B}" type="presParOf" srcId="{B2BFB810-8CC4-47A7-8F53-5989733EAF0E}" destId="{889131BE-3A6B-4B48-98CB-9C233DE61FE5}" srcOrd="1" destOrd="0" presId="urn:microsoft.com/office/officeart/2005/8/layout/vList4#6"/>
    <dgm:cxn modelId="{610BEE5F-0513-42A6-AFB2-579546E96BEE}" type="presParOf" srcId="{B2BFB810-8CC4-47A7-8F53-5989733EAF0E}" destId="{CA3E3E8A-1393-43C6-A6A9-A1AF34CBCE71}" srcOrd="2" destOrd="0" presId="urn:microsoft.com/office/officeart/2005/8/layout/vList4#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hlinkClick xmlns:r="http://schemas.openxmlformats.org/officeDocument/2006/relationships" r:id="" action="ppaction://hlinksldjump"/>
            </a:rPr>
            <a:t>Information Systems Today</a:t>
          </a:r>
          <a:endParaRPr lang="en-US" sz="1600" kern="1200" dirty="0"/>
        </a:p>
        <a:p>
          <a:pPr marL="114300" lvl="1" indent="-114300" algn="l" defTabSz="622300">
            <a:lnSpc>
              <a:spcPct val="90000"/>
            </a:lnSpc>
            <a:spcBef>
              <a:spcPct val="0"/>
            </a:spcBef>
            <a:spcAft>
              <a:spcPct val="15000"/>
            </a:spcAft>
            <a:buChar char="•"/>
          </a:pPr>
          <a:r>
            <a:rPr lang="en-US" sz="1400" kern="1200" dirty="0"/>
            <a:t>Describe the characteristics of the digital world and the advent of the Information Age. </a:t>
          </a:r>
        </a:p>
      </dsp:txBody>
      <dsp:txXfrm>
        <a:off x="1734759" y="0"/>
        <a:ext cx="6494840" cy="888392"/>
      </dsp:txXfrm>
    </dsp:sp>
    <dsp:sp modelId="{7D7D61F9-D1AA-4F6A-8715-FD6AC3E01198}">
      <dsp:nvSpPr>
        <dsp:cNvPr id="0" name=""/>
        <dsp:cNvSpPr/>
      </dsp:nvSpPr>
      <dsp:spPr>
        <a:xfrm>
          <a:off x="223393" y="88839"/>
          <a:ext cx="1376812" cy="710713"/>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977231"/>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hlinkClick xmlns:r="http://schemas.openxmlformats.org/officeDocument/2006/relationships" r:id="" action="ppaction://hlinksldjump"/>
            </a:rPr>
            <a:t>Evolution of Globalization</a:t>
          </a:r>
          <a:endParaRPr lang="en-US" sz="1600" kern="1200" dirty="0"/>
        </a:p>
        <a:p>
          <a:pPr marL="114300" lvl="1" indent="-114300" algn="l" defTabSz="622300">
            <a:lnSpc>
              <a:spcPct val="90000"/>
            </a:lnSpc>
            <a:spcBef>
              <a:spcPct val="0"/>
            </a:spcBef>
            <a:spcAft>
              <a:spcPct val="15000"/>
            </a:spcAft>
            <a:buChar char="•"/>
          </a:pPr>
          <a:r>
            <a:rPr lang="en-US" sz="1400" kern="1200" dirty="0"/>
            <a:t>Define globalization, describe how it evolved over time, and describe the key drivers of globalization.</a:t>
          </a:r>
        </a:p>
      </dsp:txBody>
      <dsp:txXfrm>
        <a:off x="1734759" y="977231"/>
        <a:ext cx="6494840" cy="888392"/>
      </dsp:txXfrm>
    </dsp:sp>
    <dsp:sp modelId="{7AEC1603-E11D-41B0-BE2A-F6201D5BEDCD}">
      <dsp:nvSpPr>
        <dsp:cNvPr id="0" name=""/>
        <dsp:cNvSpPr/>
      </dsp:nvSpPr>
      <dsp:spPr>
        <a:xfrm>
          <a:off x="223393" y="1066070"/>
          <a:ext cx="1376812" cy="710713"/>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1954463"/>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hlinkClick xmlns:r="http://schemas.openxmlformats.org/officeDocument/2006/relationships" r:id="" action="ppaction://hlinksldjump"/>
            </a:rPr>
            <a:t>Information Systems Defined</a:t>
          </a:r>
          <a:endParaRPr lang="en-US" sz="1600" kern="1200" dirty="0"/>
        </a:p>
        <a:p>
          <a:pPr marL="114300" lvl="1" indent="-114300" algn="l" defTabSz="622300">
            <a:lnSpc>
              <a:spcPct val="90000"/>
            </a:lnSpc>
            <a:spcBef>
              <a:spcPct val="0"/>
            </a:spcBef>
            <a:spcAft>
              <a:spcPct val="15000"/>
            </a:spcAft>
            <a:buChar char="•"/>
          </a:pPr>
          <a:r>
            <a:rPr lang="en-US" sz="1400" kern="1200" dirty="0"/>
            <a:t>Explain what an information system is, contrasting its data, technology, people, and organizational components.</a:t>
          </a:r>
        </a:p>
        <a:p>
          <a:pPr marL="114300" lvl="1" indent="-114300" algn="l" defTabSz="533400">
            <a:lnSpc>
              <a:spcPct val="90000"/>
            </a:lnSpc>
            <a:spcBef>
              <a:spcPct val="0"/>
            </a:spcBef>
            <a:spcAft>
              <a:spcPct val="15000"/>
            </a:spcAft>
            <a:buChar char="•"/>
          </a:pPr>
          <a:endParaRPr lang="en-US" sz="1200" kern="1200" dirty="0"/>
        </a:p>
      </dsp:txBody>
      <dsp:txXfrm>
        <a:off x="1734759" y="1954463"/>
        <a:ext cx="6494840" cy="888392"/>
      </dsp:txXfrm>
    </dsp:sp>
    <dsp:sp modelId="{6ED042DA-90EA-415F-9861-14F87D22BB00}">
      <dsp:nvSpPr>
        <dsp:cNvPr id="0" name=""/>
        <dsp:cNvSpPr/>
      </dsp:nvSpPr>
      <dsp:spPr>
        <a:xfrm>
          <a:off x="223393" y="2043302"/>
          <a:ext cx="1376812" cy="710713"/>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2931694"/>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hlinkClick xmlns:r="http://schemas.openxmlformats.org/officeDocument/2006/relationships" r:id="" action="ppaction://hlinksldjump"/>
            </a:rPr>
            <a:t>The Dual Nature of Information Systems</a:t>
          </a:r>
          <a:endParaRPr lang="en-US" sz="1600" kern="1200" dirty="0"/>
        </a:p>
        <a:p>
          <a:pPr marL="114300" lvl="1" indent="-114300" algn="l" defTabSz="622300">
            <a:lnSpc>
              <a:spcPct val="90000"/>
            </a:lnSpc>
            <a:spcBef>
              <a:spcPct val="0"/>
            </a:spcBef>
            <a:spcAft>
              <a:spcPct val="15000"/>
            </a:spcAft>
            <a:buChar char="•"/>
          </a:pPr>
          <a:r>
            <a:rPr lang="en-US" sz="1400" kern="1200" dirty="0"/>
            <a:t>Describe the dual nature of information systems in the success and failure of modern organizations.</a:t>
          </a:r>
        </a:p>
      </dsp:txBody>
      <dsp:txXfrm>
        <a:off x="1734759" y="2931694"/>
        <a:ext cx="6494840" cy="888392"/>
      </dsp:txXfrm>
    </dsp:sp>
    <dsp:sp modelId="{0C6B9C41-271F-4061-9955-70DED635DAC1}">
      <dsp:nvSpPr>
        <dsp:cNvPr id="0" name=""/>
        <dsp:cNvSpPr/>
      </dsp:nvSpPr>
      <dsp:spPr>
        <a:xfrm>
          <a:off x="223393" y="3020533"/>
          <a:ext cx="1376812" cy="710713"/>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3908926"/>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hlinkClick xmlns:r="http://schemas.openxmlformats.org/officeDocument/2006/relationships" r:id="" action="ppaction://hlinksldjump"/>
            </a:rPr>
            <a:t>IS Ethics</a:t>
          </a:r>
          <a:endParaRPr lang="en-US" sz="1600" kern="1200" dirty="0"/>
        </a:p>
        <a:p>
          <a:pPr marL="114300" lvl="1" indent="-114300" algn="l" defTabSz="622300">
            <a:lnSpc>
              <a:spcPct val="90000"/>
            </a:lnSpc>
            <a:spcBef>
              <a:spcPct val="0"/>
            </a:spcBef>
            <a:spcAft>
              <a:spcPct val="15000"/>
            </a:spcAft>
            <a:buChar char="•"/>
          </a:pPr>
          <a:r>
            <a:rPr lang="en-US" sz="1400" kern="1200" dirty="0"/>
            <a:t>Describe how computer ethics impact the use of information systems and discuss the ethical concerns associated with information privacy and intellectual property.</a:t>
          </a:r>
        </a:p>
      </dsp:txBody>
      <dsp:txXfrm>
        <a:off x="1734759" y="3908926"/>
        <a:ext cx="6494840" cy="888392"/>
      </dsp:txXfrm>
    </dsp:sp>
    <dsp:sp modelId="{889131BE-3A6B-4B48-98CB-9C233DE61FE5}">
      <dsp:nvSpPr>
        <dsp:cNvPr id="0" name=""/>
        <dsp:cNvSpPr/>
      </dsp:nvSpPr>
      <dsp:spPr>
        <a:xfrm>
          <a:off x="223393" y="3997765"/>
          <a:ext cx="1376812" cy="710713"/>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1854808"/>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Information Systems Today</a:t>
          </a:r>
          <a:endParaRPr lang="en-US" sz="2400" kern="1200" dirty="0"/>
        </a:p>
        <a:p>
          <a:pPr marL="228600" lvl="1" indent="-228600" algn="l" defTabSz="1066800">
            <a:lnSpc>
              <a:spcPct val="90000"/>
            </a:lnSpc>
            <a:spcBef>
              <a:spcPct val="0"/>
            </a:spcBef>
            <a:spcAft>
              <a:spcPct val="15000"/>
            </a:spcAft>
            <a:buChar char="•"/>
          </a:pPr>
          <a:r>
            <a:rPr lang="en-US" sz="2400" kern="1200" dirty="0"/>
            <a:t>Learning Objective: Describe the characteristics of the digital world and the advent of the Information Age. </a:t>
          </a:r>
        </a:p>
      </dsp:txBody>
      <dsp:txXfrm>
        <a:off x="1712842" y="0"/>
        <a:ext cx="6516757" cy="1854808"/>
      </dsp:txXfrm>
    </dsp:sp>
    <dsp:sp modelId="{7D7D61F9-D1AA-4F6A-8715-FD6AC3E01198}">
      <dsp:nvSpPr>
        <dsp:cNvPr id="0" name=""/>
        <dsp:cNvSpPr/>
      </dsp:nvSpPr>
      <dsp:spPr>
        <a:xfrm>
          <a:off x="103363" y="152399"/>
          <a:ext cx="1573038" cy="1550009"/>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1921731"/>
          <a:ext cx="8229600" cy="66922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Evolution of Globalization</a:t>
          </a:r>
          <a:endParaRPr lang="en-US" sz="1400" kern="1200" dirty="0"/>
        </a:p>
        <a:p>
          <a:pPr marL="114300" lvl="1" indent="-114300" algn="l" defTabSz="533400">
            <a:lnSpc>
              <a:spcPct val="90000"/>
            </a:lnSpc>
            <a:spcBef>
              <a:spcPct val="0"/>
            </a:spcBef>
            <a:spcAft>
              <a:spcPct val="15000"/>
            </a:spcAft>
            <a:buChar char="•"/>
          </a:pPr>
          <a:r>
            <a:rPr lang="en-US" sz="1200" kern="1200" dirty="0"/>
            <a:t>Define globalization, describe how it evolved over time, and describe the key drivers of globalization.</a:t>
          </a:r>
        </a:p>
      </dsp:txBody>
      <dsp:txXfrm>
        <a:off x="1712842" y="1921731"/>
        <a:ext cx="6516757" cy="669224"/>
      </dsp:txXfrm>
    </dsp:sp>
    <dsp:sp modelId="{7AEC1603-E11D-41B0-BE2A-F6201D5BEDCD}">
      <dsp:nvSpPr>
        <dsp:cNvPr id="0" name=""/>
        <dsp:cNvSpPr/>
      </dsp:nvSpPr>
      <dsp:spPr>
        <a:xfrm>
          <a:off x="353880" y="1988653"/>
          <a:ext cx="1072004" cy="535379"/>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2657877"/>
          <a:ext cx="8229600" cy="66922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Information Systems Defined</a:t>
          </a:r>
          <a:endParaRPr lang="en-US" sz="1400" kern="1200" dirty="0"/>
        </a:p>
        <a:p>
          <a:pPr marL="114300" lvl="1" indent="-114300" algn="l" defTabSz="533400">
            <a:lnSpc>
              <a:spcPct val="90000"/>
            </a:lnSpc>
            <a:spcBef>
              <a:spcPct val="0"/>
            </a:spcBef>
            <a:spcAft>
              <a:spcPct val="15000"/>
            </a:spcAft>
            <a:buChar char="•"/>
          </a:pPr>
          <a:r>
            <a:rPr lang="en-US" sz="1200" kern="1200" dirty="0"/>
            <a:t>Explain what an information system is, contrasting its data, technology, people, and organizational components.</a:t>
          </a:r>
        </a:p>
        <a:p>
          <a:pPr marL="57150" lvl="1" indent="-57150" algn="l" defTabSz="488950">
            <a:lnSpc>
              <a:spcPct val="90000"/>
            </a:lnSpc>
            <a:spcBef>
              <a:spcPct val="0"/>
            </a:spcBef>
            <a:spcAft>
              <a:spcPct val="15000"/>
            </a:spcAft>
            <a:buChar char="•"/>
          </a:pPr>
          <a:endParaRPr lang="en-US" sz="1100" kern="1200" dirty="0"/>
        </a:p>
      </dsp:txBody>
      <dsp:txXfrm>
        <a:off x="1712842" y="2657877"/>
        <a:ext cx="6516757" cy="669224"/>
      </dsp:txXfrm>
    </dsp:sp>
    <dsp:sp modelId="{6ED042DA-90EA-415F-9861-14F87D22BB00}">
      <dsp:nvSpPr>
        <dsp:cNvPr id="0" name=""/>
        <dsp:cNvSpPr/>
      </dsp:nvSpPr>
      <dsp:spPr>
        <a:xfrm>
          <a:off x="353880" y="2724800"/>
          <a:ext cx="1072004" cy="535379"/>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3394024"/>
          <a:ext cx="8229600" cy="66922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The Dual Nature of Information Systems</a:t>
          </a:r>
          <a:endParaRPr lang="en-US" sz="1400" kern="1200" dirty="0"/>
        </a:p>
        <a:p>
          <a:pPr marL="114300" lvl="1" indent="-114300" algn="l" defTabSz="533400">
            <a:lnSpc>
              <a:spcPct val="90000"/>
            </a:lnSpc>
            <a:spcBef>
              <a:spcPct val="0"/>
            </a:spcBef>
            <a:spcAft>
              <a:spcPct val="15000"/>
            </a:spcAft>
            <a:buChar char="•"/>
          </a:pPr>
          <a:r>
            <a:rPr lang="en-US" sz="1200" kern="1200" dirty="0"/>
            <a:t>Describe the dual nature of information systems in the success and failure of modern organizations.</a:t>
          </a:r>
        </a:p>
      </dsp:txBody>
      <dsp:txXfrm>
        <a:off x="1712842" y="3394024"/>
        <a:ext cx="6516757" cy="669224"/>
      </dsp:txXfrm>
    </dsp:sp>
    <dsp:sp modelId="{0C6B9C41-271F-4061-9955-70DED635DAC1}">
      <dsp:nvSpPr>
        <dsp:cNvPr id="0" name=""/>
        <dsp:cNvSpPr/>
      </dsp:nvSpPr>
      <dsp:spPr>
        <a:xfrm>
          <a:off x="353880" y="3460946"/>
          <a:ext cx="1072004" cy="535379"/>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4130171"/>
          <a:ext cx="8229600" cy="66922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IS Ethics</a:t>
          </a:r>
          <a:endParaRPr lang="en-US" sz="1400" kern="1200" dirty="0"/>
        </a:p>
        <a:p>
          <a:pPr marL="114300" lvl="1" indent="-114300" algn="l" defTabSz="533400">
            <a:lnSpc>
              <a:spcPct val="90000"/>
            </a:lnSpc>
            <a:spcBef>
              <a:spcPct val="0"/>
            </a:spcBef>
            <a:spcAft>
              <a:spcPct val="15000"/>
            </a:spcAft>
            <a:buChar char="•"/>
          </a:pPr>
          <a:r>
            <a:rPr lang="en-US" sz="1200" kern="1200" dirty="0"/>
            <a:t>Describe how computer ethics impact the use of information systems and discuss the ethical concerns associated with information privacy and intellectual property.</a:t>
          </a:r>
        </a:p>
      </dsp:txBody>
      <dsp:txXfrm>
        <a:off x="1712842" y="4130171"/>
        <a:ext cx="6516757" cy="669224"/>
      </dsp:txXfrm>
    </dsp:sp>
    <dsp:sp modelId="{889131BE-3A6B-4B48-98CB-9C233DE61FE5}">
      <dsp:nvSpPr>
        <dsp:cNvPr id="0" name=""/>
        <dsp:cNvSpPr/>
      </dsp:nvSpPr>
      <dsp:spPr>
        <a:xfrm>
          <a:off x="353880" y="4197093"/>
          <a:ext cx="1072004" cy="535379"/>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69735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The Rise of the Information Age</a:t>
          </a:r>
          <a:endParaRPr lang="en-US" sz="1400" kern="1200" dirty="0"/>
        </a:p>
        <a:p>
          <a:pPr marL="114300" lvl="1" indent="-114300" algn="l" defTabSz="533400">
            <a:lnSpc>
              <a:spcPct val="90000"/>
            </a:lnSpc>
            <a:spcBef>
              <a:spcPct val="0"/>
            </a:spcBef>
            <a:spcAft>
              <a:spcPct val="15000"/>
            </a:spcAft>
            <a:buChar char="•"/>
          </a:pPr>
          <a:r>
            <a:rPr lang="en-US" sz="1200" kern="1200" dirty="0"/>
            <a:t>Describe the characteristics of the digital world and the advent of the Information Age. </a:t>
          </a:r>
        </a:p>
      </dsp:txBody>
      <dsp:txXfrm>
        <a:off x="1715655" y="0"/>
        <a:ext cx="6513944" cy="697352"/>
      </dsp:txXfrm>
    </dsp:sp>
    <dsp:sp modelId="{7D7D61F9-D1AA-4F6A-8715-FD6AC3E01198}">
      <dsp:nvSpPr>
        <dsp:cNvPr id="0" name=""/>
        <dsp:cNvSpPr/>
      </dsp:nvSpPr>
      <dsp:spPr>
        <a:xfrm>
          <a:off x="337592" y="69735"/>
          <a:ext cx="1110205" cy="557882"/>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767088"/>
          <a:ext cx="8229600" cy="1729148"/>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Evolution of Globalization</a:t>
          </a:r>
          <a:endParaRPr lang="en-US" sz="2400" kern="1200" dirty="0"/>
        </a:p>
        <a:p>
          <a:pPr marL="228600" lvl="1" indent="-228600" algn="l" defTabSz="1066800">
            <a:lnSpc>
              <a:spcPct val="90000"/>
            </a:lnSpc>
            <a:spcBef>
              <a:spcPct val="0"/>
            </a:spcBef>
            <a:spcAft>
              <a:spcPct val="15000"/>
            </a:spcAft>
            <a:buChar char="•"/>
          </a:pPr>
          <a:r>
            <a:rPr lang="en-US" sz="2400" kern="1200" dirty="0"/>
            <a:t>Learning Objective: Be able to define globalization, describe how it evolved over time, and describe key globalization drivers.</a:t>
          </a:r>
        </a:p>
      </dsp:txBody>
      <dsp:txXfrm>
        <a:off x="1715655" y="767088"/>
        <a:ext cx="6513944" cy="1729148"/>
      </dsp:txXfrm>
    </dsp:sp>
    <dsp:sp modelId="{7AEC1603-E11D-41B0-BE2A-F6201D5BEDCD}">
      <dsp:nvSpPr>
        <dsp:cNvPr id="0" name=""/>
        <dsp:cNvSpPr/>
      </dsp:nvSpPr>
      <dsp:spPr>
        <a:xfrm>
          <a:off x="76203" y="914401"/>
          <a:ext cx="1632983" cy="1434521"/>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2565972"/>
          <a:ext cx="8229600" cy="69735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Information Systems Defined</a:t>
          </a:r>
          <a:endParaRPr lang="en-US" sz="1400" kern="1200" dirty="0"/>
        </a:p>
        <a:p>
          <a:pPr marL="114300" lvl="1" indent="-114300" algn="l" defTabSz="533400">
            <a:lnSpc>
              <a:spcPct val="90000"/>
            </a:lnSpc>
            <a:spcBef>
              <a:spcPct val="0"/>
            </a:spcBef>
            <a:spcAft>
              <a:spcPct val="15000"/>
            </a:spcAft>
            <a:buChar char="•"/>
          </a:pPr>
          <a:r>
            <a:rPr lang="en-US" sz="1200" kern="1200" dirty="0"/>
            <a:t>Explain what an information system is, contrasting its data, technology, people, and organizational components.</a:t>
          </a:r>
        </a:p>
        <a:p>
          <a:pPr marL="57150" lvl="1" indent="-57150" algn="l" defTabSz="488950">
            <a:lnSpc>
              <a:spcPct val="90000"/>
            </a:lnSpc>
            <a:spcBef>
              <a:spcPct val="0"/>
            </a:spcBef>
            <a:spcAft>
              <a:spcPct val="15000"/>
            </a:spcAft>
            <a:buChar char="•"/>
          </a:pPr>
          <a:endParaRPr lang="en-US" sz="1100" kern="1200" dirty="0"/>
        </a:p>
      </dsp:txBody>
      <dsp:txXfrm>
        <a:off x="1715655" y="2565972"/>
        <a:ext cx="6513944" cy="697352"/>
      </dsp:txXfrm>
    </dsp:sp>
    <dsp:sp modelId="{6ED042DA-90EA-415F-9861-14F87D22BB00}">
      <dsp:nvSpPr>
        <dsp:cNvPr id="0" name=""/>
        <dsp:cNvSpPr/>
      </dsp:nvSpPr>
      <dsp:spPr>
        <a:xfrm>
          <a:off x="337592" y="2635707"/>
          <a:ext cx="1110205" cy="557882"/>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3333060"/>
          <a:ext cx="8229600" cy="69735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The Dual Nature of Information Systems</a:t>
          </a:r>
          <a:endParaRPr lang="en-US" sz="1400" kern="1200" dirty="0"/>
        </a:p>
        <a:p>
          <a:pPr marL="114300" lvl="1" indent="-114300" algn="l" defTabSz="533400">
            <a:lnSpc>
              <a:spcPct val="90000"/>
            </a:lnSpc>
            <a:spcBef>
              <a:spcPct val="0"/>
            </a:spcBef>
            <a:spcAft>
              <a:spcPct val="15000"/>
            </a:spcAft>
            <a:buChar char="•"/>
          </a:pPr>
          <a:r>
            <a:rPr lang="en-US" sz="1200" kern="1200" dirty="0"/>
            <a:t>Describe the dual nature of information systems in the success and failure of modern organizations.</a:t>
          </a:r>
        </a:p>
      </dsp:txBody>
      <dsp:txXfrm>
        <a:off x="1715655" y="3333060"/>
        <a:ext cx="6513944" cy="697352"/>
      </dsp:txXfrm>
    </dsp:sp>
    <dsp:sp modelId="{0C6B9C41-271F-4061-9955-70DED635DAC1}">
      <dsp:nvSpPr>
        <dsp:cNvPr id="0" name=""/>
        <dsp:cNvSpPr/>
      </dsp:nvSpPr>
      <dsp:spPr>
        <a:xfrm>
          <a:off x="337592" y="3402795"/>
          <a:ext cx="1110205" cy="557882"/>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4100148"/>
          <a:ext cx="8229600" cy="69735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IS Ethics</a:t>
          </a:r>
          <a:endParaRPr lang="en-US" sz="1400" kern="1200" dirty="0"/>
        </a:p>
        <a:p>
          <a:pPr marL="114300" lvl="1" indent="-114300" algn="l" defTabSz="533400">
            <a:lnSpc>
              <a:spcPct val="90000"/>
            </a:lnSpc>
            <a:spcBef>
              <a:spcPct val="0"/>
            </a:spcBef>
            <a:spcAft>
              <a:spcPct val="15000"/>
            </a:spcAft>
            <a:buChar char="•"/>
          </a:pPr>
          <a:r>
            <a:rPr lang="en-US" sz="1200" kern="1200" dirty="0"/>
            <a:t>Describe how computer ethics impact the use of information systems and discuss the ethical concerns associated with information privacy and intellectual property.</a:t>
          </a:r>
        </a:p>
      </dsp:txBody>
      <dsp:txXfrm>
        <a:off x="1715655" y="4100148"/>
        <a:ext cx="6513944" cy="697352"/>
      </dsp:txXfrm>
    </dsp:sp>
    <dsp:sp modelId="{889131BE-3A6B-4B48-98CB-9C233DE61FE5}">
      <dsp:nvSpPr>
        <dsp:cNvPr id="0" name=""/>
        <dsp:cNvSpPr/>
      </dsp:nvSpPr>
      <dsp:spPr>
        <a:xfrm>
          <a:off x="337592" y="4169883"/>
          <a:ext cx="1110205" cy="557882"/>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69266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The Rise of the Information Age</a:t>
          </a:r>
          <a:endParaRPr lang="en-US" sz="1400" kern="1200" dirty="0"/>
        </a:p>
        <a:p>
          <a:pPr marL="114300" lvl="1" indent="-114300" algn="l" defTabSz="533400">
            <a:lnSpc>
              <a:spcPct val="90000"/>
            </a:lnSpc>
            <a:spcBef>
              <a:spcPct val="0"/>
            </a:spcBef>
            <a:spcAft>
              <a:spcPct val="15000"/>
            </a:spcAft>
            <a:buChar char="•"/>
          </a:pPr>
          <a:r>
            <a:rPr lang="en-US" sz="1200" kern="1200" dirty="0"/>
            <a:t>Describe the characteristics of the digital world and the advent of the Information Age. </a:t>
          </a:r>
        </a:p>
      </dsp:txBody>
      <dsp:txXfrm>
        <a:off x="1715186" y="0"/>
        <a:ext cx="6514413" cy="692664"/>
      </dsp:txXfrm>
    </dsp:sp>
    <dsp:sp modelId="{7D7D61F9-D1AA-4F6A-8715-FD6AC3E01198}">
      <dsp:nvSpPr>
        <dsp:cNvPr id="0" name=""/>
        <dsp:cNvSpPr/>
      </dsp:nvSpPr>
      <dsp:spPr>
        <a:xfrm>
          <a:off x="336654" y="69266"/>
          <a:ext cx="1111144" cy="554131"/>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761931"/>
          <a:ext cx="8229600" cy="69266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Evolution of Globalization</a:t>
          </a:r>
          <a:endParaRPr lang="en-US" sz="1400" kern="1200" dirty="0"/>
        </a:p>
        <a:p>
          <a:pPr marL="114300" lvl="1" indent="-114300" algn="l" defTabSz="533400">
            <a:lnSpc>
              <a:spcPct val="90000"/>
            </a:lnSpc>
            <a:spcBef>
              <a:spcPct val="0"/>
            </a:spcBef>
            <a:spcAft>
              <a:spcPct val="15000"/>
            </a:spcAft>
            <a:buChar char="•"/>
          </a:pPr>
          <a:r>
            <a:rPr lang="en-US" sz="1200" kern="1200" dirty="0"/>
            <a:t>Define globalization, describe how it evolved over time, and describe the key drivers of globalization.</a:t>
          </a:r>
        </a:p>
      </dsp:txBody>
      <dsp:txXfrm>
        <a:off x="1715186" y="761931"/>
        <a:ext cx="6514413" cy="692664"/>
      </dsp:txXfrm>
    </dsp:sp>
    <dsp:sp modelId="{7AEC1603-E11D-41B0-BE2A-F6201D5BEDCD}">
      <dsp:nvSpPr>
        <dsp:cNvPr id="0" name=""/>
        <dsp:cNvSpPr/>
      </dsp:nvSpPr>
      <dsp:spPr>
        <a:xfrm>
          <a:off x="336654" y="831197"/>
          <a:ext cx="1111144" cy="554131"/>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1523862"/>
          <a:ext cx="8229600" cy="1749317"/>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Information Systems Defined</a:t>
          </a:r>
          <a:endParaRPr lang="en-US" sz="2400" kern="1200" dirty="0"/>
        </a:p>
        <a:p>
          <a:pPr marL="228600" lvl="1" indent="-228600" algn="l" defTabSz="1066800">
            <a:lnSpc>
              <a:spcPct val="90000"/>
            </a:lnSpc>
            <a:spcBef>
              <a:spcPct val="0"/>
            </a:spcBef>
            <a:spcAft>
              <a:spcPct val="15000"/>
            </a:spcAft>
            <a:buChar char="•"/>
          </a:pPr>
          <a:r>
            <a:rPr lang="en-US" sz="2400" kern="1200" dirty="0"/>
            <a:t>Learning Objective: Explain what an information system is, contrasting its data, technology, people, and organizational components.</a:t>
          </a:r>
        </a:p>
        <a:p>
          <a:pPr marL="171450" lvl="1" indent="-171450" algn="l" defTabSz="800100">
            <a:lnSpc>
              <a:spcPct val="90000"/>
            </a:lnSpc>
            <a:spcBef>
              <a:spcPct val="0"/>
            </a:spcBef>
            <a:spcAft>
              <a:spcPct val="15000"/>
            </a:spcAft>
            <a:buChar char="•"/>
          </a:pPr>
          <a:endParaRPr lang="en-US" sz="1800" kern="1200" dirty="0"/>
        </a:p>
      </dsp:txBody>
      <dsp:txXfrm>
        <a:off x="1715186" y="1523862"/>
        <a:ext cx="6514413" cy="1749317"/>
      </dsp:txXfrm>
    </dsp:sp>
    <dsp:sp modelId="{6ED042DA-90EA-415F-9861-14F87D22BB00}">
      <dsp:nvSpPr>
        <dsp:cNvPr id="0" name=""/>
        <dsp:cNvSpPr/>
      </dsp:nvSpPr>
      <dsp:spPr>
        <a:xfrm>
          <a:off x="108052" y="1676401"/>
          <a:ext cx="1568347" cy="1444239"/>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3342446"/>
          <a:ext cx="8229600" cy="69266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The Dual Nature of Information Systems</a:t>
          </a:r>
          <a:endParaRPr lang="en-US" sz="1400" kern="1200" dirty="0"/>
        </a:p>
        <a:p>
          <a:pPr marL="114300" lvl="1" indent="-114300" algn="l" defTabSz="533400">
            <a:lnSpc>
              <a:spcPct val="90000"/>
            </a:lnSpc>
            <a:spcBef>
              <a:spcPct val="0"/>
            </a:spcBef>
            <a:spcAft>
              <a:spcPct val="15000"/>
            </a:spcAft>
            <a:buChar char="•"/>
          </a:pPr>
          <a:r>
            <a:rPr lang="en-US" sz="1200" kern="1200" dirty="0"/>
            <a:t>Describe the dual nature of information systems in the success and failure of modern organizations.</a:t>
          </a:r>
        </a:p>
      </dsp:txBody>
      <dsp:txXfrm>
        <a:off x="1715186" y="3342446"/>
        <a:ext cx="6514413" cy="692664"/>
      </dsp:txXfrm>
    </dsp:sp>
    <dsp:sp modelId="{0C6B9C41-271F-4061-9955-70DED635DAC1}">
      <dsp:nvSpPr>
        <dsp:cNvPr id="0" name=""/>
        <dsp:cNvSpPr/>
      </dsp:nvSpPr>
      <dsp:spPr>
        <a:xfrm>
          <a:off x="336654" y="3411713"/>
          <a:ext cx="1111144" cy="554131"/>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4104377"/>
          <a:ext cx="8229600" cy="69266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IS Ethics</a:t>
          </a:r>
          <a:endParaRPr lang="en-US" sz="1400" kern="1200" dirty="0"/>
        </a:p>
        <a:p>
          <a:pPr marL="114300" lvl="1" indent="-114300" algn="l" defTabSz="533400">
            <a:lnSpc>
              <a:spcPct val="90000"/>
            </a:lnSpc>
            <a:spcBef>
              <a:spcPct val="0"/>
            </a:spcBef>
            <a:spcAft>
              <a:spcPct val="15000"/>
            </a:spcAft>
            <a:buChar char="•"/>
          </a:pPr>
          <a:r>
            <a:rPr lang="en-US" sz="1200" kern="1200" dirty="0"/>
            <a:t>Describe how computer ethics impact the use of information systems and discuss the ethical concerns associated with information privacy and intellectual property.</a:t>
          </a:r>
        </a:p>
      </dsp:txBody>
      <dsp:txXfrm>
        <a:off x="1715186" y="4104377"/>
        <a:ext cx="6514413" cy="692664"/>
      </dsp:txXfrm>
    </dsp:sp>
    <dsp:sp modelId="{889131BE-3A6B-4B48-98CB-9C233DE61FE5}">
      <dsp:nvSpPr>
        <dsp:cNvPr id="0" name=""/>
        <dsp:cNvSpPr/>
      </dsp:nvSpPr>
      <dsp:spPr>
        <a:xfrm>
          <a:off x="336654" y="4173644"/>
          <a:ext cx="1111144" cy="554131"/>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66453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The Rise of the Information Age</a:t>
          </a:r>
          <a:endParaRPr lang="en-US" sz="1400" kern="1200" dirty="0"/>
        </a:p>
        <a:p>
          <a:pPr marL="114300" lvl="1" indent="-114300" algn="l" defTabSz="533400">
            <a:lnSpc>
              <a:spcPct val="90000"/>
            </a:lnSpc>
            <a:spcBef>
              <a:spcPct val="0"/>
            </a:spcBef>
            <a:spcAft>
              <a:spcPct val="15000"/>
            </a:spcAft>
            <a:buChar char="•"/>
          </a:pPr>
          <a:r>
            <a:rPr lang="en-US" sz="1200" kern="1200" dirty="0"/>
            <a:t>Describe the characteristics of the digital world and the advent of the Information Age. </a:t>
          </a:r>
        </a:p>
      </dsp:txBody>
      <dsp:txXfrm>
        <a:off x="1712373" y="0"/>
        <a:ext cx="6517226" cy="664536"/>
      </dsp:txXfrm>
    </dsp:sp>
    <dsp:sp modelId="{7D7D61F9-D1AA-4F6A-8715-FD6AC3E01198}">
      <dsp:nvSpPr>
        <dsp:cNvPr id="0" name=""/>
        <dsp:cNvSpPr/>
      </dsp:nvSpPr>
      <dsp:spPr>
        <a:xfrm>
          <a:off x="407224" y="66453"/>
          <a:ext cx="964377" cy="531628"/>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730989"/>
          <a:ext cx="8229600" cy="66453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Evolution of Globalization</a:t>
          </a:r>
          <a:endParaRPr lang="en-US" sz="1400" kern="1200" dirty="0"/>
        </a:p>
        <a:p>
          <a:pPr marL="114300" lvl="1" indent="-114300" algn="l" defTabSz="533400">
            <a:lnSpc>
              <a:spcPct val="90000"/>
            </a:lnSpc>
            <a:spcBef>
              <a:spcPct val="0"/>
            </a:spcBef>
            <a:spcAft>
              <a:spcPct val="15000"/>
            </a:spcAft>
            <a:buChar char="•"/>
          </a:pPr>
          <a:r>
            <a:rPr lang="en-US" sz="1200" kern="1200" dirty="0"/>
            <a:t>Define globalization, describe how it evolved over time, and describe the key drivers of globalization.</a:t>
          </a:r>
        </a:p>
      </dsp:txBody>
      <dsp:txXfrm>
        <a:off x="1712373" y="730989"/>
        <a:ext cx="6517226" cy="664536"/>
      </dsp:txXfrm>
    </dsp:sp>
    <dsp:sp modelId="{7AEC1603-E11D-41B0-BE2A-F6201D5BEDCD}">
      <dsp:nvSpPr>
        <dsp:cNvPr id="0" name=""/>
        <dsp:cNvSpPr/>
      </dsp:nvSpPr>
      <dsp:spPr>
        <a:xfrm>
          <a:off x="331027" y="797443"/>
          <a:ext cx="1116773" cy="531628"/>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1461979"/>
          <a:ext cx="8229600" cy="66453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Information Systems Defined</a:t>
          </a:r>
          <a:endParaRPr lang="en-US" sz="1400" kern="1200" dirty="0"/>
        </a:p>
        <a:p>
          <a:pPr marL="114300" lvl="1" indent="-114300" algn="l" defTabSz="533400">
            <a:lnSpc>
              <a:spcPct val="90000"/>
            </a:lnSpc>
            <a:spcBef>
              <a:spcPct val="0"/>
            </a:spcBef>
            <a:spcAft>
              <a:spcPct val="15000"/>
            </a:spcAft>
            <a:buChar char="•"/>
          </a:pPr>
          <a:r>
            <a:rPr lang="en-US" sz="1200" kern="1200" dirty="0"/>
            <a:t>Explain what an information system is, contrasting its data, technology, people, and organizational components.</a:t>
          </a:r>
        </a:p>
        <a:p>
          <a:pPr marL="57150" lvl="1" indent="-57150" algn="l" defTabSz="488950">
            <a:lnSpc>
              <a:spcPct val="90000"/>
            </a:lnSpc>
            <a:spcBef>
              <a:spcPct val="0"/>
            </a:spcBef>
            <a:spcAft>
              <a:spcPct val="15000"/>
            </a:spcAft>
            <a:buChar char="•"/>
          </a:pPr>
          <a:endParaRPr lang="en-US" sz="1100" kern="1200" dirty="0"/>
        </a:p>
      </dsp:txBody>
      <dsp:txXfrm>
        <a:off x="1712373" y="1461979"/>
        <a:ext cx="6517226" cy="664536"/>
      </dsp:txXfrm>
    </dsp:sp>
    <dsp:sp modelId="{6ED042DA-90EA-415F-9861-14F87D22BB00}">
      <dsp:nvSpPr>
        <dsp:cNvPr id="0" name=""/>
        <dsp:cNvSpPr/>
      </dsp:nvSpPr>
      <dsp:spPr>
        <a:xfrm>
          <a:off x="331027" y="1528433"/>
          <a:ext cx="1116773" cy="531628"/>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2192969"/>
          <a:ext cx="8229600" cy="1874982"/>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The Dual Nature of Information Systems</a:t>
          </a:r>
          <a:endParaRPr lang="en-US" sz="2400" kern="1200" dirty="0"/>
        </a:p>
        <a:p>
          <a:pPr marL="228600" lvl="1" indent="-228600" algn="l" defTabSz="1066800">
            <a:lnSpc>
              <a:spcPct val="90000"/>
            </a:lnSpc>
            <a:spcBef>
              <a:spcPct val="0"/>
            </a:spcBef>
            <a:spcAft>
              <a:spcPct val="15000"/>
            </a:spcAft>
            <a:buChar char="•"/>
          </a:pPr>
          <a:r>
            <a:rPr lang="en-US" sz="2400" kern="1200" dirty="0"/>
            <a:t>Learning Objective: by able to describe the dual nature of information systems in the success and failure of modern organizations.</a:t>
          </a:r>
        </a:p>
      </dsp:txBody>
      <dsp:txXfrm>
        <a:off x="1712373" y="2192969"/>
        <a:ext cx="6517226" cy="1874982"/>
      </dsp:txXfrm>
    </dsp:sp>
    <dsp:sp modelId="{0C6B9C41-271F-4061-9955-70DED635DAC1}">
      <dsp:nvSpPr>
        <dsp:cNvPr id="0" name=""/>
        <dsp:cNvSpPr/>
      </dsp:nvSpPr>
      <dsp:spPr>
        <a:xfrm>
          <a:off x="102425" y="2285999"/>
          <a:ext cx="1573976" cy="1688921"/>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4134405"/>
          <a:ext cx="8229600" cy="66453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IS Ethics</a:t>
          </a:r>
          <a:endParaRPr lang="en-US" sz="1400" kern="1200" dirty="0"/>
        </a:p>
        <a:p>
          <a:pPr marL="114300" lvl="1" indent="-114300" algn="l" defTabSz="533400">
            <a:lnSpc>
              <a:spcPct val="90000"/>
            </a:lnSpc>
            <a:spcBef>
              <a:spcPct val="0"/>
            </a:spcBef>
            <a:spcAft>
              <a:spcPct val="15000"/>
            </a:spcAft>
            <a:buChar char="•"/>
          </a:pPr>
          <a:r>
            <a:rPr lang="en-US" sz="1200" kern="1200" dirty="0"/>
            <a:t>Describe how computer ethics impact the use of information systems and discuss the ethical concerns associated with information privacy and intellectual property.</a:t>
          </a:r>
        </a:p>
      </dsp:txBody>
      <dsp:txXfrm>
        <a:off x="1712373" y="4134405"/>
        <a:ext cx="6517226" cy="664536"/>
      </dsp:txXfrm>
    </dsp:sp>
    <dsp:sp modelId="{889131BE-3A6B-4B48-98CB-9C233DE61FE5}">
      <dsp:nvSpPr>
        <dsp:cNvPr id="0" name=""/>
        <dsp:cNvSpPr/>
      </dsp:nvSpPr>
      <dsp:spPr>
        <a:xfrm>
          <a:off x="331027" y="4200858"/>
          <a:ext cx="1116773" cy="531628"/>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67039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The Rise of the Information Age</a:t>
          </a:r>
          <a:endParaRPr lang="en-US" sz="1400" kern="1200" dirty="0"/>
        </a:p>
        <a:p>
          <a:pPr marL="114300" lvl="1" indent="-114300" algn="l" defTabSz="533400">
            <a:lnSpc>
              <a:spcPct val="90000"/>
            </a:lnSpc>
            <a:spcBef>
              <a:spcPct val="0"/>
            </a:spcBef>
            <a:spcAft>
              <a:spcPct val="15000"/>
            </a:spcAft>
            <a:buChar char="•"/>
          </a:pPr>
          <a:r>
            <a:rPr lang="en-US" sz="1200" kern="1200" dirty="0"/>
            <a:t>Describe the characteristics of the digital world and the advent of the Information Age. </a:t>
          </a:r>
        </a:p>
      </dsp:txBody>
      <dsp:txXfrm>
        <a:off x="1712959" y="0"/>
        <a:ext cx="6516640" cy="670396"/>
      </dsp:txXfrm>
    </dsp:sp>
    <dsp:sp modelId="{7D7D61F9-D1AA-4F6A-8715-FD6AC3E01198}">
      <dsp:nvSpPr>
        <dsp:cNvPr id="0" name=""/>
        <dsp:cNvSpPr/>
      </dsp:nvSpPr>
      <dsp:spPr>
        <a:xfrm>
          <a:off x="332197" y="67039"/>
          <a:ext cx="1115604" cy="536317"/>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737435"/>
          <a:ext cx="8229600" cy="67039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Evolution of Globalization</a:t>
          </a:r>
          <a:endParaRPr lang="en-US" sz="1400" kern="1200" dirty="0"/>
        </a:p>
        <a:p>
          <a:pPr marL="114300" lvl="1" indent="-114300" algn="l" defTabSz="533400">
            <a:lnSpc>
              <a:spcPct val="90000"/>
            </a:lnSpc>
            <a:spcBef>
              <a:spcPct val="0"/>
            </a:spcBef>
            <a:spcAft>
              <a:spcPct val="15000"/>
            </a:spcAft>
            <a:buChar char="•"/>
          </a:pPr>
          <a:r>
            <a:rPr lang="en-US" sz="1200" kern="1200" dirty="0"/>
            <a:t>Define globalization, describe how it evolved over time, and describe the key drivers of globalization.</a:t>
          </a:r>
        </a:p>
      </dsp:txBody>
      <dsp:txXfrm>
        <a:off x="1712959" y="737435"/>
        <a:ext cx="6516640" cy="670396"/>
      </dsp:txXfrm>
    </dsp:sp>
    <dsp:sp modelId="{7AEC1603-E11D-41B0-BE2A-F6201D5BEDCD}">
      <dsp:nvSpPr>
        <dsp:cNvPr id="0" name=""/>
        <dsp:cNvSpPr/>
      </dsp:nvSpPr>
      <dsp:spPr>
        <a:xfrm>
          <a:off x="332197" y="804475"/>
          <a:ext cx="1115604" cy="536317"/>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1474871"/>
          <a:ext cx="8229600" cy="67039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Information Systems Defined</a:t>
          </a:r>
          <a:endParaRPr lang="en-US" sz="1400" kern="1200" dirty="0"/>
        </a:p>
        <a:p>
          <a:pPr marL="114300" lvl="1" indent="-114300" algn="l" defTabSz="533400">
            <a:lnSpc>
              <a:spcPct val="90000"/>
            </a:lnSpc>
            <a:spcBef>
              <a:spcPct val="0"/>
            </a:spcBef>
            <a:spcAft>
              <a:spcPct val="15000"/>
            </a:spcAft>
            <a:buChar char="•"/>
          </a:pPr>
          <a:r>
            <a:rPr lang="en-US" sz="1200" kern="1200" dirty="0"/>
            <a:t>Explain what an information system is, contrasting its data, technology, people, and organizational components.</a:t>
          </a:r>
        </a:p>
        <a:p>
          <a:pPr marL="57150" lvl="1" indent="-57150" algn="l" defTabSz="488950">
            <a:lnSpc>
              <a:spcPct val="90000"/>
            </a:lnSpc>
            <a:spcBef>
              <a:spcPct val="0"/>
            </a:spcBef>
            <a:spcAft>
              <a:spcPct val="15000"/>
            </a:spcAft>
            <a:buChar char="•"/>
          </a:pPr>
          <a:endParaRPr lang="en-US" sz="1100" kern="1200" dirty="0"/>
        </a:p>
      </dsp:txBody>
      <dsp:txXfrm>
        <a:off x="1712959" y="1474871"/>
        <a:ext cx="6516640" cy="670396"/>
      </dsp:txXfrm>
    </dsp:sp>
    <dsp:sp modelId="{6ED042DA-90EA-415F-9861-14F87D22BB00}">
      <dsp:nvSpPr>
        <dsp:cNvPr id="0" name=""/>
        <dsp:cNvSpPr/>
      </dsp:nvSpPr>
      <dsp:spPr>
        <a:xfrm>
          <a:off x="332197" y="1541911"/>
          <a:ext cx="1115604" cy="536317"/>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2212307"/>
          <a:ext cx="8229600" cy="67039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The Dual Nature of Information Systems</a:t>
          </a:r>
          <a:endParaRPr lang="en-US" sz="1400" kern="1200" dirty="0"/>
        </a:p>
        <a:p>
          <a:pPr marL="114300" lvl="1" indent="-114300" algn="l" defTabSz="533400">
            <a:lnSpc>
              <a:spcPct val="90000"/>
            </a:lnSpc>
            <a:spcBef>
              <a:spcPct val="0"/>
            </a:spcBef>
            <a:spcAft>
              <a:spcPct val="15000"/>
            </a:spcAft>
            <a:buChar char="•"/>
          </a:pPr>
          <a:r>
            <a:rPr lang="en-US" sz="1200" kern="1200" dirty="0"/>
            <a:t>Describe the dual nature of information systems in the success and failure of modern organizations.</a:t>
          </a:r>
        </a:p>
      </dsp:txBody>
      <dsp:txXfrm>
        <a:off x="1712959" y="2212307"/>
        <a:ext cx="6516640" cy="670396"/>
      </dsp:txXfrm>
    </dsp:sp>
    <dsp:sp modelId="{0C6B9C41-271F-4061-9955-70DED635DAC1}">
      <dsp:nvSpPr>
        <dsp:cNvPr id="0" name=""/>
        <dsp:cNvSpPr/>
      </dsp:nvSpPr>
      <dsp:spPr>
        <a:xfrm>
          <a:off x="332197" y="2279347"/>
          <a:ext cx="1115604" cy="536317"/>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2949743"/>
          <a:ext cx="8229600" cy="1848242"/>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IS Ethics</a:t>
          </a:r>
          <a:endParaRPr lang="en-US" sz="2400" kern="1200" dirty="0"/>
        </a:p>
        <a:p>
          <a:pPr marL="228600" lvl="1" indent="-228600" algn="l" defTabSz="889000">
            <a:lnSpc>
              <a:spcPct val="90000"/>
            </a:lnSpc>
            <a:spcBef>
              <a:spcPct val="0"/>
            </a:spcBef>
            <a:spcAft>
              <a:spcPct val="15000"/>
            </a:spcAft>
            <a:buChar char="•"/>
          </a:pPr>
          <a:r>
            <a:rPr lang="en-US" sz="2000" kern="1200" dirty="0"/>
            <a:t>Learning Objective: Describe how computer ethics impact the use of information systems and discuss the ethical concerns associated with information privacy and intellectual property.</a:t>
          </a:r>
        </a:p>
      </dsp:txBody>
      <dsp:txXfrm>
        <a:off x="1712959" y="2949743"/>
        <a:ext cx="6516640" cy="1848242"/>
      </dsp:txXfrm>
    </dsp:sp>
    <dsp:sp modelId="{889131BE-3A6B-4B48-98CB-9C233DE61FE5}">
      <dsp:nvSpPr>
        <dsp:cNvPr id="0" name=""/>
        <dsp:cNvSpPr/>
      </dsp:nvSpPr>
      <dsp:spPr>
        <a:xfrm>
          <a:off x="76199" y="3124200"/>
          <a:ext cx="1627600" cy="1499327"/>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5">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6">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C339ED-A0A3-4289-B2CD-DA5C23B9268B}" type="datetimeFigureOut">
              <a:rPr lang="en-US" smtClean="0"/>
              <a:pPr/>
              <a:t>10/11/24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E9391A-7EF1-43D8-947E-F7F81D297A48}" type="slidenum">
              <a:rPr lang="en-US" smtClean="0"/>
              <a:pPr/>
              <a:t>‹#›</a:t>
            </a:fld>
            <a:endParaRPr lang="en-US" dirty="0"/>
          </a:p>
        </p:txBody>
      </p:sp>
    </p:spTree>
    <p:extLst>
      <p:ext uri="{BB962C8B-B14F-4D97-AF65-F5344CB8AC3E}">
        <p14:creationId xmlns:p14="http://schemas.microsoft.com/office/powerpoint/2010/main" val="255570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BEAAE8-7D2D-40ED-9A9A-583F7513B67D}" type="datetimeFigureOut">
              <a:rPr lang="en-US" smtClean="0"/>
              <a:pPr/>
              <a:t>10/11/24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7F9D51-80C0-44B3-A279-206886E200EC}" type="slidenum">
              <a:rPr lang="en-US" smtClean="0"/>
              <a:pPr/>
              <a:t>‹#›</a:t>
            </a:fld>
            <a:endParaRPr lang="en-US" dirty="0"/>
          </a:p>
        </p:txBody>
      </p:sp>
    </p:spTree>
    <p:extLst>
      <p:ext uri="{BB962C8B-B14F-4D97-AF65-F5344CB8AC3E}">
        <p14:creationId xmlns:p14="http://schemas.microsoft.com/office/powerpoint/2010/main" val="3405302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Managers are</a:t>
            </a:r>
            <a:r>
              <a:rPr lang="en-US" baseline="0" dirty="0"/>
              <a:t> being confronted with new tools and challenges as digital technologies proliferate throughout the workplace. This chapter will introduce us to the Information Age and lay a foundation for the rest of the term.</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a:t>
            </a:fld>
            <a:endParaRPr lang="en-US" dirty="0"/>
          </a:p>
        </p:txBody>
      </p:sp>
    </p:spTree>
    <p:extLst>
      <p:ext uri="{BB962C8B-B14F-4D97-AF65-F5344CB8AC3E}">
        <p14:creationId xmlns:p14="http://schemas.microsoft.com/office/powerpoint/2010/main" val="1967885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Cloud computing is really about sharing technology resources and taking the pain out of using and sharing data and applications.</a:t>
            </a:r>
          </a:p>
          <a:p>
            <a:pPr marL="171450" indent="-171450">
              <a:buFont typeface="Arial" pitchFamily="34" charset="0"/>
              <a:buChar char="•"/>
            </a:pPr>
            <a:r>
              <a:rPr lang="en-US" dirty="0"/>
              <a:t>A major advantage is backup and reliability. If your computer breaks, you haven’t lost your data.</a:t>
            </a:r>
            <a:r>
              <a:rPr lang="en-US" baseline="0" dirty="0"/>
              <a:t> </a:t>
            </a:r>
          </a:p>
          <a:p>
            <a:pPr marL="171450" indent="-171450">
              <a:buFont typeface="Arial" pitchFamily="34" charset="0"/>
              <a:buChar char="•"/>
            </a:pPr>
            <a:r>
              <a:rPr lang="en-US" baseline="0" dirty="0"/>
              <a:t>Also, you can access your files from any computer. For example, have you ever used Dropbox?</a:t>
            </a:r>
            <a:endParaRPr lang="en-US" dirty="0"/>
          </a:p>
          <a:p>
            <a:pPr marL="171450" indent="-171450">
              <a:buFont typeface="Arial" pitchFamily="34" charset="0"/>
              <a:buChar char="•"/>
            </a:pPr>
            <a:r>
              <a:rPr lang="en-US" dirty="0"/>
              <a:t>It requires connectivity to function, so</a:t>
            </a:r>
            <a:r>
              <a:rPr lang="en-US" baseline="0" dirty="0"/>
              <a:t> the constant connectivity we see at work and play is a key enabler.</a:t>
            </a:r>
          </a:p>
          <a:p>
            <a:pPr marL="171450" indent="-171450">
              <a:buFont typeface="Arial" pitchFamily="34" charset="0"/>
              <a:buChar char="•"/>
            </a:pPr>
            <a:r>
              <a:rPr lang="en-US" baseline="0" dirty="0"/>
              <a:t>Mobile computing has further added to the value of the cloud metaphor.</a:t>
            </a:r>
          </a:p>
          <a:p>
            <a:pPr marL="171450" indent="-171450">
              <a:buFont typeface="Arial" pitchFamily="34" charset="0"/>
              <a:buChar char="•"/>
            </a:pPr>
            <a:r>
              <a:rPr lang="en-US" baseline="0" dirty="0"/>
              <a:t>It is discussed in greater depth in Chapter 3.</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10</a:t>
            </a:fld>
            <a:endParaRPr lang="en-US" dirty="0"/>
          </a:p>
        </p:txBody>
      </p:sp>
    </p:spTree>
    <p:extLst>
      <p:ext uri="{BB962C8B-B14F-4D97-AF65-F5344CB8AC3E}">
        <p14:creationId xmlns:p14="http://schemas.microsoft.com/office/powerpoint/2010/main" val="107284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Businesses continue to gather ever larger quantities of data as they seek to have the proper</a:t>
            </a:r>
            <a:r>
              <a:rPr lang="en-US" baseline="0" dirty="0"/>
              <a:t> data to manage their business effectively and efficiently.</a:t>
            </a:r>
          </a:p>
          <a:p>
            <a:pPr marL="171450" indent="-171450">
              <a:buFont typeface="Arial" pitchFamily="34" charset="0"/>
              <a:buChar char="•"/>
            </a:pPr>
            <a:r>
              <a:rPr lang="en-US" dirty="0"/>
              <a:t>This presents new opportunities if it can be properly analyzed and mined for information.</a:t>
            </a:r>
          </a:p>
          <a:p>
            <a:pPr marL="171450" indent="-171450">
              <a:buFont typeface="Arial" pitchFamily="34" charset="0"/>
              <a:buChar char="•"/>
            </a:pPr>
            <a:r>
              <a:rPr lang="en-US" dirty="0"/>
              <a:t>This data is often unstructured, such as </a:t>
            </a:r>
            <a:r>
              <a:rPr lang="en-US" baseline="0" dirty="0"/>
              <a:t>natural language postings about a business.</a:t>
            </a:r>
          </a:p>
          <a:p>
            <a:pPr marL="171450" indent="-171450">
              <a:buFont typeface="Arial" pitchFamily="34" charset="0"/>
              <a:buChar char="•"/>
            </a:pPr>
            <a:r>
              <a:rPr lang="en-US" dirty="0"/>
              <a:t>The resources required</a:t>
            </a:r>
            <a:r>
              <a:rPr lang="en-US" baseline="0" dirty="0"/>
              <a:t> to mine Big Data pose tremendous challenges for business.</a:t>
            </a:r>
          </a:p>
          <a:p>
            <a:pPr marL="171450" indent="-171450">
              <a:buFont typeface="Arial" pitchFamily="34" charset="0"/>
              <a:buChar char="•"/>
            </a:pPr>
            <a:r>
              <a:rPr lang="en-US" baseline="0" dirty="0"/>
              <a:t>Big Data is a key part of “business intelligence,” discussed in more detail in Chapter 6.</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11</a:t>
            </a:fld>
            <a:endParaRPr lang="en-US" dirty="0"/>
          </a:p>
        </p:txBody>
      </p:sp>
    </p:spTree>
    <p:extLst>
      <p:ext uri="{BB962C8B-B14F-4D97-AF65-F5344CB8AC3E}">
        <p14:creationId xmlns:p14="http://schemas.microsoft.com/office/powerpoint/2010/main" val="3487020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Globalization</a:t>
            </a:r>
            <a:r>
              <a:rPr lang="en-US" baseline="0" dirty="0"/>
              <a:t> is next. We will look at the key factors enabling globalization and at outsourcing. Our learning objective for this section is for you to be able to describe globalization, key enablers, outsourcing, and information systems outsourcing.</a:t>
            </a:r>
          </a:p>
        </p:txBody>
      </p:sp>
      <p:sp>
        <p:nvSpPr>
          <p:cNvPr id="4" name="Slide Number Placeholder 3"/>
          <p:cNvSpPr>
            <a:spLocks noGrp="1"/>
          </p:cNvSpPr>
          <p:nvPr>
            <p:ph type="sldNum" sz="quarter" idx="10"/>
          </p:nvPr>
        </p:nvSpPr>
        <p:spPr/>
        <p:txBody>
          <a:bodyPr/>
          <a:lstStyle/>
          <a:p>
            <a:fld id="{B67F9D51-80C0-44B3-A279-206886E200EC}" type="slidenum">
              <a:rPr lang="en-US" smtClean="0"/>
              <a:pPr/>
              <a:t>12</a:t>
            </a:fld>
            <a:endParaRPr lang="en-US" dirty="0"/>
          </a:p>
        </p:txBody>
      </p:sp>
    </p:spTree>
    <p:extLst>
      <p:ext uri="{BB962C8B-B14F-4D97-AF65-F5344CB8AC3E}">
        <p14:creationId xmlns:p14="http://schemas.microsoft.com/office/powerpoint/2010/main" val="3580941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With the opening up of China, markets</a:t>
            </a:r>
            <a:r>
              <a:rPr lang="en-US" baseline="0" dirty="0"/>
              <a:t> have opened up for businesses.</a:t>
            </a:r>
          </a:p>
          <a:p>
            <a:pPr marL="228600" indent="-228600">
              <a:buFont typeface="+mj-lt"/>
              <a:buAutoNum type="arabicPeriod"/>
            </a:pPr>
            <a:r>
              <a:rPr lang="en-US" baseline="0" dirty="0"/>
              <a:t>Evolution of technology has had a tremendous impact on global opportunities.</a:t>
            </a:r>
          </a:p>
          <a:p>
            <a:pPr marL="228600" indent="-228600">
              <a:buFont typeface="+mj-lt"/>
              <a:buAutoNum type="arabicPeriod"/>
            </a:pPr>
            <a:r>
              <a:rPr lang="en-US" baseline="0" dirty="0"/>
              <a:t>The Internet and the invention of the Web browser created a new standard for sharing information over a network in a simple fashion everyday people could readily grasp.</a:t>
            </a:r>
          </a:p>
          <a:p>
            <a:pPr marL="228600" indent="-228600">
              <a:buFont typeface="+mj-lt"/>
              <a:buAutoNum type="arabicPeriod"/>
            </a:pPr>
            <a:r>
              <a:rPr lang="en-US" baseline="0" dirty="0"/>
              <a:t>Falling telecommunication costs have enabled new types of communication and collaboration at very low cost.</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13</a:t>
            </a:fld>
            <a:endParaRPr lang="en-US" dirty="0"/>
          </a:p>
        </p:txBody>
      </p:sp>
    </p:spTree>
    <p:extLst>
      <p:ext uri="{BB962C8B-B14F-4D97-AF65-F5344CB8AC3E}">
        <p14:creationId xmlns:p14="http://schemas.microsoft.com/office/powerpoint/2010/main" val="659773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Outsourcing is when you take busines</a:t>
            </a:r>
            <a:r>
              <a:rPr lang="en-US" baseline="0" dirty="0"/>
              <a:t>s process currently being performed internally by your company and have another company do them instead.</a:t>
            </a:r>
          </a:p>
          <a:p>
            <a:pPr marL="171450" indent="-171450">
              <a:buFont typeface="Arial" pitchFamily="34" charset="0"/>
              <a:buChar char="•"/>
            </a:pPr>
            <a:r>
              <a:rPr lang="en-US" baseline="0" dirty="0"/>
              <a:t>Outsourcing is typically driven by cost reduction, and is undertaken when another company can perform a process at a lower cost than yours.</a:t>
            </a:r>
          </a:p>
          <a:p>
            <a:pPr marL="171450" indent="-171450">
              <a:buFont typeface="Arial" pitchFamily="34" charset="0"/>
              <a:buChar char="•"/>
            </a:pPr>
            <a:r>
              <a:rPr lang="en-US" baseline="0" dirty="0"/>
              <a:t>Outsourcing doesn’t automatically imply moving work overseas.</a:t>
            </a:r>
          </a:p>
          <a:p>
            <a:pPr marL="171450" indent="-171450">
              <a:buFont typeface="Arial" pitchFamily="34" charset="0"/>
              <a:buChar char="•"/>
            </a:pPr>
            <a:r>
              <a:rPr lang="en-US" baseline="0" dirty="0"/>
              <a:t>The decline in telecommunication costs has significantly reduced the expenses in moving processes to businesses that are overseas.</a:t>
            </a:r>
          </a:p>
          <a:p>
            <a:pPr marL="171450" indent="-171450">
              <a:buFont typeface="Arial" pitchFamily="34" charset="0"/>
              <a:buChar char="•"/>
            </a:pPr>
            <a:r>
              <a:rPr lang="en-US" baseline="0" dirty="0"/>
              <a:t>Overseas companies may enjoy multiple competitive advantages, including lower labor costs.</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14</a:t>
            </a:fld>
            <a:endParaRPr lang="en-US" dirty="0"/>
          </a:p>
        </p:txBody>
      </p:sp>
    </p:spTree>
    <p:extLst>
      <p:ext uri="{BB962C8B-B14F-4D97-AF65-F5344CB8AC3E}">
        <p14:creationId xmlns:p14="http://schemas.microsoft.com/office/powerpoint/2010/main" val="1506635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help information systems give to outsourcing other business processes,</a:t>
            </a:r>
            <a:r>
              <a:rPr lang="en-US" baseline="0" dirty="0"/>
              <a:t> information system processes are also subject to outsourcing.</a:t>
            </a:r>
          </a:p>
          <a:p>
            <a:pPr marL="171450" indent="-171450">
              <a:buFont typeface="Arial" pitchFamily="34" charset="0"/>
              <a:buChar char="•"/>
            </a:pPr>
            <a:r>
              <a:rPr lang="en-US" baseline="0" dirty="0"/>
              <a:t>Information systems outsourcing is done for the same reasons for as other business processes. </a:t>
            </a:r>
          </a:p>
          <a:p>
            <a:pPr marL="171450" indent="-171450">
              <a:buFont typeface="Arial" pitchFamily="34" charset="0"/>
              <a:buChar char="•"/>
            </a:pPr>
            <a:r>
              <a:rPr lang="en-US" baseline="0" dirty="0"/>
              <a:t>The prime driver for information systems outsourcing is also cost reduction, just like for other types of outsourcing.</a:t>
            </a:r>
          </a:p>
          <a:p>
            <a:pPr marL="171450" indent="-171450">
              <a:buFont typeface="Arial" pitchFamily="34" charset="0"/>
              <a:buChar char="•"/>
            </a:pPr>
            <a:r>
              <a:rPr lang="en-US" baseline="0" dirty="0"/>
              <a:t>Other drivers include outsourcing to more effective companies and allowing a business to focus on its core business activities.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15</a:t>
            </a:fld>
            <a:endParaRPr lang="en-US" dirty="0"/>
          </a:p>
        </p:txBody>
      </p:sp>
    </p:spTree>
    <p:extLst>
      <p:ext uri="{BB962C8B-B14F-4D97-AF65-F5344CB8AC3E}">
        <p14:creationId xmlns:p14="http://schemas.microsoft.com/office/powerpoint/2010/main" val="294843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emerging digital world creates many opportunities for companies to reduce costs through information-system-driven efficiencies and access to lower-cost labor. At the same time, companies can reach broader markets and sell products around the world, driven in part by falling transportation costs, which are also being driven down through information systems technology.</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16</a:t>
            </a:fld>
            <a:endParaRPr lang="en-US" dirty="0"/>
          </a:p>
        </p:txBody>
      </p:sp>
    </p:spTree>
    <p:extLst>
      <p:ext uri="{BB962C8B-B14F-4D97-AF65-F5344CB8AC3E}">
        <p14:creationId xmlns:p14="http://schemas.microsoft.com/office/powerpoint/2010/main" val="1273082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new challenges to operating in the digital world as well as new opportunities. In addition to the expected challenges of culture, varying worker demographics, and political instability, there are additional challenges as different countries pass varying information system regulatory controls affecting privacy, standards, information ownership, and information censorship. </a:t>
            </a:r>
          </a:p>
        </p:txBody>
      </p:sp>
      <p:sp>
        <p:nvSpPr>
          <p:cNvPr id="4" name="Slide Number Placeholder 3"/>
          <p:cNvSpPr>
            <a:spLocks noGrp="1"/>
          </p:cNvSpPr>
          <p:nvPr>
            <p:ph type="sldNum" sz="quarter" idx="10"/>
          </p:nvPr>
        </p:nvSpPr>
        <p:spPr/>
        <p:txBody>
          <a:bodyPr/>
          <a:lstStyle/>
          <a:p>
            <a:fld id="{B67F9D51-80C0-44B3-A279-206886E200EC}" type="slidenum">
              <a:rPr lang="en-US" smtClean="0"/>
              <a:pPr/>
              <a:t>17</a:t>
            </a:fld>
            <a:endParaRPr lang="en-US" dirty="0"/>
          </a:p>
        </p:txBody>
      </p:sp>
    </p:spTree>
    <p:extLst>
      <p:ext uri="{BB962C8B-B14F-4D97-AF65-F5344CB8AC3E}">
        <p14:creationId xmlns:p14="http://schemas.microsoft.com/office/powerpoint/2010/main" val="317999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we discuss information</a:t>
            </a:r>
            <a:r>
              <a:rPr lang="en-US" baseline="0" dirty="0"/>
              <a:t> systems, its important to know what they are, and what they aren’t. The learning objective for this section is for you to be able to explain what an information system is, including the components. A key part of this is the element of data, as well as the difference between data, information, and knowledge.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18</a:t>
            </a:fld>
            <a:endParaRPr lang="en-US" dirty="0"/>
          </a:p>
        </p:txBody>
      </p:sp>
    </p:spTree>
    <p:extLst>
      <p:ext uri="{BB962C8B-B14F-4D97-AF65-F5344CB8AC3E}">
        <p14:creationId xmlns:p14="http://schemas.microsoft.com/office/powerpoint/2010/main" val="2043998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terms </a:t>
            </a:r>
            <a:r>
              <a:rPr lang="en-US" i="1" baseline="0" dirty="0"/>
              <a:t>i</a:t>
            </a:r>
            <a:r>
              <a:rPr lang="en-US" i="1" dirty="0"/>
              <a:t>nformation systems </a:t>
            </a:r>
            <a:r>
              <a:rPr lang="en-US" dirty="0"/>
              <a:t>and </a:t>
            </a:r>
            <a:r>
              <a:rPr lang="en-US" i="1" dirty="0"/>
              <a:t>information technology </a:t>
            </a:r>
            <a:r>
              <a:rPr lang="en-US" dirty="0"/>
              <a:t>are often used interchangeably.</a:t>
            </a:r>
          </a:p>
          <a:p>
            <a:r>
              <a:rPr lang="en-US" baseline="0" dirty="0"/>
              <a:t>Information systems are used for many business purposes: sales, marketing, production, financial analysis, human resources, etc.</a:t>
            </a:r>
          </a:p>
          <a:p>
            <a:r>
              <a:rPr lang="en-US" baseline="0" dirty="0"/>
              <a:t>The term IS also refers to a career field that involves applying information technology to solving organizational problems.</a:t>
            </a:r>
          </a:p>
          <a:p>
            <a:r>
              <a:rPr lang="en-US" baseline="0" dirty="0"/>
              <a:t>Information technology is discussed in more detail in Chapter 3.</a:t>
            </a:r>
          </a:p>
        </p:txBody>
      </p:sp>
      <p:sp>
        <p:nvSpPr>
          <p:cNvPr id="4" name="Slide Number Placeholder 3"/>
          <p:cNvSpPr>
            <a:spLocks noGrp="1"/>
          </p:cNvSpPr>
          <p:nvPr>
            <p:ph type="sldNum" sz="quarter" idx="10"/>
          </p:nvPr>
        </p:nvSpPr>
        <p:spPr/>
        <p:txBody>
          <a:bodyPr/>
          <a:lstStyle/>
          <a:p>
            <a:fld id="{B67F9D51-80C0-44B3-A279-206886E200EC}" type="slidenum">
              <a:rPr lang="en-US" smtClean="0"/>
              <a:pPr/>
              <a:t>19</a:t>
            </a:fld>
            <a:endParaRPr lang="en-US" dirty="0"/>
          </a:p>
        </p:txBody>
      </p:sp>
    </p:spTree>
    <p:extLst>
      <p:ext uri="{BB962C8B-B14F-4D97-AF65-F5344CB8AC3E}">
        <p14:creationId xmlns:p14="http://schemas.microsoft.com/office/powerpoint/2010/main" val="3339194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chapter explores:</a:t>
            </a:r>
          </a:p>
          <a:p>
            <a:pPr marL="171450" indent="-171450">
              <a:buFont typeface="Arial" pitchFamily="34" charset="0"/>
              <a:buChar char="•"/>
            </a:pPr>
            <a:r>
              <a:rPr lang="en-US" baseline="0" dirty="0"/>
              <a:t>The emergence of the Information Age</a:t>
            </a:r>
          </a:p>
          <a:p>
            <a:pPr marL="171450" indent="-171450">
              <a:buFont typeface="Arial" pitchFamily="34" charset="0"/>
              <a:buChar char="•"/>
            </a:pPr>
            <a:r>
              <a:rPr lang="en-US" baseline="0" dirty="0"/>
              <a:t>Its influence on globalization</a:t>
            </a:r>
          </a:p>
          <a:p>
            <a:pPr marL="171450" indent="-171450">
              <a:buFont typeface="Arial" pitchFamily="34" charset="0"/>
              <a:buChar char="•"/>
            </a:pPr>
            <a:r>
              <a:rPr lang="en-US" baseline="0" dirty="0"/>
              <a:t>What information systems are</a:t>
            </a:r>
          </a:p>
          <a:p>
            <a:pPr marL="171450" indent="-171450">
              <a:buFont typeface="Arial" pitchFamily="34" charset="0"/>
              <a:buChar char="•"/>
            </a:pPr>
            <a:r>
              <a:rPr lang="en-US" baseline="0" dirty="0"/>
              <a:t>How information systems can help or harm the organizations that attempt to employ them</a:t>
            </a:r>
          </a:p>
          <a:p>
            <a:pPr marL="171450" indent="-171450">
              <a:buFont typeface="Arial" pitchFamily="34" charset="0"/>
              <a:buChar char="•"/>
            </a:pPr>
            <a:r>
              <a:rPr lang="en-US" baseline="0" dirty="0"/>
              <a:t>Key ethical considerations regarding the use of information systems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a:t>
            </a:fld>
            <a:endParaRPr lang="en-US" dirty="0"/>
          </a:p>
        </p:txBody>
      </p:sp>
    </p:spTree>
    <p:extLst>
      <p:ext uri="{BB962C8B-B14F-4D97-AF65-F5344CB8AC3E}">
        <p14:creationId xmlns:p14="http://schemas.microsoft.com/office/powerpoint/2010/main" val="3151932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are the raw feedstock of information systems.</a:t>
            </a:r>
            <a:r>
              <a:rPr lang="en-US" baseline="0" dirty="0"/>
              <a:t> Data are the raw information that we capture every day. </a:t>
            </a:r>
          </a:p>
          <a:p>
            <a:pPr marL="171450" indent="-171450">
              <a:buFont typeface="Arial" pitchFamily="34" charset="0"/>
              <a:buChar char="•"/>
            </a:pPr>
            <a:r>
              <a:rPr lang="en-US" baseline="0" dirty="0"/>
              <a:t>Once data are processed and analyzed, the data become information. Even this isn’t enough to make decisions with. </a:t>
            </a:r>
          </a:p>
          <a:p>
            <a:pPr marL="171450" indent="-171450">
              <a:buFont typeface="Arial" pitchFamily="34" charset="0"/>
              <a:buChar char="•"/>
            </a:pPr>
            <a:r>
              <a:rPr lang="en-US" baseline="0" dirty="0"/>
              <a:t>To make decisions, we need to understand the context of the information and the environment in which we want to use it. </a:t>
            </a:r>
          </a:p>
          <a:p>
            <a:pPr marL="171450" indent="-171450">
              <a:buFont typeface="Arial" pitchFamily="34" charset="0"/>
              <a:buChar char="•"/>
            </a:pPr>
            <a:r>
              <a:rPr lang="en-US" sz="1200" b="0" kern="1200" dirty="0">
                <a:solidFill>
                  <a:schemeClr val="tx1"/>
                </a:solidFill>
                <a:effectLst/>
                <a:latin typeface="+mn-lt"/>
                <a:ea typeface="+mn-ea"/>
                <a:cs typeface="+mn-cs"/>
              </a:rPr>
              <a:t>Knowledge</a:t>
            </a:r>
            <a:r>
              <a:rPr lang="en-US" sz="1200" kern="1200" dirty="0">
                <a:solidFill>
                  <a:schemeClr val="tx1"/>
                </a:solidFill>
                <a:effectLst/>
                <a:latin typeface="+mn-lt"/>
                <a:ea typeface="+mn-ea"/>
                <a:cs typeface="+mn-cs"/>
              </a:rPr>
              <a:t> is the ability to understand information, form opinions, and make decisions or predictions based on the information.</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20</a:t>
            </a:fld>
            <a:endParaRPr lang="en-US" dirty="0"/>
          </a:p>
        </p:txBody>
      </p:sp>
    </p:spTree>
    <p:extLst>
      <p:ext uri="{BB962C8B-B14F-4D97-AF65-F5344CB8AC3E}">
        <p14:creationId xmlns:p14="http://schemas.microsoft.com/office/powerpoint/2010/main" val="3965341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first computers decades ago, an entire ecosystem has grown up surrounding the development, implementation, support, use, and maintenance of information systems.</a:t>
            </a:r>
          </a:p>
          <a:p>
            <a:r>
              <a:rPr lang="en-US" dirty="0"/>
              <a:t>This ecosystem includes multiple types of highly skilled professionals, and</a:t>
            </a:r>
            <a:r>
              <a:rPr lang="en-US" baseline="0" dirty="0"/>
              <a:t> expanding use means that demand continues to grow for those with advanced or unique skills.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21</a:t>
            </a:fld>
            <a:endParaRPr lang="en-US" dirty="0"/>
          </a:p>
        </p:txBody>
      </p:sp>
    </p:spTree>
    <p:extLst>
      <p:ext uri="{BB962C8B-B14F-4D97-AF65-F5344CB8AC3E}">
        <p14:creationId xmlns:p14="http://schemas.microsoft.com/office/powerpoint/2010/main" val="842699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careers can be very rewarding, both financially and in terms of job satisfaction. Salaries for developers range from $60K to six</a:t>
            </a:r>
            <a:r>
              <a:rPr lang="en-US" baseline="0" dirty="0"/>
              <a:t> </a:t>
            </a:r>
            <a:r>
              <a:rPr lang="en-US" dirty="0"/>
              <a:t>figures. IS manager salaries are often in the six figures, and for executive positions like CIO can exceed $300K!</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22</a:t>
            </a:fld>
            <a:endParaRPr lang="en-US" dirty="0"/>
          </a:p>
        </p:txBody>
      </p:sp>
    </p:spTree>
    <p:extLst>
      <p:ext uri="{BB962C8B-B14F-4D97-AF65-F5344CB8AC3E}">
        <p14:creationId xmlns:p14="http://schemas.microsoft.com/office/powerpoint/2010/main" val="1052834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Technical competency </a:t>
            </a:r>
            <a:r>
              <a:rPr lang="en-US" dirty="0"/>
              <a:t>involves an</a:t>
            </a:r>
            <a:r>
              <a:rPr lang="en-US" baseline="0" dirty="0"/>
              <a:t> understanding of the “nuts and bolts.” IS professionals are not necessarily experts in the nuts and bolts, but know enough to be able to apply them to practical problem solving.  </a:t>
            </a:r>
            <a:r>
              <a:rPr lang="en-US" b="1" baseline="0" dirty="0"/>
              <a:t>Business competency</a:t>
            </a:r>
            <a:r>
              <a:rPr lang="en-US" baseline="0" dirty="0"/>
              <a:t> is what separates IS professionals from mere techies. Although technical positions are often outsourced, it is much harder to outsource business savvy. </a:t>
            </a:r>
            <a:r>
              <a:rPr lang="en-US" b="1" baseline="0" dirty="0"/>
              <a:t>Systems competency</a:t>
            </a:r>
            <a:r>
              <a:rPr lang="en-US" baseline="0" dirty="0"/>
              <a:t> also separates good IS professionals from technicians, as it involves an understanding of how technology integrates with organizations, people, and society.</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23</a:t>
            </a:fld>
            <a:endParaRPr lang="en-US" dirty="0"/>
          </a:p>
        </p:txBody>
      </p:sp>
    </p:spTree>
    <p:extLst>
      <p:ext uri="{BB962C8B-B14F-4D97-AF65-F5344CB8AC3E}">
        <p14:creationId xmlns:p14="http://schemas.microsoft.com/office/powerpoint/2010/main" val="1052834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systems don’t exist in a vacuum,</a:t>
            </a:r>
            <a:r>
              <a:rPr lang="en-US" baseline="0" dirty="0"/>
              <a:t> they exist in the context of varying types of organizations. Information systems play multiple roles in organizations, ranging from automating business processes and driving down costs to reaching new customers and better servicing existing ones.</a:t>
            </a:r>
          </a:p>
          <a:p>
            <a:endParaRPr lang="en-US" baseline="0" dirty="0"/>
          </a:p>
          <a:p>
            <a:r>
              <a:rPr lang="en-US" baseline="0" dirty="0"/>
              <a:t>The organization of information systems has changed over the years. In the past, IS was controlled in a central location composed of technical experts, but more and more the IS function is distributed across the organization as people become more tech-savvy and there is a greater understanding of the need to adjust IS to the needs of different functional units.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24</a:t>
            </a:fld>
            <a:endParaRPr lang="en-US" dirty="0"/>
          </a:p>
        </p:txBody>
      </p:sp>
    </p:spTree>
    <p:extLst>
      <p:ext uri="{BB962C8B-B14F-4D97-AF65-F5344CB8AC3E}">
        <p14:creationId xmlns:p14="http://schemas.microsoft.com/office/powerpoint/2010/main" val="1052834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1.7 gives a breakdown of these different categories of information systems. </a:t>
            </a:r>
          </a:p>
        </p:txBody>
      </p:sp>
      <p:sp>
        <p:nvSpPr>
          <p:cNvPr id="4" name="Slide Number Placeholder 3"/>
          <p:cNvSpPr>
            <a:spLocks noGrp="1"/>
          </p:cNvSpPr>
          <p:nvPr>
            <p:ph type="sldNum" sz="quarter" idx="10"/>
          </p:nvPr>
        </p:nvSpPr>
        <p:spPr/>
        <p:txBody>
          <a:bodyPr/>
          <a:lstStyle/>
          <a:p>
            <a:fld id="{B67F9D51-80C0-44B3-A279-206886E200EC}" type="slidenum">
              <a:rPr lang="en-US" smtClean="0"/>
              <a:pPr/>
              <a:t>25</a:t>
            </a:fld>
            <a:endParaRPr lang="en-US" dirty="0"/>
          </a:p>
        </p:txBody>
      </p:sp>
    </p:spTree>
    <p:extLst>
      <p:ext uri="{BB962C8B-B14F-4D97-AF65-F5344CB8AC3E}">
        <p14:creationId xmlns:p14="http://schemas.microsoft.com/office/powerpoint/2010/main" val="1052834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systems</a:t>
            </a:r>
            <a:r>
              <a:rPr lang="en-US" baseline="0" dirty="0"/>
              <a:t> hold great promise for organizations, but also pose significant risks. The learning objective for this section is for you to be able to describe the dual nature of information systems, how they may help and how they may harm.</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26</a:t>
            </a:fld>
            <a:endParaRPr lang="en-US" dirty="0"/>
          </a:p>
        </p:txBody>
      </p:sp>
    </p:spTree>
    <p:extLst>
      <p:ext uri="{BB962C8B-B14F-4D97-AF65-F5344CB8AC3E}">
        <p14:creationId xmlns:p14="http://schemas.microsoft.com/office/powerpoint/2010/main" val="2508630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FedEx,</a:t>
            </a:r>
            <a:r>
              <a:rPr lang="en-US" baseline="0" dirty="0"/>
              <a:t> many organizations are leveraging information systems to do business more effectively and efficiently. This may simply improve the bottom line, or may give a significant business advantage to organizations and allow them to have an edge over their competitors. This type of leverage can be applied by organizations of all sizes and industries.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27</a:t>
            </a:fld>
            <a:endParaRPr lang="en-US" dirty="0"/>
          </a:p>
        </p:txBody>
      </p:sp>
    </p:spTree>
    <p:extLst>
      <p:ext uri="{BB962C8B-B14F-4D97-AF65-F5344CB8AC3E}">
        <p14:creationId xmlns:p14="http://schemas.microsoft.com/office/powerpoint/2010/main" val="4178220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IS Ethics are a critical part of managing information systems. </a:t>
            </a:r>
            <a:r>
              <a:rPr lang="en-US" baseline="0" dirty="0"/>
              <a:t>The learning objective for this section is for you to be able to discuss the ethical concerns of information systems in general and particularly with respect to privacy and intellectual property.</a:t>
            </a:r>
            <a:endParaRPr lang="en-US" dirty="0"/>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28</a:t>
            </a:fld>
            <a:endParaRPr lang="en-US" dirty="0"/>
          </a:p>
        </p:txBody>
      </p:sp>
    </p:spTree>
    <p:extLst>
      <p:ext uri="{BB962C8B-B14F-4D97-AF65-F5344CB8AC3E}">
        <p14:creationId xmlns:p14="http://schemas.microsoft.com/office/powerpoint/2010/main" val="36884486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definition of </a:t>
            </a:r>
            <a:r>
              <a:rPr lang="en-US" i="1" baseline="0" dirty="0"/>
              <a:t>computer ethics</a:t>
            </a:r>
            <a:r>
              <a:rPr lang="en-US" baseline="0" dirty="0"/>
              <a:t> is “describes the </a:t>
            </a:r>
            <a:r>
              <a:rPr lang="en-US" dirty="0"/>
              <a:t>moral issues and standards of conduct as they pertain to the use of information systems.”</a:t>
            </a:r>
          </a:p>
          <a:p>
            <a:endParaRPr lang="en-US" dirty="0"/>
          </a:p>
          <a:p>
            <a:r>
              <a:rPr lang="en-US" dirty="0"/>
              <a:t>There is a growing concern in society about computer ethics,</a:t>
            </a:r>
            <a:r>
              <a:rPr lang="en-US" baseline="0" dirty="0"/>
              <a:t> which is driven in part by growing concerns regarding individual privacy and how organizations will use the information they have lacking any code of conduct or effective regulation.</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29</a:t>
            </a:fld>
            <a:endParaRPr lang="en-US" dirty="0"/>
          </a:p>
        </p:txBody>
      </p:sp>
    </p:spTree>
    <p:extLst>
      <p:ext uri="{BB962C8B-B14F-4D97-AF65-F5344CB8AC3E}">
        <p14:creationId xmlns:p14="http://schemas.microsoft.com/office/powerpoint/2010/main" val="322070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 with the rise of the Information Age, how it builds on the prior ages, and current </a:t>
            </a:r>
            <a:r>
              <a:rPr lang="en-US" baseline="0" dirty="0"/>
              <a:t>Information Age trends of significance. </a:t>
            </a:r>
          </a:p>
          <a:p>
            <a:r>
              <a:rPr lang="en-US" baseline="0" dirty="0"/>
              <a:t>Our learning objective for this section is for you to be able to describe, in your own words, the characteristics of the Information Age we live in.</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a:t>
            </a:fld>
            <a:endParaRPr lang="en-US" dirty="0"/>
          </a:p>
        </p:txBody>
      </p:sp>
    </p:spTree>
    <p:extLst>
      <p:ext uri="{BB962C8B-B14F-4D97-AF65-F5344CB8AC3E}">
        <p14:creationId xmlns:p14="http://schemas.microsoft.com/office/powerpoint/2010/main" val="3755611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Richard Mason wrote a classic article in 1986 describing emerging</a:t>
            </a:r>
            <a:r>
              <a:rPr lang="en-US" baseline="0" dirty="0"/>
              <a:t> concerns in four key areas, referred to by the acronym PAPA:</a:t>
            </a:r>
          </a:p>
          <a:p>
            <a:pPr marL="171450" indent="-171450">
              <a:buFont typeface="Arial" pitchFamily="34" charset="0"/>
              <a:buChar char="•"/>
            </a:pPr>
            <a:r>
              <a:rPr lang="en-US" baseline="0" dirty="0"/>
              <a:t>Privacy </a:t>
            </a:r>
          </a:p>
          <a:p>
            <a:pPr marL="171450" indent="-171450">
              <a:buFont typeface="Arial" pitchFamily="34" charset="0"/>
              <a:buChar char="•"/>
            </a:pPr>
            <a:r>
              <a:rPr lang="en-US" baseline="0" dirty="0"/>
              <a:t>Accuracy</a:t>
            </a:r>
          </a:p>
          <a:p>
            <a:pPr marL="171450" indent="-171450">
              <a:buFont typeface="Arial" pitchFamily="34" charset="0"/>
              <a:buChar char="•"/>
            </a:pPr>
            <a:r>
              <a:rPr lang="en-US" baseline="0" dirty="0"/>
              <a:t>Property</a:t>
            </a:r>
          </a:p>
          <a:p>
            <a:pPr marL="171450" indent="-171450">
              <a:buFont typeface="Arial" pitchFamily="34" charset="0"/>
              <a:buChar char="•"/>
            </a:pPr>
            <a:r>
              <a:rPr lang="en-US" baseline="0" dirty="0"/>
              <a:t>Accessibility</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30</a:t>
            </a:fld>
            <a:endParaRPr lang="en-US" dirty="0"/>
          </a:p>
        </p:txBody>
      </p:sp>
    </p:spTree>
    <p:extLst>
      <p:ext uri="{BB962C8B-B14F-4D97-AF65-F5344CB8AC3E}">
        <p14:creationId xmlns:p14="http://schemas.microsoft.com/office/powerpoint/2010/main" val="33461690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Companies operating in the online world are not required by law to respect your privacy. In other words, a vendor can track what pages you look at, what products you examine in detail, which products you choose to buy, what method of payment you choose to use, and where you have the product delivered. After collecting all that information, unscrupulous vendors can sell it to others, resulting in more direct-mail advertising, electronic spam in your e-mail inbox, or calls from telemarketers.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Is this ethical? Do we have any real privacy rights?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31</a:t>
            </a:fld>
            <a:endParaRPr lang="en-US" dirty="0"/>
          </a:p>
        </p:txBody>
      </p:sp>
    </p:spTree>
    <p:extLst>
      <p:ext uri="{BB962C8B-B14F-4D97-AF65-F5344CB8AC3E}">
        <p14:creationId xmlns:p14="http://schemas.microsoft.com/office/powerpoint/2010/main" val="17483045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Intellectual property is creating new ethical challenges, as digital media</a:t>
            </a:r>
            <a:r>
              <a:rPr lang="en-US" baseline="0" dirty="0"/>
              <a:t> can be copied endlessly with no loss of quality. However, many of the individuals who create intellectual property have a legal right to be the sole source for sales and are compensated for their creative work by receiving payment for each copy sold. This creates an ethical dilemma for individuals who own copies of the work and feel they should be able to use it as they see fit, including the duplication of it for a friend.</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32</a:t>
            </a:fld>
            <a:endParaRPr lang="en-US" dirty="0"/>
          </a:p>
        </p:txBody>
      </p:sp>
    </p:spTree>
    <p:extLst>
      <p:ext uri="{BB962C8B-B14F-4D97-AF65-F5344CB8AC3E}">
        <p14:creationId xmlns:p14="http://schemas.microsoft.com/office/powerpoint/2010/main" val="17483045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standard code of conduct removes</a:t>
            </a:r>
            <a:r>
              <a:rPr lang="en-US" baseline="0" dirty="0"/>
              <a:t> ambiguity when situations come up that aren’t necessarily illegal, but that have the potential to cause individuals or organizations significant harm. This is particularly true where regulations regarding the use of information systems are playing “catch-up” to the existing capabilities, such as editing a photo so it appears to represent something that wasn’t in the original. The Computer Ethics Institute has created a widely quoted set of guidelines.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33</a:t>
            </a:fld>
            <a:endParaRPr lang="en-US" dirty="0"/>
          </a:p>
        </p:txBody>
      </p:sp>
    </p:spTree>
    <p:extLst>
      <p:ext uri="{BB962C8B-B14F-4D97-AF65-F5344CB8AC3E}">
        <p14:creationId xmlns:p14="http://schemas.microsoft.com/office/powerpoint/2010/main" val="11501425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information technology becomes more pervasive, the fundamental skills necessary to access and use it are becoming</a:t>
            </a:r>
            <a:r>
              <a:rPr lang="en-US" baseline="0" dirty="0"/>
              <a:t> essential to success in business. When some people are left behind, either by choice or through lack of opportunity, it makes it difficult for them to achieve economic success.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34</a:t>
            </a:fld>
            <a:endParaRPr lang="en-US" dirty="0"/>
          </a:p>
        </p:txBody>
      </p:sp>
    </p:spTree>
    <p:extLst>
      <p:ext uri="{BB962C8B-B14F-4D97-AF65-F5344CB8AC3E}">
        <p14:creationId xmlns:p14="http://schemas.microsoft.com/office/powerpoint/2010/main" val="23884959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36</a:t>
            </a:fld>
            <a:endParaRPr lang="en-US" dirty="0"/>
          </a:p>
        </p:txBody>
      </p:sp>
    </p:spTree>
    <p:extLst>
      <p:ext uri="{BB962C8B-B14F-4D97-AF65-F5344CB8AC3E}">
        <p14:creationId xmlns:p14="http://schemas.microsoft.com/office/powerpoint/2010/main" val="19495263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37</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38</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39</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40</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having</a:t>
            </a:r>
            <a:r>
              <a:rPr lang="en-US" baseline="0" dirty="0"/>
              <a:t> the right information at the right time has always been valuable, we can now strategically gather and manage information in ways that were never before possible, allowing us to leverage it and create value with it much as we leverage and create value with land, labor, and capital.</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41</a:t>
            </a:fld>
            <a:endParaRPr lang="en-US" dirty="0"/>
          </a:p>
        </p:txBody>
      </p:sp>
    </p:spTree>
    <p:extLst>
      <p:ext uri="{BB962C8B-B14F-4D97-AF65-F5344CB8AC3E}">
        <p14:creationId xmlns:p14="http://schemas.microsoft.com/office/powerpoint/2010/main" val="111641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42</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43</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age has enabled the age that followed. </a:t>
            </a:r>
          </a:p>
          <a:p>
            <a:pPr marL="171450" indent="-171450">
              <a:buFont typeface="Arial" pitchFamily="34" charset="0"/>
              <a:buChar char="•"/>
            </a:pPr>
            <a:r>
              <a:rPr lang="en-US" dirty="0"/>
              <a:t>The Agricultural Age provided</a:t>
            </a:r>
            <a:r>
              <a:rPr lang="en-US" baseline="0" dirty="0"/>
              <a:t> </a:t>
            </a:r>
            <a:r>
              <a:rPr lang="en-US" dirty="0"/>
              <a:t>the time and</a:t>
            </a:r>
            <a:r>
              <a:rPr lang="en-US" baseline="0" dirty="0"/>
              <a:t> resources necessary for people to stay in one location and invent machines. </a:t>
            </a:r>
          </a:p>
          <a:p>
            <a:pPr marL="171450" indent="-171450">
              <a:buFont typeface="Arial" pitchFamily="34" charset="0"/>
              <a:buChar char="•"/>
            </a:pPr>
            <a:r>
              <a:rPr lang="en-US" baseline="0" dirty="0"/>
              <a:t>The Industrial Revolution provided the tools, such as the printing press, necessary to replicate information and widely disseminate it in a low-cost manner.</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5</a:t>
            </a:fld>
            <a:endParaRPr lang="en-US" dirty="0"/>
          </a:p>
        </p:txBody>
      </p:sp>
    </p:spTree>
    <p:extLst>
      <p:ext uri="{BB962C8B-B14F-4D97-AF65-F5344CB8AC3E}">
        <p14:creationId xmlns:p14="http://schemas.microsoft.com/office/powerpoint/2010/main" val="1924061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current confluence of emerging technologies and social events has created</a:t>
            </a:r>
            <a:r>
              <a:rPr lang="en-US" baseline="0" dirty="0"/>
              <a:t> five significant trends that business managers need to manage and understand if they don’t want to be left behind:</a:t>
            </a:r>
          </a:p>
          <a:p>
            <a:pPr marL="171450" indent="-171450">
              <a:buFont typeface="Arial" pitchFamily="34" charset="0"/>
              <a:buChar char="•"/>
            </a:pPr>
            <a:r>
              <a:rPr lang="en-US" baseline="0" dirty="0"/>
              <a:t>Mobile computing</a:t>
            </a:r>
          </a:p>
          <a:p>
            <a:pPr marL="171450" indent="-171450">
              <a:buFont typeface="Arial" pitchFamily="34" charset="0"/>
              <a:buChar char="•"/>
            </a:pPr>
            <a:r>
              <a:rPr lang="en-US" baseline="0" dirty="0"/>
              <a:t>Social media</a:t>
            </a:r>
          </a:p>
          <a:p>
            <a:pPr marL="171450" indent="-171450">
              <a:buFont typeface="Arial" pitchFamily="34" charset="0"/>
              <a:buChar char="•"/>
            </a:pPr>
            <a:r>
              <a:rPr lang="en-US" baseline="0" dirty="0"/>
              <a:t>The Internet of Things</a:t>
            </a:r>
          </a:p>
          <a:p>
            <a:pPr marL="171450" indent="-171450">
              <a:buFont typeface="Arial" pitchFamily="34" charset="0"/>
              <a:buChar char="•"/>
            </a:pPr>
            <a:r>
              <a:rPr lang="en-US" baseline="0" dirty="0"/>
              <a:t>Cloud computing</a:t>
            </a:r>
          </a:p>
          <a:p>
            <a:pPr marL="171450" indent="-171450">
              <a:buFont typeface="Arial" pitchFamily="34" charset="0"/>
              <a:buChar char="•"/>
            </a:pPr>
            <a:r>
              <a:rPr lang="en-US" baseline="0" dirty="0"/>
              <a:t>Big Data</a:t>
            </a:r>
          </a:p>
          <a:p>
            <a:pPr marL="0" indent="0">
              <a:buFont typeface="Arial" pitchFamily="34" charset="0"/>
              <a:buNone/>
            </a:pPr>
            <a:r>
              <a:rPr lang="en-US" baseline="0" dirty="0"/>
              <a:t>Let’s explore each of these individually in the next five slides.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6</a:t>
            </a:fld>
            <a:endParaRPr lang="en-US" dirty="0"/>
          </a:p>
        </p:txBody>
      </p:sp>
    </p:spTree>
    <p:extLst>
      <p:ext uri="{BB962C8B-B14F-4D97-AF65-F5344CB8AC3E}">
        <p14:creationId xmlns:p14="http://schemas.microsoft.com/office/powerpoint/2010/main" val="2489384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Mobile computing is becoming</a:t>
            </a:r>
            <a:r>
              <a:rPr lang="en-US" baseline="0" dirty="0"/>
              <a:t> pervasive, and many people are constantly connected to the digital world.</a:t>
            </a:r>
          </a:p>
          <a:p>
            <a:r>
              <a:rPr lang="en-US" baseline="0" dirty="0"/>
              <a:t>In developing nations, there is often a jump directly to mobile technologies, which avoids the high-cost infrastructure of traditional land-based phone systems.</a:t>
            </a:r>
          </a:p>
          <a:p>
            <a:r>
              <a:rPr lang="en-US" baseline="0" dirty="0"/>
              <a:t>This can lead to both opportunities and challenges both for managers and marketers.</a:t>
            </a:r>
          </a:p>
          <a:p>
            <a:pPr marL="171450" indent="-171450">
              <a:buFont typeface="Arial" pitchFamily="34" charset="0"/>
              <a:buChar char="•"/>
            </a:pPr>
            <a:r>
              <a:rPr lang="en-US" baseline="0" dirty="0"/>
              <a:t>Employees can conduct business almost anytime, anywhere.</a:t>
            </a:r>
          </a:p>
          <a:p>
            <a:pPr marL="171450" indent="-171450">
              <a:buFont typeface="Arial" pitchFamily="34" charset="0"/>
              <a:buChar char="•"/>
            </a:pPr>
            <a:r>
              <a:rPr lang="en-US" baseline="0" dirty="0"/>
              <a:t>Customers have their phones with them 24/7, allowing them to be reached throughout the day, wherever they may be.</a:t>
            </a:r>
          </a:p>
          <a:p>
            <a:pPr marL="171450" indent="-171450">
              <a:buFont typeface="Arial" pitchFamily="34" charset="0"/>
              <a:buChar char="•"/>
            </a:pPr>
            <a:r>
              <a:rPr lang="en-US" baseline="0" dirty="0"/>
              <a:t>This trend facilitates the increasing “consumerization of IT.”</a:t>
            </a:r>
          </a:p>
          <a:p>
            <a:pPr marL="171450" indent="-171450">
              <a:buFont typeface="Arial" pitchFamily="34" charset="0"/>
              <a:buChar char="•"/>
            </a:pPr>
            <a:r>
              <a:rPr lang="en-US" baseline="0" dirty="0"/>
              <a:t>It also leads to security issues, as managers need to deal with employers’ preference of “bring your own device” (BYOD).</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7</a:t>
            </a:fld>
            <a:endParaRPr lang="en-US" dirty="0"/>
          </a:p>
        </p:txBody>
      </p:sp>
    </p:spTree>
    <p:extLst>
      <p:ext uri="{BB962C8B-B14F-4D97-AF65-F5344CB8AC3E}">
        <p14:creationId xmlns:p14="http://schemas.microsoft.com/office/powerpoint/2010/main" val="187094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media has emerged as a dominant force in online socialization.</a:t>
            </a:r>
          </a:p>
          <a:p>
            <a:pPr marL="171450" indent="-171450">
              <a:buFont typeface="Arial" pitchFamily="34" charset="0"/>
              <a:buChar char="•"/>
            </a:pPr>
            <a:r>
              <a:rPr lang="en-US" dirty="0"/>
              <a:t>Examples: Facebook for friends and families, Google+ for “social circles.”</a:t>
            </a:r>
          </a:p>
          <a:p>
            <a:pPr marL="171450" indent="-171450">
              <a:buFont typeface="Arial" pitchFamily="34" charset="0"/>
              <a:buChar char="•"/>
            </a:pPr>
            <a:r>
              <a:rPr lang="en-US" dirty="0"/>
              <a:t>Businesses can leverage social media to communicate with customers</a:t>
            </a:r>
          </a:p>
          <a:p>
            <a:pPr marL="171450" indent="-171450">
              <a:buFont typeface="Arial" pitchFamily="34" charset="0"/>
              <a:buChar char="•"/>
            </a:pPr>
            <a:r>
              <a:rPr lang="en-US" dirty="0"/>
              <a:t>Business</a:t>
            </a:r>
            <a:r>
              <a:rPr lang="en-US" baseline="0" dirty="0"/>
              <a:t> intelligence can be conducted, mining social media sites for good and bad sentiment toward a business and the factors driving it.</a:t>
            </a:r>
          </a:p>
          <a:p>
            <a:pPr marL="171450" indent="-171450">
              <a:buFont typeface="Arial" pitchFamily="34" charset="0"/>
              <a:buChar char="•"/>
            </a:pPr>
            <a:r>
              <a:rPr lang="en-US" baseline="0" dirty="0"/>
              <a:t>Chapter 5 focuses on social media.</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8</a:t>
            </a:fld>
            <a:endParaRPr lang="en-US" dirty="0"/>
          </a:p>
        </p:txBody>
      </p:sp>
    </p:spTree>
    <p:extLst>
      <p:ext uri="{BB962C8B-B14F-4D97-AF65-F5344CB8AC3E}">
        <p14:creationId xmlns:p14="http://schemas.microsoft.com/office/powerpoint/2010/main" val="2329834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Lots of physical objects (such as computer, sensors, or motors) are interconnected and automatically share data over the Internet.</a:t>
            </a:r>
          </a:p>
          <a:p>
            <a:r>
              <a:rPr lang="en-US" sz="1200" b="0" i="0" u="none" strike="noStrike" kern="1200" baseline="0" dirty="0">
                <a:solidFill>
                  <a:schemeClr val="tx1"/>
                </a:solidFill>
                <a:latin typeface="+mn-lt"/>
                <a:ea typeface="+mn-ea"/>
                <a:cs typeface="+mn-cs"/>
              </a:rPr>
              <a:t>Examples include: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Monitoring home temperatures while on vacation</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Alerting drivers of parking spaces and traffic volumes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Cardiac monitors alerting physicians of potential health risks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Smart cities, smart homes, and e-health</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9</a:t>
            </a:fld>
            <a:endParaRPr lang="en-US" dirty="0"/>
          </a:p>
        </p:txBody>
      </p:sp>
    </p:spTree>
    <p:extLst>
      <p:ext uri="{BB962C8B-B14F-4D97-AF65-F5344CB8AC3E}">
        <p14:creationId xmlns:p14="http://schemas.microsoft.com/office/powerpoint/2010/main" val="3858626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ounded Rectangle 6"/>
          <p:cNvSpPr/>
          <p:nvPr userDrawn="1"/>
        </p:nvSpPr>
        <p:spPr>
          <a:xfrm>
            <a:off x="1219200" y="3810000"/>
            <a:ext cx="6705600" cy="19050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8" name="Rounded Rectangle 7"/>
          <p:cNvSpPr/>
          <p:nvPr userDrawn="1"/>
        </p:nvSpPr>
        <p:spPr>
          <a:xfrm>
            <a:off x="533400" y="2057400"/>
            <a:ext cx="80772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4" name="Title 13"/>
          <p:cNvSpPr>
            <a:spLocks noGrp="1"/>
          </p:cNvSpPr>
          <p:nvPr>
            <p:ph type="title"/>
          </p:nvPr>
        </p:nvSpPr>
        <p:spPr>
          <a:xfrm>
            <a:off x="685800" y="2133600"/>
            <a:ext cx="7772400" cy="1447800"/>
          </a:xfrm>
        </p:spPr>
        <p:txBody>
          <a:bodyPr/>
          <a:lstStyle/>
          <a:p>
            <a:r>
              <a:rPr lang="en-US"/>
              <a:t>Click to edit Master title style</a:t>
            </a:r>
          </a:p>
        </p:txBody>
      </p:sp>
    </p:spTree>
    <p:extLst>
      <p:ext uri="{BB962C8B-B14F-4D97-AF65-F5344CB8AC3E}">
        <p14:creationId xmlns:p14="http://schemas.microsoft.com/office/powerpoint/2010/main" val="3097205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24145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304800"/>
            <a:ext cx="8229600" cy="1295400"/>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ounded Rectangle 9"/>
          <p:cNvSpPr/>
          <p:nvPr userDrawn="1"/>
        </p:nvSpPr>
        <p:spPr>
          <a:xfrm>
            <a:off x="381000" y="1752600"/>
            <a:ext cx="8382000" cy="47244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806569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ounded Rectangle 8"/>
          <p:cNvSpPr/>
          <p:nvPr userDrawn="1"/>
        </p:nvSpPr>
        <p:spPr>
          <a:xfrm>
            <a:off x="6553200" y="228600"/>
            <a:ext cx="2209800" cy="5943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Vertical Title 1"/>
          <p:cNvSpPr>
            <a:spLocks noGrp="1"/>
          </p:cNvSpPr>
          <p:nvPr>
            <p:ph type="title" orient="vert"/>
          </p:nvPr>
        </p:nvSpPr>
        <p:spPr>
          <a:xfrm>
            <a:off x="6629400" y="304801"/>
            <a:ext cx="2057400" cy="57912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304801"/>
            <a:ext cx="58674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ounded Rectangle 9"/>
          <p:cNvSpPr/>
          <p:nvPr userDrawn="1"/>
        </p:nvSpPr>
        <p:spPr>
          <a:xfrm>
            <a:off x="381000" y="228600"/>
            <a:ext cx="6019800" cy="59436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66341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304800"/>
            <a:ext cx="8229600" cy="12954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454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ounded Rectangle 2"/>
          <p:cNvSpPr/>
          <p:nvPr userDrawn="1"/>
        </p:nvSpPr>
        <p:spPr>
          <a:xfrm>
            <a:off x="609600" y="26670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4" name="Title 1"/>
          <p:cNvSpPr>
            <a:spLocks noGrp="1"/>
          </p:cNvSpPr>
          <p:nvPr>
            <p:ph type="title"/>
          </p:nvPr>
        </p:nvSpPr>
        <p:spPr>
          <a:xfrm>
            <a:off x="722313" y="2743200"/>
            <a:ext cx="7772400" cy="1447800"/>
          </a:xfrm>
        </p:spPr>
        <p:txBody>
          <a:bodyPr anchor="t">
            <a:normAutofit/>
          </a:bodyPr>
          <a:lstStyle>
            <a:lvl1pPr algn="l">
              <a:defRPr sz="3600" b="1" cap="all"/>
            </a:lvl1pPr>
          </a:lstStyle>
          <a:p>
            <a:r>
              <a:rPr lang="en-US" dirty="0"/>
              <a:t>Click to edit Master title style</a:t>
            </a:r>
          </a:p>
        </p:txBody>
      </p:sp>
    </p:spTree>
    <p:extLst>
      <p:ext uri="{BB962C8B-B14F-4D97-AF65-F5344CB8AC3E}">
        <p14:creationId xmlns:p14="http://schemas.microsoft.com/office/powerpoint/2010/main" val="2219056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ounded Rectangle 10"/>
          <p:cNvSpPr/>
          <p:nvPr userDrawn="1"/>
        </p:nvSpPr>
        <p:spPr>
          <a:xfrm>
            <a:off x="609600" y="43434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722313" y="4419600"/>
            <a:ext cx="7772400" cy="1447800"/>
          </a:xfrm>
        </p:spPr>
        <p:txBody>
          <a:bodyPr anchor="t">
            <a:normAutofit/>
          </a:bodyPr>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722313" y="2667000"/>
            <a:ext cx="7772400" cy="15240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Rounded Rectangle 12"/>
          <p:cNvSpPr/>
          <p:nvPr userDrawn="1"/>
        </p:nvSpPr>
        <p:spPr>
          <a:xfrm>
            <a:off x="609600" y="2590800"/>
            <a:ext cx="8001000" cy="16764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230471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ounded Rectangle 7"/>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304800"/>
            <a:ext cx="8229600" cy="1295400"/>
          </a:xfrm>
        </p:spPr>
        <p:txBody>
          <a:bodyPr/>
          <a:lstStyle/>
          <a:p>
            <a:r>
              <a:rPr lang="en-US"/>
              <a:t>Click to edit Master title style</a:t>
            </a:r>
          </a:p>
        </p:txBody>
      </p:sp>
      <p:sp>
        <p:nvSpPr>
          <p:cNvPr id="3" name="Content Placeholder 2"/>
          <p:cNvSpPr>
            <a:spLocks noGrp="1"/>
          </p:cNvSpPr>
          <p:nvPr>
            <p:ph sz="half" idx="1"/>
          </p:nvPr>
        </p:nvSpPr>
        <p:spPr>
          <a:xfrm>
            <a:off x="457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7352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0343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ounded Rectangle 5"/>
          <p:cNvSpPr/>
          <p:nvPr userDrawn="1"/>
        </p:nvSpPr>
        <p:spPr>
          <a:xfrm>
            <a:off x="381000" y="228600"/>
            <a:ext cx="83820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304800"/>
            <a:ext cx="8229600" cy="1143000"/>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206701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042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772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325562"/>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457200" y="1828800"/>
            <a:ext cx="82296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457200" y="6504801"/>
            <a:ext cx="82296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tab pos="8053388" algn="r"/>
              </a:tabLst>
              <a:defRPr/>
            </a:pPr>
            <a:r>
              <a:rPr lang="en-US" sz="1200" dirty="0"/>
              <a:t>Copyright © 2016 Pearson Education, Ltd. 	1-</a:t>
            </a:r>
            <a:fld id="{199C6309-6900-4C9A-B7CB-1E436A9733DD}" type="slidenum">
              <a:rPr lang="en-US" sz="1200" smtClean="0"/>
              <a:pPr marL="0" marR="0" indent="0" algn="l" defTabSz="914400" rtl="0" eaLnBrk="1" fontAlgn="auto" latinLnBrk="0" hangingPunct="1">
                <a:lnSpc>
                  <a:spcPct val="100000"/>
                </a:lnSpc>
                <a:spcBef>
                  <a:spcPts val="0"/>
                </a:spcBef>
                <a:spcAft>
                  <a:spcPts val="0"/>
                </a:spcAft>
                <a:buClrTx/>
                <a:buSzTx/>
                <a:buFontTx/>
                <a:buNone/>
                <a:tabLst>
                  <a:tab pos="8053388" algn="r"/>
                </a:tabLst>
                <a:defRPr/>
              </a:pPr>
              <a:t>‹#›</a:t>
            </a:fld>
            <a:endParaRPr lang="en-US" sz="1200" dirty="0"/>
          </a:p>
        </p:txBody>
      </p:sp>
    </p:spTree>
    <p:extLst>
      <p:ext uri="{BB962C8B-B14F-4D97-AF65-F5344CB8AC3E}">
        <p14:creationId xmlns:p14="http://schemas.microsoft.com/office/powerpoint/2010/main" val="233839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dt="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Managers are facing unique challenges as digital technologies permeate the workplace</a:t>
            </a:r>
          </a:p>
        </p:txBody>
      </p:sp>
      <p:sp>
        <p:nvSpPr>
          <p:cNvPr id="4" name="Title 3"/>
          <p:cNvSpPr>
            <a:spLocks noGrp="1"/>
          </p:cNvSpPr>
          <p:nvPr>
            <p:ph type="ctrTitle"/>
          </p:nvPr>
        </p:nvSpPr>
        <p:spPr/>
        <p:txBody>
          <a:bodyPr/>
          <a:lstStyle/>
          <a:p>
            <a:r>
              <a:rPr lang="en-US" dirty="0"/>
              <a:t>Chapter 1: Managing in the Digital World</a:t>
            </a: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526"/>
            <a:ext cx="3124200" cy="2066925"/>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24200" y="-2"/>
            <a:ext cx="2743200" cy="2057401"/>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67400" y="1"/>
            <a:ext cx="3276600" cy="2057398"/>
          </a:xfrm>
          <a:prstGeom prst="rect">
            <a:avLst/>
          </a:prstGeom>
        </p:spPr>
      </p:pic>
      <p:sp>
        <p:nvSpPr>
          <p:cNvPr id="2" name="TextBox 1">
            <a:extLst>
              <a:ext uri="{FF2B5EF4-FFF2-40B4-BE49-F238E27FC236}">
                <a16:creationId xmlns:a16="http://schemas.microsoft.com/office/drawing/2014/main" id="{19193D6D-3F46-91C3-9161-7A152FA6D48D}"/>
              </a:ext>
            </a:extLst>
          </p:cNvPr>
          <p:cNvSpPr txBox="1"/>
          <p:nvPr/>
        </p:nvSpPr>
        <p:spPr>
          <a:xfrm>
            <a:off x="2971800" y="5791200"/>
            <a:ext cx="4037708" cy="646331"/>
          </a:xfrm>
          <a:prstGeom prst="rect">
            <a:avLst/>
          </a:prstGeom>
          <a:noFill/>
        </p:spPr>
        <p:txBody>
          <a:bodyPr wrap="none" rtlCol="0">
            <a:spAutoFit/>
          </a:bodyPr>
          <a:lstStyle/>
          <a:p>
            <a:r>
              <a:rPr lang="en-US" dirty="0" err="1"/>
              <a:t>Assoc.Prof.Dr</a:t>
            </a:r>
            <a:r>
              <a:rPr lang="en-US" dirty="0"/>
              <a:t>. Muhammad Said </a:t>
            </a:r>
            <a:r>
              <a:rPr lang="en-US" dirty="0" err="1"/>
              <a:t>Hasibuan</a:t>
            </a:r>
            <a:endParaRPr lang="en-US" dirty="0"/>
          </a:p>
          <a:p>
            <a:r>
              <a:rPr lang="en-US" dirty="0" err="1"/>
              <a:t>msaid@darmajaya.ac.id</a:t>
            </a:r>
            <a:endParaRPr lang="en-US" dirty="0"/>
          </a:p>
        </p:txBody>
      </p:sp>
    </p:spTree>
    <p:extLst>
      <p:ext uri="{BB962C8B-B14F-4D97-AF65-F5344CB8AC3E}">
        <p14:creationId xmlns:p14="http://schemas.microsoft.com/office/powerpoint/2010/main" val="2492296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2133600"/>
            <a:ext cx="49530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Five IT Megatrends in the Information Age:</a:t>
            </a:r>
            <a:br>
              <a:rPr lang="en-US" dirty="0"/>
            </a:br>
            <a:r>
              <a:rPr lang="en-US" dirty="0"/>
              <a:t>Cloud Computing</a:t>
            </a:r>
          </a:p>
        </p:txBody>
      </p:sp>
      <p:sp>
        <p:nvSpPr>
          <p:cNvPr id="3" name="Content Placeholder 2"/>
          <p:cNvSpPr>
            <a:spLocks noGrp="1"/>
          </p:cNvSpPr>
          <p:nvPr>
            <p:ph sz="half" idx="1"/>
          </p:nvPr>
        </p:nvSpPr>
        <p:spPr>
          <a:xfrm>
            <a:off x="152400" y="1905000"/>
            <a:ext cx="4114800" cy="4572000"/>
          </a:xfrm>
        </p:spPr>
        <p:txBody>
          <a:bodyPr>
            <a:normAutofit fontScale="85000" lnSpcReduction="10000"/>
          </a:bodyPr>
          <a:lstStyle/>
          <a:p>
            <a:r>
              <a:rPr lang="en-US" dirty="0"/>
              <a:t>Web technologies enable using the Internet as the platform for applications and data</a:t>
            </a:r>
          </a:p>
          <a:p>
            <a:r>
              <a:rPr lang="en-US" dirty="0"/>
              <a:t>Many regard cloud computing as the beginning of the “fourth wave”</a:t>
            </a:r>
          </a:p>
          <a:p>
            <a:r>
              <a:rPr lang="en-US" dirty="0"/>
              <a:t>Applications that used to be installed on individual computers are increasingly kept in the cloud </a:t>
            </a:r>
          </a:p>
          <a:p>
            <a:pPr lvl="1"/>
            <a:r>
              <a:rPr lang="en-US" dirty="0"/>
              <a:t>e.g., Gmail, Google Docs, Google Calendar</a:t>
            </a:r>
          </a:p>
        </p:txBody>
      </p:sp>
    </p:spTree>
    <p:extLst>
      <p:ext uri="{BB962C8B-B14F-4D97-AF65-F5344CB8AC3E}">
        <p14:creationId xmlns:p14="http://schemas.microsoft.com/office/powerpoint/2010/main" val="3301606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IT Megatrends in the Information Age:</a:t>
            </a:r>
            <a:br>
              <a:rPr lang="en-US" dirty="0"/>
            </a:br>
            <a:r>
              <a:rPr lang="en-US" dirty="0"/>
              <a:t>Big Data</a:t>
            </a:r>
          </a:p>
        </p:txBody>
      </p:sp>
      <p:sp>
        <p:nvSpPr>
          <p:cNvPr id="4" name="Content Placeholder 3"/>
          <p:cNvSpPr>
            <a:spLocks noGrp="1"/>
          </p:cNvSpPr>
          <p:nvPr>
            <p:ph sz="half" idx="2"/>
          </p:nvPr>
        </p:nvSpPr>
        <p:spPr>
          <a:xfrm>
            <a:off x="152400" y="1828800"/>
            <a:ext cx="3657600" cy="4572000"/>
          </a:xfrm>
        </p:spPr>
        <p:txBody>
          <a:bodyPr>
            <a:noAutofit/>
          </a:bodyPr>
          <a:lstStyle/>
          <a:p>
            <a:r>
              <a:rPr lang="en-US" sz="2400" dirty="0"/>
              <a:t>IDC estimated that in 2011, 1.8 zettabytes of data were generated and consumed</a:t>
            </a:r>
          </a:p>
          <a:p>
            <a:r>
              <a:rPr lang="en-US" sz="2400" dirty="0"/>
              <a:t>How much is 1.8 zettabytes? It is 1.8 trillion gigabytes, or the equivalent of 57 billion 32GB iPads (IDC, 2011)</a:t>
            </a:r>
          </a:p>
          <a:p>
            <a:r>
              <a:rPr lang="en-US" sz="2400" dirty="0"/>
              <a:t>This number is forecast to grow by 50 times by 2020</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2259432"/>
            <a:ext cx="5113885" cy="2769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157142" y="5105400"/>
            <a:ext cx="4572000" cy="1200329"/>
          </a:xfrm>
          <a:prstGeom prst="rect">
            <a:avLst/>
          </a:prstGeom>
        </p:spPr>
        <p:txBody>
          <a:bodyPr>
            <a:spAutoFit/>
          </a:bodyPr>
          <a:lstStyle/>
          <a:p>
            <a:r>
              <a:rPr lang="en-US" sz="2400" dirty="0"/>
              <a:t>Companies in the Information Age economy are creating value not from people, but from data.</a:t>
            </a:r>
          </a:p>
        </p:txBody>
      </p:sp>
    </p:spTree>
    <p:extLst>
      <p:ext uri="{BB962C8B-B14F-4D97-AF65-F5344CB8AC3E}">
        <p14:creationId xmlns:p14="http://schemas.microsoft.com/office/powerpoint/2010/main" val="1709797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Globalization</a:t>
            </a:r>
          </a:p>
        </p:txBody>
      </p:sp>
      <p:graphicFrame>
        <p:nvGraphicFramePr>
          <p:cNvPr id="3" name="Diagram 2"/>
          <p:cNvGraphicFramePr/>
          <p:nvPr>
            <p:extLst>
              <p:ext uri="{D42A27DB-BD31-4B8C-83A1-F6EECF244321}">
                <p14:modId xmlns:p14="http://schemas.microsoft.com/office/powerpoint/2010/main" val="706417812"/>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2396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Driving Impacts of Globalization</a:t>
            </a:r>
          </a:p>
        </p:txBody>
      </p:sp>
      <p:sp>
        <p:nvSpPr>
          <p:cNvPr id="3" name="Content Placeholder 2"/>
          <p:cNvSpPr>
            <a:spLocks noGrp="1"/>
          </p:cNvSpPr>
          <p:nvPr>
            <p:ph idx="1"/>
          </p:nvPr>
        </p:nvSpPr>
        <p:spPr>
          <a:xfrm>
            <a:off x="299113" y="1828800"/>
            <a:ext cx="3434687" cy="4648200"/>
          </a:xfrm>
        </p:spPr>
        <p:txBody>
          <a:bodyPr>
            <a:normAutofit/>
          </a:bodyPr>
          <a:lstStyle/>
          <a:p>
            <a:r>
              <a:rPr lang="en-US" sz="2400" dirty="0"/>
              <a:t>Economic change</a:t>
            </a:r>
          </a:p>
          <a:p>
            <a:pPr lvl="1"/>
            <a:r>
              <a:rPr lang="en-US" sz="2000" dirty="0"/>
              <a:t>International trade, global finance, labor outsourcing</a:t>
            </a:r>
          </a:p>
          <a:p>
            <a:r>
              <a:rPr lang="en-US" sz="2400" dirty="0"/>
              <a:t>Cultural change</a:t>
            </a:r>
          </a:p>
          <a:p>
            <a:pPr lvl="1"/>
            <a:r>
              <a:rPr lang="en-US" sz="2000" dirty="0"/>
              <a:t>Multiculturalism from media, international travel, ethnic foods</a:t>
            </a:r>
            <a:endParaRPr lang="en-US" sz="2400" dirty="0"/>
          </a:p>
          <a:p>
            <a:r>
              <a:rPr lang="en-US" sz="2400" dirty="0"/>
              <a:t>Technological change</a:t>
            </a:r>
          </a:p>
          <a:p>
            <a:pPr lvl="1"/>
            <a:r>
              <a:rPr lang="en-US" sz="2000" dirty="0"/>
              <a:t>Computing and communication platforms, global patent and copyright laws</a:t>
            </a: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2362200"/>
            <a:ext cx="5333999"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8883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Rise of Information Systems Outsourcing</a:t>
            </a:r>
          </a:p>
        </p:txBody>
      </p:sp>
      <p:sp>
        <p:nvSpPr>
          <p:cNvPr id="3" name="Content Placeholder 2"/>
          <p:cNvSpPr>
            <a:spLocks noGrp="1"/>
          </p:cNvSpPr>
          <p:nvPr>
            <p:ph idx="1"/>
          </p:nvPr>
        </p:nvSpPr>
        <p:spPr>
          <a:xfrm>
            <a:off x="457200" y="1828800"/>
            <a:ext cx="8229600" cy="1219200"/>
          </a:xfrm>
        </p:spPr>
        <p:txBody>
          <a:bodyPr/>
          <a:lstStyle/>
          <a:p>
            <a:r>
              <a:rPr lang="en-US" dirty="0"/>
              <a:t>Outsourcing: moving of business processes or tasks to another company</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971800"/>
            <a:ext cx="5165537"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2337" y="3955363"/>
            <a:ext cx="2724150"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8695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Rise of Information Systems Outsourcing:</a:t>
            </a:r>
            <a:br>
              <a:rPr lang="en-US" dirty="0"/>
            </a:br>
            <a:r>
              <a:rPr lang="en-US" dirty="0"/>
              <a:t>Key Reasons for Outsourcing</a:t>
            </a:r>
          </a:p>
        </p:txBody>
      </p:sp>
      <p:sp>
        <p:nvSpPr>
          <p:cNvPr id="3" name="Content Placeholder 2"/>
          <p:cNvSpPr>
            <a:spLocks noGrp="1"/>
          </p:cNvSpPr>
          <p:nvPr>
            <p:ph idx="1"/>
          </p:nvPr>
        </p:nvSpPr>
        <p:spPr/>
        <p:txBody>
          <a:bodyPr>
            <a:normAutofit fontScale="92500" lnSpcReduction="10000"/>
          </a:bodyPr>
          <a:lstStyle/>
          <a:p>
            <a:r>
              <a:rPr lang="en-US" dirty="0"/>
              <a:t>To reduce or control costs</a:t>
            </a:r>
          </a:p>
          <a:p>
            <a:r>
              <a:rPr lang="en-US" dirty="0"/>
              <a:t>To free up internal resources</a:t>
            </a:r>
          </a:p>
          <a:p>
            <a:r>
              <a:rPr lang="en-US" dirty="0"/>
              <a:t>To gain access to world-class capabilities</a:t>
            </a:r>
          </a:p>
          <a:p>
            <a:r>
              <a:rPr lang="en-US" dirty="0"/>
              <a:t>To increase the revenue potential of the organization</a:t>
            </a:r>
          </a:p>
          <a:p>
            <a:r>
              <a:rPr lang="en-US" dirty="0"/>
              <a:t>To reduce time to market</a:t>
            </a:r>
          </a:p>
          <a:p>
            <a:r>
              <a:rPr lang="en-US" dirty="0"/>
              <a:t>To increase process efficiencies</a:t>
            </a:r>
          </a:p>
          <a:p>
            <a:r>
              <a:rPr lang="en-US" dirty="0"/>
              <a:t>To be able to focus on core activities</a:t>
            </a:r>
          </a:p>
          <a:p>
            <a:r>
              <a:rPr lang="en-US" dirty="0"/>
              <a:t>To source specific capabilities or skills</a:t>
            </a:r>
          </a:p>
          <a:p>
            <a:endParaRPr lang="en-US" dirty="0"/>
          </a:p>
        </p:txBody>
      </p:sp>
    </p:spTree>
    <p:extLst>
      <p:ext uri="{BB962C8B-B14F-4D97-AF65-F5344CB8AC3E}">
        <p14:creationId xmlns:p14="http://schemas.microsoft.com/office/powerpoint/2010/main" val="1537809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Opportunities of Operating in the Digital World</a:t>
            </a:r>
          </a:p>
        </p:txBody>
      </p:sp>
      <p:sp>
        <p:nvSpPr>
          <p:cNvPr id="3" name="Content Placeholder 2"/>
          <p:cNvSpPr>
            <a:spLocks noGrp="1"/>
          </p:cNvSpPr>
          <p:nvPr>
            <p:ph idx="1"/>
          </p:nvPr>
        </p:nvSpPr>
        <p:spPr/>
        <p:txBody>
          <a:bodyPr>
            <a:normAutofit fontScale="92500" lnSpcReduction="20000"/>
          </a:bodyPr>
          <a:lstStyle/>
          <a:p>
            <a:r>
              <a:rPr lang="en-US" dirty="0"/>
              <a:t>Falling Transportation Costs</a:t>
            </a:r>
          </a:p>
          <a:p>
            <a:pPr lvl="1"/>
            <a:r>
              <a:rPr lang="en-US" dirty="0"/>
              <a:t>Shipping a bottle of wine from Australia to Europe costs only a few cents</a:t>
            </a:r>
          </a:p>
          <a:p>
            <a:r>
              <a:rPr lang="en-US" dirty="0"/>
              <a:t>Falling Telecommunication Costs</a:t>
            </a:r>
          </a:p>
          <a:p>
            <a:pPr lvl="1"/>
            <a:r>
              <a:rPr lang="en-US" dirty="0"/>
              <a:t>These have helped create shared perspectives of behavior, desirable goods, and even forms of government</a:t>
            </a:r>
          </a:p>
          <a:p>
            <a:r>
              <a:rPr lang="en-US" dirty="0"/>
              <a:t>Reaching Global Markets</a:t>
            </a:r>
          </a:p>
          <a:p>
            <a:r>
              <a:rPr lang="en-US" dirty="0"/>
              <a:t>Accessing a Global Labor Pool</a:t>
            </a:r>
          </a:p>
          <a:p>
            <a:pPr lvl="1"/>
            <a:r>
              <a:rPr lang="en-US" dirty="0"/>
              <a:t>Highly skilled or low-cost labor pools exist in many countries that are now economically accessible</a:t>
            </a:r>
          </a:p>
        </p:txBody>
      </p:sp>
    </p:spTree>
    <p:extLst>
      <p:ext uri="{BB962C8B-B14F-4D97-AF65-F5344CB8AC3E}">
        <p14:creationId xmlns:p14="http://schemas.microsoft.com/office/powerpoint/2010/main" val="2622204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of Operating in the Digital World</a:t>
            </a:r>
          </a:p>
        </p:txBody>
      </p:sp>
      <p:sp>
        <p:nvSpPr>
          <p:cNvPr id="4" name="Content Placeholder 3"/>
          <p:cNvSpPr>
            <a:spLocks noGrp="1"/>
          </p:cNvSpPr>
          <p:nvPr>
            <p:ph idx="1"/>
          </p:nvPr>
        </p:nvSpPr>
        <p:spPr/>
        <p:txBody>
          <a:bodyPr>
            <a:normAutofit lnSpcReduction="10000"/>
          </a:bodyPr>
          <a:lstStyle/>
          <a:p>
            <a:r>
              <a:rPr lang="en-US" dirty="0"/>
              <a:t>Government</a:t>
            </a:r>
          </a:p>
          <a:p>
            <a:pPr lvl="1"/>
            <a:r>
              <a:rPr lang="en-US" dirty="0"/>
              <a:t>Political instability</a:t>
            </a:r>
          </a:p>
          <a:p>
            <a:pPr lvl="1"/>
            <a:r>
              <a:rPr lang="en-US" dirty="0"/>
              <a:t>Regulatory: taxes/tariffs, import/export restrictions  </a:t>
            </a:r>
          </a:p>
          <a:p>
            <a:r>
              <a:rPr lang="en-US" dirty="0"/>
              <a:t>Geo-economic</a:t>
            </a:r>
          </a:p>
          <a:p>
            <a:pPr lvl="1"/>
            <a:r>
              <a:rPr lang="en-US" dirty="0"/>
              <a:t>Time zones, infrastructure </a:t>
            </a:r>
          </a:p>
          <a:p>
            <a:pPr lvl="1"/>
            <a:r>
              <a:rPr lang="en-US" dirty="0"/>
              <a:t>Workforce: welfare, demographics, expertise</a:t>
            </a:r>
          </a:p>
          <a:p>
            <a:r>
              <a:rPr lang="en-US" dirty="0"/>
              <a:t>Cultural</a:t>
            </a:r>
          </a:p>
          <a:p>
            <a:pPr lvl="1"/>
            <a:r>
              <a:rPr lang="en-US" dirty="0"/>
              <a:t>Working with, providing services to</a:t>
            </a:r>
          </a:p>
        </p:txBody>
      </p:sp>
    </p:spTree>
    <p:extLst>
      <p:ext uri="{BB962C8B-B14F-4D97-AF65-F5344CB8AC3E}">
        <p14:creationId xmlns:p14="http://schemas.microsoft.com/office/powerpoint/2010/main" val="3342912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Information Systems Defined</a:t>
            </a:r>
          </a:p>
        </p:txBody>
      </p:sp>
      <p:graphicFrame>
        <p:nvGraphicFramePr>
          <p:cNvPr id="4" name="Diagram 3"/>
          <p:cNvGraphicFramePr/>
          <p:nvPr>
            <p:extLst>
              <p:ext uri="{D42A27DB-BD31-4B8C-83A1-F6EECF244321}">
                <p14:modId xmlns:p14="http://schemas.microsoft.com/office/powerpoint/2010/main" val="3491379341"/>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1481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8899" y="2073592"/>
            <a:ext cx="5108901" cy="387000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vert="horz" lIns="0" tIns="0" rIns="0" bIns="0" rtlCol="0" anchor="ctr" anchorCtr="0">
            <a:noAutofit/>
          </a:bodyPr>
          <a:lstStyle/>
          <a:p>
            <a:r>
              <a:rPr lang="en-US" sz="3600" dirty="0"/>
              <a:t>Information Systems</a:t>
            </a:r>
          </a:p>
        </p:txBody>
      </p:sp>
      <p:sp>
        <p:nvSpPr>
          <p:cNvPr id="3" name="Content Placeholder 2"/>
          <p:cNvSpPr>
            <a:spLocks noGrp="1"/>
          </p:cNvSpPr>
          <p:nvPr>
            <p:ph idx="1"/>
          </p:nvPr>
        </p:nvSpPr>
        <p:spPr>
          <a:xfrm>
            <a:off x="152400" y="1828800"/>
            <a:ext cx="4800600" cy="4572000"/>
          </a:xfrm>
        </p:spPr>
        <p:txBody>
          <a:bodyPr>
            <a:normAutofit lnSpcReduction="10000"/>
          </a:bodyPr>
          <a:lstStyle/>
          <a:p>
            <a:r>
              <a:rPr lang="en-US" sz="3000" dirty="0"/>
              <a:t>Information systems use information technology to collect, create, and distribute useful data </a:t>
            </a:r>
          </a:p>
          <a:p>
            <a:endParaRPr lang="en-US" dirty="0"/>
          </a:p>
          <a:p>
            <a:pPr marL="0" indent="0">
              <a:buNone/>
            </a:pPr>
            <a:endParaRPr lang="en-US" dirty="0"/>
          </a:p>
          <a:p>
            <a:r>
              <a:rPr lang="en-US" sz="3000" dirty="0"/>
              <a:t>Information technology:</a:t>
            </a:r>
          </a:p>
          <a:p>
            <a:pPr lvl="1"/>
            <a:r>
              <a:rPr lang="en-US" dirty="0"/>
              <a:t>Hardware, software, telecommunications</a:t>
            </a:r>
          </a:p>
        </p:txBody>
      </p:sp>
    </p:spTree>
    <p:extLst>
      <p:ext uri="{BB962C8B-B14F-4D97-AF65-F5344CB8AC3E}">
        <p14:creationId xmlns:p14="http://schemas.microsoft.com/office/powerpoint/2010/main" val="2803031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Chapter 1 Learning Objectives</a:t>
            </a:r>
          </a:p>
        </p:txBody>
      </p:sp>
      <p:graphicFrame>
        <p:nvGraphicFramePr>
          <p:cNvPr id="4" name="Diagram 3"/>
          <p:cNvGraphicFramePr/>
          <p:nvPr>
            <p:extLst>
              <p:ext uri="{D42A27DB-BD31-4B8C-83A1-F6EECF244321}">
                <p14:modId xmlns:p14="http://schemas.microsoft.com/office/powerpoint/2010/main" val="1413624382"/>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7945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p>
            <a:r>
              <a:rPr lang="en-US" sz="3600" dirty="0"/>
              <a:t>Data: The Root and Purpose of Information Systems</a:t>
            </a:r>
          </a:p>
        </p:txBody>
      </p:sp>
      <p:sp>
        <p:nvSpPr>
          <p:cNvPr id="3" name="Content Placeholder 2"/>
          <p:cNvSpPr>
            <a:spLocks noGrp="1"/>
          </p:cNvSpPr>
          <p:nvPr>
            <p:ph idx="1"/>
          </p:nvPr>
        </p:nvSpPr>
        <p:spPr>
          <a:xfrm>
            <a:off x="152400" y="4953000"/>
            <a:ext cx="8763000" cy="1524000"/>
          </a:xfrm>
        </p:spPr>
        <p:txBody>
          <a:bodyPr>
            <a:noAutofit/>
          </a:bodyPr>
          <a:lstStyle/>
          <a:p>
            <a:r>
              <a:rPr lang="en-US" sz="2200" dirty="0"/>
              <a:t>Alone, raw data are not very useful</a:t>
            </a:r>
          </a:p>
          <a:p>
            <a:r>
              <a:rPr lang="en-US" sz="2200" dirty="0"/>
              <a:t>When processed into information, data become useful</a:t>
            </a:r>
          </a:p>
          <a:p>
            <a:r>
              <a:rPr lang="en-US" sz="2200" dirty="0"/>
              <a:t>When information is understood and used for decisions, it becomes knowledge</a:t>
            </a: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399" y="1752600"/>
            <a:ext cx="5029201" cy="3130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8066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chorCtr="0">
            <a:noAutofit/>
          </a:bodyPr>
          <a:lstStyle/>
          <a:p>
            <a:r>
              <a:rPr lang="en-US" sz="3600" dirty="0"/>
              <a:t>People: The Builders, Managers, and </a:t>
            </a:r>
            <a:br>
              <a:rPr lang="en-US" sz="3600" dirty="0"/>
            </a:br>
            <a:r>
              <a:rPr lang="en-US" sz="3600" dirty="0"/>
              <a:t>Users of Information Systems</a:t>
            </a:r>
          </a:p>
        </p:txBody>
      </p:sp>
      <p:sp>
        <p:nvSpPr>
          <p:cNvPr id="3" name="Content Placeholder 2"/>
          <p:cNvSpPr>
            <a:spLocks noGrp="1"/>
          </p:cNvSpPr>
          <p:nvPr>
            <p:ph idx="1"/>
          </p:nvPr>
        </p:nvSpPr>
        <p:spPr>
          <a:xfrm>
            <a:off x="457200" y="1828800"/>
            <a:ext cx="8229600" cy="914400"/>
          </a:xfrm>
        </p:spPr>
        <p:txBody>
          <a:bodyPr>
            <a:normAutofit/>
          </a:bodyPr>
          <a:lstStyle/>
          <a:p>
            <a:r>
              <a:rPr lang="en-US" sz="2400" dirty="0"/>
              <a:t>As the use of information systems grows, so does the need for dedicated IS professionals.</a:t>
            </a: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438" y="2733675"/>
            <a:ext cx="8239125"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6606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chorCtr="0">
            <a:noAutofit/>
          </a:bodyPr>
          <a:lstStyle/>
          <a:p>
            <a:r>
              <a:rPr lang="en-US" sz="3600" dirty="0"/>
              <a:t>Careers in Information Systems</a:t>
            </a:r>
          </a:p>
        </p:txBody>
      </p:sp>
      <p:sp>
        <p:nvSpPr>
          <p:cNvPr id="3" name="Content Placeholder 2"/>
          <p:cNvSpPr>
            <a:spLocks noGrp="1"/>
          </p:cNvSpPr>
          <p:nvPr>
            <p:ph idx="1"/>
          </p:nvPr>
        </p:nvSpPr>
        <p:spPr/>
        <p:txBody>
          <a:bodyPr>
            <a:normAutofit fontScale="92500" lnSpcReduction="10000"/>
          </a:bodyPr>
          <a:lstStyle/>
          <a:p>
            <a:r>
              <a:rPr lang="en-US" dirty="0"/>
              <a:t>Develop</a:t>
            </a:r>
          </a:p>
          <a:p>
            <a:pPr lvl="1"/>
            <a:r>
              <a:rPr lang="en-US" dirty="0"/>
              <a:t>Systems analyst, software developer, systems consultant</a:t>
            </a:r>
          </a:p>
          <a:p>
            <a:r>
              <a:rPr lang="en-US" dirty="0"/>
              <a:t>Maintain</a:t>
            </a:r>
          </a:p>
          <a:p>
            <a:pPr lvl="1"/>
            <a:r>
              <a:rPr lang="en-US" dirty="0"/>
              <a:t>IS auditor, database administrator, Webmaster</a:t>
            </a:r>
          </a:p>
          <a:p>
            <a:r>
              <a:rPr lang="en-US" dirty="0"/>
              <a:t>Manage</a:t>
            </a:r>
          </a:p>
          <a:p>
            <a:pPr lvl="1"/>
            <a:r>
              <a:rPr lang="en-US" dirty="0"/>
              <a:t>IS manager, IS security manager, chief information officer (CIO)</a:t>
            </a:r>
          </a:p>
          <a:p>
            <a:r>
              <a:rPr lang="en-US" dirty="0"/>
              <a:t>Study</a:t>
            </a:r>
          </a:p>
          <a:p>
            <a:pPr lvl="1"/>
            <a:r>
              <a:rPr lang="en-US" dirty="0"/>
              <a:t>University professor, government scientist</a:t>
            </a:r>
          </a:p>
          <a:p>
            <a:endParaRPr lang="en-US" dirty="0"/>
          </a:p>
        </p:txBody>
      </p:sp>
    </p:spTree>
    <p:extLst>
      <p:ext uri="{BB962C8B-B14F-4D97-AF65-F5344CB8AC3E}">
        <p14:creationId xmlns:p14="http://schemas.microsoft.com/office/powerpoint/2010/main" val="3259041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2286000"/>
            <a:ext cx="7420777" cy="4281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vert="horz" lIns="0" tIns="0" rIns="0" bIns="0" rtlCol="0" anchor="ctr" anchorCtr="0">
            <a:noAutofit/>
          </a:bodyPr>
          <a:lstStyle/>
          <a:p>
            <a:r>
              <a:rPr lang="en-US" sz="3600" dirty="0"/>
              <a:t>What Makes IS Personnel So Valuable?</a:t>
            </a:r>
          </a:p>
        </p:txBody>
      </p:sp>
      <p:sp>
        <p:nvSpPr>
          <p:cNvPr id="3" name="Content Placeholder 2"/>
          <p:cNvSpPr>
            <a:spLocks noGrp="1"/>
          </p:cNvSpPr>
          <p:nvPr>
            <p:ph idx="1"/>
          </p:nvPr>
        </p:nvSpPr>
        <p:spPr>
          <a:xfrm>
            <a:off x="457200" y="1828800"/>
            <a:ext cx="8534400" cy="4572000"/>
          </a:xfrm>
        </p:spPr>
        <p:txBody>
          <a:bodyPr>
            <a:normAutofit/>
          </a:bodyPr>
          <a:lstStyle/>
          <a:p>
            <a:r>
              <a:rPr lang="en-US" dirty="0"/>
              <a:t>A blend of technical, business, and system skills</a:t>
            </a:r>
          </a:p>
          <a:p>
            <a:endParaRPr lang="en-US" dirty="0"/>
          </a:p>
        </p:txBody>
      </p:sp>
    </p:spTree>
    <p:extLst>
      <p:ext uri="{BB962C8B-B14F-4D97-AF65-F5344CB8AC3E}">
        <p14:creationId xmlns:p14="http://schemas.microsoft.com/office/powerpoint/2010/main" val="1322667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chorCtr="0">
            <a:noAutofit/>
          </a:bodyPr>
          <a:lstStyle/>
          <a:p>
            <a:r>
              <a:rPr lang="en-US" sz="3600" dirty="0"/>
              <a:t>Organizations: The Context of </a:t>
            </a:r>
            <a:br>
              <a:rPr lang="en-US" sz="3600" dirty="0"/>
            </a:br>
            <a:r>
              <a:rPr lang="en-US" sz="3600" dirty="0"/>
              <a:t>Information Systems</a:t>
            </a:r>
          </a:p>
        </p:txBody>
      </p:sp>
      <p:sp>
        <p:nvSpPr>
          <p:cNvPr id="3" name="Content Placeholder 2"/>
          <p:cNvSpPr>
            <a:spLocks noGrp="1"/>
          </p:cNvSpPr>
          <p:nvPr>
            <p:ph idx="1"/>
          </p:nvPr>
        </p:nvSpPr>
        <p:spPr/>
        <p:txBody>
          <a:bodyPr/>
          <a:lstStyle/>
          <a:p>
            <a:r>
              <a:rPr lang="en-US" dirty="0"/>
              <a:t>Information systems can help organizations</a:t>
            </a:r>
          </a:p>
          <a:p>
            <a:pPr lvl="1"/>
            <a:r>
              <a:rPr lang="en-US" dirty="0"/>
              <a:t>Be more productive and profitable</a:t>
            </a:r>
          </a:p>
          <a:p>
            <a:pPr lvl="1"/>
            <a:r>
              <a:rPr lang="en-US" dirty="0"/>
              <a:t>Gain competitive advantage</a:t>
            </a:r>
          </a:p>
          <a:p>
            <a:pPr lvl="1"/>
            <a:r>
              <a:rPr lang="en-US" dirty="0"/>
              <a:t>Reach more customers</a:t>
            </a:r>
          </a:p>
          <a:p>
            <a:pPr lvl="1"/>
            <a:r>
              <a:rPr lang="en-US" dirty="0"/>
              <a:t>Improve service to their customers</a:t>
            </a:r>
          </a:p>
          <a:p>
            <a:r>
              <a:rPr lang="en-US" dirty="0"/>
              <a:t>This holds true for all types of organizations—professional, social, religious, educational, and governmental</a:t>
            </a:r>
          </a:p>
        </p:txBody>
      </p:sp>
    </p:spTree>
    <p:extLst>
      <p:ext uri="{BB962C8B-B14F-4D97-AF65-F5344CB8AC3E}">
        <p14:creationId xmlns:p14="http://schemas.microsoft.com/office/powerpoint/2010/main" val="58845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chorCtr="0">
            <a:noAutofit/>
          </a:bodyPr>
          <a:lstStyle/>
          <a:p>
            <a:r>
              <a:rPr lang="en-US" sz="3600" dirty="0"/>
              <a:t>Types of Information Systems</a:t>
            </a:r>
          </a:p>
        </p:txBody>
      </p:sp>
      <p:sp>
        <p:nvSpPr>
          <p:cNvPr id="3" name="Content Placeholder 2"/>
          <p:cNvSpPr>
            <a:spLocks noGrp="1"/>
          </p:cNvSpPr>
          <p:nvPr>
            <p:ph sz="half" idx="1"/>
          </p:nvPr>
        </p:nvSpPr>
        <p:spPr>
          <a:xfrm>
            <a:off x="228600" y="1828800"/>
            <a:ext cx="4267200" cy="4572000"/>
          </a:xfrm>
        </p:spPr>
        <p:txBody>
          <a:bodyPr>
            <a:normAutofit lnSpcReduction="10000"/>
          </a:bodyPr>
          <a:lstStyle/>
          <a:p>
            <a:r>
              <a:rPr lang="en-US" sz="2400" dirty="0"/>
              <a:t>Transaction processing system (TPS)</a:t>
            </a:r>
          </a:p>
          <a:p>
            <a:r>
              <a:rPr lang="en-US" sz="2400" dirty="0"/>
              <a:t>Management information system (MIS)</a:t>
            </a:r>
          </a:p>
          <a:p>
            <a:r>
              <a:rPr lang="en-US" sz="2400" dirty="0"/>
              <a:t>Decision support system (DSS)</a:t>
            </a:r>
          </a:p>
          <a:p>
            <a:r>
              <a:rPr lang="en-US" sz="2400" dirty="0"/>
              <a:t>Intelligent system</a:t>
            </a:r>
          </a:p>
          <a:p>
            <a:r>
              <a:rPr lang="en-US" sz="2400" dirty="0"/>
              <a:t>Business intelligence system</a:t>
            </a:r>
          </a:p>
          <a:p>
            <a:r>
              <a:rPr lang="en-US" sz="2400" dirty="0"/>
              <a:t>Office automation system</a:t>
            </a:r>
          </a:p>
          <a:p>
            <a:r>
              <a:rPr lang="en-US" sz="2400" dirty="0"/>
              <a:t>Collaboration system</a:t>
            </a:r>
          </a:p>
          <a:p>
            <a:r>
              <a:rPr lang="en-US" sz="2400" dirty="0"/>
              <a:t>Knowledge management system</a:t>
            </a:r>
          </a:p>
          <a:p>
            <a:endParaRPr lang="en-US" sz="2400" dirty="0"/>
          </a:p>
          <a:p>
            <a:endParaRPr lang="en-US" sz="2400" dirty="0"/>
          </a:p>
        </p:txBody>
      </p:sp>
      <p:sp>
        <p:nvSpPr>
          <p:cNvPr id="4" name="Content Placeholder 3"/>
          <p:cNvSpPr>
            <a:spLocks noGrp="1"/>
          </p:cNvSpPr>
          <p:nvPr>
            <p:ph sz="half" idx="2"/>
          </p:nvPr>
        </p:nvSpPr>
        <p:spPr>
          <a:xfrm>
            <a:off x="4648200" y="1828800"/>
            <a:ext cx="4267200" cy="4572000"/>
          </a:xfrm>
        </p:spPr>
        <p:txBody>
          <a:bodyPr>
            <a:normAutofit lnSpcReduction="10000"/>
          </a:bodyPr>
          <a:lstStyle/>
          <a:p>
            <a:r>
              <a:rPr lang="en-US" sz="2400" dirty="0"/>
              <a:t>Social software</a:t>
            </a:r>
          </a:p>
          <a:p>
            <a:r>
              <a:rPr lang="en-US" sz="2400" dirty="0"/>
              <a:t>Geographic information system (GIS)</a:t>
            </a:r>
          </a:p>
          <a:p>
            <a:r>
              <a:rPr lang="en-US" sz="2400" dirty="0"/>
              <a:t>Functional area information system</a:t>
            </a:r>
          </a:p>
          <a:p>
            <a:r>
              <a:rPr lang="en-US" sz="2400" dirty="0"/>
              <a:t>Customer relation management (CRM) system</a:t>
            </a:r>
          </a:p>
          <a:p>
            <a:r>
              <a:rPr lang="en-US" sz="2400" dirty="0"/>
              <a:t>Enterprise resource planning system (ERP)</a:t>
            </a:r>
          </a:p>
          <a:p>
            <a:r>
              <a:rPr lang="en-US" sz="2400" dirty="0"/>
              <a:t>Supply chain management system</a:t>
            </a:r>
          </a:p>
          <a:p>
            <a:r>
              <a:rPr lang="en-US" sz="2400" dirty="0"/>
              <a:t>Electronic commerce system</a:t>
            </a:r>
          </a:p>
        </p:txBody>
      </p:sp>
    </p:spTree>
    <p:extLst>
      <p:ext uri="{BB962C8B-B14F-4D97-AF65-F5344CB8AC3E}">
        <p14:creationId xmlns:p14="http://schemas.microsoft.com/office/powerpoint/2010/main" val="2067578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Dual Nature of Information Systems</a:t>
            </a:r>
          </a:p>
        </p:txBody>
      </p:sp>
      <p:graphicFrame>
        <p:nvGraphicFramePr>
          <p:cNvPr id="3" name="Diagram 2"/>
          <p:cNvGraphicFramePr/>
          <p:nvPr>
            <p:extLst>
              <p:ext uri="{D42A27DB-BD31-4B8C-83A1-F6EECF244321}">
                <p14:modId xmlns:p14="http://schemas.microsoft.com/office/powerpoint/2010/main" val="2941225311"/>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9761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p>
            <a:r>
              <a:rPr lang="en-US" sz="3600" dirty="0"/>
              <a:t>Information Systems for Competitive Advantage–But with a Risk</a:t>
            </a:r>
          </a:p>
        </p:txBody>
      </p:sp>
      <p:sp>
        <p:nvSpPr>
          <p:cNvPr id="3" name="Content Placeholder 2"/>
          <p:cNvSpPr>
            <a:spLocks noGrp="1"/>
          </p:cNvSpPr>
          <p:nvPr>
            <p:ph idx="1"/>
          </p:nvPr>
        </p:nvSpPr>
        <p:spPr>
          <a:xfrm>
            <a:off x="228600" y="1905000"/>
            <a:ext cx="8458200" cy="4724400"/>
          </a:xfrm>
        </p:spPr>
        <p:txBody>
          <a:bodyPr>
            <a:normAutofit fontScale="77500" lnSpcReduction="20000"/>
          </a:bodyPr>
          <a:lstStyle/>
          <a:p>
            <a:r>
              <a:rPr lang="en-US" sz="3600" dirty="0"/>
              <a:t>IS gone awry–American Airlines computer glitch </a:t>
            </a:r>
          </a:p>
          <a:p>
            <a:pPr lvl="1"/>
            <a:r>
              <a:rPr lang="en-US" dirty="0"/>
              <a:t>Caused 700 delayed flights, 125K affected passengers, FAA flight halt, public apology from CEO</a:t>
            </a:r>
          </a:p>
          <a:p>
            <a:r>
              <a:rPr lang="en-US" sz="3600" dirty="0"/>
              <a:t>IS done right–FedEx tracking system</a:t>
            </a:r>
          </a:p>
          <a:p>
            <a:pPr lvl="1"/>
            <a:r>
              <a:rPr lang="en-US" dirty="0"/>
              <a:t>Continuous update and fine-tuning provides high-quality package tracking and enables FedEx to become a global leader in express transportation, handling 25% of all package deliveries</a:t>
            </a:r>
          </a:p>
          <a:p>
            <a:r>
              <a:rPr lang="en-US" sz="3600" dirty="0"/>
              <a:t>Firms of all types and sizes can use information systems to gain or sustain a competitive advantage over their rivals</a:t>
            </a:r>
          </a:p>
          <a:p>
            <a:pPr lvl="1"/>
            <a:r>
              <a:rPr lang="en-US" dirty="0"/>
              <a:t>Whether it is a small mom-and-pop boutique or a large government agency, every organization can find a way to use information technology to beat its rivals</a:t>
            </a:r>
          </a:p>
        </p:txBody>
      </p:sp>
    </p:spTree>
    <p:extLst>
      <p:ext uri="{BB962C8B-B14F-4D97-AF65-F5344CB8AC3E}">
        <p14:creationId xmlns:p14="http://schemas.microsoft.com/office/powerpoint/2010/main" val="2969546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IS Ethics</a:t>
            </a:r>
          </a:p>
        </p:txBody>
      </p:sp>
      <p:graphicFrame>
        <p:nvGraphicFramePr>
          <p:cNvPr id="4" name="Diagram 3"/>
          <p:cNvGraphicFramePr/>
          <p:nvPr>
            <p:extLst>
              <p:ext uri="{D42A27DB-BD31-4B8C-83A1-F6EECF244321}">
                <p14:modId xmlns:p14="http://schemas.microsoft.com/office/powerpoint/2010/main" val="487687090"/>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422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Computer Ethics </a:t>
            </a:r>
          </a:p>
        </p:txBody>
      </p:sp>
      <p:sp>
        <p:nvSpPr>
          <p:cNvPr id="5" name="Content Placeholder 4"/>
          <p:cNvSpPr>
            <a:spLocks noGrp="1"/>
          </p:cNvSpPr>
          <p:nvPr>
            <p:ph idx="1"/>
          </p:nvPr>
        </p:nvSpPr>
        <p:spPr/>
        <p:txBody>
          <a:bodyPr>
            <a:normAutofit/>
          </a:bodyPr>
          <a:lstStyle/>
          <a:p>
            <a:pPr marL="0" indent="0" algn="ctr">
              <a:buNone/>
            </a:pPr>
            <a:r>
              <a:rPr lang="en-US" dirty="0"/>
              <a:t>“Describes the moral issues and standards of conduct as they pertain to the use of information systems”</a:t>
            </a:r>
          </a:p>
          <a:p>
            <a:r>
              <a:rPr lang="en-US" dirty="0"/>
              <a:t>Collecting and analyzing user data may have negative impacts</a:t>
            </a:r>
          </a:p>
          <a:p>
            <a:pPr lvl="1"/>
            <a:r>
              <a:rPr lang="en-US" dirty="0"/>
              <a:t>Social decay</a:t>
            </a:r>
          </a:p>
          <a:p>
            <a:pPr lvl="1"/>
            <a:r>
              <a:rPr lang="en-US" dirty="0"/>
              <a:t>Increased consumerism</a:t>
            </a:r>
          </a:p>
          <a:p>
            <a:pPr lvl="1"/>
            <a:r>
              <a:rPr lang="en-US" dirty="0"/>
              <a:t>Loss of privacy</a:t>
            </a:r>
          </a:p>
        </p:txBody>
      </p:sp>
    </p:spTree>
    <p:extLst>
      <p:ext uri="{BB962C8B-B14F-4D97-AF65-F5344CB8AC3E}">
        <p14:creationId xmlns:p14="http://schemas.microsoft.com/office/powerpoint/2010/main" val="2546868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Information Systems Today</a:t>
            </a:r>
            <a:endParaRPr lang="en-US" dirty="0"/>
          </a:p>
        </p:txBody>
      </p:sp>
      <p:graphicFrame>
        <p:nvGraphicFramePr>
          <p:cNvPr id="3" name="Diagram 2"/>
          <p:cNvGraphicFramePr/>
          <p:nvPr>
            <p:extLst>
              <p:ext uri="{D42A27DB-BD31-4B8C-83A1-F6EECF244321}">
                <p14:modId xmlns:p14="http://schemas.microsoft.com/office/powerpoint/2010/main" val="3666805369"/>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8776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Richard O. Mason: “PAPA” Ethical Concerns</a:t>
            </a:r>
            <a:r>
              <a:rPr lang="en-US" sz="3200" dirty="0">
                <a:latin typeface="Calibri"/>
              </a:rPr>
              <a:t>—</a:t>
            </a:r>
            <a:br>
              <a:rPr lang="en-US" sz="3200" dirty="0"/>
            </a:br>
            <a:r>
              <a:rPr lang="en-US" sz="3200" dirty="0"/>
              <a:t>Privacy, Accuracy, Property, and Accessibility</a:t>
            </a:r>
          </a:p>
        </p:txBody>
      </p:sp>
      <p:sp>
        <p:nvSpPr>
          <p:cNvPr id="3" name="Content Placeholder 2"/>
          <p:cNvSpPr>
            <a:spLocks noGrp="1"/>
          </p:cNvSpPr>
          <p:nvPr>
            <p:ph idx="1"/>
          </p:nvPr>
        </p:nvSpPr>
        <p:spPr>
          <a:xfrm>
            <a:off x="457200" y="1981200"/>
            <a:ext cx="8229600" cy="4419600"/>
          </a:xfrm>
        </p:spPr>
        <p:txBody>
          <a:bodyPr>
            <a:normAutofit/>
          </a:bodyPr>
          <a:lstStyle/>
          <a:p>
            <a:r>
              <a:rPr lang="en-US" sz="2400" dirty="0"/>
              <a:t>Privacy: What information should you have to reveal online or in the workplace?</a:t>
            </a:r>
          </a:p>
          <a:p>
            <a:r>
              <a:rPr lang="en-US" sz="2400" dirty="0"/>
              <a:t>Accuracy: Are the data regarding individuals accurate? Can individuals access their data and verify the accuracy thereof? What are the impacts of inaccuracies?</a:t>
            </a:r>
          </a:p>
          <a:p>
            <a:r>
              <a:rPr lang="en-US" sz="2400" dirty="0"/>
              <a:t>Property: Company owns the data/databases kept on individuals, and can sell the information as long as it doesn’t violate stated privacy policies when gathering the data</a:t>
            </a:r>
          </a:p>
          <a:p>
            <a:r>
              <a:rPr lang="en-US" sz="2400" dirty="0"/>
              <a:t>Accessibility: This circles back to the digital divide</a:t>
            </a:r>
            <a:r>
              <a:rPr lang="en-US" sz="2400" dirty="0">
                <a:latin typeface="Calibri"/>
              </a:rPr>
              <a:t>—w</a:t>
            </a:r>
            <a:r>
              <a:rPr lang="en-US" sz="2400" dirty="0"/>
              <a:t>ho has access to information, and the skills to leverage it?</a:t>
            </a:r>
          </a:p>
        </p:txBody>
      </p:sp>
      <p:sp>
        <p:nvSpPr>
          <p:cNvPr id="4" name="Rectangle 3"/>
          <p:cNvSpPr/>
          <p:nvPr/>
        </p:nvSpPr>
        <p:spPr>
          <a:xfrm>
            <a:off x="4375472" y="3244334"/>
            <a:ext cx="393056" cy="369332"/>
          </a:xfrm>
          <a:prstGeom prst="rect">
            <a:avLst/>
          </a:prstGeom>
        </p:spPr>
        <p:txBody>
          <a:bodyPr wrap="none">
            <a:spAutoFit/>
          </a:bodyPr>
          <a:lstStyle/>
          <a:p>
            <a:r>
              <a:rPr lang="en-US" dirty="0"/>
              <a:t>—</a:t>
            </a:r>
          </a:p>
        </p:txBody>
      </p:sp>
    </p:spTree>
    <p:extLst>
      <p:ext uri="{BB962C8B-B14F-4D97-AF65-F5344CB8AC3E}">
        <p14:creationId xmlns:p14="http://schemas.microsoft.com/office/powerpoint/2010/main" val="2845878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2789" y="3200400"/>
            <a:ext cx="4316653" cy="3276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Privacy</a:t>
            </a:r>
          </a:p>
        </p:txBody>
      </p:sp>
      <p:sp>
        <p:nvSpPr>
          <p:cNvPr id="4" name="Content Placeholder 3"/>
          <p:cNvSpPr>
            <a:spLocks noGrp="1"/>
          </p:cNvSpPr>
          <p:nvPr>
            <p:ph sz="half" idx="1"/>
          </p:nvPr>
        </p:nvSpPr>
        <p:spPr>
          <a:xfrm>
            <a:off x="152400" y="1828800"/>
            <a:ext cx="5181600" cy="4572000"/>
          </a:xfrm>
        </p:spPr>
        <p:txBody>
          <a:bodyPr>
            <a:noAutofit/>
          </a:bodyPr>
          <a:lstStyle/>
          <a:p>
            <a:r>
              <a:rPr lang="en-US" sz="2000" dirty="0"/>
              <a:t>Privacy on the Web</a:t>
            </a:r>
          </a:p>
          <a:p>
            <a:pPr lvl="1"/>
            <a:r>
              <a:rPr lang="en-US" sz="1600" dirty="0"/>
              <a:t>Who owns the computerized information about people? Answer: the  company that maintains the database of customers is free to sell it…within limits</a:t>
            </a:r>
            <a:endParaRPr lang="en-US" sz="2000" dirty="0"/>
          </a:p>
          <a:p>
            <a:r>
              <a:rPr lang="en-US" sz="2000" dirty="0"/>
              <a:t>E-mail Privacy</a:t>
            </a:r>
          </a:p>
          <a:p>
            <a:pPr lvl="1"/>
            <a:r>
              <a:rPr lang="en-US" sz="1600" dirty="0"/>
              <a:t>Legally, there is no right to e-mail privacy </a:t>
            </a:r>
          </a:p>
          <a:p>
            <a:pPr lvl="1"/>
            <a:r>
              <a:rPr lang="en-US" sz="1600" dirty="0"/>
              <a:t>Electronic Communications Privacy Act (ECPA), passed in 1986, protects phone conversations, </a:t>
            </a:r>
            <a:br>
              <a:rPr lang="en-US" sz="1600" dirty="0"/>
            </a:br>
            <a:r>
              <a:rPr lang="en-US" sz="1600" dirty="0"/>
              <a:t>but not e-mail</a:t>
            </a:r>
            <a:endParaRPr lang="en-US" sz="2000" dirty="0"/>
          </a:p>
          <a:p>
            <a:r>
              <a:rPr lang="en-US" sz="2000" dirty="0"/>
              <a:t>Protecting your privacy</a:t>
            </a:r>
          </a:p>
          <a:p>
            <a:pPr lvl="1"/>
            <a:r>
              <a:rPr lang="en-US" sz="1600" dirty="0"/>
              <a:t>U.S FTC Fair Information Practice Principles: notice/awareness, choice/consent, access/participation, integrity/security, enforcement/redress</a:t>
            </a:r>
          </a:p>
        </p:txBody>
      </p:sp>
      <p:pic>
        <p:nvPicPr>
          <p:cNvPr id="153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2438400"/>
            <a:ext cx="229552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8505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Intellectual Property</a:t>
            </a:r>
          </a:p>
        </p:txBody>
      </p:sp>
      <p:sp>
        <p:nvSpPr>
          <p:cNvPr id="4" name="Content Placeholder 3"/>
          <p:cNvSpPr>
            <a:spLocks noGrp="1"/>
          </p:cNvSpPr>
          <p:nvPr>
            <p:ph sz="half" idx="1"/>
          </p:nvPr>
        </p:nvSpPr>
        <p:spPr/>
        <p:txBody>
          <a:bodyPr>
            <a:normAutofit fontScale="92500" lnSpcReduction="10000"/>
          </a:bodyPr>
          <a:lstStyle/>
          <a:p>
            <a:r>
              <a:rPr lang="en-US" dirty="0"/>
              <a:t>Copying digital music is almost effortless</a:t>
            </a:r>
          </a:p>
          <a:p>
            <a:r>
              <a:rPr lang="en-US" dirty="0"/>
              <a:t>In many non-Western societies, using someone else’s work is considered praise for the creator</a:t>
            </a:r>
          </a:p>
          <a:p>
            <a:r>
              <a:rPr lang="en-US" dirty="0"/>
              <a:t>Using another’s work without purchase or attribution has significant legal and ethical ramifications</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5800" y="2133600"/>
            <a:ext cx="4334934" cy="2743200"/>
          </a:xfrm>
          <a:prstGeom prst="rect">
            <a:avLst/>
          </a:prstGeom>
        </p:spPr>
      </p:pic>
    </p:spTree>
    <p:extLst>
      <p:ext uri="{BB962C8B-B14F-4D97-AF65-F5344CB8AC3E}">
        <p14:creationId xmlns:p14="http://schemas.microsoft.com/office/powerpoint/2010/main" val="3356167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p>
            <a:r>
              <a:rPr lang="en-US" sz="3600" dirty="0"/>
              <a:t>The Need for a Code of Ethical Conduct:</a:t>
            </a:r>
            <a:br>
              <a:rPr lang="en-US" sz="3600" dirty="0"/>
            </a:br>
            <a:r>
              <a:rPr lang="en-US" sz="3600" dirty="0"/>
              <a:t>Computer Ethics Institute Guidelines</a:t>
            </a:r>
          </a:p>
        </p:txBody>
      </p:sp>
      <p:sp>
        <p:nvSpPr>
          <p:cNvPr id="3" name="Content Placeholder 2"/>
          <p:cNvSpPr>
            <a:spLocks noGrp="1"/>
          </p:cNvSpPr>
          <p:nvPr>
            <p:ph idx="1"/>
          </p:nvPr>
        </p:nvSpPr>
        <p:spPr/>
        <p:txBody>
          <a:bodyPr>
            <a:noAutofit/>
          </a:bodyPr>
          <a:lstStyle/>
          <a:p>
            <a:r>
              <a:rPr lang="en-US" sz="2000" dirty="0"/>
              <a:t>The guidelines prohibit:</a:t>
            </a:r>
          </a:p>
          <a:p>
            <a:pPr lvl="1"/>
            <a:r>
              <a:rPr lang="en-US" sz="2000" dirty="0"/>
              <a:t>Using a computer to harm others</a:t>
            </a:r>
          </a:p>
          <a:p>
            <a:pPr lvl="1"/>
            <a:r>
              <a:rPr lang="en-US" sz="2000" dirty="0"/>
              <a:t>Interfering with other people’s computer work</a:t>
            </a:r>
          </a:p>
          <a:p>
            <a:pPr lvl="1"/>
            <a:r>
              <a:rPr lang="en-US" sz="2000" dirty="0"/>
              <a:t>Snooping in other people’s files</a:t>
            </a:r>
          </a:p>
          <a:p>
            <a:pPr lvl="1"/>
            <a:r>
              <a:rPr lang="en-US" sz="2000" dirty="0"/>
              <a:t>Using a computer to steal</a:t>
            </a:r>
          </a:p>
          <a:p>
            <a:pPr lvl="1"/>
            <a:r>
              <a:rPr lang="en-US" sz="2000" dirty="0"/>
              <a:t>Using a computer to bear false witness</a:t>
            </a:r>
          </a:p>
          <a:p>
            <a:pPr lvl="1"/>
            <a:r>
              <a:rPr lang="en-US" sz="2000" dirty="0"/>
              <a:t>Copying or using proprietary software without paying for it</a:t>
            </a:r>
          </a:p>
          <a:p>
            <a:pPr lvl="1"/>
            <a:r>
              <a:rPr lang="en-US" sz="2000" dirty="0"/>
              <a:t>Using the  resources of others without authorization or compensation</a:t>
            </a:r>
          </a:p>
          <a:p>
            <a:pPr lvl="1"/>
            <a:r>
              <a:rPr lang="en-US" sz="2000" dirty="0"/>
              <a:t>Appropriating other people’s intellectual output</a:t>
            </a:r>
          </a:p>
          <a:p>
            <a:r>
              <a:rPr lang="en-US" sz="2000" dirty="0"/>
              <a:t>The guidelines recommend:</a:t>
            </a:r>
          </a:p>
          <a:p>
            <a:pPr lvl="1"/>
            <a:r>
              <a:rPr lang="en-US" sz="2000" dirty="0"/>
              <a:t>Review the  social consequences of programs and systems you design</a:t>
            </a:r>
          </a:p>
          <a:p>
            <a:pPr lvl="1"/>
            <a:r>
              <a:rPr lang="en-US" sz="2000" dirty="0"/>
              <a:t>Use computers in ways that show consideration and respect for others</a:t>
            </a:r>
          </a:p>
          <a:p>
            <a:endParaRPr lang="en-US" sz="2000" dirty="0"/>
          </a:p>
        </p:txBody>
      </p:sp>
    </p:spTree>
    <p:extLst>
      <p:ext uri="{BB962C8B-B14F-4D97-AF65-F5344CB8AC3E}">
        <p14:creationId xmlns:p14="http://schemas.microsoft.com/office/powerpoint/2010/main" val="3554355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Digital Divide</a:t>
            </a:r>
          </a:p>
        </p:txBody>
      </p:sp>
      <p:sp>
        <p:nvSpPr>
          <p:cNvPr id="3" name="Content Placeholder 2"/>
          <p:cNvSpPr>
            <a:spLocks noGrp="1"/>
          </p:cNvSpPr>
          <p:nvPr>
            <p:ph idx="1"/>
          </p:nvPr>
        </p:nvSpPr>
        <p:spPr/>
        <p:txBody>
          <a:bodyPr>
            <a:normAutofit lnSpcReduction="10000"/>
          </a:bodyPr>
          <a:lstStyle/>
          <a:p>
            <a:r>
              <a:rPr lang="en-US" dirty="0"/>
              <a:t>Many people are being left behind in the Information Age</a:t>
            </a:r>
          </a:p>
          <a:p>
            <a:pPr lvl="1"/>
            <a:r>
              <a:rPr lang="en-US" dirty="0"/>
              <a:t>Strong linkage between computer literacy and a person’s ability to compete in the Information Age</a:t>
            </a:r>
          </a:p>
          <a:p>
            <a:pPr lvl="1"/>
            <a:r>
              <a:rPr lang="en-US" dirty="0"/>
              <a:t>People in rural communities, the elderly, people with disabilities, and minorities lag behind national averages for Internet access and computer literacy</a:t>
            </a:r>
          </a:p>
          <a:p>
            <a:pPr lvl="1"/>
            <a:r>
              <a:rPr lang="en-US" dirty="0"/>
              <a:t>The challenges in overcoming the digital divide are even greater in developing countries</a:t>
            </a:r>
          </a:p>
        </p:txBody>
      </p:sp>
    </p:spTree>
    <p:extLst>
      <p:ext uri="{BB962C8B-B14F-4D97-AF65-F5344CB8AC3E}">
        <p14:creationId xmlns:p14="http://schemas.microsoft.com/office/powerpoint/2010/main" val="1800355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t>End of Chapter Content</a:t>
            </a:r>
          </a:p>
        </p:txBody>
      </p:sp>
    </p:spTree>
    <p:extLst>
      <p:ext uri="{BB962C8B-B14F-4D97-AF65-F5344CB8AC3E}">
        <p14:creationId xmlns:p14="http://schemas.microsoft.com/office/powerpoint/2010/main" val="24785932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in the Digital World: </a:t>
            </a:r>
            <a:br>
              <a:rPr lang="en-US" dirty="0"/>
            </a:br>
            <a:r>
              <a:rPr lang="en-US" dirty="0"/>
              <a:t>Apple</a:t>
            </a:r>
          </a:p>
        </p:txBody>
      </p:sp>
      <p:sp>
        <p:nvSpPr>
          <p:cNvPr id="3" name="Content Placeholder 2"/>
          <p:cNvSpPr>
            <a:spLocks noGrp="1"/>
          </p:cNvSpPr>
          <p:nvPr>
            <p:ph idx="1"/>
          </p:nvPr>
        </p:nvSpPr>
        <p:spPr/>
        <p:txBody>
          <a:bodyPr>
            <a:normAutofit fontScale="85000" lnSpcReduction="10000"/>
          </a:bodyPr>
          <a:lstStyle/>
          <a:p>
            <a:r>
              <a:rPr lang="en-US" dirty="0"/>
              <a:t>Founded in a garage by Steve Jobs and Steve Wozniak</a:t>
            </a:r>
          </a:p>
          <a:p>
            <a:pPr lvl="1"/>
            <a:r>
              <a:rPr lang="en-US" dirty="0"/>
              <a:t>Both left after management power struggles</a:t>
            </a:r>
          </a:p>
          <a:p>
            <a:pPr lvl="1"/>
            <a:r>
              <a:rPr lang="en-US" dirty="0"/>
              <a:t>Steve Jobs eventually came back to lead the company</a:t>
            </a:r>
          </a:p>
          <a:p>
            <a:pPr lvl="1"/>
            <a:r>
              <a:rPr lang="en-US" dirty="0"/>
              <a:t>Originally just made computers, both successes and failures</a:t>
            </a:r>
          </a:p>
          <a:p>
            <a:pPr lvl="1"/>
            <a:r>
              <a:rPr lang="en-US" dirty="0"/>
              <a:t>Now a world leader in innovative products</a:t>
            </a:r>
          </a:p>
          <a:p>
            <a:pPr lvl="2"/>
            <a:r>
              <a:rPr lang="en-US" dirty="0"/>
              <a:t>Introduced the iPod in 2001</a:t>
            </a:r>
          </a:p>
          <a:p>
            <a:pPr lvl="2"/>
            <a:r>
              <a:rPr lang="en-US" dirty="0"/>
              <a:t>Introduced iPhone (and the app store) in 2007</a:t>
            </a:r>
          </a:p>
          <a:p>
            <a:pPr lvl="2"/>
            <a:r>
              <a:rPr lang="en-US" dirty="0"/>
              <a:t>Introduced the iPad in 2010</a:t>
            </a:r>
          </a:p>
          <a:p>
            <a:r>
              <a:rPr lang="en-US" dirty="0"/>
              <a:t>Apple continues to innovate, integrating attractive design with functionality and ease-of-use</a:t>
            </a:r>
          </a:p>
        </p:txBody>
      </p:sp>
    </p:spTree>
    <p:extLst>
      <p:ext uri="{BB962C8B-B14F-4D97-AF65-F5344CB8AC3E}">
        <p14:creationId xmlns:p14="http://schemas.microsoft.com/office/powerpoint/2010/main" val="37790846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Case: Technology at Starbucks</a:t>
            </a:r>
          </a:p>
        </p:txBody>
      </p:sp>
      <p:sp>
        <p:nvSpPr>
          <p:cNvPr id="3" name="Content Placeholder 2"/>
          <p:cNvSpPr>
            <a:spLocks noGrp="1"/>
          </p:cNvSpPr>
          <p:nvPr>
            <p:ph idx="1"/>
          </p:nvPr>
        </p:nvSpPr>
        <p:spPr/>
        <p:txBody>
          <a:bodyPr>
            <a:normAutofit fontScale="92500" lnSpcReduction="20000"/>
          </a:bodyPr>
          <a:lstStyle/>
          <a:p>
            <a:r>
              <a:rPr lang="en-US" dirty="0"/>
              <a:t>A not-so-simple coffee store</a:t>
            </a:r>
          </a:p>
          <a:p>
            <a:r>
              <a:rPr lang="en-US" dirty="0"/>
              <a:t>Using technology to support success</a:t>
            </a:r>
          </a:p>
          <a:p>
            <a:pPr lvl="1"/>
            <a:r>
              <a:rPr lang="en-US" dirty="0"/>
              <a:t>Free in-store Wi-Fi access, paired with free access to music and content from the </a:t>
            </a:r>
            <a:r>
              <a:rPr lang="en-US" i="1" dirty="0"/>
              <a:t>Wall Street Journal</a:t>
            </a:r>
            <a:r>
              <a:rPr lang="en-US" dirty="0"/>
              <a:t>, </a:t>
            </a:r>
            <a:r>
              <a:rPr lang="en-US" i="1" dirty="0"/>
              <a:t>The Economist</a:t>
            </a:r>
            <a:r>
              <a:rPr lang="en-US" dirty="0"/>
              <a:t>, and other sources</a:t>
            </a:r>
          </a:p>
          <a:p>
            <a:pPr lvl="1"/>
            <a:r>
              <a:rPr lang="en-US" dirty="0"/>
              <a:t>A retail leader in mobile payments; customers can pay using a phone app that generates an on-screen barcode</a:t>
            </a:r>
          </a:p>
          <a:p>
            <a:pPr lvl="1"/>
            <a:r>
              <a:rPr lang="en-US" dirty="0"/>
              <a:t>Contextual retailing: baristas can be alerted to a customer’s drink preferences, and the music in a store could even be tailored to the collective tastes of the customers present at that moment</a:t>
            </a:r>
          </a:p>
        </p:txBody>
      </p:sp>
    </p:spTree>
    <p:extLst>
      <p:ext uri="{BB962C8B-B14F-4D97-AF65-F5344CB8AC3E}">
        <p14:creationId xmlns:p14="http://schemas.microsoft.com/office/powerpoint/2010/main" val="20168216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Who’s Going Mobile</a:t>
            </a:r>
            <a:br>
              <a:rPr lang="en-US" dirty="0"/>
            </a:br>
            <a:r>
              <a:rPr lang="en-US" dirty="0"/>
              <a:t>Wearable Technology</a:t>
            </a:r>
          </a:p>
        </p:txBody>
      </p:sp>
      <p:sp>
        <p:nvSpPr>
          <p:cNvPr id="3" name="Content Placeholder 2"/>
          <p:cNvSpPr>
            <a:spLocks noGrp="1"/>
          </p:cNvSpPr>
          <p:nvPr>
            <p:ph idx="1"/>
          </p:nvPr>
        </p:nvSpPr>
        <p:spPr/>
        <p:txBody>
          <a:bodyPr>
            <a:normAutofit/>
          </a:bodyPr>
          <a:lstStyle/>
          <a:p>
            <a:r>
              <a:rPr lang="en-US" dirty="0"/>
              <a:t>Wearable technology = clothing or accessories that incorporate electronic technologies</a:t>
            </a:r>
          </a:p>
          <a:p>
            <a:pPr lvl="1"/>
            <a:r>
              <a:rPr lang="en-US" dirty="0"/>
              <a:t>Examples include:</a:t>
            </a:r>
          </a:p>
          <a:p>
            <a:pPr lvl="2"/>
            <a:r>
              <a:rPr lang="en-US" dirty="0"/>
              <a:t>Smart watches</a:t>
            </a:r>
          </a:p>
          <a:p>
            <a:pPr lvl="2"/>
            <a:r>
              <a:rPr lang="en-US" dirty="0"/>
              <a:t>Fitness trackers (Fitbit)</a:t>
            </a:r>
          </a:p>
          <a:p>
            <a:pPr lvl="2"/>
            <a:r>
              <a:rPr lang="en-US" dirty="0"/>
              <a:t>Google Glass</a:t>
            </a:r>
          </a:p>
          <a:p>
            <a:pPr lvl="2"/>
            <a:r>
              <a:rPr lang="en-US" dirty="0"/>
              <a:t>Oculus VT (Facebook)</a:t>
            </a:r>
          </a:p>
          <a:p>
            <a:pPr lvl="1"/>
            <a:r>
              <a:rPr lang="en-US" dirty="0"/>
              <a:t>Exciting and futuristic</a:t>
            </a:r>
          </a:p>
          <a:p>
            <a:pPr lvl="1"/>
            <a:r>
              <a:rPr lang="en-US" dirty="0"/>
              <a:t>But, privacy and infrastructure issues abound</a:t>
            </a:r>
          </a:p>
          <a:p>
            <a:pPr lvl="1"/>
            <a:endParaRPr lang="en-US" dirty="0"/>
          </a:p>
        </p:txBody>
      </p:sp>
    </p:spTree>
    <p:extLst>
      <p:ext uri="{BB962C8B-B14F-4D97-AF65-F5344CB8AC3E}">
        <p14:creationId xmlns:p14="http://schemas.microsoft.com/office/powerpoint/2010/main" val="7562774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Players: Wipro and Infosys—The Global Outsourcing Leaders</a:t>
            </a:r>
          </a:p>
        </p:txBody>
      </p:sp>
      <p:sp>
        <p:nvSpPr>
          <p:cNvPr id="3" name="Content Placeholder 2"/>
          <p:cNvSpPr>
            <a:spLocks noGrp="1"/>
          </p:cNvSpPr>
          <p:nvPr>
            <p:ph idx="1"/>
          </p:nvPr>
        </p:nvSpPr>
        <p:spPr/>
        <p:txBody>
          <a:bodyPr>
            <a:normAutofit/>
          </a:bodyPr>
          <a:lstStyle/>
          <a:p>
            <a:r>
              <a:rPr lang="en-US" dirty="0"/>
              <a:t>Infosys:</a:t>
            </a:r>
          </a:p>
          <a:p>
            <a:pPr lvl="1"/>
            <a:r>
              <a:rPr lang="en-US" dirty="0"/>
              <a:t>Introduced the “global delivery model,” taking the work to where the talent is, where it is most economical, and where the potential risk involved is minimized</a:t>
            </a:r>
          </a:p>
          <a:p>
            <a:r>
              <a:rPr lang="en-US" dirty="0"/>
              <a:t>Wipro:</a:t>
            </a:r>
          </a:p>
          <a:p>
            <a:pPr lvl="1"/>
            <a:r>
              <a:rPr lang="en-US" dirty="0"/>
              <a:t>Provides IS development and technical support to businesses</a:t>
            </a:r>
          </a:p>
          <a:p>
            <a:pPr lvl="1"/>
            <a:r>
              <a:rPr lang="en-US" dirty="0"/>
              <a:t>Service provider for 150 global Fortune 500 clients</a:t>
            </a:r>
          </a:p>
        </p:txBody>
      </p:sp>
    </p:spTree>
    <p:extLst>
      <p:ext uri="{BB962C8B-B14F-4D97-AF65-F5344CB8AC3E}">
        <p14:creationId xmlns:p14="http://schemas.microsoft.com/office/powerpoint/2010/main" val="1887140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Is a Valuable Resource</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7338" y="1676400"/>
            <a:ext cx="6062662" cy="4798495"/>
          </a:xfrm>
          <a:prstGeom prst="rect">
            <a:avLst/>
          </a:prstGeom>
          <a:ln w="25400">
            <a:solidFill>
              <a:schemeClr val="accent3"/>
            </a:solidFill>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078269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Things Go Wrong:</a:t>
            </a:r>
            <a:br>
              <a:rPr lang="en-US" dirty="0"/>
            </a:br>
            <a:r>
              <a:rPr lang="en-US" dirty="0"/>
              <a:t>Failure: The Path to Success?</a:t>
            </a:r>
          </a:p>
        </p:txBody>
      </p:sp>
      <p:sp>
        <p:nvSpPr>
          <p:cNvPr id="3" name="Content Placeholder 2"/>
          <p:cNvSpPr>
            <a:spLocks noGrp="1"/>
          </p:cNvSpPr>
          <p:nvPr>
            <p:ph idx="1"/>
          </p:nvPr>
        </p:nvSpPr>
        <p:spPr/>
        <p:txBody>
          <a:bodyPr>
            <a:normAutofit fontScale="92500" lnSpcReduction="20000"/>
          </a:bodyPr>
          <a:lstStyle/>
          <a:p>
            <a:r>
              <a:rPr lang="en-US" dirty="0"/>
              <a:t>Apple has had an amazing string of failures</a:t>
            </a:r>
          </a:p>
          <a:p>
            <a:pPr lvl="1"/>
            <a:r>
              <a:rPr lang="en-US" dirty="0"/>
              <a:t>The not-so-revolutionary PDA Newton</a:t>
            </a:r>
            <a:r>
              <a:rPr lang="en-US" dirty="0">
                <a:latin typeface="Calibri"/>
              </a:rPr>
              <a:t>—</a:t>
            </a:r>
            <a:r>
              <a:rPr lang="en-US" dirty="0"/>
              <a:t>1993</a:t>
            </a:r>
          </a:p>
          <a:p>
            <a:pPr lvl="1"/>
            <a:r>
              <a:rPr lang="en-US" dirty="0"/>
              <a:t>The Pippin Game Player—1993 </a:t>
            </a:r>
          </a:p>
          <a:p>
            <a:pPr lvl="1"/>
            <a:r>
              <a:rPr lang="en-US" dirty="0"/>
              <a:t>The overpriced and underpowered TAM (Twentieth Anniversary Macintosh) —1997</a:t>
            </a:r>
          </a:p>
          <a:p>
            <a:pPr lvl="1"/>
            <a:r>
              <a:rPr lang="en-US" dirty="0"/>
              <a:t>The Macintosh television—1993</a:t>
            </a:r>
          </a:p>
          <a:p>
            <a:pPr lvl="1"/>
            <a:r>
              <a:rPr lang="en-US" dirty="0"/>
              <a:t>The iMac G3 puck mouse—often mistakenly used upside down</a:t>
            </a:r>
          </a:p>
          <a:p>
            <a:pPr lvl="1"/>
            <a:r>
              <a:rPr lang="en-US" dirty="0"/>
              <a:t>The $9,995 Lisa—1983</a:t>
            </a:r>
          </a:p>
          <a:p>
            <a:r>
              <a:rPr lang="en-US" dirty="0"/>
              <a:t>Learning from failures, Apple is now highly successful</a:t>
            </a:r>
          </a:p>
        </p:txBody>
      </p:sp>
    </p:spTree>
    <p:extLst>
      <p:ext uri="{BB962C8B-B14F-4D97-AF65-F5344CB8AC3E}">
        <p14:creationId xmlns:p14="http://schemas.microsoft.com/office/powerpoint/2010/main" val="42058775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p>
            <a:r>
              <a:rPr lang="en-US" sz="3600" dirty="0"/>
              <a:t>Coming Attractions</a:t>
            </a:r>
            <a:br>
              <a:rPr lang="en-US" sz="3600" dirty="0"/>
            </a:br>
            <a:r>
              <a:rPr lang="en-US" sz="3600" dirty="0"/>
              <a:t>Smart Shirts Saving Lives</a:t>
            </a:r>
          </a:p>
        </p:txBody>
      </p:sp>
      <p:sp>
        <p:nvSpPr>
          <p:cNvPr id="3" name="Content Placeholder 2"/>
          <p:cNvSpPr>
            <a:spLocks noGrp="1"/>
          </p:cNvSpPr>
          <p:nvPr>
            <p:ph idx="1"/>
          </p:nvPr>
        </p:nvSpPr>
        <p:spPr>
          <a:xfrm>
            <a:off x="457200" y="1905000"/>
            <a:ext cx="8229600" cy="4572000"/>
          </a:xfrm>
        </p:spPr>
        <p:txBody>
          <a:bodyPr>
            <a:normAutofit lnSpcReduction="10000"/>
          </a:bodyPr>
          <a:lstStyle/>
          <a:p>
            <a:r>
              <a:rPr lang="en-US" dirty="0"/>
              <a:t>Smart clothes contain technology sensors and network connectivity</a:t>
            </a:r>
          </a:p>
          <a:p>
            <a:r>
              <a:rPr lang="en-US" dirty="0"/>
              <a:t>City University of Hong Kong researchers developed a smart shirt</a:t>
            </a:r>
          </a:p>
          <a:p>
            <a:r>
              <a:rPr lang="en-US" dirty="0"/>
              <a:t>Detects the heart’s electrical activity and transmit this information to a receiver via Bluetooth</a:t>
            </a:r>
          </a:p>
          <a:p>
            <a:r>
              <a:rPr lang="en-US" dirty="0"/>
              <a:t>Wearable medical device that can anticipate heart problems</a:t>
            </a:r>
          </a:p>
        </p:txBody>
      </p:sp>
    </p:spTree>
    <p:extLst>
      <p:ext uri="{BB962C8B-B14F-4D97-AF65-F5344CB8AC3E}">
        <p14:creationId xmlns:p14="http://schemas.microsoft.com/office/powerpoint/2010/main" val="12993954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Dilemma:</a:t>
            </a:r>
            <a:br>
              <a:rPr lang="en-US" dirty="0"/>
            </a:br>
            <a:r>
              <a:rPr lang="en-US" dirty="0"/>
              <a:t>The Human Cost of the Newest Gadgets</a:t>
            </a:r>
          </a:p>
        </p:txBody>
      </p:sp>
      <p:sp>
        <p:nvSpPr>
          <p:cNvPr id="3" name="Content Placeholder 2"/>
          <p:cNvSpPr>
            <a:spLocks noGrp="1"/>
          </p:cNvSpPr>
          <p:nvPr>
            <p:ph idx="1"/>
          </p:nvPr>
        </p:nvSpPr>
        <p:spPr>
          <a:xfrm>
            <a:off x="457200" y="2057400"/>
            <a:ext cx="8229600" cy="4419600"/>
          </a:xfrm>
        </p:spPr>
        <p:txBody>
          <a:bodyPr>
            <a:normAutofit/>
          </a:bodyPr>
          <a:lstStyle/>
          <a:p>
            <a:r>
              <a:rPr lang="en-US" dirty="0"/>
              <a:t>Moral dilemmas</a:t>
            </a:r>
          </a:p>
          <a:p>
            <a:r>
              <a:rPr lang="en-US" dirty="0"/>
              <a:t>Consequences—maximize benefits, minimize harms</a:t>
            </a:r>
          </a:p>
          <a:p>
            <a:r>
              <a:rPr lang="en-US" dirty="0"/>
              <a:t>Actions—honesty, fairness, respect, etc.</a:t>
            </a:r>
          </a:p>
          <a:p>
            <a:r>
              <a:rPr lang="en-US" dirty="0"/>
              <a:t>Globalization—Apple and Foxconn: </a:t>
            </a:r>
          </a:p>
          <a:p>
            <a:pPr lvl="1"/>
            <a:r>
              <a:rPr lang="en-US" sz="3200" dirty="0"/>
              <a:t>Poor working conditions in China</a:t>
            </a:r>
          </a:p>
          <a:p>
            <a:pPr lvl="1"/>
            <a:r>
              <a:rPr lang="en-US" sz="3200" dirty="0"/>
              <a:t>Profit maximization vs. worker rights</a:t>
            </a:r>
          </a:p>
          <a:p>
            <a:endParaRPr lang="en-US" sz="3600" dirty="0"/>
          </a:p>
          <a:p>
            <a:endParaRPr lang="en-US" sz="3600" dirty="0"/>
          </a:p>
        </p:txBody>
      </p:sp>
    </p:spTree>
    <p:extLst>
      <p:ext uri="{BB962C8B-B14F-4D97-AF65-F5344CB8AC3E}">
        <p14:creationId xmlns:p14="http://schemas.microsoft.com/office/powerpoint/2010/main" val="36373828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 Analysis:</a:t>
            </a:r>
            <a:br>
              <a:rPr lang="en-US" dirty="0"/>
            </a:br>
            <a:r>
              <a:rPr lang="en-US" dirty="0"/>
              <a:t>Business Career Outlook</a:t>
            </a:r>
          </a:p>
        </p:txBody>
      </p:sp>
      <p:sp>
        <p:nvSpPr>
          <p:cNvPr id="3" name="Content Placeholder 2"/>
          <p:cNvSpPr>
            <a:spLocks noGrp="1"/>
          </p:cNvSpPr>
          <p:nvPr>
            <p:ph idx="1"/>
          </p:nvPr>
        </p:nvSpPr>
        <p:spPr/>
        <p:txBody>
          <a:bodyPr/>
          <a:lstStyle/>
          <a:p>
            <a:r>
              <a:rPr lang="en-US" dirty="0"/>
              <a:t>There is a shortage of business professionals with the necessary “global skills” for operating in the digital world</a:t>
            </a:r>
          </a:p>
          <a:p>
            <a:r>
              <a:rPr lang="en-US" dirty="0"/>
              <a:t>You can hone your global skills by:</a:t>
            </a:r>
          </a:p>
          <a:p>
            <a:pPr lvl="1"/>
            <a:r>
              <a:rPr lang="en-US" dirty="0"/>
              <a:t>Gaining international experience</a:t>
            </a:r>
          </a:p>
          <a:p>
            <a:pPr lvl="1"/>
            <a:r>
              <a:rPr lang="en-US" dirty="0"/>
              <a:t>Learning more than one language</a:t>
            </a:r>
          </a:p>
          <a:p>
            <a:pPr lvl="1"/>
            <a:r>
              <a:rPr lang="en-US" dirty="0"/>
              <a:t>Sensitizing yourself to global cultural and political issues</a:t>
            </a:r>
          </a:p>
        </p:txBody>
      </p:sp>
    </p:spTree>
    <p:extLst>
      <p:ext uri="{BB962C8B-B14F-4D97-AF65-F5344CB8AC3E}">
        <p14:creationId xmlns:p14="http://schemas.microsoft.com/office/powerpoint/2010/main" val="3192048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001000" cy="1143000"/>
          </a:xfrm>
        </p:spPr>
        <p:txBody>
          <a:bodyPr/>
          <a:lstStyle/>
          <a:p>
            <a:r>
              <a:rPr lang="en-US" dirty="0"/>
              <a:t>The Rise of the Information Age</a:t>
            </a:r>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2664" y="3124200"/>
            <a:ext cx="6388936" cy="3166690"/>
          </a:xfrm>
          <a:prstGeom prst="rect">
            <a:avLst/>
          </a:prstGeom>
          <a:noFill/>
          <a:ln w="25400">
            <a:solidFill>
              <a:schemeClr val="accent3"/>
            </a:solidFill>
            <a:round/>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676399"/>
            <a:ext cx="3048000" cy="2380463"/>
          </a:xfrm>
          <a:prstGeom prst="rect">
            <a:avLst/>
          </a:prstGeom>
          <a:noFill/>
          <a:ln w="25400">
            <a:solidFill>
              <a:schemeClr val="accent3"/>
            </a:solidFill>
            <a:round/>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82896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p>
            <a:r>
              <a:rPr lang="en-US" sz="3400" dirty="0"/>
              <a:t>Five IT Megatrends in the Information Age</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38" y="1819275"/>
            <a:ext cx="8924925"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0328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IT Megatrends in the Information Age:</a:t>
            </a:r>
            <a:br>
              <a:rPr lang="en-US" dirty="0"/>
            </a:br>
            <a:r>
              <a:rPr lang="en-US" dirty="0"/>
              <a:t>Mobile Computing</a:t>
            </a:r>
          </a:p>
        </p:txBody>
      </p:sp>
      <p:sp>
        <p:nvSpPr>
          <p:cNvPr id="4" name="Content Placeholder 3"/>
          <p:cNvSpPr>
            <a:spLocks noGrp="1"/>
          </p:cNvSpPr>
          <p:nvPr>
            <p:ph sz="half" idx="2"/>
          </p:nvPr>
        </p:nvSpPr>
        <p:spPr/>
        <p:txBody>
          <a:bodyPr>
            <a:normAutofit lnSpcReduction="10000"/>
          </a:bodyPr>
          <a:lstStyle/>
          <a:p>
            <a:r>
              <a:rPr lang="en-US" dirty="0"/>
              <a:t>Many believe that we’re living in a post-PC era</a:t>
            </a:r>
          </a:p>
          <a:p>
            <a:r>
              <a:rPr lang="en-US" dirty="0"/>
              <a:t>In the developing world mobile devices often leapfrog traditional PCs</a:t>
            </a:r>
          </a:p>
          <a:p>
            <a:r>
              <a:rPr lang="en-US" dirty="0"/>
              <a:t>Implications:</a:t>
            </a:r>
          </a:p>
          <a:p>
            <a:pPr lvl="1"/>
            <a:r>
              <a:rPr lang="en-US" dirty="0"/>
              <a:t>Increased collaboration</a:t>
            </a:r>
          </a:p>
          <a:p>
            <a:pPr lvl="1"/>
            <a:r>
              <a:rPr lang="en-US" dirty="0"/>
              <a:t>The ability to manage business in real time</a:t>
            </a:r>
          </a:p>
          <a:p>
            <a:pPr lvl="1"/>
            <a:r>
              <a:rPr lang="en-US" dirty="0"/>
              <a:t>New ways to reach customers</a:t>
            </a:r>
          </a:p>
          <a:p>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928813"/>
            <a:ext cx="4140559" cy="4243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7745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IT Megatrends in the Information Age:</a:t>
            </a:r>
            <a:br>
              <a:rPr lang="en-US" dirty="0"/>
            </a:br>
            <a:r>
              <a:rPr lang="en-US" dirty="0"/>
              <a:t>Social Media</a:t>
            </a:r>
          </a:p>
        </p:txBody>
      </p:sp>
      <p:sp>
        <p:nvSpPr>
          <p:cNvPr id="3" name="Content Placeholder 2"/>
          <p:cNvSpPr>
            <a:spLocks noGrp="1"/>
          </p:cNvSpPr>
          <p:nvPr>
            <p:ph sz="half" idx="1"/>
          </p:nvPr>
        </p:nvSpPr>
        <p:spPr>
          <a:xfrm>
            <a:off x="381000" y="1828800"/>
            <a:ext cx="4038600" cy="4572000"/>
          </a:xfrm>
        </p:spPr>
        <p:txBody>
          <a:bodyPr/>
          <a:lstStyle/>
          <a:p>
            <a:r>
              <a:rPr lang="en-US" dirty="0"/>
              <a:t>Over 1.28 billion (and growing) Facebook users share status updates or pictures with friends and family</a:t>
            </a:r>
          </a:p>
          <a:p>
            <a:r>
              <a:rPr lang="en-US" dirty="0"/>
              <a:t>Organizations use social media to encourage employee collaboration or to connect with their customers</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2667000"/>
            <a:ext cx="4654934"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4979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p>
            <a:r>
              <a:rPr lang="en-US" dirty="0"/>
              <a:t>Five IT Megatrends in the Information Age:</a:t>
            </a:r>
            <a:br>
              <a:rPr lang="en-US" dirty="0"/>
            </a:br>
            <a:r>
              <a:rPr lang="en-US" dirty="0"/>
              <a:t>The Internet of Things</a:t>
            </a:r>
          </a:p>
        </p:txBody>
      </p:sp>
      <p:sp>
        <p:nvSpPr>
          <p:cNvPr id="3" name="Content Placeholder 2"/>
          <p:cNvSpPr>
            <a:spLocks noGrp="1"/>
          </p:cNvSpPr>
          <p:nvPr>
            <p:ph idx="1"/>
          </p:nvPr>
        </p:nvSpPr>
        <p:spPr>
          <a:xfrm>
            <a:off x="228600" y="1828800"/>
            <a:ext cx="3886200" cy="4572000"/>
          </a:xfrm>
        </p:spPr>
        <p:txBody>
          <a:bodyPr>
            <a:normAutofit lnSpcReduction="10000"/>
          </a:bodyPr>
          <a:lstStyle/>
          <a:p>
            <a:r>
              <a:rPr lang="en-US" sz="2800" dirty="0"/>
              <a:t>Devices have embedded computers and sensors, enabling connectivity over the Internet</a:t>
            </a:r>
          </a:p>
          <a:p>
            <a:r>
              <a:rPr lang="en-US" sz="2800" dirty="0"/>
              <a:t>By 2008, more devices were connected to the Internet than people living on earth</a:t>
            </a:r>
          </a:p>
          <a:p>
            <a:r>
              <a:rPr lang="en-US" sz="2800" dirty="0"/>
              <a:t>The Internet of </a:t>
            </a:r>
            <a:r>
              <a:rPr lang="en-US" sz="2800" i="1" dirty="0"/>
              <a:t>everything</a:t>
            </a:r>
            <a:r>
              <a:rPr lang="en-US" sz="2800" dirty="0"/>
              <a:t>?</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2133600"/>
            <a:ext cx="4769818" cy="417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33170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TPVERSION" val="5"/>
  <p:tag name="TPFULLVERSION" val="5.1.0.2296"/>
  <p:tag name="PPTVERSION" val="14"/>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4854</Words>
  <Application>Microsoft Macintosh PowerPoint</Application>
  <PresentationFormat>On-screen Show (4:3)</PresentationFormat>
  <Paragraphs>427</Paragraphs>
  <Slides>43</Slides>
  <Notes>42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Calibri</vt:lpstr>
      <vt:lpstr>Office Theme</vt:lpstr>
      <vt:lpstr>Chapter 1: Managing in the Digital World</vt:lpstr>
      <vt:lpstr>Chapter 1 Learning Objectives</vt:lpstr>
      <vt:lpstr>Information Systems Today</vt:lpstr>
      <vt:lpstr>Information Is a Valuable Resource</vt:lpstr>
      <vt:lpstr>The Rise of the Information Age</vt:lpstr>
      <vt:lpstr>Five IT Megatrends in the Information Age</vt:lpstr>
      <vt:lpstr>Five IT Megatrends in the Information Age: Mobile Computing</vt:lpstr>
      <vt:lpstr>Five IT Megatrends in the Information Age: Social Media</vt:lpstr>
      <vt:lpstr>Five IT Megatrends in the Information Age: The Internet of Things</vt:lpstr>
      <vt:lpstr>Five IT Megatrends in the Information Age: Cloud Computing</vt:lpstr>
      <vt:lpstr>Five IT Megatrends in the Information Age: Big Data</vt:lpstr>
      <vt:lpstr>Evolution of Globalization</vt:lpstr>
      <vt:lpstr>Key Driving Impacts of Globalization</vt:lpstr>
      <vt:lpstr>The Rise of Information Systems Outsourcing</vt:lpstr>
      <vt:lpstr>The Rise of Information Systems Outsourcing: Key Reasons for Outsourcing</vt:lpstr>
      <vt:lpstr>Opportunities of Operating in the Digital World</vt:lpstr>
      <vt:lpstr>Challenges of Operating in the Digital World</vt:lpstr>
      <vt:lpstr>Information Systems Defined</vt:lpstr>
      <vt:lpstr>Information Systems</vt:lpstr>
      <vt:lpstr>Data: The Root and Purpose of Information Systems</vt:lpstr>
      <vt:lpstr>People: The Builders, Managers, and  Users of Information Systems</vt:lpstr>
      <vt:lpstr>Careers in Information Systems</vt:lpstr>
      <vt:lpstr>What Makes IS Personnel So Valuable?</vt:lpstr>
      <vt:lpstr>Organizations: The Context of  Information Systems</vt:lpstr>
      <vt:lpstr>Types of Information Systems</vt:lpstr>
      <vt:lpstr>The Dual Nature of Information Systems</vt:lpstr>
      <vt:lpstr>Information Systems for Competitive Advantage–But with a Risk</vt:lpstr>
      <vt:lpstr>IS Ethics</vt:lpstr>
      <vt:lpstr>Computer Ethics </vt:lpstr>
      <vt:lpstr>Richard O. Mason: “PAPA” Ethical Concerns— Privacy, Accuracy, Property, and Accessibility</vt:lpstr>
      <vt:lpstr>Privacy</vt:lpstr>
      <vt:lpstr>Intellectual Property</vt:lpstr>
      <vt:lpstr>The Need for a Code of Ethical Conduct: Computer Ethics Institute Guidelines</vt:lpstr>
      <vt:lpstr>The Digital Divide</vt:lpstr>
      <vt:lpstr>End of Chapter Content</vt:lpstr>
      <vt:lpstr>Managing in the Digital World:  Apple</vt:lpstr>
      <vt:lpstr>Brief Case: Technology at Starbucks</vt:lpstr>
      <vt:lpstr>Who’s Going Mobile Wearable Technology</vt:lpstr>
      <vt:lpstr>Key Players: Wipro and Infosys—The Global Outsourcing Leaders</vt:lpstr>
      <vt:lpstr>When Things Go Wrong: Failure: The Path to Success?</vt:lpstr>
      <vt:lpstr>Coming Attractions Smart Shirts Saving Lives</vt:lpstr>
      <vt:lpstr>Ethical Dilemma: The Human Cost of the Newest Gadgets</vt:lpstr>
      <vt:lpstr>Industry Analysis: Business Career Outlook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2013-01-13T16:45:02Z</dcterms:created>
  <dcterms:modified xsi:type="dcterms:W3CDTF">2024-10-11T13:00:00Z</dcterms:modified>
</cp:coreProperties>
</file>