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1" r:id="rId2"/>
    <p:sldId id="275" r:id="rId3"/>
    <p:sldId id="279" r:id="rId4"/>
    <p:sldId id="280" r:id="rId5"/>
    <p:sldId id="281" r:id="rId6"/>
    <p:sldId id="277" r:id="rId7"/>
    <p:sldId id="282" r:id="rId8"/>
    <p:sldId id="284" r:id="rId9"/>
    <p:sldId id="278" r:id="rId10"/>
    <p:sldId id="285" r:id="rId11"/>
    <p:sldId id="286" r:id="rId12"/>
    <p:sldId id="287" r:id="rId13"/>
    <p:sldId id="283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2" r:id="rId24"/>
    <p:sldId id="298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8"/>
    <p:restoredTop sz="94853"/>
  </p:normalViewPr>
  <p:slideViewPr>
    <p:cSldViewPr snapToGrid="0">
      <p:cViewPr varScale="1">
        <p:scale>
          <a:sx n="91" d="100"/>
          <a:sy n="91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722AB-8177-AC47-9E0E-EF50CBFF24EE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A8CCB-6417-DE4D-9343-EC1E5FBD6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0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EAFDC-7CA6-4CF5-ECB1-AF9C85C8C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0D4341A-4620-4470-C8CA-ADF83DF39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64652A7-BA46-CAC0-991C-2AFF9B70B2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FFE2437-636D-99D4-8E55-8AB10D8C7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75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82C27-2FC9-82CB-BBE8-4987FE2F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6444439-BE4B-AFFB-22A3-908863F1E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A3D5122-4DEB-EB65-C378-F88DCA2F2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97FF248-8E7A-D39E-4E3C-5389D2504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AFE44-098D-F3A6-787A-BD7999E3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55655F2-FF96-0C76-21D4-176A13E50F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255B0E8-B028-FCF1-0A45-BFF0507D6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A2CDED6-2755-7CD0-59CD-4D852E332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EDD2-4BCF-E430-5976-714BDC307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D74477B-EFFB-DDA7-22D4-BD80D653E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47577B-70EC-CF31-503D-7055AE1D98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DCA92F8-08D5-DE41-A380-D419EBA9A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1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BA8C-08E9-4465-E74C-86A25D6F0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66C8941-0D53-4C97-93D5-FA4302D29E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BC30915-A96E-C86A-88F0-22659D385C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9118F26-F3A1-D5B0-E8A5-0F679673F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30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C3B0E-EC55-C499-71B5-94E080AF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09C1863-F082-3FAD-F880-FE26B3F99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CAA4178-0DFF-1265-ED1A-0893825BD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D0FF5BA-B176-A284-31D6-3626B3B0F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1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CB33A-01F1-9D9D-9566-CC5E7DD64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D869B8E-5AD6-6084-D567-89D2A53B6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DA193D1-F6C6-5C7A-9DB4-E5ADBBFFC1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32AFEAE-9E31-AC9F-5A60-6BE4E872B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05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330B-8224-20AA-D5BE-41840EE5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33AB91B-2CED-86A2-4F62-96841B030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306BDD4-9C14-FD8C-F61B-ED12959F8C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6A33CA8-281D-8664-A84E-A7F3AB2D6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050B3-C771-39BF-ABF8-3F35B6DAC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4BB8886-1518-E14B-6221-27A2142514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660C0E2-D856-3857-881D-3378C6007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3445DE3-2389-4F69-459D-E66956E95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99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2038-EC1C-D561-4AB4-51C9BC8D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22D3738-023C-4087-DE57-FD5B8D040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356A19F-512B-B44C-87FC-A1A734BCC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B904618-5925-78D7-0E2E-6FF2EC4C5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26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4B91B-895C-CE81-128A-C848148F2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6753C40-13D4-2313-3280-B86A19CB9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BB1F417-9795-D693-D006-D2E786047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3B60D17-CB90-E5B2-1C22-09C62AF5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3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117C-4C0A-65A3-4BBF-7E37C193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0F73445-860D-823F-03F0-0DCE6F8A0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CC55742-221B-CDBA-7C11-E521F524D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1CB9CF4-8376-095B-FA32-59CFD2471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6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FF12B-A587-62C4-7F87-5384CAFF9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EC0B437-35CF-090A-E3AF-1931110876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2B82CD-5C6F-DE4F-CB64-AB9AD32A4B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16978E2-C2C7-AFD9-6779-6153B4C1F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5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EE2DB-79EC-2FDA-9E18-2DB6A50C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538CBDA-9EE5-C04B-3E8D-BDE4283AA9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8D803BC-7978-0DC1-2D39-34C3FE73E8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E9563D7-F0AD-B6E6-3B56-7C8BA36C2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37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9BEDE-8615-5517-F138-72D7AE13D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50D98A5-2DD2-5BD9-B6B1-1C26494314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5A80A-8946-317B-666B-80726854D1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454A0E3-214C-17BF-788E-0E0C6BB59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8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8A3A1-7D76-58A0-F8C5-35C763A3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BF2AB7E-E42A-28D0-5843-7BD95512BC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E49B429-79ED-BAC3-B42F-FCBBF2F984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2878CB0-A87E-B2C2-9F11-19D5BE73F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5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C1179-A3E1-EF1F-4BF9-BE6D438B4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A5106E5-B03F-BEFA-95DD-BBE8646898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A2661F5-0118-B477-E9D9-1868CFF59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DBDAC8C-D9EE-9876-3CC1-3A9D1BFFB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5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FFD85-A525-B8BE-C93E-24B02D2A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127BB5-1CC7-F004-2852-B8D392AC35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C20407F-52E5-3585-5FD7-9CE2C848C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C89986E-7A41-F6EC-C918-D1086A0DC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740C-262A-1963-3E2D-B81A51FD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A2D3B06-9429-4CE6-B55B-FFCC46C343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4BF24FC-2F7E-2215-7131-1680A33C1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6628830-FD47-F540-E3D7-7EA771596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8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F479-A8E9-F708-DF9F-D2914FE00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178C788-E6E2-E55C-4E2A-19BA80469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8817898-F929-CDCB-1052-A3F6ADDEEC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7F231D8-04F7-65CD-2B21-1BC7E912E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01B4-30A9-F5A0-1F24-D34367DA1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D349AD9-32A2-7FFA-52BF-C3A613B707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D25502E-4C8D-99C6-0CF5-3F9491C5B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FCF38EC-E82C-6A84-5AA0-1A60C5DBE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7D5E-4BD8-84CA-876E-D1AB0BD40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0D530AD-9727-6BCD-2D59-28F2D1446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D38ACE4-4777-A377-84CA-B93CFAD70C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6F06619-9213-A29F-12C4-EDE5EC8B2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820A-FFD2-83DA-1D00-42274165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E2F2BE2-A277-075C-D2D8-2172C626CE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40855A3-E611-7BFC-3964-46BA44257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1B7A4E6-C4CB-DBDF-8311-BAB2C4669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37816-2B25-D7DF-F4CE-7895E009B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2F0D126-0A1A-F9ED-86CD-7026C8A5C5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20A197F-1BF0-2E15-6810-DBEEAC2407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34FE699-15B5-B9F0-092D-243F00F9F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0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3E26F-B33B-6408-73E8-659E5759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6CA1D53-A071-4D9E-CC9B-7B3B0197BC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D4C988-B6D2-078A-E871-E50E72328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1446CF8-40DD-95BD-76CA-66F7DE9EC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915A-E927-467C-A04A-0E65BC7F9A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2063-615F-B467-72E0-0BBAFF81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EF12A-6133-5868-E927-A10D3BA3A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9A80C-710B-BAC5-9860-C4FA9FD9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8179C-310C-75CE-B7F2-4AE92CC1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5153-60C9-73FA-33BC-4EF7F440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4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A6C1-E9B5-B85C-7518-A5D6BCC0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1A3F9-6872-EA97-6EF3-ECA223CAA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EACA4-6E70-06AD-A811-DF950ADB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3F097-DF4D-7AA0-8ECA-DE31EE71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68FF-B0E2-7266-931F-8DBC069A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AD40F-C13D-9E7C-B3C1-8D0527AD6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E5485-FEF9-E6A3-B5E9-AB2EF9C3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9ABE-0717-DFD1-E0E6-85A16ABE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BFD2-E803-074D-29B8-A9556E1E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D3F3C-B59E-A76B-898F-0FD44EDF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BDB1-BF41-19D4-F16A-024BEA31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21A7-AF8E-1027-269A-7C57FDD08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326-19C7-BAF1-58A0-8883152E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0BF99-CB50-5C56-B3C4-86F4DCA2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FCB3-C03A-7907-42C3-E194415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8D17-3BEC-2138-D307-2E1195E9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270D8-F2C6-2675-3186-ADF88F90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713D4-3FFB-611A-C4B0-1C444BB4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CF250-51FF-C374-9B53-4970F93B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ACC9-F07F-D33B-738D-0AF6CAAE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81B7-60F6-4CDE-7F5B-9932A39C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35FB-2A8F-A6F8-C73D-A16296DF4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4798F-D85A-6B90-605E-8EFE6D66F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4D679-FABD-0593-2502-A17F16E3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AB108-D015-D79A-638C-7E1B156C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B4AA0-B13A-D04A-CD28-C3BB2A61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1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6A23-EBA1-2F16-2CB5-29954284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48E64-AFE2-A97A-F818-3B6A4BA75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6E71D-790C-612D-060F-D832E8B18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82E89-FA28-0840-10F1-3D9BF5581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ED128-925A-2E64-B178-B62B5EE14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17551-7AC5-3D73-3A54-E01D06B0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0B6D3-A723-1064-43E1-3204EDF2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B53E0-C97A-C7E6-0364-8C6B4EA2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C51D-2D82-80E3-6B4A-04B94947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FC5B4-AA73-EE31-B7EB-EFB41EEA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495ED-83F6-B60D-FE1C-7B976C9A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36E02-AE03-0811-C51E-2106B1E8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1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1FBA4-5B04-9878-694C-2F5E165D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13E8-CF9E-D0A5-D1B7-3B7DBA06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0E1F1-E789-0980-9676-79AD5698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9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F8E4-8B0D-88B7-DA4B-78D1891D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00568-2FCD-6A9D-A40C-3CC8AF7C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D6936-CCD3-1A44-F5B7-96B05D1BF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E97F4-FF0E-42B0-BE53-D8752E9F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2958B-7DBF-34F3-A495-ED131261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FDDE6-51A1-4855-A12A-38D9E619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B340-EFF8-18C8-D5C4-E89FE005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91BA7-0691-8484-092F-5B3F0DFE7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A968B-AA9D-CE04-3B1A-19DF0F6F0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045B6-B5CB-7F2B-197A-4C9DC6B5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17303-5CD4-9F2A-0C2B-74920734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475E6-6EA3-51F6-0F50-BD477C32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947D2-C079-044F-B1EF-F8B45514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CC6DF-1499-0E03-E553-BB3C0FE7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8C98-8140-B14C-024F-1E2A30A9B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0A8C0-D6FB-1649-8F3A-AE8F8235BA79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9B1E-2D18-0341-122A-923F2E2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432C-E288-FB00-5895-DC7A99041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C3F1-43A8-6249-98BE-078C7E6D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4B82-50B3-87AF-F317-E6F956C21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3C4B13-DE44-1B01-59FC-2E97F7077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BE73E22B-753D-6431-EC28-113DF2660F3B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5E9BB-1702-E37A-51FE-31D2246D37DF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D296B-FA48-CAC9-2FD5-F4AC69743715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51AF5DD9-2D71-726E-61C0-EFDE0197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C8C45E-65FB-A514-4C2B-12AEE1EA1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55003-D59F-4BCD-81B4-6E98FE8EC258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7912365-5F20-D304-03E4-F2B3BD9DE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Business-to-Consumer Electronic Commerce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2CCD15A-F8E4-5072-3A7D-C3F1245D3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596" y="4325001"/>
            <a:ext cx="9144000" cy="1655762"/>
          </a:xfrm>
        </p:spPr>
        <p:txBody>
          <a:bodyPr/>
          <a:lstStyle/>
          <a:p>
            <a:r>
              <a:rPr lang="en-ID" dirty="0" err="1"/>
              <a:t>Assoc.Prof.Dr.Muhammad</a:t>
            </a:r>
            <a:r>
              <a:rPr lang="en-ID" dirty="0"/>
              <a:t> Said </a:t>
            </a:r>
            <a:r>
              <a:rPr lang="en-ID" dirty="0" err="1"/>
              <a:t>Hasibuan</a:t>
            </a:r>
            <a:br>
              <a:rPr lang="en-ID" dirty="0"/>
            </a:br>
            <a:r>
              <a:rPr lang="en-ID" dirty="0" err="1"/>
              <a:t>Fakultas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IIB </a:t>
            </a:r>
            <a:r>
              <a:rPr lang="en-ID" dirty="0" err="1"/>
              <a:t>Darmajaya</a:t>
            </a:r>
            <a:br>
              <a:rPr lang="en-ID" dirty="0"/>
            </a:br>
            <a:r>
              <a:rPr lang="en-ID" dirty="0"/>
              <a:t>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81086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AAB8-326A-7B8D-BFFE-7761D69E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02EFDBF-6D81-CA48-06F5-6544FDB81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FE2848FE-5E0F-007A-1BF2-92C576959602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3C207-23B9-20BD-1708-C3CF6B2EF43A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78E10-02E6-1626-127B-01CB60A6D606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558CD8B6-EC60-97B0-54C4-906AEA72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123724-6D9A-A0FB-2E9A-29106598A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5E53C-6165-4650-EFA7-992A6FD62BCC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AFFE9-8330-2BDB-562F-EA1DCB5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742" y="755091"/>
            <a:ext cx="10515600" cy="1325563"/>
          </a:xfrm>
        </p:spPr>
        <p:txBody>
          <a:bodyPr/>
          <a:lstStyle/>
          <a:p>
            <a:pPr algn="l">
              <a:buNone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Direct-to-Consumer (DTC)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4B830-C3BE-FE28-F0C5-6D3FCA6E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68" y="203750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Direct-to-Consumer (DTC)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mana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perusahaan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langsung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kepada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tanpa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perantara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Ini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memiliki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kontrol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besar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hubungan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Karakteristik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:</a:t>
            </a:r>
            <a:endParaRPr lang="en-ID" b="0" i="0" dirty="0">
              <a:solidFill>
                <a:srgbClr val="020817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Pengurangan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Biaya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Perantara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langsung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perusahaan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mengurangi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biaya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biasanya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dibayarkan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kepada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pengecer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Pengalaman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Ditingkatkan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DTC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perusahaan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mengontrol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setiap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aspek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pemasaran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hingga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pengiriman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Pengumpulan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Data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Perusahaan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mengumpulkan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langsung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29851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9CE89-75A6-242C-E8E2-F438AF09C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D726BA-8FB0-CDBA-CDA0-81635FAC4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3236CFE0-2B49-7E46-1462-066A3727F501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9F0750-EF28-0186-7DA6-153D1E8F5846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2FE5F-DC33-CD8F-66B2-0F08659D4247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A8A35F01-7F66-E08D-83F9-4571411E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07E46B-29DD-A51B-2A97-19D502519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76109-5AE2-F2F0-5E78-FA42A98CFBAE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939825-BB10-176A-6F10-D27E6D40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742" y="755091"/>
            <a:ext cx="10515600" cy="1325563"/>
          </a:xfrm>
        </p:spPr>
        <p:txBody>
          <a:bodyPr/>
          <a:lstStyle/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Subscription Services</a:t>
            </a:r>
            <a:endParaRPr lang="en-ID" b="1" i="0" dirty="0">
              <a:solidFill>
                <a:srgbClr val="020817"/>
              </a:solidFill>
              <a:effectLst/>
              <a:latin typeface="ui-sans-serif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E763E2-57F8-705E-6B53-067B0A2E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68" y="203750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Subscription Services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mana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membayar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biaya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berulang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(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bulanan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tahunan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dll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.)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mendapatkan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tertentu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semakin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populer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industri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termasuk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media,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makanan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lunak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Karakteristik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:</a:t>
            </a:r>
            <a:endParaRPr lang="en-ID" b="0" i="0" dirty="0">
              <a:solidFill>
                <a:srgbClr val="020817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Pendapatan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Berulang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Memberikan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aliran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pendapatan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stabil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perusahaan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Kepuasan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sering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kali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merasa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terikat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karena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berkomitmen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jangka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waktu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tertentu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Fleksibilitas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Banyak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berlangganan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opsi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menyesuaikan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membatalkan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langganan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memberikan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kenyamanan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Ketiga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—Marketplace, DTC, dan Subscription Services—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berbeda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menjangkau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menciptakan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nilai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pasar digital.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08797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EC38-CA6B-BEEC-42DD-1B52E95C0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F9B2DA7-0D9B-F6D6-16F7-65FC77F62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2C279B1F-BE39-DA56-EECD-38DCF113B0EB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CE344-32D3-C80C-9928-7132E5E14FCC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2A7254-BB36-171F-E46B-0F29F674D1DC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92C3EA6C-2B58-3BF3-7EAD-8E6CF8DFD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3512B-0844-49DE-4864-4ED77312F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D28FF-54FD-BC31-03E8-95B2751606CC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B9C86-E0EE-8FA8-C38F-BCAAA984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742" y="755091"/>
            <a:ext cx="10515600" cy="1325563"/>
          </a:xfrm>
        </p:spPr>
        <p:txBody>
          <a:bodyPr/>
          <a:lstStyle/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Subscription Services</a:t>
            </a:r>
            <a:endParaRPr lang="en-ID" b="1" i="0" dirty="0">
              <a:solidFill>
                <a:srgbClr val="020817"/>
              </a:solidFill>
              <a:effectLst/>
              <a:latin typeface="ui-sans-serif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096E91-6404-F979-68D3-47549B36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68" y="203750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Subscription Services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mana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membayar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biaya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berulang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(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bulanan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tahunan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dll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.)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mendapatkan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tertentu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semakin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populer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industri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termasuk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media,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makanan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lunak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Karakteristik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:</a:t>
            </a:r>
            <a:endParaRPr lang="en-ID" b="0" i="0" dirty="0">
              <a:solidFill>
                <a:srgbClr val="020817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Pendapatan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Berulang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Memberikan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aliran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pendapatan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stabil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perusahaan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Kepuasan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sering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kali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merasa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terikat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karena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berkomitmen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jangka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waktu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tertentu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Fleksibilitas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Banyak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berlangganan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opsi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menyesuaikan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membatalkan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langganan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memberikan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kenyamanan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Ketiga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—Marketplace, DTC, dan Subscription Services—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berbeda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menjangkau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menciptakan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nilai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pasar digital.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22324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B833-80CD-EBF7-31C1-94081B6A3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114113-423F-BDE2-DBB7-46242F2E9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42716B9E-9188-7B93-4AB0-FCECA9CAAAA4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695B48-ADBD-C1E9-8B34-B8BB4B678FDD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78D53-E6B1-40AD-FD22-4EB768AEFF19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3CEC1210-ADF3-BF94-2E56-854CC096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DCB2E-F6CD-03B8-BBDA-CA2900DA1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866C8-E1BB-E25D-B3AB-108D19D96C53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D9EA3-477C-1A8A-31EF-B6371EB7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158407"/>
            <a:ext cx="10515600" cy="1325563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dan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Aplikasi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Mobile</a:t>
            </a: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194197-8F48-0604-D7AA-1E600632A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Website:</a:t>
            </a:r>
            <a:endParaRPr lang="en-ID" b="0" i="0" dirty="0">
              <a:solidFill>
                <a:srgbClr val="020817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Definisi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Website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sekumpulan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internet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biasanya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berfungsi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platform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Fungsi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Website e-commerce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menjelajahi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melakukan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pembelian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tentang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perusahaan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Desain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Responsif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Penting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memastikan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termasuk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desktop dan mobile.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SEO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Optimasi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mesin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pencari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(SEO) sangat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penting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visibilitas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hasil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pencarian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30021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DA3D1-94DF-809E-2205-5A088E55C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2CE1F30-D9AC-676F-28FB-DFAC6CD6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183759B0-495F-7475-01C2-74ECC0616856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51811-E1CB-9EE2-CAA0-880F6FE758D7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52E70-7C59-4D92-096D-682340BC804A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242227BD-5D2F-F6A8-6F66-9681C129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28FF7-E372-CAA5-8336-F1FEB1FEBE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99E7D-CC57-C61B-55C6-95859701004D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42595-2D0B-BC3E-79B5-81241949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158407"/>
            <a:ext cx="10515600" cy="1325563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dan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Aplikasi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Mobile</a:t>
            </a: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BC8575-3007-99CC-CE4D-887601450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Definisi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Aplikasi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mobile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lunak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dirancang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khusus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mobile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smartphone dan tablet.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Fungsi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Aplikasi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mobile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fitur-fitur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khusus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notifikasi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push,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offline,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antarmuka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intuitif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Keterlibatan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Aplikasi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sering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kali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keterlibatan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interaksi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langsung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personal.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Kecepatan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dan Kinerja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Aplikasi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mobile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biasanya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cepat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responsif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dibandingkan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karena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memanfaatkan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sumber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41046"/>
      </p:ext>
    </p:extLst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91AA0-4C42-9C5F-AACA-5682E212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E965A09-D354-C179-4167-12FD7436F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9F73A5F3-A461-9CDA-E8AE-2AACAA29C71F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26BA5-BC83-74C7-B4FD-3CFCF03EAA98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3832E-306A-B663-7988-3B90DE1B3359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D5D628ED-B065-1CC5-0FB2-D588172F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A0977-4CA7-9DF1-5EF2-9D5F7F5C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D75C0-1873-8D7F-D78F-11B09882CE1D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138741-F0BC-338A-C242-910FABCC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279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Gateway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72AC3B-D843-F721-918E-37764DB4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Definisi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Payment gateway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memproses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transaksi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pembayaran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antara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Ini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menghubungkan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aplikasi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sistem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pembayaran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Fungsi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Payment gateway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mengautentikasi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memproses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kartu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kredit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metode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pembayaran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lainnya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memastikan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bahwa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transaksi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dilakukan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Payment gateway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enkripsi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melindungi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sensitif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selama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proses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transaksi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Integrasi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Banyak platform e-commerce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integrasi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mudah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payment gateway,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PayPal, Stripe,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Midtrans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1685"/>
      </p:ext>
    </p:ext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16D0-6AAD-3052-DA88-FEB475EF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05C774-ED36-CD3A-425D-C02F7F16D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89D1842C-10F9-22E1-5F7A-19B5D9AD2D1E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5EBAB-DCC1-4B3D-675D-C1174458938C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361B13-F906-742B-D1E0-E11CFF050769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58E1F45E-76B5-EDB5-DCF5-E7DF55792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785565-27E9-78E2-A186-F3876158C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53213-9826-EB74-C986-E06EE26D2A60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BE316D-42DA-8AB1-AC8A-1980C23E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279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Keamanan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transaksi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F299B6-3495-27E7-ADCD-22F4EE9B9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Pentingnya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transaksi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aspek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kritis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dalam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e-commerce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melindungi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mencegah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penipuan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Enkripsi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SSL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Secure Sockets Layer (SSL)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mengenkripsi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data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ditransfer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antara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server,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memastikan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bahwa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pribadi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Autentikasi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Dua Faktor (2FA)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Menambahkan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lapisan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ekstra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meminta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memverifikasi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identitas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metode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kedua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SMS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email.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Pemantauan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Deteksi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Penipuan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Sistem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terus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memantau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transaksi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mendeteksi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aktivitas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mencurigakan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mencegah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potensi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penipuan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Kepatuhan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terhadap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Standar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Mematuhi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standar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industri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PCI DSS (Payment Card Industry Data Security Standard),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kartu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kredit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53651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7DA58-6208-7646-1733-F946FDBC7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3EDA19E-EB3E-A72B-0C88-C6E4DFB0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14451290-9B9C-6579-81FC-1AC83AFF16B5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9086C-D3F2-4C2C-2E02-B161BBFF660E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929EE1-617D-A9C2-55ED-4B32382A1B6D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3974DBCB-FFFB-0162-C2F2-090C2FBA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A636A-D6E4-A60F-B750-A641FAC49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47483C-B44B-8D5E-4DDB-660328D8BA15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F083F0-D9E2-B89F-716B-15092F2E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279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Strategi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Pemasaran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 Digital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0F8C52-1B1D-5E33-08EC-4EEB5A87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SzPct val="10000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 (Search Engine Optimization)</a:t>
            </a:r>
            <a:endParaRPr lang="en-US" sz="2800" dirty="0"/>
          </a:p>
          <a:p>
            <a:pPr marL="342900" indent="-342900">
              <a:buSzPct val="10000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Media Marketing</a:t>
            </a:r>
            <a:endParaRPr lang="en-US" sz="2800" dirty="0"/>
          </a:p>
          <a:p>
            <a:pPr marL="342900" indent="-342900">
              <a:buSzPct val="10000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Marketing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8533"/>
      </p:ext>
    </p:extLst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D86F-4CCA-926C-74C4-BD27DA82D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A645562-9BDE-D117-1E66-B6E1A603F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FECEF359-0903-930D-0E13-59854796AFE7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7CF39D-2DA4-2C12-0BD2-400F54494F04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8A69A-B1E1-DFF4-A302-DA4398BDCA26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14D324F1-77E0-A48F-67C4-8A0FDE9BB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A22351-0097-69C5-3896-74D2DDE1CC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62897-5FD1-F177-7D6A-5F2042FF7CE6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B8BB06-FAF2-6591-1A9A-737560D8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285" y="16102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 (Search Engine Optimization)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0C643C-B051-20D5-3E42-2E8266123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Definisi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SEO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serangkaian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praktik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visibilitas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peringkat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hasil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pencarian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mesin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pencari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Google.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Tujuannya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menarik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banyak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pengunjung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organik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website.</a:t>
            </a:r>
          </a:p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Komponen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Utama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Keyword Research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Menemukan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kata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kunci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relevan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banyak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dicari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oleh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audiens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target.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Jika Anda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kata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kunci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"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terbaik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"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"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murah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"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menjadi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fokus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On-Page SEO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Mengoptimalkan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elemen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dalam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judul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deskripsi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kata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kunci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dalam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judul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subjudul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serta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membuat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informatif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relevan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Off-Page SEO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Membangun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tautan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(backlink)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lain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Anda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otoritas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Menulis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artikel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tamu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blog lain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menyertakan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tautan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Anda.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Technical SEO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Memastikan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berjalan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teknis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kecepatan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loading,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responsif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mobile,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struktur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URL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bersih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45125"/>
      </p:ext>
    </p:extLst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84075-552E-7D59-B599-42382650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8709B7-389E-2A45-EFC5-9AC18C34C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2A9F12F7-F3E2-0828-FB21-458FAEB1CB4D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1B358A-F874-B9F5-DF2D-6CC559575C3C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3C6F98-C15D-4831-10AD-E6CC1FEC71D0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96C1EA72-A6AB-F208-6C06-F408EF65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D5BE7-1C29-FC2A-5883-E25D599F4E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65B26-2928-EC5B-9635-8DFAAB6A65F6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C3C719-0C0C-D490-3439-CDF28E23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285" y="16102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 (Search Engine Optimization)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E3B4C6-4FD2-77DA-EFFB-779E32C4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Sebuah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toko online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mengoptimalkan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kata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kunci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"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terbaik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"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dalam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judul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deskripsi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gambar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juga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mendapatkan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backlink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blog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kebugaran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merekomendasikan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sehingga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peringkat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Google.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17578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8E69D-97EC-EA1B-792D-F8EECE78E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BFDAAD0-29B2-EB0D-EBA4-91A20AF0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782F6429-F642-AA0F-8B85-A23298FCABFB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899F9-F14B-CD52-CD7A-1C71F9AF4CD2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9AC12-F239-9EEE-494E-98267F28C3C0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B982FDC5-0697-9EF9-AEA9-7E927FB5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8098B0-1AC2-1488-1043-3D3071B7E1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42D01-A9D0-3042-ABA0-8BFA6DEDC3E5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9762BBA-3DFB-1794-E3E3-582841AA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417" y="779909"/>
            <a:ext cx="10515600" cy="1325563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73D9747-E76E-C42B-472A-80AEBDEB9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5" y="2060524"/>
            <a:ext cx="10515600" cy="4351338"/>
          </a:xfrm>
        </p:spPr>
        <p:txBody>
          <a:bodyPr/>
          <a:lstStyle/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E-Commerce Business-to-Consumer (B2C)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mana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perusahaan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langsung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kepada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platform online.</a:t>
            </a:r>
          </a:p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Ini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mencakup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aktivitas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mulai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barang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fisik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hingga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penyediaan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digital.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umum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B2C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termasuk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toko online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Amazon, Zalora, dan platform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Netflix.</a:t>
            </a:r>
          </a:p>
          <a:p>
            <a:pPr>
              <a:buNone/>
            </a:pP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20745"/>
      </p:ext>
    </p:ext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4ADA-5A53-56D6-BF5E-C4AD24CFD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0E6633-8B8F-49E7-4320-BAA1ED0C9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D19B51EF-0695-B5C2-4EB8-A9305D5AF60C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ADE9FE-EDD2-7612-3A95-19DB1ACFFD70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958F75-2241-EC5B-66CE-8B4E95C9216D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3F66FE62-3634-2EF5-D27A-01BFAE1A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6578B-6DEC-E0DC-5BCA-6B242D2AC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5667CE-BDED-2BDE-01A2-607F9EA742FC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D7942-7FAC-C81E-3D50-033D345C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2628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Social Media Marketing </a:t>
            </a: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61D951-3578-7F1A-4FBE-78D8DE2A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Definisi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Social Media Marketing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platform media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sosial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mempromosikan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membangun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berinteraksi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audiens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Komponen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Utama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Berkualitas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Membuat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menarik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relevan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audiens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Ini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berupa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gambar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video,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artikel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Iklan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Berbayar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iklan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berbayar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platform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Facebook, Instagram,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LinkedIn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menjangkau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audiens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luas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Interaksi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Berinteraksi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pengikut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komentar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pesan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dibuat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oleh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(user-generated content).</a:t>
            </a:r>
          </a:p>
        </p:txBody>
      </p:sp>
    </p:spTree>
    <p:extLst>
      <p:ext uri="{BB962C8B-B14F-4D97-AF65-F5344CB8AC3E}">
        <p14:creationId xmlns:p14="http://schemas.microsoft.com/office/powerpoint/2010/main" val="1832747803"/>
      </p:ext>
    </p:extLst>
  </p:cSld>
  <p:clrMapOvr>
    <a:masterClrMapping/>
  </p:clrMapOvr>
  <p:transition spd="slow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D03B-5D25-D59C-ABC6-944DCA09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785DA7-4C83-423A-D6CE-14AF8D71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169C5A5F-AAC7-7A83-61E8-2F2DEBA2A62E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F645A-61C6-560A-002B-C7C308C89770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C1A81A-5E57-BA6C-B401-43F9D84C2765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30B23390-7C16-0601-EED4-73542420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24C1AE-3C53-B03B-C725-A35DC256C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21C3B4-C621-1C6B-594D-9DF543D64AE1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EFCBE-C435-2B2A-0DA2-29B71DEE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2628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Social Media Marketing </a:t>
            </a: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C66E15-274A-CF4F-A738-5ADC1C29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Sebuah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pakaian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Instagram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memposting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foto-foto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mengadakan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mana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pengikut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membagikan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foto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mengenakan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tersebut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Merek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tersebut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juga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iklan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berbayar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menjangkau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audiens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baru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berdasarkan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minat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demografi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458387"/>
      </p:ext>
    </p:extLst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2A4EE-D6B2-FF79-20FB-B901B21D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E216CAD-6FE2-A623-ECA3-50811E06D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271F1FB8-787D-FF47-79D6-DFF48A1DE658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3BD4E-E290-1B2C-234C-D22F7CD04BE6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FE09E-4EC4-5E13-EE65-8D326BC59D63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8BD383B4-3B70-70F5-A90E-AA4ADE92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D4C6E3-89B7-7F9B-939C-3F9BFBC326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CF858-7B20-1105-351D-599DF7D795D8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600730-98A6-5447-3AD7-36616907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2628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Email Marketing</a:t>
            </a:r>
            <a:b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</a:b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FCE499-474B-3BD0-AF82-6C911A99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Definisi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Email Marketing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strategi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pemasaran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email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berkomunikasi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audiens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mengirimkan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promosi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relevan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Komponen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Utama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Daftar Email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Mengumpulkan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alamat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email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pengunjung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website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formulir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pendaftaran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Segmentasi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daftar email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berdasarkan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karakteristik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audiens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perilaku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pembelian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preferensi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Dipersonalisasi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Mengirimkan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email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relevan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dipersonalisasi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kepada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segmen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tertentu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keterlibatan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019112"/>
      </p:ext>
    </p:extLst>
  </p:cSld>
  <p:clrMapOvr>
    <a:masterClrMapping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ED37-1AF6-FD38-4821-C4405E854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AC8258-7AC5-49E1-7142-AFF9F9183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8021A708-E7C0-22C1-FA3B-9161B648B4F2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123BA-097E-3A24-1A9B-0973063BBB06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C8508E-9224-6C02-B694-FC7C74C73B76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E34770D9-8D69-6F15-487B-7F0BFBA6F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27C3-4134-5F26-D836-891C98E81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73677-D7A4-B06E-66C5-2F9F91E70771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0A406B-EAAA-C8DD-08B2-F504C414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59" y="13194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Email Marketing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DF24C8-0219-9409-85A7-6B74846C2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Sebuah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toko online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mengumpulkan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alamat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email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saat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mendaftar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website.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kemudian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mengirimkan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email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bulanan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penawaran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khusus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baru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serta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konten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relevan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tips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gaya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segmentasi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mengirimkan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penawaran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khusus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kepada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membeli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sebelumnyaSecurity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Standard),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keamanan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informasi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kartu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kredit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71464"/>
      </p:ext>
    </p:extLst>
  </p:cSld>
  <p:clrMapOvr>
    <a:masterClrMapping/>
  </p:clrMapOvr>
  <p:transition spd="slow"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D6AA-B776-16A9-C8F5-8D65D244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63C520-C462-AA68-ACFE-95EBA175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91BDF379-694A-9B26-EF3A-870A17E07078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3E662-4D57-A31C-893D-279D5BAB5031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590CB-476C-00D4-D510-217C5C748971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5A85BC96-008D-C74A-8DFF-A353E6B63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E5F01-5021-E82E-DA8D-2AF5A504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1AF32-69C7-49D3-DA42-9C68A9386C7C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574BF-AA30-F2DB-FBB4-11A19CAD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817" y="12931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New Revenue and Pricing Models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CA3537-D3A6-A2BE-E88A-FDABE5BF9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74063" y="1825625"/>
            <a:ext cx="8643874" cy="4351338"/>
          </a:xfrm>
        </p:spPr>
      </p:pic>
    </p:spTree>
    <p:extLst>
      <p:ext uri="{BB962C8B-B14F-4D97-AF65-F5344CB8AC3E}">
        <p14:creationId xmlns:p14="http://schemas.microsoft.com/office/powerpoint/2010/main" val="2278451782"/>
      </p:ext>
    </p:extLst>
  </p:cSld>
  <p:clrMapOvr>
    <a:masterClrMapping/>
  </p:clrMapOvr>
  <p:transition spd="slow"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AF939-B0B3-057E-DAA8-DF245DF9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30FF76-049A-64E0-B887-A4FC9D565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F039E6F1-B4A1-5924-F20A-3C38F21E8023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2383A-18D6-F12E-CBAE-75963F692318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BCBAE2-4152-1455-08F8-66013351458B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BB562BB2-79DF-4F00-73E3-D01B1D7A4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F251A-2D68-45C2-ACD6-2C0682F5F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AE932-04D2-F2C1-3CF0-CFB7E768EEEE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B7954DE-E905-6D28-42F5-BA7EE0ED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33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b="1" dirty="0" err="1"/>
              <a:t>Terima</a:t>
            </a:r>
            <a:r>
              <a:rPr lang="en-ID" b="1" dirty="0"/>
              <a:t> Kasih</a:t>
            </a:r>
            <a:br>
              <a:rPr lang="en-ID" dirty="0"/>
            </a:b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81318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7C85D-0801-9372-351E-D497AB94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F8490CC-33B4-22CA-A6F2-430F479D2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CDD20BD8-A7FF-0AFD-0CC1-A8CEA2C364FB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84F3E1-DE28-EE83-2EE3-80E92D318850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F7923-6A5F-5616-6DF3-6D6006695111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88913FF2-F1D2-E228-BD84-9CDF9B506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C44CD-516B-214A-1371-DA53DC639D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DFDEE-C1C3-15C8-18D3-76A63B5A7668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C54823-8E04-EE4F-7AC2-E6CD2A5F0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627C9FD-9AB6-5EF8-BF23-9BFDAA859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784860-3FAE-5CDC-E820-903E6B90D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666" y="1122363"/>
            <a:ext cx="7772400" cy="53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5839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9097-5C43-768F-0CC7-47F75E0A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59815D-C485-DBD5-41B2-BF83249DB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36666879-FA75-9989-6DB9-AFA14E0C40CE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8FF4EF-294F-36DF-5FB0-CD974E81FDD1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DCF05D-B7E3-E112-9BC3-73C9B743236F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8A472E9E-2F4C-54C9-778D-995C2008A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D7286-3DA9-83DF-6BA7-BF8A75D39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17CB3-1257-92F3-4124-336C58448CA4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1DE870-06A1-E3A9-F707-C7CC7357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5" y="841345"/>
            <a:ext cx="10515600" cy="1325563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E-Commerce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4290D3-5A32-40C4-538D-8779F937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1" y="195844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Pertumbuhan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Mobile Commerce (M-Commerce)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Semakin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banyak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berbelanja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perangkat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mobile,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sehingga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penting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mengoptimalkan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pengguna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smartphone.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Penggunaan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Kecerdasan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Buatan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(AI)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AI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digunakan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pengalaman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rekomendasi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responsif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Social Commerce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melalui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media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sosial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seperti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Instagram dan Facebook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semakin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populer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interaksi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langsung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antara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Pengiriman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Cepat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semakin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mengharapkan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pengiriman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cepat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efisien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mendorong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logistik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rantai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pasokan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Sustainability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semakin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peduli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keberlanjutan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sehingga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menerapkan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praktik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ramah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lingkungan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cenderung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menarik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2646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6FC61-3E0D-3C9E-8562-C5F6BD2B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7A783CF-8CAE-D481-36D4-B49888280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6E2A724B-F2A8-327A-ADE9-F40C2EE325E3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74F4AD-661A-7FB1-C8D8-D178116284BA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564D5F-ADCA-2F3F-B5E2-C32F0D6ACC98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3A587FFD-AE07-CE6C-1D0B-6A0E135A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993BF9-7A3B-6DE0-4917-32EC8D578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9DFDF-241F-8CF6-C0B1-488A8DAF412F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68A5D-9658-173E-888B-7D825CE3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5" y="841345"/>
            <a:ext cx="10515600" cy="1325563"/>
          </a:xfrm>
        </p:spPr>
        <p:txBody>
          <a:bodyPr/>
          <a:lstStyle/>
          <a:p>
            <a:pPr algn="l"/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Pentingnya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E-Commerce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bagi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endParaRPr lang="en-ID" b="1" i="0" dirty="0">
              <a:solidFill>
                <a:srgbClr val="020817"/>
              </a:solidFill>
              <a:effectLst/>
              <a:latin typeface="ui-sans-serif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062FB5-FCB7-3062-C5FF-0C38AF35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1" y="195844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Akses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Pasar Global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E-Commerce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menjangkau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seluruh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dunia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tanpa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batasan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geografis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Biaya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Operasional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Rendah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mengurangi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kebutuhan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toko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fisik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menghemat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biaya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sewa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operasional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lainnya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Data dan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Analisis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E-Commerce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memberikan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data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berharga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memahami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perilaku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menyesuaikan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strategi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pemasaran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Fleksibilitas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Skalabilitas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Bisnis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mudah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menyesuaikan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penawaran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berdasarkan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permintaan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pasar.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Interaksi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Baik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E-Commerce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interaksi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lebih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langsung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personal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dengan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meningkatkan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loyalitas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kepuasan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pelanggan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65465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94075-E525-4B90-9BEB-0D80428E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E8BA9E7-7BC6-08B0-CF1E-121D2D47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1B0101CC-76EF-2532-35AE-FF10B09D0B39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4455C-C1E5-68B9-1B4A-E38664C30B0F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4D892-11D7-B4A3-B00E-4361A7DD5C36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A11FEF77-B18C-63A5-6996-35034A425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9B38E-350B-C74E-683F-47A8665148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9E08C-64F5-515B-B177-6019B89FBA20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27F07-333C-FFC2-A2D4-28CA16185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683" y="1464767"/>
            <a:ext cx="6802786" cy="49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87809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7D924-8B99-1A31-CBEA-9D473E9E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2E8CDE-52C3-6400-A9C6-29F9733A4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2E815CF5-F35B-EBEF-ACA8-F50854D6C8E0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BB252-F47B-D557-A5C9-A214136B4BFC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DE14A-DAED-ECBB-7E5A-14A9C2DAA4B5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5C1AF5FB-4ECD-A32C-8E3A-F2E022E8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E0413-9216-6C56-4082-7280770A70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DE2E2-C55F-F69C-96C5-A115BB4BF375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3D3D8-169E-3E1D-2CFE-11A192569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683" y="1464767"/>
            <a:ext cx="6802786" cy="49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80906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5314-EDF9-7340-CDB5-313A9F83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8164234-6A92-724E-451F-B5A0A5BF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6EDF2ADC-04D0-C58A-648D-82CE5B5CB6E5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9307-D6A7-53BE-82B7-E7664E4708F6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62DE49-3DC9-53CD-4809-90EB9A1989A0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F6CD96F9-87BE-6EEF-2BA3-516F9627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FD4B53-7362-0C48-4978-12DF0A5C9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DFFDB3-0D9C-2B6C-6503-7A9CB681D911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76E5C-6AFC-7BA5-B955-9C812D90CC69}"/>
              </a:ext>
            </a:extLst>
          </p:cNvPr>
          <p:cNvSpPr txBox="1"/>
          <p:nvPr/>
        </p:nvSpPr>
        <p:spPr>
          <a:xfrm>
            <a:off x="2408663" y="2708848"/>
            <a:ext cx="7783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MODEL BISNIS B2C</a:t>
            </a:r>
          </a:p>
        </p:txBody>
      </p:sp>
    </p:spTree>
    <p:extLst>
      <p:ext uri="{BB962C8B-B14F-4D97-AF65-F5344CB8AC3E}">
        <p14:creationId xmlns:p14="http://schemas.microsoft.com/office/powerpoint/2010/main" val="2019460962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B262F-F2C9-5016-C72E-3C8C779D0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78CE54-7FE8-DFD8-1169-8D1FE375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37067"/>
            <a:ext cx="8828617" cy="11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14761D12-66E9-E1FE-2627-76D9B164DD75}"/>
              </a:ext>
            </a:extLst>
          </p:cNvPr>
          <p:cNvSpPr/>
          <p:nvPr/>
        </p:nvSpPr>
        <p:spPr>
          <a:xfrm rot="5400000">
            <a:off x="252943" y="466725"/>
            <a:ext cx="1989667" cy="1056217"/>
          </a:xfrm>
          <a:prstGeom prst="homePlate">
            <a:avLst>
              <a:gd name="adj" fmla="val 47004"/>
            </a:avLst>
          </a:prstGeom>
          <a:solidFill>
            <a:srgbClr val="111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1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DD1222-0D9B-CD75-084E-8F1C7A352CAF}"/>
              </a:ext>
            </a:extLst>
          </p:cNvPr>
          <p:cNvSpPr/>
          <p:nvPr/>
        </p:nvSpPr>
        <p:spPr>
          <a:xfrm>
            <a:off x="-48682" y="6527667"/>
            <a:ext cx="8879417" cy="357717"/>
          </a:xfrm>
          <a:prstGeom prst="rect">
            <a:avLst/>
          </a:prstGeom>
          <a:solidFill>
            <a:srgbClr val="111C76"/>
          </a:solidFill>
          <a:ln>
            <a:solidFill>
              <a:srgbClr val="111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DE09D-12C1-3A81-3732-EFA38EF3ADF7}"/>
              </a:ext>
            </a:extLst>
          </p:cNvPr>
          <p:cNvSpPr/>
          <p:nvPr/>
        </p:nvSpPr>
        <p:spPr>
          <a:xfrm>
            <a:off x="8879418" y="6527800"/>
            <a:ext cx="3409949" cy="357717"/>
          </a:xfrm>
          <a:prstGeom prst="rect">
            <a:avLst/>
          </a:prstGeom>
          <a:solidFill>
            <a:srgbClr val="F9C534"/>
          </a:solidFill>
          <a:ln>
            <a:solidFill>
              <a:srgbClr val="F9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B96D3E30-683B-C11B-B286-A1EABA98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285" y="548218"/>
            <a:ext cx="74125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133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Fakultas Ilmu Komputer</a:t>
            </a:r>
            <a:endParaRPr lang="en-US" sz="213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E7740-F5AD-210C-7C14-C0BADEB566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r="74569"/>
          <a:stretch/>
        </p:blipFill>
        <p:spPr bwMode="auto">
          <a:xfrm>
            <a:off x="775308" y="297013"/>
            <a:ext cx="1000577" cy="965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88B68-7420-C483-9E81-71B4FBDA027F}"/>
              </a:ext>
            </a:extLst>
          </p:cNvPr>
          <p:cNvSpPr txBox="1"/>
          <p:nvPr/>
        </p:nvSpPr>
        <p:spPr>
          <a:xfrm>
            <a:off x="2698595" y="6501342"/>
            <a:ext cx="9158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Institute Informatics and Business </a:t>
            </a:r>
            <a:r>
              <a:rPr lang="en-US" sz="2133" dirty="0" err="1">
                <a:solidFill>
                  <a:schemeClr val="bg1"/>
                </a:solidFill>
                <a:latin typeface="Century Gothic" panose="020B0502020202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Darmajaya</a:t>
            </a:r>
            <a:endParaRPr lang="en-ID" sz="2133" dirty="0">
              <a:solidFill>
                <a:srgbClr val="002060"/>
              </a:solidFill>
              <a:latin typeface="Century Gothic" panose="020B0502020202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79632-74DC-AC55-1B44-A5B61389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742" y="755091"/>
            <a:ext cx="10515600" cy="1325563"/>
          </a:xfrm>
        </p:spPr>
        <p:txBody>
          <a:bodyPr/>
          <a:lstStyle/>
          <a:p>
            <a:r>
              <a:rPr lang="en-US" dirty="0"/>
              <a:t>Marketplaces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63BE9C-9EA7-D7E4-ABEB-68B65FAB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68" y="203750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Marketplace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adalah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platform online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memungkinkan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untuk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atau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layanan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kepada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Dalam model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ini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marketplace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berfungsi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perantara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menghubungkan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pembeli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Contoh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marketplace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terkenal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termasuk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Amazon, eBay, dan Tokopedia.</a:t>
            </a:r>
          </a:p>
          <a:p>
            <a:pPr algn="l">
              <a:buNone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Karakteristik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:</a:t>
            </a:r>
            <a:endParaRPr lang="en-ID" b="0" i="0" dirty="0">
              <a:solidFill>
                <a:srgbClr val="020817"/>
              </a:solidFill>
              <a:effectLst/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Beragam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Banyak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mendaftar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dan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menawarkan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mereka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di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platform.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Persaingan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Harga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Konsumen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membandingkan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harga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dari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penjual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,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mendorong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persaingan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yang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sehat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1" i="0" dirty="0" err="1">
                <a:solidFill>
                  <a:srgbClr val="020817"/>
                </a:solidFill>
                <a:effectLst/>
                <a:latin typeface="ui-sans-serif"/>
              </a:rPr>
              <a:t>Kemudahan</a:t>
            </a:r>
            <a:r>
              <a:rPr lang="en-ID" b="1" i="0" dirty="0">
                <a:solidFill>
                  <a:srgbClr val="020817"/>
                </a:solidFill>
                <a:effectLst/>
                <a:latin typeface="ui-sans-serif"/>
              </a:rPr>
              <a:t> Akses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: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Pembeli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menemukan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berbagai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produk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dalam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satu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tempat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tanpa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perlu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mengunjungi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</a:t>
            </a:r>
            <a:r>
              <a:rPr lang="en-ID" b="0" i="0" dirty="0" err="1">
                <a:solidFill>
                  <a:srgbClr val="020817"/>
                </a:solidFill>
                <a:effectLst/>
                <a:latin typeface="ui-sans-serif"/>
              </a:rPr>
              <a:t>banyak</a:t>
            </a:r>
            <a:r>
              <a:rPr lang="en-ID" b="0" i="0" dirty="0">
                <a:solidFill>
                  <a:srgbClr val="020817"/>
                </a:solidFill>
                <a:effectLst/>
                <a:latin typeface="ui-sans-serif"/>
              </a:rPr>
              <a:t> situs web.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85530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1910</Words>
  <Application>Microsoft Macintosh PowerPoint</Application>
  <PresentationFormat>Widescreen</PresentationFormat>
  <Paragraphs>174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Century Gothic</vt:lpstr>
      <vt:lpstr>Times New Roman</vt:lpstr>
      <vt:lpstr>ui-sans-serif</vt:lpstr>
      <vt:lpstr>Office Theme</vt:lpstr>
      <vt:lpstr>Enabling Business-to-Consumer Electronic Commerce</vt:lpstr>
      <vt:lpstr>Definisi</vt:lpstr>
      <vt:lpstr>PowerPoint Presentation</vt:lpstr>
      <vt:lpstr>Perkembangan E-Commerce </vt:lpstr>
      <vt:lpstr>Pentingnya E-Commerce bagi Bisnis</vt:lpstr>
      <vt:lpstr>PowerPoint Presentation</vt:lpstr>
      <vt:lpstr>PowerPoint Presentation</vt:lpstr>
      <vt:lpstr>PowerPoint Presentation</vt:lpstr>
      <vt:lpstr>Marketplaces</vt:lpstr>
      <vt:lpstr>Direct-to-Consumer (DTC)</vt:lpstr>
      <vt:lpstr>Subscription Services</vt:lpstr>
      <vt:lpstr>Subscription Services</vt:lpstr>
      <vt:lpstr>Website dan Aplikasi Mobile </vt:lpstr>
      <vt:lpstr>Website dan Aplikasi Mobile </vt:lpstr>
      <vt:lpstr>Payment Gateway  </vt:lpstr>
      <vt:lpstr>Keamanan transaksi  </vt:lpstr>
      <vt:lpstr>Strategi Pemasaran Digital  </vt:lpstr>
      <vt:lpstr>SEO (Search Engine Optimization)   </vt:lpstr>
      <vt:lpstr>SEO (Search Engine Optimization)   </vt:lpstr>
      <vt:lpstr>Social Media Marketing  </vt:lpstr>
      <vt:lpstr>Social Media Marketing  </vt:lpstr>
      <vt:lpstr>Email Marketing  </vt:lpstr>
      <vt:lpstr>Email Marketing  </vt:lpstr>
      <vt:lpstr>New Revenue and Pricing Models  </vt:lpstr>
      <vt:lpstr>Terima Kasih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Said Hasibuan</dc:creator>
  <cp:lastModifiedBy>Muhammad Said Hasibuan</cp:lastModifiedBy>
  <cp:revision>12</cp:revision>
  <dcterms:created xsi:type="dcterms:W3CDTF">2025-03-16T09:42:29Z</dcterms:created>
  <dcterms:modified xsi:type="dcterms:W3CDTF">2025-04-25T12:41:07Z</dcterms:modified>
</cp:coreProperties>
</file>