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03" r:id="rId3"/>
    <p:sldId id="304" r:id="rId4"/>
    <p:sldId id="307" r:id="rId5"/>
    <p:sldId id="305" r:id="rId6"/>
    <p:sldId id="308" r:id="rId7"/>
    <p:sldId id="306" r:id="rId8"/>
    <p:sldId id="309" r:id="rId9"/>
    <p:sldId id="300" r:id="rId10"/>
  </p:sldIdLst>
  <p:sldSz cx="9144000" cy="6858000" type="screen4x3"/>
  <p:notesSz cx="7045325" cy="93456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70" d="100"/>
          <a:sy n="70" d="100"/>
        </p:scale>
        <p:origin x="108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a:solidFill>
                  <a:schemeClr val="tx1"/>
                </a:solidFill>
                <a:latin typeface="Cambria" panose="02040503050406030204" pitchFamily="18" charset="0"/>
                <a:cs typeface="Arial" panose="020B0604020202020204" pitchFamily="34" charset="0"/>
              </a:rPr>
              <a:t>Kesadaran ini menjadi dasar dalam menumbuhkan nilai-nilai moral, etika, dan karakter yang kuat untuk menolak segala bentuk korupsi.</a:t>
            </a:r>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35720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41524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67077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05773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2905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88837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23182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94764"/>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fi-FI"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Pendidikan Kareakter Anti Korupsi</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4176464" cy="4824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err="1">
                <a:solidFill>
                  <a:schemeClr val="tx1"/>
                </a:solidFill>
                <a:latin typeface="Cambria" panose="02040503050406030204" pitchFamily="18" charset="0"/>
                <a:cs typeface="Arial" panose="020B0604020202020204" pitchFamily="34" charset="0"/>
              </a:rPr>
              <a:t>Pengantar</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Pertemuan</a:t>
            </a:r>
            <a:r>
              <a:rPr lang="en-US" sz="2000" b="1" dirty="0">
                <a:solidFill>
                  <a:schemeClr val="tx1"/>
                </a:solidFill>
                <a:latin typeface="Cambria" panose="02040503050406030204" pitchFamily="18" charset="0"/>
                <a:cs typeface="Arial" panose="020B0604020202020204" pitchFamily="34" charset="0"/>
              </a:rPr>
              <a:t> 3</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id-ID" sz="2000" dirty="0">
                <a:solidFill>
                  <a:schemeClr val="tx1"/>
                </a:solidFill>
                <a:latin typeface="Cambria" panose="02040503050406030204" pitchFamily="18" charset="0"/>
                <a:cs typeface="Arial" panose="020B0604020202020204" pitchFamily="34" charset="0"/>
              </a:rPr>
              <a:t>Pembahasan tentang hakikat manusia penting dalam pendidikan karakter anti korupsi. Dengan memahami siapa manusia sebenarnya, mahasiswa dapat melihat kedudukan dan tanggung jawabnya baik sebagai makhluk ciptaan Tuhan, makhluk individu, maupun makhluk sosial. </a:t>
            </a:r>
            <a:endParaRPr lang="id-ID" sz="20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661C8A-988D-46A6-ACC3-B1E9934E1F09}"/>
              </a:ext>
            </a:extLst>
          </p:cNvPr>
          <p:cNvPicPr>
            <a:picLocks noChangeAspect="1"/>
          </p:cNvPicPr>
          <p:nvPr/>
        </p:nvPicPr>
        <p:blipFill>
          <a:blip r:embed="rId3"/>
          <a:stretch>
            <a:fillRect/>
          </a:stretch>
        </p:blipFill>
        <p:spPr>
          <a:xfrm>
            <a:off x="5364088" y="2504946"/>
            <a:ext cx="3305636" cy="1848108"/>
          </a:xfrm>
          <a:prstGeom prst="rect">
            <a:avLst/>
          </a:prstGeom>
        </p:spPr>
      </p:pic>
    </p:spTree>
    <p:extLst>
      <p:ext uri="{BB962C8B-B14F-4D97-AF65-F5344CB8AC3E}">
        <p14:creationId xmlns:p14="http://schemas.microsoft.com/office/powerpoint/2010/main" val="98390338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854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dirty="0"/>
              <a:t>Hakikat Manusia</a:t>
            </a:r>
          </a:p>
        </p:txBody>
      </p:sp>
      <p:sp>
        <p:nvSpPr>
          <p:cNvPr id="4" name="Content Placeholder 2"/>
          <p:cNvSpPr txBox="1">
            <a:spLocks/>
          </p:cNvSpPr>
          <p:nvPr/>
        </p:nvSpPr>
        <p:spPr>
          <a:xfrm>
            <a:off x="611560" y="1412776"/>
            <a:ext cx="7848872"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chemeClr val="tx1"/>
                </a:solidFill>
                <a:latin typeface="Cambria" panose="02040503050406030204" pitchFamily="18" charset="0"/>
                <a:cs typeface="Arial" panose="020B0604020202020204" pitchFamily="34" charset="0"/>
              </a:rPr>
              <a:t>1. </a:t>
            </a:r>
            <a:r>
              <a:rPr lang="en-US" sz="2000" b="1" dirty="0" err="1">
                <a:solidFill>
                  <a:schemeClr val="tx1"/>
                </a:solidFill>
                <a:latin typeface="Cambria" panose="02040503050406030204" pitchFamily="18" charset="0"/>
                <a:cs typeface="Arial" panose="020B0604020202020204" pitchFamily="34" charset="0"/>
              </a:rPr>
              <a:t>Manusia</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sebagai</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Makhluk</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Ciptaan</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Tuhan</a:t>
            </a:r>
            <a:endParaRPr lang="en-US" sz="2000" b="1"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diciptakan</a:t>
            </a:r>
            <a:r>
              <a:rPr lang="en-US" sz="2000" dirty="0">
                <a:solidFill>
                  <a:schemeClr val="tx1"/>
                </a:solidFill>
                <a:latin typeface="Cambria" panose="02040503050406030204" pitchFamily="18" charset="0"/>
                <a:cs typeface="Arial" panose="020B0604020202020204" pitchFamily="34" charset="0"/>
              </a:rPr>
              <a:t> oleh </a:t>
            </a:r>
            <a:r>
              <a:rPr lang="en-US" sz="2000" dirty="0" err="1">
                <a:solidFill>
                  <a:schemeClr val="tx1"/>
                </a:solidFill>
                <a:latin typeface="Cambria" panose="02040503050406030204" pitchFamily="18" charset="0"/>
                <a:cs typeface="Arial" panose="020B0604020202020204" pitchFamily="34" charset="0"/>
              </a:rPr>
              <a:t>Tuhan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dengan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hati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nurani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kebebasan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memilih</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Kesadaran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makhluk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ciptaan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menuntut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taat</a:t>
            </a:r>
            <a:r>
              <a:rPr lang="en-US" sz="2000" dirty="0">
                <a:solidFill>
                  <a:schemeClr val="tx1"/>
                </a:solidFill>
                <a:latin typeface="Cambria" panose="02040503050406030204" pitchFamily="18" charset="0"/>
                <a:cs typeface="Arial" panose="020B0604020202020204" pitchFamily="34" charset="0"/>
              </a:rPr>
              <a:t> pada </a:t>
            </a:r>
            <a:r>
              <a:rPr lang="en-US" sz="2000" dirty="0" err="1">
                <a:solidFill>
                  <a:schemeClr val="tx1"/>
                </a:solidFill>
                <a:latin typeface="Cambria" panose="02040503050406030204" pitchFamily="18" charset="0"/>
                <a:cs typeface="Arial" panose="020B0604020202020204" pitchFamily="34" charset="0"/>
              </a:rPr>
              <a:t>nilai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kebenaran</a:t>
            </a:r>
            <a:r>
              <a:rPr lang="en-US" sz="2000" dirty="0">
                <a:solidFill>
                  <a:schemeClr val="tx1"/>
                </a:solidFill>
                <a:latin typeface="Cambria" panose="02040503050406030204" pitchFamily="18" charset="0"/>
                <a:cs typeface="Arial" panose="020B0604020202020204" pitchFamily="34" charset="0"/>
              </a:rPr>
              <a:t>, moral, dan </a:t>
            </a:r>
            <a:r>
              <a:rPr lang="en-US" sz="2000" dirty="0" err="1">
                <a:solidFill>
                  <a:schemeClr val="tx1"/>
                </a:solidFill>
                <a:latin typeface="Cambria" panose="02040503050406030204" pitchFamily="18" charset="0"/>
                <a:cs typeface="Arial" panose="020B0604020202020204" pitchFamily="34" charset="0"/>
              </a:rPr>
              <a:t>etika</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bersumber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dari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ajaran</a:t>
            </a:r>
            <a:r>
              <a:rPr lang="en-US" sz="2000" dirty="0">
                <a:solidFill>
                  <a:schemeClr val="tx1"/>
                </a:solidFill>
                <a:latin typeface="Cambria" panose="02040503050406030204" pitchFamily="18" charset="0"/>
                <a:cs typeface="Arial" panose="020B0604020202020204" pitchFamily="34" charset="0"/>
              </a:rPr>
              <a:t> agama.</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a:solidFill>
                  <a:schemeClr val="tx1"/>
                </a:solidFill>
                <a:latin typeface="Cambria" panose="02040503050406030204" pitchFamily="18" charset="0"/>
                <a:cs typeface="Arial" panose="020B0604020202020204" pitchFamily="34" charset="0"/>
              </a:rPr>
              <a:t>Nilai </a:t>
            </a:r>
            <a:r>
              <a:rPr lang="en-US" sz="2000" dirty="0" err="1">
                <a:solidFill>
                  <a:schemeClr val="tx1"/>
                </a:solidFill>
                <a:latin typeface="Cambria" panose="02040503050406030204" pitchFamily="18" charset="0"/>
                <a:cs typeface="Arial" panose="020B0604020202020204" pitchFamily="34" charset="0"/>
              </a:rPr>
              <a:t>religius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menjadi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benteng</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mencegah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melakukan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tindakan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tercela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termasuk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12828342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052736"/>
            <a:ext cx="4176464"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dirty="0">
                <a:solidFill>
                  <a:schemeClr val="tx1"/>
                </a:solidFill>
                <a:latin typeface="Cambria" panose="02040503050406030204" pitchFamily="18" charset="0"/>
                <a:cs typeface="Arial" panose="020B0604020202020204" pitchFamily="34" charset="0"/>
              </a:rPr>
              <a:t>d.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konteks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pendidikan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kesadaran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religius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menumbuhkan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sikap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jujur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disiplin</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takut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berbuat</a:t>
            </a:r>
            <a:r>
              <a:rPr lang="en-US" sz="2000" dirty="0">
                <a:solidFill>
                  <a:schemeClr val="tx1"/>
                </a:solidFill>
                <a:latin typeface="Cambria" panose="02040503050406030204" pitchFamily="18" charset="0"/>
                <a:cs typeface="Arial" panose="020B0604020202020204" pitchFamily="34" charset="0"/>
              </a:rPr>
              <a:t> salah </a:t>
            </a:r>
            <a:r>
              <a:rPr lang="en-US" sz="2000" dirty="0" err="1">
                <a:solidFill>
                  <a:schemeClr val="tx1"/>
                </a:solidFill>
                <a:latin typeface="Cambria" panose="02040503050406030204" pitchFamily="18" charset="0"/>
                <a:cs typeface="Arial" panose="020B0604020202020204" pitchFamily="34" charset="0"/>
              </a:rPr>
              <a:t>meskipun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ada</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mengawasi</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a:solidFill>
                  <a:schemeClr val="tx1"/>
                </a:solidFill>
                <a:latin typeface="Cambria" panose="02040503050406030204" pitchFamily="18" charset="0"/>
                <a:cs typeface="Arial" panose="020B0604020202020204" pitchFamily="34" charset="0"/>
              </a:rPr>
              <a:t>e. </a:t>
            </a:r>
            <a:r>
              <a:rPr lang="en-US" sz="2000" dirty="0" err="1">
                <a:solidFill>
                  <a:schemeClr val="tx1"/>
                </a:solidFill>
                <a:latin typeface="Cambria" panose="02040503050406030204" pitchFamily="18" charset="0"/>
                <a:cs typeface="Arial" panose="020B0604020202020204" pitchFamily="34" charset="0"/>
              </a:rPr>
              <a:t>Karakter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religius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membantu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memahami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bahwa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integritas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adalah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amanah</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harus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dijaga</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Contoh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Seorang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menolak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melakukan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kecurangan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karena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meyakini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bahwa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Tuhan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selalu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melihat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segala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tindakannya</a:t>
            </a:r>
            <a:r>
              <a:rPr lang="en-US" sz="2000" dirty="0">
                <a:solidFill>
                  <a:schemeClr val="tx1"/>
                </a:solidFill>
                <a:latin typeface="Cambria" panose="02040503050406030204" pitchFamily="18" charset="0"/>
                <a:cs typeface="Arial" panose="020B0604020202020204" pitchFamily="34" charset="0"/>
              </a:rPr>
              <a:t>.</a:t>
            </a:r>
          </a:p>
        </p:txBody>
      </p:sp>
      <p:pic>
        <p:nvPicPr>
          <p:cNvPr id="2" name="Picture 1">
            <a:extLst>
              <a:ext uri="{FF2B5EF4-FFF2-40B4-BE49-F238E27FC236}">
                <a16:creationId xmlns:a16="http://schemas.microsoft.com/office/drawing/2014/main" id="{5EB01E33-5AD5-443E-824E-4EC93BFA5B85}"/>
              </a:ext>
            </a:extLst>
          </p:cNvPr>
          <p:cNvPicPr>
            <a:picLocks noChangeAspect="1"/>
          </p:cNvPicPr>
          <p:nvPr/>
        </p:nvPicPr>
        <p:blipFill>
          <a:blip r:embed="rId3"/>
          <a:stretch>
            <a:fillRect/>
          </a:stretch>
        </p:blipFill>
        <p:spPr>
          <a:xfrm>
            <a:off x="5245086" y="1844824"/>
            <a:ext cx="3296110" cy="2981741"/>
          </a:xfrm>
          <a:prstGeom prst="rect">
            <a:avLst/>
          </a:prstGeom>
        </p:spPr>
      </p:pic>
    </p:spTree>
    <p:extLst>
      <p:ext uri="{BB962C8B-B14F-4D97-AF65-F5344CB8AC3E}">
        <p14:creationId xmlns:p14="http://schemas.microsoft.com/office/powerpoint/2010/main" val="390109377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7848872"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chemeClr val="tx1"/>
                </a:solidFill>
                <a:latin typeface="Cambria" panose="02040503050406030204" pitchFamily="18" charset="0"/>
                <a:cs typeface="Arial" panose="020B0604020202020204" pitchFamily="34" charset="0"/>
              </a:rPr>
              <a:t>2. </a:t>
            </a:r>
            <a:r>
              <a:rPr lang="en-US" sz="2000" b="1" dirty="0" err="1">
                <a:solidFill>
                  <a:schemeClr val="tx1"/>
                </a:solidFill>
                <a:latin typeface="Cambria" panose="02040503050406030204" pitchFamily="18" charset="0"/>
                <a:cs typeface="Arial" panose="020B0604020202020204" pitchFamily="34" charset="0"/>
              </a:rPr>
              <a:t>Manusia</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sebagai</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Makhluk</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Individu</a:t>
            </a:r>
            <a:endParaRPr lang="en-US" sz="2000" b="1" dirty="0">
              <a:solidFill>
                <a:schemeClr val="tx1"/>
              </a:solidFill>
              <a:latin typeface="Cambria" panose="02040503050406030204" pitchFamily="18" charset="0"/>
              <a:cs typeface="Arial" panose="020B0604020202020204" pitchFamily="34" charset="0"/>
            </a:endParaRPr>
          </a:p>
          <a:p>
            <a:pPr algn="just"/>
            <a:endParaRPr lang="en-US" sz="2000" b="1"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Setiap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memiliki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keunikan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kepribadian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potensi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tanggung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jawab</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masing-masing</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bebas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memilih</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bertindak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namun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kebebasan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tersebut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harus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dipertanggungjawabkan</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a:solidFill>
                  <a:schemeClr val="tx1"/>
                </a:solidFill>
                <a:latin typeface="Cambria" panose="02040503050406030204" pitchFamily="18" charset="0"/>
                <a:cs typeface="Arial" panose="020B0604020202020204" pitchFamily="34" charset="0"/>
              </a:rPr>
              <a:t>Pendidikan </a:t>
            </a:r>
            <a:r>
              <a:rPr lang="en-US" sz="2000" dirty="0" err="1">
                <a:solidFill>
                  <a:schemeClr val="tx1"/>
                </a:solidFill>
                <a:latin typeface="Cambria" panose="02040503050406030204" pitchFamily="18" charset="0"/>
                <a:cs typeface="Arial" panose="020B0604020202020204" pitchFamily="34" charset="0"/>
              </a:rPr>
              <a:t>karakter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mengarahkan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memiliki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integritas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pribadi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sehingga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mudah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tergoda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melakukan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a:t>
            </a:r>
          </a:p>
          <a:p>
            <a:pPr marL="342900" indent="-342900" algn="just">
              <a:buFontTx/>
              <a:buChar char="-"/>
            </a:pPr>
            <a:endParaRPr lang="en-US"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393262011"/>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4464496"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sz="2000" b="1" dirty="0">
              <a:solidFill>
                <a:schemeClr val="tx1"/>
              </a:solidFill>
              <a:latin typeface="Cambria" panose="02040503050406030204" pitchFamily="18" charset="0"/>
              <a:cs typeface="Arial" panose="020B0604020202020204" pitchFamily="34" charset="0"/>
            </a:endParaRPr>
          </a:p>
          <a:p>
            <a:pPr algn="just"/>
            <a:r>
              <a:rPr lang="en-US" sz="2000" dirty="0">
                <a:solidFill>
                  <a:schemeClr val="tx1"/>
                </a:solidFill>
                <a:latin typeface="Cambria" panose="02040503050406030204" pitchFamily="18" charset="0"/>
                <a:cs typeface="Arial" panose="020B0604020202020204" pitchFamily="34" charset="0"/>
              </a:rPr>
              <a:t>d. </a:t>
            </a:r>
            <a:r>
              <a:rPr lang="en-US" sz="2000" dirty="0" err="1">
                <a:solidFill>
                  <a:schemeClr val="tx1"/>
                </a:solidFill>
                <a:latin typeface="Cambria" panose="02040503050406030204" pitchFamily="18" charset="0"/>
                <a:cs typeface="Arial" panose="020B0604020202020204" pitchFamily="34" charset="0"/>
              </a:rPr>
              <a:t>Dimensi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juga </a:t>
            </a:r>
            <a:r>
              <a:rPr lang="en-US" sz="2000" dirty="0" err="1">
                <a:solidFill>
                  <a:schemeClr val="tx1"/>
                </a:solidFill>
                <a:latin typeface="Cambria" panose="02040503050406030204" pitchFamily="18" charset="0"/>
                <a:cs typeface="Arial" panose="020B0604020202020204" pitchFamily="34" charset="0"/>
              </a:rPr>
              <a:t>menekankan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pentingnya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pengendalian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diri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keberanian</a:t>
            </a:r>
            <a:r>
              <a:rPr lang="en-US" sz="2000" dirty="0">
                <a:solidFill>
                  <a:schemeClr val="tx1"/>
                </a:solidFill>
                <a:latin typeface="Cambria" panose="02040503050406030204" pitchFamily="18" charset="0"/>
                <a:cs typeface="Arial" panose="020B0604020202020204" pitchFamily="34" charset="0"/>
              </a:rPr>
              <a:t> moral, dan </a:t>
            </a:r>
            <a:r>
              <a:rPr lang="en-US" sz="2000" dirty="0" err="1">
                <a:solidFill>
                  <a:schemeClr val="tx1"/>
                </a:solidFill>
                <a:latin typeface="Cambria" panose="02040503050406030204" pitchFamily="18" charset="0"/>
                <a:cs typeface="Arial" panose="020B0604020202020204" pitchFamily="34" charset="0"/>
              </a:rPr>
              <a:t>konsistensi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sikap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setiap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keputusan</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a:solidFill>
                  <a:schemeClr val="tx1"/>
                </a:solidFill>
                <a:latin typeface="Cambria" panose="02040503050406030204" pitchFamily="18" charset="0"/>
                <a:cs typeface="Arial" panose="020B0604020202020204" pitchFamily="34" charset="0"/>
              </a:rPr>
              <a:t>e.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belajar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mengelola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potensi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tanggung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jawab</a:t>
            </a:r>
            <a:r>
              <a:rPr lang="en-US" sz="2000" dirty="0">
                <a:solidFill>
                  <a:schemeClr val="tx1"/>
                </a:solidFill>
                <a:latin typeface="Cambria" panose="02040503050406030204" pitchFamily="18" charset="0"/>
                <a:cs typeface="Arial" panose="020B0604020202020204" pitchFamily="34" charset="0"/>
              </a:rPr>
              <a:t> agar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disalahgunakan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kepentingan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sesaat</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Contoh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mengerjakan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tugas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dengan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sungguh-sungguh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meski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teman-temannya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ada</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mencontek</a:t>
            </a:r>
            <a:r>
              <a:rPr lang="en-US" sz="2000" dirty="0">
                <a:solidFill>
                  <a:schemeClr val="tx1"/>
                </a:solidFill>
                <a:latin typeface="Cambria" panose="02040503050406030204" pitchFamily="18" charset="0"/>
                <a:cs typeface="Arial" panose="020B0604020202020204" pitchFamily="34" charset="0"/>
              </a:rPr>
              <a:t>.  </a:t>
            </a:r>
          </a:p>
        </p:txBody>
      </p:sp>
      <p:pic>
        <p:nvPicPr>
          <p:cNvPr id="2" name="Picture 1">
            <a:extLst>
              <a:ext uri="{FF2B5EF4-FFF2-40B4-BE49-F238E27FC236}">
                <a16:creationId xmlns:a16="http://schemas.microsoft.com/office/drawing/2014/main" id="{7706E47B-E982-4467-ADC9-1311AB723F68}"/>
              </a:ext>
            </a:extLst>
          </p:cNvPr>
          <p:cNvPicPr>
            <a:picLocks noChangeAspect="1"/>
          </p:cNvPicPr>
          <p:nvPr/>
        </p:nvPicPr>
        <p:blipFill>
          <a:blip r:embed="rId3"/>
          <a:stretch>
            <a:fillRect/>
          </a:stretch>
        </p:blipFill>
        <p:spPr>
          <a:xfrm>
            <a:off x="5292080" y="2132856"/>
            <a:ext cx="3405665" cy="2260529"/>
          </a:xfrm>
          <a:prstGeom prst="rect">
            <a:avLst/>
          </a:prstGeom>
        </p:spPr>
      </p:pic>
    </p:spTree>
    <p:extLst>
      <p:ext uri="{BB962C8B-B14F-4D97-AF65-F5344CB8AC3E}">
        <p14:creationId xmlns:p14="http://schemas.microsoft.com/office/powerpoint/2010/main" val="237780627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7848872"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chemeClr val="tx1"/>
                </a:solidFill>
                <a:latin typeface="Cambria" panose="02040503050406030204" pitchFamily="18" charset="0"/>
                <a:cs typeface="Arial" panose="020B0604020202020204" pitchFamily="34" charset="0"/>
              </a:rPr>
              <a:t>3. </a:t>
            </a:r>
            <a:r>
              <a:rPr lang="en-US" sz="2000" b="1" dirty="0" err="1">
                <a:solidFill>
                  <a:schemeClr val="tx1"/>
                </a:solidFill>
                <a:latin typeface="Cambria" panose="02040503050406030204" pitchFamily="18" charset="0"/>
                <a:cs typeface="Arial" panose="020B0604020202020204" pitchFamily="34" charset="0"/>
              </a:rPr>
              <a:t>Manusia</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sebagai</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Makhluk</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Sosial</a:t>
            </a:r>
            <a:endParaRPr lang="en-US" sz="2000" b="1" dirty="0">
              <a:solidFill>
                <a:schemeClr val="tx1"/>
              </a:solidFill>
              <a:latin typeface="Cambria" panose="02040503050406030204" pitchFamily="18" charset="0"/>
              <a:cs typeface="Arial" panose="020B0604020202020204" pitchFamily="34" charset="0"/>
            </a:endParaRPr>
          </a:p>
          <a:p>
            <a:pPr algn="just"/>
            <a:endParaRPr lang="en-US" sz="2000" b="1"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dapat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hidup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sendiri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selalu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membutuhkan</a:t>
            </a:r>
            <a:r>
              <a:rPr lang="en-US" sz="2000" dirty="0">
                <a:solidFill>
                  <a:schemeClr val="tx1"/>
                </a:solidFill>
                <a:latin typeface="Cambria" panose="02040503050406030204" pitchFamily="18" charset="0"/>
                <a:cs typeface="Arial" panose="020B0604020202020204" pitchFamily="34" charset="0"/>
              </a:rPr>
              <a:t> orang lain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kehidupannya</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makhluk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dituntut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membangun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hubungan</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baik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menjunjung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serta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peduli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terhadap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lingkungan</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merusak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kepercayaan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merugikan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kepentingan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bersama</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4757795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4392488"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dirty="0">
                <a:solidFill>
                  <a:schemeClr val="tx1"/>
                </a:solidFill>
                <a:latin typeface="Cambria" panose="02040503050406030204" pitchFamily="18" charset="0"/>
                <a:cs typeface="Arial" panose="020B0604020202020204" pitchFamily="34" charset="0"/>
              </a:rPr>
              <a:t>d. </a:t>
            </a:r>
            <a:r>
              <a:rPr lang="en-US" sz="2000" dirty="0" err="1">
                <a:solidFill>
                  <a:schemeClr val="tx1"/>
                </a:solidFill>
                <a:latin typeface="Cambria" panose="02040503050406030204" pitchFamily="18" charset="0"/>
                <a:cs typeface="Arial" panose="020B0604020202020204" pitchFamily="34" charset="0"/>
              </a:rPr>
              <a:t>Interaksi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sehat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mendorong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terciptanya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saling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menghormati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budaya</a:t>
            </a:r>
            <a:r>
              <a:rPr lang="en-US" sz="2000" dirty="0">
                <a:solidFill>
                  <a:schemeClr val="tx1"/>
                </a:solidFill>
                <a:latin typeface="Cambria" panose="02040503050406030204" pitchFamily="18" charset="0"/>
                <a:cs typeface="Arial" panose="020B0604020202020204" pitchFamily="34" charset="0"/>
              </a:rPr>
              <a:t> anti </a:t>
            </a: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kehidupan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kampus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diajak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menumbuhkan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solidaritas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tanggung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jawab</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bersama</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budaya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transparansi</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Contoh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aktif</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berpartisipasi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kegiatan</a:t>
            </a:r>
            <a:r>
              <a:rPr lang="en-US" sz="2000" dirty="0">
                <a:solidFill>
                  <a:schemeClr val="tx1"/>
                </a:solidFill>
                <a:latin typeface="Cambria" panose="02040503050406030204" pitchFamily="18" charset="0"/>
                <a:cs typeface="Arial" panose="020B0604020202020204" pitchFamily="34" charset="0"/>
              </a:rPr>
              <a:t> gotong royong di </a:t>
            </a:r>
            <a:r>
              <a:rPr lang="en-US" sz="2000" dirty="0" err="1">
                <a:solidFill>
                  <a:schemeClr val="tx1"/>
                </a:solidFill>
                <a:latin typeface="Cambria" panose="02040503050406030204" pitchFamily="18" charset="0"/>
                <a:cs typeface="Arial" panose="020B0604020202020204" pitchFamily="34" charset="0"/>
              </a:rPr>
              <a:t>kampus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kepedulian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023D359A-56B7-4517-9C8F-F17F46372965}"/>
              </a:ext>
            </a:extLst>
          </p:cNvPr>
          <p:cNvPicPr>
            <a:picLocks noChangeAspect="1"/>
          </p:cNvPicPr>
          <p:nvPr/>
        </p:nvPicPr>
        <p:blipFill>
          <a:blip r:embed="rId3"/>
          <a:stretch>
            <a:fillRect/>
          </a:stretch>
        </p:blipFill>
        <p:spPr>
          <a:xfrm>
            <a:off x="5221957" y="2060848"/>
            <a:ext cx="3294707" cy="2334711"/>
          </a:xfrm>
          <a:prstGeom prst="rect">
            <a:avLst/>
          </a:prstGeom>
        </p:spPr>
      </p:pic>
    </p:spTree>
    <p:extLst>
      <p:ext uri="{BB962C8B-B14F-4D97-AF65-F5344CB8AC3E}">
        <p14:creationId xmlns:p14="http://schemas.microsoft.com/office/powerpoint/2010/main" val="286371636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54868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p>
          <a:p>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See you next week</a:t>
            </a:r>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394</Words>
  <Application>Microsoft Office PowerPoint</Application>
  <PresentationFormat>On-screen Show (4:3)</PresentationFormat>
  <Paragraphs>48</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Nia Lefani</cp:lastModifiedBy>
  <cp:revision>474</cp:revision>
  <cp:lastPrinted>2017-08-29T02:54:51Z</cp:lastPrinted>
  <dcterms:created xsi:type="dcterms:W3CDTF">2010-04-18T12:06:30Z</dcterms:created>
  <dcterms:modified xsi:type="dcterms:W3CDTF">2025-10-25T15:46:08Z</dcterms:modified>
</cp:coreProperties>
</file>