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6"/>
  </p:handoutMasterIdLst>
  <p:sldIdLst>
    <p:sldId id="256" r:id="rId3"/>
    <p:sldId id="332" r:id="rId5"/>
    <p:sldId id="333" r:id="rId6"/>
    <p:sldId id="334" r:id="rId7"/>
    <p:sldId id="335" r:id="rId8"/>
    <p:sldId id="336" r:id="rId9"/>
    <p:sldId id="299" r:id="rId10"/>
    <p:sldId id="319" r:id="rId11"/>
    <p:sldId id="304" r:id="rId12"/>
    <p:sldId id="339" r:id="rId13"/>
    <p:sldId id="340" r:id="rId14"/>
    <p:sldId id="318" r:id="rId15"/>
  </p:sldIdLst>
  <p:sldSz cx="9144000" cy="6858000" type="screen4x3"/>
  <p:notesSz cx="7045325" cy="9345295"/>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3" userDrawn="1">
          <p15:clr>
            <a:srgbClr val="A4A3A4"/>
          </p15:clr>
        </p15:guide>
        <p15:guide id="2" pos="284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2" autoAdjust="0"/>
    <p:restoredTop sz="94580" autoAdjust="0"/>
  </p:normalViewPr>
  <p:slideViewPr>
    <p:cSldViewPr showGuides="1">
      <p:cViewPr varScale="1">
        <p:scale>
          <a:sx n="80" d="100"/>
          <a:sy n="80" d="100"/>
        </p:scale>
        <p:origin x="1092" y="96"/>
      </p:cViewPr>
      <p:guideLst>
        <p:guide orient="horz" pos="2193"/>
        <p:guide pos="284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88"/>
        <p:guide pos="2195"/>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8.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fld>
            <a:endParaRPr 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fld>
            <a:endParaRPr lang="en-US"/>
          </a:p>
        </p:txBody>
      </p:sp>
    </p:spTree>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
        <p:nvSpPr>
          <p:cNvPr id="4" name="Date Placeholder 3"/>
          <p:cNvSpPr>
            <a:spLocks noGrp="1"/>
          </p:cNvSpPr>
          <p:nvPr>
            <p:ph type="dt" idx="1"/>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99795" y="112395"/>
            <a:ext cx="7615555" cy="435610"/>
          </a:xfrm>
          <a:prstGeom prst="rect">
            <a:avLst/>
          </a:prstGeom>
          <a:noFill/>
          <a:ln w="9525">
            <a:noFill/>
            <a:miter lim="800000"/>
          </a:ln>
          <a:effectLst/>
        </p:spPr>
        <p:txBody>
          <a:bodyPr vert="horz" wrap="square" lIns="91440" tIns="45720" rIns="91440" bIns="45720" numCol="1" anchor="ctr" anchorCtr="0" compatLnSpc="1">
            <a:no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HKB24225: -HUKUM AGRARIA</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Hak Penguasaan Atas Tanah-</a:t>
            </a:r>
            <a:endPar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69950" y="226695"/>
            <a:ext cx="7659370" cy="354965"/>
          </a:xfrm>
          <a:prstGeom prst="rect">
            <a:avLst/>
          </a:prstGeom>
          <a:noFill/>
          <a:ln w="9525">
            <a:noFill/>
            <a:miter lim="800000"/>
          </a:ln>
          <a:effectLst/>
        </p:spPr>
        <p:txBody>
          <a:bodyPr vert="horz" wrap="square" lIns="91440" tIns="45720" rIns="91440" bIns="45720" numCol="1" anchor="ctr" anchorCtr="0" compatLnSpc="1">
            <a:no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HKB24225</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HUKUM AGRARIA</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a:t>
            </a:r>
            <a:r>
              <a:rPr kumimoji="0" lang="en-US" alt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Hak Penguasaan Atas Tanah -</a:t>
            </a:r>
            <a:endParaRPr kumimoji="0" lang="en-US" alt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522000" y="1153054"/>
            <a:ext cx="8100000" cy="594000"/>
          </a:xfrm>
        </p:spPr>
        <p:txBody>
          <a:bodyPr wrap="square" lIns="0" tIns="0" rIns="0" bIns="0">
            <a:normAutofit/>
          </a:bodyPr>
          <a:lstStyle>
            <a:lvl1pPr algn="ctr" fontAlgn="base">
              <a:defRPr sz="2400">
                <a:solidFill>
                  <a:schemeClr val="tx1">
                    <a:lumMod val="85000"/>
                    <a:lumOff val="15000"/>
                  </a:schemeClr>
                </a:solidFill>
                <a:latin typeface="+mj-lt"/>
              </a:defRPr>
            </a:lvl1pPr>
          </a:lstStyle>
          <a:p>
            <a:r>
              <a:rPr lang="en-US"/>
              <a:t>Click to add title</a:t>
            </a:r>
            <a:endParaRPr lang="en-US"/>
          </a:p>
        </p:txBody>
      </p:sp>
      <p:sp>
        <p:nvSpPr>
          <p:cNvPr id="3" name="日期占位符 2"/>
          <p:cNvSpPr>
            <a:spLocks noGrp="1"/>
          </p:cNvSpPr>
          <p:nvPr>
            <p:ph type="dt" sz="half" idx="10"/>
            <p:custDataLst>
              <p:tags r:id="rId3"/>
            </p:custDataLst>
          </p:nvPr>
        </p:nvSpPr>
        <p:spPr>
          <a:xfrm>
            <a:off x="459000" y="5593050"/>
            <a:ext cx="2025000" cy="237600"/>
          </a:xfrm>
        </p:spPr>
        <p:txBody>
          <a:bodyPr wrap="square">
            <a:normAutofit/>
          </a:bodyPr>
          <a:lstStyle>
            <a:lvl1pPr>
              <a:defRPr>
                <a:latin typeface="Arial" panose="020B0604020202020204" pitchFamily="34" charset="0"/>
                <a:sym typeface="Arial" panose="020B0604020202020204" pitchFamily="34" charset="0"/>
              </a:defRPr>
            </a:lvl1pPr>
          </a:lstStyle>
          <a:p>
            <a:r>
              <a:rPr lang="en-US"/>
              <a:t>Date Area</a:t>
            </a:r>
            <a:endParaRPr lang="en-US"/>
          </a:p>
        </p:txBody>
      </p:sp>
      <p:sp>
        <p:nvSpPr>
          <p:cNvPr id="4" name="页脚占位符 3"/>
          <p:cNvSpPr>
            <a:spLocks noGrp="1"/>
          </p:cNvSpPr>
          <p:nvPr>
            <p:ph type="ftr" sz="quarter" idx="11"/>
            <p:custDataLst>
              <p:tags r:id="rId4"/>
            </p:custDataLst>
          </p:nvPr>
        </p:nvSpPr>
        <p:spPr>
          <a:xfrm>
            <a:off x="3087000" y="5593050"/>
            <a:ext cx="2970000" cy="237600"/>
          </a:xfrm>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5"/>
            </p:custDataLst>
          </p:nvPr>
        </p:nvSpPr>
        <p:spPr>
          <a:xfrm>
            <a:off x="6658200" y="5593050"/>
            <a:ext cx="2025000" cy="237600"/>
          </a:xfrm>
        </p:spPr>
        <p:txBody>
          <a:bodyPr wrap="square">
            <a:normAutofit/>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fld>
            <a:endParaRPr lang="en-US" dirty="0"/>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tags" Target="../tags/tag6.xml"/><Relationship Id="rId3" Type="http://schemas.openxmlformats.org/officeDocument/2006/relationships/image" Target="../media/image3.png"/><Relationship Id="rId2" Type="http://schemas.openxmlformats.org/officeDocument/2006/relationships/tags" Target="../tags/tag5.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0" y="2199635"/>
            <a:ext cx="9144000" cy="1260475"/>
          </a:xfrm>
          <a:prstGeom prst="rect">
            <a:avLst/>
          </a:prstGeom>
          <a:noFill/>
        </p:spPr>
        <p:txBody>
          <a:bodyPr wrap="square" lIns="91440" tIns="45720" rIns="91440" bIns="45720">
            <a:spAutoFit/>
          </a:bodyPr>
          <a:lstStyle/>
          <a:p>
            <a:pPr algn="ctr"/>
            <a:r>
              <a:rPr lang="en-US" alt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Hak Penguasaan Atas Tanah</a:t>
            </a:r>
            <a:endParaRPr lang="en-US" alt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alt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7</a:t>
            </a:r>
            <a:endParaRPr lang="en-US" alt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3">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8" name="Rectangle 7"/>
          <p:cNvSpPr/>
          <p:nvPr>
            <p:custDataLst>
              <p:tags r:id="rId4"/>
            </p:custDataLst>
          </p:nvPr>
        </p:nvSpPr>
        <p:spPr>
          <a:xfrm>
            <a:off x="-55290" y="5085318"/>
            <a:ext cx="9144000" cy="645160"/>
          </a:xfrm>
          <a:prstGeom prst="rect">
            <a:avLst/>
          </a:prstGeom>
          <a:noFill/>
        </p:spPr>
        <p:txBody>
          <a:bodyPr wrap="square" lIns="91440" tIns="45720" rIns="91440" bIns="45720">
            <a:spAutoFit/>
          </a:bodyPr>
          <a:lstStyle/>
          <a:p>
            <a:pPr algn="ctr"/>
            <a:r>
              <a:rPr lang="en-US" sz="36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Eka Chandre Pratiwi, S.H.,M.Kn</a:t>
            </a:r>
            <a:endParaRPr lang="en-US" sz="36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216" y="2854052"/>
            <a:ext cx="2590614" cy="17270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xit" presetSubtype="4" fill="hold" grpId="0" nodeType="clickEffect">
                                  <p:stCondLst>
                                    <p:cond delay="0"/>
                                  </p:stCondLst>
                                  <p:childTnLst>
                                    <p:anim calcmode="lin" valueType="num">
                                      <p:cBhvr additive="base">
                                        <p:cTn id="6" dur="5000"/>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7" dur="5000"/>
                                        <p:tgtEl>
                                          <p:spTgt spid="6">
                                            <p:txEl>
                                              <p:pRg st="0" end="0"/>
                                            </p:txEl>
                                          </p:spTgt>
                                        </p:tgtEl>
                                        <p:attrNameLst>
                                          <p:attrName>ppt_y</p:attrName>
                                        </p:attrNameLst>
                                      </p:cBhvr>
                                      <p:tavLst>
                                        <p:tav tm="0">
                                          <p:val>
                                            <p:strVal val="ppt_y"/>
                                          </p:val>
                                        </p:tav>
                                        <p:tav tm="100000">
                                          <p:val>
                                            <p:strVal val="1+ppt_h/2"/>
                                          </p:val>
                                        </p:tav>
                                      </p:tavLst>
                                    </p:anim>
                                    <p:set>
                                      <p:cBhvr>
                                        <p:cTn id="8" dur="1" fill="hold">
                                          <p:stCondLst>
                                            <p:cond delay="4999"/>
                                          </p:stCondLst>
                                        </p:cTn>
                                        <p:tgtEl>
                                          <p:spTgt spid="6">
                                            <p:txEl>
                                              <p:pRg st="0" end="0"/>
                                            </p:txEl>
                                          </p:spTgt>
                                        </p:tgtEl>
                                        <p:attrNameLst>
                                          <p:attrName>style.visibility</p:attrName>
                                        </p:attrNameLst>
                                      </p:cBhvr>
                                      <p:to>
                                        <p:strVal val="hidden"/>
                                      </p:to>
                                    </p:set>
                                  </p:childTnLst>
                                </p:cTn>
                              </p:par>
                              <p:par>
                                <p:cTn id="9" presetID="7" presetClass="exit" presetSubtype="4" fill="hold" grpId="0" nodeType="withEffect">
                                  <p:stCondLst>
                                    <p:cond delay="0"/>
                                  </p:stCondLst>
                                  <p:childTnLst>
                                    <p:anim calcmode="lin" valueType="num">
                                      <p:cBhvr additive="base">
                                        <p:cTn id="10" dur="5000"/>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1" dur="5000"/>
                                        <p:tgtEl>
                                          <p:spTgt spid="6">
                                            <p:txEl>
                                              <p:pRg st="1" end="1"/>
                                            </p:txEl>
                                          </p:spTgt>
                                        </p:tgtEl>
                                        <p:attrNameLst>
                                          <p:attrName>ppt_y</p:attrName>
                                        </p:attrNameLst>
                                      </p:cBhvr>
                                      <p:tavLst>
                                        <p:tav tm="0">
                                          <p:val>
                                            <p:strVal val="ppt_y"/>
                                          </p:val>
                                        </p:tav>
                                        <p:tav tm="100000">
                                          <p:val>
                                            <p:strVal val="1+ppt_h/2"/>
                                          </p:val>
                                        </p:tav>
                                      </p:tavLst>
                                    </p:anim>
                                    <p:set>
                                      <p:cBhvr>
                                        <p:cTn id="12" dur="1" fill="hold">
                                          <p:stCondLst>
                                            <p:cond delay="4999"/>
                                          </p:stCondLst>
                                        </p:cTn>
                                        <p:tgtEl>
                                          <p:spTgt spid="6">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7" presetClass="exit" presetSubtype="4" fill="hold" grpId="0" nodeType="clickEffect">
                                  <p:stCondLst>
                                    <p:cond delay="0"/>
                                  </p:stCondLst>
                                  <p:childTnLst>
                                    <p:anim calcmode="lin" valueType="num">
                                      <p:cBhvr additive="base">
                                        <p:cTn id="16" dur="5000"/>
                                        <p:tgtEl>
                                          <p:spTgt spid="8"/>
                                        </p:tgtEl>
                                        <p:attrNameLst>
                                          <p:attrName>ppt_x</p:attrName>
                                        </p:attrNameLst>
                                      </p:cBhvr>
                                      <p:tavLst>
                                        <p:tav tm="0">
                                          <p:val>
                                            <p:strVal val="ppt_x"/>
                                          </p:val>
                                        </p:tav>
                                        <p:tav tm="100000">
                                          <p:val>
                                            <p:strVal val="ppt_x"/>
                                          </p:val>
                                        </p:tav>
                                      </p:tavLst>
                                    </p:anim>
                                    <p:anim calcmode="lin" valueType="num">
                                      <p:cBhvr additive="base">
                                        <p:cTn id="17" dur="5000"/>
                                        <p:tgtEl>
                                          <p:spTgt spid="8"/>
                                        </p:tgtEl>
                                        <p:attrNameLst>
                                          <p:attrName>ppt_y</p:attrName>
                                        </p:attrNameLst>
                                      </p:cBhvr>
                                      <p:tavLst>
                                        <p:tav tm="0">
                                          <p:val>
                                            <p:strVal val="ppt_y"/>
                                          </p:val>
                                        </p:tav>
                                        <p:tav tm="100000">
                                          <p:val>
                                            <p:strVal val="1+ppt_h/2"/>
                                          </p:val>
                                        </p:tav>
                                      </p:tavLst>
                                    </p:anim>
                                    <p:set>
                                      <p:cBhvr>
                                        <p:cTn id="18" dur="1" fill="hold">
                                          <p:stCondLst>
                                            <p:cond delay="4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build="allAtOnce"/>
      <p:bldP spid="6" grpId="1"/>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215265" y="587375"/>
            <a:ext cx="8528685" cy="5611495"/>
          </a:xfrm>
        </p:spPr>
        <p:txBody>
          <a:bodyPr>
            <a:scene3d>
              <a:camera prst="orthographicFront"/>
              <a:lightRig rig="threePt" dir="t"/>
            </a:scene3d>
          </a:bodyPr>
          <a:p>
            <a:pPr algn="just"/>
            <a:r>
              <a:rPr lang="en-US">
                <a:ln/>
                <a:solidFill>
                  <a:schemeClr val="tx1"/>
                </a:solidFill>
                <a:effectLst/>
                <a:latin typeface="Bookman Old Style" panose="02050604050505020204" charset="0"/>
                <a:cs typeface="Bookman Old Style" panose="02050604050505020204" charset="0"/>
              </a:rPr>
              <a:t>b. Dalam praktik, suatu perbuatan hukum mengenai tanah meliputi juga bangunan dan tanaman di atasnya dengan syarat:</a:t>
            </a:r>
            <a:endParaRPr lang="en-US">
              <a:ln/>
              <a:solidFill>
                <a:schemeClr val="tx1"/>
              </a:solidFill>
              <a:effectLst/>
              <a:latin typeface="Bookman Old Style" panose="02050604050505020204" charset="0"/>
              <a:cs typeface="Bookman Old Style" panose="02050604050505020204" charset="0"/>
            </a:endParaRPr>
          </a:p>
          <a:p>
            <a:pPr algn="just"/>
            <a:endParaRPr lang="en-US">
              <a:ln/>
              <a:solidFill>
                <a:schemeClr val="tx1"/>
              </a:solidFill>
              <a:effectLst/>
              <a:latin typeface="Bookman Old Style" panose="02050604050505020204" charset="0"/>
              <a:cs typeface="Bookman Old Style" panose="02050604050505020204" charset="0"/>
            </a:endParaRPr>
          </a:p>
          <a:p>
            <a:pPr algn="just"/>
            <a:r>
              <a:rPr lang="en-US">
                <a:ln/>
                <a:solidFill>
                  <a:schemeClr val="tx1"/>
                </a:solidFill>
                <a:effectLst/>
                <a:latin typeface="Bookman Old Style" panose="02050604050505020204" charset="0"/>
                <a:cs typeface="Bookman Old Style" panose="02050604050505020204" charset="0"/>
              </a:rPr>
              <a:t>1. Bangunan dan tanaman tersebut secara fisik merupakan kesatuan dengan tanah yang bersangkutan.</a:t>
            </a:r>
            <a:endParaRPr lang="en-US">
              <a:ln/>
              <a:solidFill>
                <a:schemeClr val="tx1"/>
              </a:solidFill>
              <a:effectLst/>
              <a:latin typeface="Bookman Old Style" panose="02050604050505020204" charset="0"/>
              <a:cs typeface="Bookman Old Style" panose="02050604050505020204" charset="0"/>
            </a:endParaRPr>
          </a:p>
          <a:p>
            <a:pPr algn="just"/>
            <a:r>
              <a:rPr lang="en-US">
                <a:ln/>
                <a:solidFill>
                  <a:schemeClr val="tx1"/>
                </a:solidFill>
                <a:effectLst/>
                <a:latin typeface="Bookman Old Style" panose="02050604050505020204" charset="0"/>
                <a:cs typeface="Bookman Old Style" panose="02050604050505020204" charset="0"/>
              </a:rPr>
              <a:t>2. Bangunan dan Tanaman tersebut milik empunya tanah</a:t>
            </a:r>
            <a:endParaRPr lang="en-US">
              <a:ln/>
              <a:solidFill>
                <a:schemeClr val="tx1"/>
              </a:solidFill>
              <a:effectLst/>
              <a:latin typeface="Bookman Old Style" panose="02050604050505020204" charset="0"/>
              <a:cs typeface="Bookman Old Style" panose="02050604050505020204" charset="0"/>
            </a:endParaRPr>
          </a:p>
          <a:p>
            <a:pPr algn="just"/>
            <a:r>
              <a:rPr lang="en-US">
                <a:ln/>
                <a:solidFill>
                  <a:schemeClr val="tx1"/>
                </a:solidFill>
                <a:effectLst/>
                <a:latin typeface="Bookman Old Style" panose="02050604050505020204" charset="0"/>
                <a:cs typeface="Bookman Old Style" panose="02050604050505020204" charset="0"/>
              </a:rPr>
              <a:t>3. Tertulis secara jelas dalam akta yang membuktikan dilakukannya perbuatan hukum yang bersangkutan.</a:t>
            </a:r>
            <a:endParaRPr lang="en-US">
              <a:ln/>
              <a:solidFill>
                <a:schemeClr val="tx1"/>
              </a:solidFill>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255270" y="632460"/>
            <a:ext cx="8575675" cy="5479415"/>
          </a:xfrm>
        </p:spPr>
        <p:txBody>
          <a:bodyPr>
            <a:normAutofit fontScale="90000" lnSpcReduction="10000"/>
          </a:bodyPr>
          <a:p>
            <a:r>
              <a:rPr lang="en-US" altLang="en-US">
                <a:ln/>
                <a:solidFill>
                  <a:schemeClr val="tx1"/>
                </a:solidFill>
                <a:effectLst/>
                <a:latin typeface="Bookman Old Style" panose="02050604050505020204" charset="0"/>
                <a:cs typeface="Bookman Old Style" panose="02050604050505020204" charset="0"/>
              </a:rPr>
              <a:t>Kewajiban yang dapat dipenuhi dari pemegang hak atas tanah adalah: </a:t>
            </a:r>
            <a:endParaRPr lang="en-US" altLang="en-US">
              <a:ln/>
              <a:solidFill>
                <a:schemeClr val="tx1"/>
              </a:solidFill>
              <a:effectLst/>
              <a:latin typeface="Bookman Old Style" panose="02050604050505020204" charset="0"/>
              <a:cs typeface="Bookman Old Style" panose="02050604050505020204" charset="0"/>
            </a:endParaRPr>
          </a:p>
          <a:p>
            <a:r>
              <a:rPr lang="en-US" altLang="en-US">
                <a:ln/>
                <a:solidFill>
                  <a:schemeClr val="tx1"/>
                </a:solidFill>
                <a:effectLst/>
                <a:latin typeface="Bookman Old Style" panose="02050604050505020204" charset="0"/>
                <a:cs typeface="Bookman Old Style" panose="02050604050505020204" charset="0"/>
              </a:rPr>
              <a:t>1. Tanah yang dikuasainya itu tidak ditelantarkan; </a:t>
            </a:r>
            <a:endParaRPr lang="en-US" altLang="en-US">
              <a:ln/>
              <a:solidFill>
                <a:schemeClr val="tx1"/>
              </a:solidFill>
              <a:effectLst/>
              <a:latin typeface="Bookman Old Style" panose="02050604050505020204" charset="0"/>
              <a:cs typeface="Bookman Old Style" panose="02050604050505020204" charset="0"/>
            </a:endParaRPr>
          </a:p>
          <a:p>
            <a:r>
              <a:rPr lang="en-US" altLang="en-US">
                <a:ln/>
                <a:solidFill>
                  <a:schemeClr val="tx1"/>
                </a:solidFill>
                <a:effectLst/>
                <a:latin typeface="Bookman Old Style" panose="02050604050505020204" charset="0"/>
                <a:cs typeface="Bookman Old Style" panose="02050604050505020204" charset="0"/>
              </a:rPr>
              <a:t>2. Tanah yang dikuasainya itu harus selalu ada fungsi sosial, dalam arti selalu dapat juga bermanfaat bagi orang lain atau kepentingan umum bila sewaktu- waktu diperlukan seperti yang disebutkan dalam Pasal 6 Undang-Undang Pokok Agraria UUPA bahwa semua hak atas tanah mempunyai fungsi sosial;</a:t>
            </a:r>
            <a:endParaRPr lang="en-US" altLang="en-US">
              <a:ln/>
              <a:solidFill>
                <a:schemeClr val="tx1"/>
              </a:solidFill>
              <a:effectLst/>
              <a:latin typeface="Bookman Old Style" panose="02050604050505020204" charset="0"/>
              <a:cs typeface="Bookman Old Style" panose="02050604050505020204" charset="0"/>
            </a:endParaRPr>
          </a:p>
          <a:p>
            <a:r>
              <a:rPr lang="en-US" altLang="en-US">
                <a:ln/>
                <a:solidFill>
                  <a:schemeClr val="tx1"/>
                </a:solidFill>
                <a:effectLst/>
                <a:latin typeface="Bookman Old Style" panose="02050604050505020204" charset="0"/>
                <a:cs typeface="Bookman Old Style" panose="02050604050505020204" charset="0"/>
              </a:rPr>
              <a:t>3. Tanah yang dikuasai atau yang digunakan itu, tidak digunakan untuk kepentingan apapun juga yang sifatnya merugikan atau mengganggu kepentingan umum.</a:t>
            </a:r>
            <a:endParaRPr lang="en-US" altLang="en-US">
              <a:ln/>
              <a:solidFill>
                <a:schemeClr val="tx1"/>
              </a:solidFill>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000" b="1"/>
              <a:t>	</a:t>
            </a:r>
            <a:endParaRPr lang="en-US" sz="4000" b="1"/>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altLang="id-ID" sz="4000" b="1">
                <a:sym typeface="Wingdings" panose="05000000000000000000" pitchFamily="2" charset="2"/>
              </a:rPr>
              <a:t>D.O.N.E</a:t>
            </a:r>
            <a:r>
              <a:rPr lang="id-ID" sz="4000" b="1"/>
              <a:t> </a:t>
            </a:r>
            <a:r>
              <a:rPr lang="id-ID" sz="4000" b="1">
                <a:sym typeface="Wingdings" panose="05000000000000000000" pitchFamily="2" charset="2"/>
              </a:rPr>
              <a:t></a:t>
            </a:r>
            <a:endParaRPr lang="id-ID" sz="4000" b="1">
              <a:sym typeface="Wingdings" panose="05000000000000000000" pitchFamily="2" charset="2"/>
            </a:endParaRPr>
          </a:p>
          <a:p>
            <a:r>
              <a:rPr lang="en-US" sz="4000" b="1" dirty="0"/>
              <a:t>TERIMA KASIIII</a:t>
            </a:r>
            <a:endParaRPr lang="en-US" sz="4000" b="1" dirty="0"/>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457835" y="640080"/>
            <a:ext cx="8101330" cy="5589905"/>
          </a:xfrm>
        </p:spPr>
        <p:txBody>
          <a:bodyPr>
            <a:noAutofit/>
          </a:bodyPr>
          <a:p>
            <a:pPr algn="ctr">
              <a:buFont typeface="Wingdings" panose="05000000000000000000" charset="0"/>
            </a:pPr>
            <a:r>
              <a:rPr lang="en-US" sz="2400" b="1">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rPr>
              <a:t>PENGERTIAN HAK PENGUASAAN ATAS TANAH</a:t>
            </a:r>
            <a:endParaRPr lang="en-US" sz="2400" b="1">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endParaRPr>
          </a:p>
          <a:p>
            <a:pPr algn="ctr">
              <a:buFont typeface="Wingdings" panose="05000000000000000000" charset="0"/>
            </a:pPr>
            <a:endParaRPr lang="en-US" sz="2400" b="1">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endParaRPr>
          </a:p>
          <a:p>
            <a:pPr algn="just">
              <a:buFont typeface="Wingdings" panose="05000000000000000000" charset="0"/>
            </a:pPr>
            <a:r>
              <a:rPr lang="en-US" sz="2400">
                <a:solidFill>
                  <a:schemeClr val="tx1"/>
                </a:solidFill>
                <a:effectLst/>
                <a:latin typeface="Bookman Old Style" panose="02050604050505020204" charset="0"/>
                <a:cs typeface="Bookman Old Style" panose="02050604050505020204" charset="0"/>
              </a:rPr>
              <a:t>Hak Penguasaan tanah merupakan serangkaian wewenang, kewajiban dan/atau larangan bagi pemegang haknya untuk berbuat sesuatu dengan tanah yang dimilikinya. Kekuasaan diartikan sebagai kemampuan, kewenangan diartiakn sebagai hak dan kekuasaan yang dipunyai untuk melakukan sesuatu.</a:t>
            </a:r>
            <a:endParaRPr lang="en-US" sz="2400">
              <a:solidFill>
                <a:schemeClr val="tx1"/>
              </a:solidFill>
              <a:effectLst/>
              <a:latin typeface="Bookman Old Style" panose="02050604050505020204" charset="0"/>
              <a:cs typeface="Bookman Old Style" panose="02050604050505020204" charset="0"/>
            </a:endParaRPr>
          </a:p>
          <a:p>
            <a:pPr algn="just">
              <a:buFont typeface="Wingdings" panose="05000000000000000000" charset="0"/>
            </a:pPr>
            <a:r>
              <a:rPr lang="en-US" sz="2400">
                <a:solidFill>
                  <a:schemeClr val="tx1"/>
                </a:solidFill>
                <a:effectLst/>
                <a:latin typeface="Bookman Old Style" panose="02050604050505020204" charset="0"/>
                <a:cs typeface="Bookman Old Style" panose="02050604050505020204" charset="0"/>
              </a:rPr>
              <a:t>Penguasaan tanah oleh negara adalah kewenangan negara untuk mengatur peruntukan dan penggunaan dari tanah tersebut sehingga memberikan manfaat yang sebesar-besarnya bagi kesejahteraan masyarakat.</a:t>
            </a:r>
            <a:endParaRPr lang="en-US" sz="2400">
              <a:solidFill>
                <a:schemeClr val="tx1"/>
              </a:solidFill>
              <a:effectLst/>
              <a:latin typeface="Bookman Old Style" panose="02050604050505020204" charset="0"/>
              <a:cs typeface="Bookman Old Style" panose="020506040505050202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xit" presetSubtype="4" fill="hold" grpId="0" nodeType="clickEffect">
                                  <p:stCondLst>
                                    <p:cond delay="0"/>
                                  </p:stCondLst>
                                  <p:childTnLst>
                                    <p:anim calcmode="lin" valueType="num">
                                      <p:cBhvr additive="base">
                                        <p:cTn id="6" dur="5000"/>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7" dur="5000"/>
                                        <p:tgtEl>
                                          <p:spTgt spid="2">
                                            <p:txEl>
                                              <p:pRg st="0" end="0"/>
                                            </p:txEl>
                                          </p:spTgt>
                                        </p:tgtEl>
                                        <p:attrNameLst>
                                          <p:attrName>ppt_y</p:attrName>
                                        </p:attrNameLst>
                                      </p:cBhvr>
                                      <p:tavLst>
                                        <p:tav tm="0">
                                          <p:val>
                                            <p:strVal val="ppt_y"/>
                                          </p:val>
                                        </p:tav>
                                        <p:tav tm="100000">
                                          <p:val>
                                            <p:strVal val="1+ppt_h/2"/>
                                          </p:val>
                                        </p:tav>
                                      </p:tavLst>
                                    </p:anim>
                                    <p:set>
                                      <p:cBhvr>
                                        <p:cTn id="8" dur="1" fill="hold">
                                          <p:stCondLst>
                                            <p:cond delay="4999"/>
                                          </p:stCondLst>
                                        </p:cTn>
                                        <p:tgtEl>
                                          <p:spTgt spid="2">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7" presetClass="exit" presetSubtype="4" fill="hold" grpId="0" nodeType="clickEffect">
                                  <p:stCondLst>
                                    <p:cond delay="0"/>
                                  </p:stCondLst>
                                  <p:childTnLst>
                                    <p:anim calcmode="lin" valueType="num">
                                      <p:cBhvr additive="base">
                                        <p:cTn id="12" dur="5000"/>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5000"/>
                                        <p:tgtEl>
                                          <p:spTgt spid="2">
                                            <p:txEl>
                                              <p:pRg st="2" end="2"/>
                                            </p:txEl>
                                          </p:spTgt>
                                        </p:tgtEl>
                                        <p:attrNameLst>
                                          <p:attrName>ppt_y</p:attrName>
                                        </p:attrNameLst>
                                      </p:cBhvr>
                                      <p:tavLst>
                                        <p:tav tm="0">
                                          <p:val>
                                            <p:strVal val="ppt_y"/>
                                          </p:val>
                                        </p:tav>
                                        <p:tav tm="100000">
                                          <p:val>
                                            <p:strVal val="1+ppt_h/2"/>
                                          </p:val>
                                        </p:tav>
                                      </p:tavLst>
                                    </p:anim>
                                    <p:set>
                                      <p:cBhvr>
                                        <p:cTn id="14" dur="1" fill="hold">
                                          <p:stCondLst>
                                            <p:cond delay="4999"/>
                                          </p:stCondLst>
                                        </p:cTn>
                                        <p:tgtEl>
                                          <p:spTgt spid="2">
                                            <p:txEl>
                                              <p:pRg st="2" end="2"/>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7" presetClass="exit" presetSubtype="4" fill="hold" grpId="0" nodeType="clickEffect">
                                  <p:stCondLst>
                                    <p:cond delay="0"/>
                                  </p:stCondLst>
                                  <p:childTnLst>
                                    <p:anim calcmode="lin" valueType="num">
                                      <p:cBhvr additive="base">
                                        <p:cTn id="18" dur="5000"/>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9" dur="5000"/>
                                        <p:tgtEl>
                                          <p:spTgt spid="2">
                                            <p:txEl>
                                              <p:pRg st="3" end="3"/>
                                            </p:txEl>
                                          </p:spTgt>
                                        </p:tgtEl>
                                        <p:attrNameLst>
                                          <p:attrName>ppt_y</p:attrName>
                                        </p:attrNameLst>
                                      </p:cBhvr>
                                      <p:tavLst>
                                        <p:tav tm="0">
                                          <p:val>
                                            <p:strVal val="ppt_y"/>
                                          </p:val>
                                        </p:tav>
                                        <p:tav tm="100000">
                                          <p:val>
                                            <p:strVal val="1+ppt_h/2"/>
                                          </p:val>
                                        </p:tav>
                                      </p:tavLst>
                                    </p:anim>
                                    <p:set>
                                      <p:cBhvr>
                                        <p:cTn id="20" dur="1" fill="hold">
                                          <p:stCondLst>
                                            <p:cond delay="4999"/>
                                          </p:stCondLst>
                                        </p:cTn>
                                        <p:tgtEl>
                                          <p:spTgt spid="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330200" y="615950"/>
            <a:ext cx="8386445" cy="5731510"/>
          </a:xfrm>
        </p:spPr>
        <p:txBody>
          <a:bodyPr>
            <a:noAutofit/>
          </a:bodyPr>
          <a:p>
            <a:r>
              <a:rPr lang="en-US" sz="2000" i="1">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Pasal 4 UUPA:</a:t>
            </a:r>
            <a:endParaRPr lang="en-US" sz="2000" i="1">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marL="514350" indent="-514350">
              <a:buFont typeface="+mj-lt"/>
              <a:buAutoNum type="arabicParenR"/>
            </a:pPr>
            <a:r>
              <a:rPr lang="en-US" altLang="en-US" sz="2000" i="1">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Atas dasar hak menguasai dari Negara sebagai yang dimaksud dalam pasal 2 ditentukan adanya macam-macam hak atas permukaan bumi, yang disebut tanah, yang dapat diberikan kepada dan dipunyai oleh orang-orang baik sendiri maupun bersama-sama dengan orang lain serta badan-badan hukum. </a:t>
            </a:r>
            <a:endParaRPr lang="en-US" altLang="en-US" sz="2000" i="1">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marL="514350" indent="-514350">
              <a:buFont typeface="+mj-lt"/>
              <a:buAutoNum type="arabicParenR"/>
            </a:pPr>
            <a:r>
              <a:rPr lang="en-US" altLang="en-US" sz="2000" i="1">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Hak-hak atas tanah yang dimaksud dalam ayat (1) pasal ini memberi wewenang untuk mempergunakan tanah yang bersangkutan demikian pula tubuh bumi dan air serta ruang yang ada diatasnya, sekedar diperlukan untuk kepentingan yang langsung berhubungan dengan penggunaan tanah itu dalam batas-batas menurut undang-undang ini dan peraturan-peraturan hukum lain yang lebih tinggi. </a:t>
            </a:r>
            <a:endParaRPr lang="en-US" altLang="en-US" sz="2000" i="1">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marL="514350" indent="-514350">
              <a:buFont typeface="+mj-lt"/>
              <a:buAutoNum type="arabicParenR"/>
            </a:pPr>
            <a:r>
              <a:rPr lang="en-US" altLang="en-US" sz="2000" i="1">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Selain hak-hak atas tanah sebagai yang dimaksud dalam ayat (1) pasal ini ditentukan pula hak-hak atas air dan ruang angkasa.</a:t>
            </a:r>
            <a:endParaRPr lang="en-US" altLang="en-US" sz="2000" i="1">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281305" y="540385"/>
            <a:ext cx="8472170" cy="5671185"/>
          </a:xfrm>
        </p:spPr>
        <p:txBody>
          <a:bodyPr/>
          <a:p>
            <a:r>
              <a:rPr lang="en-US" altLang="en-US">
                <a:ln/>
                <a:solidFill>
                  <a:schemeClr val="tx1"/>
                </a:solidFill>
                <a:effectLst/>
                <a:latin typeface="Book Antiqua" panose="02040602050305030304" charset="0"/>
                <a:cs typeface="Book Antiqua" panose="02040602050305030304" charset="0"/>
              </a:rPr>
              <a:t>Pasal 4 UU Pokok Agraria (UUPA) menjelaskan bahwa tanah adalah bagian dari bumi dan merupakan hak negara. Dalam konteks ini, tanah diartikan sebagai permukaan bumi yang dapat diberikan hak atasnya kepada individu atau badan hukum. Pasal ini menegaskan bahwa hak atas tanah mencakup tidak hanya permukaan bumi, tetapi juga tubuh bumi di bawahnya dan air serta ruang angkasa yang terkait dengan tanah tersebut. Selain itu, hak atas tanah juga mencakup penggunaan tanah untuk berbagai keperluan, seperti pertanian, perikanan, dan perkebunan, sesuai dengan ketentuan yang berlaku.</a:t>
            </a:r>
            <a:endParaRPr lang="en-US" altLang="en-US">
              <a:ln/>
              <a:solidFill>
                <a:schemeClr val="tx1"/>
              </a:solidFill>
              <a:effectLst/>
              <a:latin typeface="Book Antiqua" panose="02040602050305030304" charset="0"/>
              <a:cs typeface="Book Antiqua" panose="0204060205030503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254000" y="607695"/>
            <a:ext cx="8466455" cy="5620385"/>
          </a:xfrm>
        </p:spPr>
        <p:txBody>
          <a:bodyPr>
            <a:scene3d>
              <a:camera prst="orthographicFront"/>
              <a:lightRig rig="threePt" dir="t"/>
            </a:scene3d>
          </a:bodyPr>
          <a:p>
            <a:pPr algn="just"/>
            <a:r>
              <a:rPr lang="en-US" sz="2700">
                <a:ln/>
                <a:solidFill>
                  <a:schemeClr val="tx1"/>
                </a:solidFill>
                <a:effectLst/>
                <a:latin typeface="Bookman Old Style" panose="02050604050505020204" charset="0"/>
                <a:cs typeface="Bookman Old Style" panose="02050604050505020204" charset="0"/>
              </a:rPr>
              <a:t>Pengertian hak atas tanah dirumuskan dalam Pasal 4 ayat (1) dan ayat (2) UUPA di atas adalah hak yang dapat diberikan kepada dipunyai oleh orang-orang, baik sendiri maupun bersama-sama dengan orang lain, serta badan hukum untuk mempergunakan tanah yang bersangkutan. Demikian pula tubuh bumi dan air serta ruang yang ada di atasnya, sekedar diperlukan untuk kepentingan yang langsung berhubungan dengan penggunaan tanah itu dalam batas-batas menurut undang-undang ini dan peraturan-peraturan hukum lain yang lebih tinggi.</a:t>
            </a:r>
            <a:endParaRPr lang="en-US" sz="2700">
              <a:ln/>
              <a:solidFill>
                <a:schemeClr val="tx1"/>
              </a:solidFill>
              <a:effectLst/>
              <a:latin typeface="Bookman Old Style" panose="02050604050505020204" charset="0"/>
              <a:cs typeface="Bookman Old Style" panose="020506040505050202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Image 0"/>
          <p:cNvPicPr>
            <a:picLocks noChangeAspect="1"/>
          </p:cNvPicPr>
          <p:nvPr/>
        </p:nvPicPr>
        <p:blipFill>
          <a:blip r:embed="rId1"/>
          <a:stretch>
            <a:fillRect/>
          </a:stretch>
        </p:blipFill>
        <p:spPr>
          <a:xfrm>
            <a:off x="1691640" y="547370"/>
            <a:ext cx="5017135" cy="5539740"/>
          </a:xfrm>
          <a:prstGeom prst="rect">
            <a:avLst/>
          </a:prstGeom>
        </p:spPr>
      </p:pic>
      <p:sp>
        <p:nvSpPr>
          <p:cNvPr id="2" name="Subtitle 1"/>
          <p:cNvSpPr>
            <a:spLocks noGrp="1"/>
          </p:cNvSpPr>
          <p:nvPr>
            <p:ph type="subTitle" idx="1"/>
          </p:nvPr>
        </p:nvSpPr>
        <p:spPr>
          <a:xfrm>
            <a:off x="127000" y="547370"/>
            <a:ext cx="8780145" cy="5680710"/>
          </a:xfrm>
        </p:spPr>
        <p:txBody>
          <a:bodyPr>
            <a:scene3d>
              <a:camera prst="orthographicFront"/>
              <a:lightRig rig="threePt" dir="t"/>
            </a:scene3d>
          </a:bodyPr>
          <a:p>
            <a:pPr algn="just"/>
            <a:r>
              <a:rPr lang="en-US" sz="2600">
                <a:ln/>
                <a:solidFill>
                  <a:schemeClr val="tx1"/>
                </a:solidFill>
                <a:effectLst/>
                <a:latin typeface="Bookman Old Style" panose="02050604050505020204" charset="0"/>
                <a:cs typeface="Bookman Old Style" panose="02050604050505020204" charset="0"/>
              </a:rPr>
              <a:t>Unsur-unsur hak atas tanah meliputi:</a:t>
            </a:r>
            <a:endParaRPr lang="en-US" sz="2600">
              <a:ln/>
              <a:solidFill>
                <a:schemeClr val="tx1"/>
              </a:solidFill>
              <a:effectLst/>
              <a:latin typeface="Bookman Old Style" panose="02050604050505020204" charset="0"/>
              <a:cs typeface="Bookman Old Style" panose="02050604050505020204" charset="0"/>
            </a:endParaRPr>
          </a:p>
          <a:p>
            <a:pPr marL="514350" indent="-514350" algn="just">
              <a:buFont typeface="+mj-lt"/>
              <a:buAutoNum type="alphaLcPeriod"/>
            </a:pPr>
            <a:r>
              <a:rPr lang="en-US" sz="2600">
                <a:ln/>
                <a:solidFill>
                  <a:schemeClr val="tx1"/>
                </a:solidFill>
                <a:effectLst/>
                <a:latin typeface="Bookman Old Style" panose="02050604050505020204" charset="0"/>
                <a:cs typeface="Bookman Old Style" panose="02050604050505020204" charset="0"/>
              </a:rPr>
              <a:t>Adanya subjek hukum</a:t>
            </a:r>
            <a:endParaRPr lang="en-US" sz="2600">
              <a:ln/>
              <a:solidFill>
                <a:schemeClr val="tx1"/>
              </a:solidFill>
              <a:effectLst/>
              <a:latin typeface="Bookman Old Style" panose="02050604050505020204" charset="0"/>
              <a:cs typeface="Bookman Old Style" panose="02050604050505020204" charset="0"/>
            </a:endParaRPr>
          </a:p>
          <a:p>
            <a:pPr marL="514350" indent="-514350" algn="just">
              <a:buFont typeface="+mj-lt"/>
              <a:buAutoNum type="alphaLcPeriod"/>
            </a:pPr>
            <a:r>
              <a:rPr lang="en-US" sz="2600">
                <a:ln/>
                <a:solidFill>
                  <a:schemeClr val="tx1"/>
                </a:solidFill>
                <a:effectLst/>
                <a:latin typeface="Bookman Old Style" panose="02050604050505020204" charset="0"/>
                <a:cs typeface="Bookman Old Style" panose="02050604050505020204" charset="0"/>
              </a:rPr>
              <a:t>Adanya kewenangan</a:t>
            </a:r>
            <a:endParaRPr lang="en-US" sz="2600">
              <a:ln/>
              <a:solidFill>
                <a:schemeClr val="tx1"/>
              </a:solidFill>
              <a:effectLst/>
              <a:latin typeface="Bookman Old Style" panose="02050604050505020204" charset="0"/>
              <a:cs typeface="Bookman Old Style" panose="02050604050505020204" charset="0"/>
            </a:endParaRPr>
          </a:p>
          <a:p>
            <a:pPr marL="514350" indent="-514350" algn="just">
              <a:buFont typeface="+mj-lt"/>
              <a:buAutoNum type="alphaLcPeriod"/>
            </a:pPr>
            <a:r>
              <a:rPr lang="en-US" sz="2600">
                <a:ln/>
                <a:solidFill>
                  <a:schemeClr val="tx1"/>
                </a:solidFill>
                <a:effectLst/>
                <a:latin typeface="Bookman Old Style" panose="02050604050505020204" charset="0"/>
                <a:cs typeface="Bookman Old Style" panose="02050604050505020204" charset="0"/>
              </a:rPr>
              <a:t>Adanya objek; dan</a:t>
            </a:r>
            <a:endParaRPr lang="en-US" sz="2600">
              <a:ln/>
              <a:solidFill>
                <a:schemeClr val="tx1"/>
              </a:solidFill>
              <a:effectLst/>
              <a:latin typeface="Bookman Old Style" panose="02050604050505020204" charset="0"/>
              <a:cs typeface="Bookman Old Style" panose="02050604050505020204" charset="0"/>
            </a:endParaRPr>
          </a:p>
          <a:p>
            <a:pPr marL="514350" indent="-514350" algn="just">
              <a:buFont typeface="+mj-lt"/>
              <a:buAutoNum type="alphaLcPeriod"/>
            </a:pPr>
            <a:r>
              <a:rPr lang="en-US" sz="2600">
                <a:ln/>
                <a:solidFill>
                  <a:schemeClr val="tx1"/>
                </a:solidFill>
                <a:effectLst/>
                <a:latin typeface="Bookman Old Style" panose="02050604050505020204" charset="0"/>
                <a:cs typeface="Bookman Old Style" panose="02050604050505020204" charset="0"/>
              </a:rPr>
              <a:t>Harus memperhatikan peraturan perundang-undangan yang berlaku.</a:t>
            </a:r>
            <a:endParaRPr lang="en-US" sz="2600">
              <a:ln/>
              <a:solidFill>
                <a:schemeClr val="tx1"/>
              </a:solidFill>
              <a:effectLst/>
              <a:latin typeface="Bookman Old Style" panose="02050604050505020204" charset="0"/>
              <a:cs typeface="Bookman Old Style" panose="02050604050505020204" charset="0"/>
            </a:endParaRPr>
          </a:p>
          <a:p>
            <a:pPr algn="just">
              <a:buFont typeface="+mj-lt"/>
            </a:pPr>
            <a:endParaRPr lang="en-US" sz="2600">
              <a:ln/>
              <a:solidFill>
                <a:schemeClr val="tx1"/>
              </a:solidFill>
              <a:effectLst/>
              <a:latin typeface="Bookman Old Style" panose="02050604050505020204" charset="0"/>
              <a:cs typeface="Bookman Old Style" panose="02050604050505020204" charset="0"/>
            </a:endParaRPr>
          </a:p>
          <a:p>
            <a:pPr algn="just">
              <a:buFont typeface="+mj-lt"/>
            </a:pPr>
            <a:r>
              <a:rPr lang="en-US" sz="2600">
                <a:ln/>
                <a:solidFill>
                  <a:schemeClr val="tx1"/>
                </a:solidFill>
                <a:effectLst/>
                <a:latin typeface="Bookman Old Style" panose="02050604050505020204" charset="0"/>
                <a:cs typeface="Bookman Old Style" panose="02050604050505020204" charset="0"/>
              </a:rPr>
              <a:t>Objek hak atas tanah:</a:t>
            </a:r>
            <a:endParaRPr lang="en-US" sz="2600">
              <a:ln/>
              <a:solidFill>
                <a:schemeClr val="tx1"/>
              </a:solidFill>
              <a:effectLst/>
              <a:latin typeface="Bookman Old Style" panose="02050604050505020204" charset="0"/>
              <a:cs typeface="Bookman Old Style" panose="02050604050505020204" charset="0"/>
            </a:endParaRPr>
          </a:p>
          <a:p>
            <a:pPr marL="514350" indent="-514350" algn="just">
              <a:buFont typeface="+mj-lt"/>
              <a:buAutoNum type="alphaLcPeriod"/>
            </a:pPr>
            <a:r>
              <a:rPr lang="en-US" sz="2600">
                <a:ln/>
                <a:solidFill>
                  <a:schemeClr val="tx1"/>
                </a:solidFill>
                <a:effectLst/>
                <a:latin typeface="Bookman Old Style" panose="02050604050505020204" charset="0"/>
                <a:cs typeface="Bookman Old Style" panose="02050604050505020204" charset="0"/>
              </a:rPr>
              <a:t>Permukaan dan tubuh bumi</a:t>
            </a:r>
            <a:endParaRPr lang="en-US" sz="2600">
              <a:ln/>
              <a:solidFill>
                <a:schemeClr val="tx1"/>
              </a:solidFill>
              <a:effectLst/>
              <a:latin typeface="Bookman Old Style" panose="02050604050505020204" charset="0"/>
              <a:cs typeface="Bookman Old Style" panose="02050604050505020204" charset="0"/>
            </a:endParaRPr>
          </a:p>
          <a:p>
            <a:pPr marL="514350" indent="-514350" algn="just">
              <a:buFont typeface="+mj-lt"/>
              <a:buAutoNum type="alphaLcPeriod"/>
            </a:pPr>
            <a:r>
              <a:rPr lang="en-US" sz="2600">
                <a:ln/>
                <a:solidFill>
                  <a:schemeClr val="tx1"/>
                </a:solidFill>
                <a:effectLst/>
                <a:latin typeface="Bookman Old Style" panose="02050604050505020204" charset="0"/>
                <a:cs typeface="Bookman Old Style" panose="02050604050505020204" charset="0"/>
              </a:rPr>
              <a:t>Air, baik air laut, air sungai, maupun air danau</a:t>
            </a:r>
            <a:endParaRPr lang="en-US" sz="2600">
              <a:ln/>
              <a:solidFill>
                <a:schemeClr val="tx1"/>
              </a:solidFill>
              <a:effectLst/>
              <a:latin typeface="Bookman Old Style" panose="02050604050505020204" charset="0"/>
              <a:cs typeface="Bookman Old Style" panose="02050604050505020204" charset="0"/>
            </a:endParaRPr>
          </a:p>
          <a:p>
            <a:pPr marL="514350" indent="-514350" algn="just">
              <a:buFont typeface="+mj-lt"/>
              <a:buAutoNum type="alphaLcPeriod"/>
            </a:pPr>
            <a:r>
              <a:rPr lang="en-US" sz="2600">
                <a:ln/>
                <a:solidFill>
                  <a:schemeClr val="tx1"/>
                </a:solidFill>
                <a:effectLst/>
                <a:latin typeface="Bookman Old Style" panose="02050604050505020204" charset="0"/>
                <a:cs typeface="Bookman Old Style" panose="02050604050505020204" charset="0"/>
              </a:rPr>
              <a:t>Ruang yang ada diatasnya dalam batas tertentu.</a:t>
            </a:r>
            <a:endParaRPr lang="en-US" sz="2600">
              <a:ln/>
              <a:solidFill>
                <a:schemeClr val="tx1"/>
              </a:solidFill>
              <a:effectLst/>
              <a:latin typeface="Bookman Old Style" panose="02050604050505020204" charset="0"/>
              <a:cs typeface="Bookman Old Style" panose="020506040505050202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55780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p:nvPr>
            <p:custDataLst>
              <p:tags r:id="rId1"/>
            </p:custDataLst>
          </p:nvPr>
        </p:nvSpPr>
        <p:spPr>
          <a:xfrm>
            <a:off x="226695" y="556895"/>
            <a:ext cx="8585835" cy="5569585"/>
          </a:xfrm>
          <a:prstGeom prst="rect">
            <a:avLst/>
          </a:prstGeom>
        </p:spPr>
        <p:txBody>
          <a:bodyPr vert="horz" lIns="91440" tIns="45720" rIns="91440" bIns="45720" rtlCol="0">
            <a:normAutofit fontScale="90000"/>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id-ID" sz="2600" b="1" dirty="0">
                <a:ln w="15875"/>
                <a:gradFill>
                  <a:gsLst>
                    <a:gs pos="0">
                      <a:schemeClr val="accent1"/>
                    </a:gs>
                    <a:gs pos="100000">
                      <a:schemeClr val="accent6"/>
                    </a:gs>
                  </a:gsLst>
                  <a:lin ang="2700000" scaled="0"/>
                </a:gradFill>
                <a:effectLst/>
                <a:latin typeface="Cambria" panose="02040503050406030204" pitchFamily="18" charset="0"/>
                <a:cs typeface="Arial" panose="020B0604020202020204" pitchFamily="34" charset="0"/>
              </a:rPr>
              <a:t>Macam-macam Hak Penguasaan Atas Tanah</a:t>
            </a:r>
            <a:endParaRPr lang="en-US" altLang="id-ID" sz="2600" b="1" dirty="0">
              <a:ln w="15875"/>
              <a:gradFill>
                <a:gsLst>
                  <a:gs pos="0">
                    <a:schemeClr val="accent1"/>
                  </a:gs>
                  <a:gs pos="100000">
                    <a:schemeClr val="accent6"/>
                  </a:gs>
                </a:gsLst>
                <a:lin ang="2700000" scaled="0"/>
              </a:gradFill>
              <a:effectLst/>
              <a:latin typeface="Cambria" panose="02040503050406030204" pitchFamily="18" charset="0"/>
              <a:cs typeface="Arial" panose="020B0604020202020204" pitchFamily="34" charset="0"/>
            </a:endParaRPr>
          </a:p>
          <a:p>
            <a:endParaRPr lang="en-US" altLang="id-ID" sz="2600" b="1" dirty="0">
              <a:ln w="15875"/>
              <a:gradFill>
                <a:gsLst>
                  <a:gs pos="0">
                    <a:schemeClr val="accent1"/>
                  </a:gs>
                  <a:gs pos="100000">
                    <a:schemeClr val="accent6"/>
                  </a:gs>
                </a:gsLst>
                <a:lin ang="2700000" scaled="0"/>
              </a:gradFill>
              <a:effectLst/>
              <a:latin typeface="Cambria" panose="02040503050406030204" pitchFamily="18" charset="0"/>
              <a:cs typeface="Arial" panose="020B0604020202020204" pitchFamily="34" charset="0"/>
            </a:endParaRPr>
          </a:p>
          <a:p>
            <a:pPr marL="514350" indent="-514350" algn="just">
              <a:buFont typeface="+mj-lt"/>
              <a:buAutoNum type="arabicParenR"/>
            </a:pPr>
            <a:r>
              <a:rPr lang="en-US" altLang="en-US" sz="2600" dirty="0">
                <a:solidFill>
                  <a:schemeClr val="tx1"/>
                </a:solidFill>
                <a:latin typeface="Bookman Old Style" panose="02050604050505020204" charset="0"/>
                <a:cs typeface="Bookman Old Style" panose="02050604050505020204" charset="0"/>
              </a:rPr>
              <a:t>Hak Bangsa Indonesia (Pasal 1 UUPA)</a:t>
            </a:r>
            <a:endParaRPr lang="en-US" altLang="en-US" sz="2600" dirty="0">
              <a:solidFill>
                <a:schemeClr val="tx1"/>
              </a:solidFill>
              <a:latin typeface="Bookman Old Style" panose="02050604050505020204" charset="0"/>
              <a:cs typeface="Bookman Old Style" panose="02050604050505020204" charset="0"/>
            </a:endParaRPr>
          </a:p>
          <a:p>
            <a:pPr marL="514350" indent="-514350" algn="just">
              <a:buFont typeface="+mj-lt"/>
              <a:buAutoNum type="arabicParenR"/>
            </a:pPr>
            <a:r>
              <a:rPr lang="en-US" altLang="en-US" sz="2600" dirty="0">
                <a:solidFill>
                  <a:schemeClr val="tx1"/>
                </a:solidFill>
                <a:latin typeface="Bookman Old Style" panose="02050604050505020204" charset="0"/>
                <a:cs typeface="Bookman Old Style" panose="02050604050505020204" charset="0"/>
              </a:rPr>
              <a:t>Hak Menguasai dari Negara (Pasal 2 UUPA)</a:t>
            </a:r>
            <a:endParaRPr lang="en-US" altLang="en-US" sz="2600" dirty="0">
              <a:solidFill>
                <a:schemeClr val="tx1"/>
              </a:solidFill>
              <a:latin typeface="Bookman Old Style" panose="02050604050505020204" charset="0"/>
              <a:cs typeface="Bookman Old Style" panose="02050604050505020204" charset="0"/>
            </a:endParaRPr>
          </a:p>
          <a:p>
            <a:pPr marL="514350" indent="-514350" algn="just">
              <a:buFont typeface="+mj-lt"/>
              <a:buAutoNum type="arabicParenR"/>
            </a:pPr>
            <a:r>
              <a:rPr lang="en-US" altLang="en-US" sz="2600" dirty="0">
                <a:solidFill>
                  <a:schemeClr val="tx1"/>
                </a:solidFill>
                <a:latin typeface="Bookman Old Style" panose="02050604050505020204" charset="0"/>
                <a:cs typeface="Bookman Old Style" panose="02050604050505020204" charset="0"/>
              </a:rPr>
              <a:t>Hak Ulayat Masyarakat Hukum Adat sepanjang masih berlaku (Pasal 3 UUPA)</a:t>
            </a:r>
            <a:endParaRPr lang="en-US" altLang="en-US" sz="2600" dirty="0">
              <a:solidFill>
                <a:schemeClr val="tx1"/>
              </a:solidFill>
              <a:latin typeface="Bookman Old Style" panose="02050604050505020204" charset="0"/>
              <a:cs typeface="Bookman Old Style" panose="02050604050505020204" charset="0"/>
            </a:endParaRPr>
          </a:p>
          <a:p>
            <a:pPr marL="514350" indent="-514350" algn="just">
              <a:buFont typeface="+mj-lt"/>
              <a:buAutoNum type="arabicParenR"/>
            </a:pPr>
            <a:r>
              <a:rPr lang="en-US" altLang="en-US" sz="2600" dirty="0">
                <a:solidFill>
                  <a:schemeClr val="tx1"/>
                </a:solidFill>
                <a:latin typeface="Bookman Old Style" panose="02050604050505020204" charset="0"/>
                <a:cs typeface="Bookman Old Style" panose="02050604050505020204" charset="0"/>
              </a:rPr>
              <a:t>Hak Individu atau Hak Perorangan</a:t>
            </a:r>
            <a:endParaRPr lang="en-US" altLang="en-US" sz="2600" dirty="0">
              <a:solidFill>
                <a:schemeClr val="tx1"/>
              </a:solidFill>
              <a:latin typeface="Bookman Old Style" panose="02050604050505020204" charset="0"/>
              <a:cs typeface="Bookman Old Style" panose="02050604050505020204" charset="0"/>
            </a:endParaRPr>
          </a:p>
          <a:p>
            <a:pPr algn="just">
              <a:buFont typeface="+mj-lt"/>
            </a:pPr>
            <a:r>
              <a:rPr lang="en-US" altLang="en-US" sz="2600" dirty="0">
                <a:solidFill>
                  <a:schemeClr val="tx1"/>
                </a:solidFill>
                <a:latin typeface="Bookman Old Style" panose="02050604050505020204" charset="0"/>
                <a:cs typeface="Bookman Old Style" panose="02050604050505020204" charset="0"/>
              </a:rPr>
              <a:t>     a) Hak Primer: Hak Milik, HGU, HGB, Hak Pakai.</a:t>
            </a:r>
            <a:endParaRPr lang="en-US" altLang="en-US" sz="2600" dirty="0">
              <a:solidFill>
                <a:schemeClr val="tx1"/>
              </a:solidFill>
              <a:latin typeface="Bookman Old Style" panose="02050604050505020204" charset="0"/>
              <a:cs typeface="Bookman Old Style" panose="02050604050505020204" charset="0"/>
            </a:endParaRPr>
          </a:p>
          <a:p>
            <a:pPr algn="just">
              <a:buFont typeface="+mj-lt"/>
            </a:pPr>
            <a:r>
              <a:rPr lang="en-US" altLang="en-US" sz="2600" dirty="0">
                <a:solidFill>
                  <a:schemeClr val="tx1"/>
                </a:solidFill>
                <a:latin typeface="Bookman Old Style" panose="02050604050505020204" charset="0"/>
                <a:cs typeface="Bookman Old Style" panose="02050604050505020204" charset="0"/>
              </a:rPr>
              <a:t>                             Hak Sewa, Hak Membuka Tanah</a:t>
            </a:r>
            <a:endParaRPr lang="en-US" altLang="en-US" sz="2600" dirty="0">
              <a:solidFill>
                <a:schemeClr val="tx1"/>
              </a:solidFill>
              <a:latin typeface="Bookman Old Style" panose="02050604050505020204" charset="0"/>
              <a:cs typeface="Bookman Old Style" panose="02050604050505020204" charset="0"/>
            </a:endParaRPr>
          </a:p>
          <a:p>
            <a:pPr algn="just">
              <a:buFont typeface="+mj-lt"/>
            </a:pPr>
            <a:r>
              <a:rPr lang="en-US" altLang="en-US" sz="2600" dirty="0">
                <a:solidFill>
                  <a:schemeClr val="tx1"/>
                </a:solidFill>
                <a:latin typeface="Bookman Old Style" panose="02050604050505020204" charset="0"/>
                <a:cs typeface="Bookman Old Style" panose="02050604050505020204" charset="0"/>
              </a:rPr>
              <a:t>                             Hak Memungut Hasil Hutan dan Hak </a:t>
            </a:r>
            <a:endParaRPr lang="en-US" altLang="en-US" sz="2600" dirty="0">
              <a:solidFill>
                <a:schemeClr val="tx1"/>
              </a:solidFill>
              <a:latin typeface="Bookman Old Style" panose="02050604050505020204" charset="0"/>
              <a:cs typeface="Bookman Old Style" panose="02050604050505020204" charset="0"/>
            </a:endParaRPr>
          </a:p>
          <a:p>
            <a:pPr algn="just">
              <a:buFont typeface="+mj-lt"/>
            </a:pPr>
            <a:r>
              <a:rPr lang="en-US" altLang="en-US" sz="2600" dirty="0">
                <a:solidFill>
                  <a:schemeClr val="tx1"/>
                </a:solidFill>
                <a:latin typeface="Bookman Old Style" panose="02050604050505020204" charset="0"/>
                <a:cs typeface="Bookman Old Style" panose="02050604050505020204" charset="0"/>
              </a:rPr>
              <a:t>                              lain yang tidak termasuk dalam hak                </a:t>
            </a:r>
            <a:endParaRPr lang="en-US" altLang="en-US" sz="2600" dirty="0">
              <a:solidFill>
                <a:schemeClr val="tx1"/>
              </a:solidFill>
              <a:latin typeface="Bookman Old Style" panose="02050604050505020204" charset="0"/>
              <a:cs typeface="Bookman Old Style" panose="02050604050505020204" charset="0"/>
            </a:endParaRPr>
          </a:p>
          <a:p>
            <a:pPr algn="just">
              <a:buFont typeface="+mj-lt"/>
            </a:pPr>
            <a:r>
              <a:rPr lang="en-US" altLang="en-US" sz="2600" dirty="0">
                <a:solidFill>
                  <a:schemeClr val="tx1"/>
                </a:solidFill>
                <a:latin typeface="Bookman Old Style" panose="02050604050505020204" charset="0"/>
                <a:cs typeface="Bookman Old Style" panose="02050604050505020204" charset="0"/>
              </a:rPr>
              <a:t>                             tersebut serta hak yang sifat nya  </a:t>
            </a:r>
            <a:endParaRPr lang="en-US" altLang="en-US" sz="2600" dirty="0">
              <a:solidFill>
                <a:schemeClr val="tx1"/>
              </a:solidFill>
              <a:latin typeface="Bookman Old Style" panose="02050604050505020204" charset="0"/>
              <a:cs typeface="Bookman Old Style" panose="02050604050505020204" charset="0"/>
            </a:endParaRPr>
          </a:p>
          <a:p>
            <a:pPr algn="just">
              <a:buFont typeface="+mj-lt"/>
            </a:pPr>
            <a:r>
              <a:rPr lang="en-US" altLang="en-US" sz="2600" dirty="0">
                <a:solidFill>
                  <a:schemeClr val="tx1"/>
                </a:solidFill>
                <a:latin typeface="Bookman Old Style" panose="02050604050505020204" charset="0"/>
                <a:cs typeface="Bookman Old Style" panose="02050604050505020204" charset="0"/>
              </a:rPr>
              <a:t>                             sementara (Pasal 16 UUPA)</a:t>
            </a:r>
            <a:endParaRPr lang="en-US" altLang="en-US" sz="2600" dirty="0">
              <a:solidFill>
                <a:schemeClr val="tx1"/>
              </a:solidFill>
              <a:latin typeface="Bookman Old Style" panose="02050604050505020204" charset="0"/>
              <a:cs typeface="Bookman Old Style" panose="02050604050505020204" charset="0"/>
            </a:endParaRPr>
          </a:p>
        </p:txBody>
      </p:sp>
      <p:sp>
        <p:nvSpPr>
          <p:cNvPr id="5" name="Text Box 4"/>
          <p:cNvSpPr txBox="1"/>
          <p:nvPr/>
        </p:nvSpPr>
        <p:spPr>
          <a:xfrm>
            <a:off x="3006090" y="356870"/>
            <a:ext cx="3048000" cy="368300"/>
          </a:xfrm>
          <a:prstGeom prst="rect">
            <a:avLst/>
          </a:prstGeom>
          <a:noFill/>
        </p:spPr>
        <p:txBody>
          <a:bodyPr wrap="square" rtlCol="0">
            <a:spAutoFit/>
          </a:bodyPr>
          <a:p>
            <a:endParaRPr lang="en-US"/>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xit" presetSubtype="4" fill="hold" grpId="0" nodeType="clickEffect">
                                  <p:stCondLst>
                                    <p:cond delay="0"/>
                                  </p:stCondLst>
                                  <p:childTnLst>
                                    <p:anim calcmode="lin" valueType="num">
                                      <p:cBhvr additive="base">
                                        <p:cTn id="6" dur="5000"/>
                                        <p:tgtEl>
                                          <p:spTgt spid="4"/>
                                        </p:tgtEl>
                                        <p:attrNameLst>
                                          <p:attrName>ppt_x</p:attrName>
                                        </p:attrNameLst>
                                      </p:cBhvr>
                                      <p:tavLst>
                                        <p:tav tm="0">
                                          <p:val>
                                            <p:strVal val="ppt_x"/>
                                          </p:val>
                                        </p:tav>
                                        <p:tav tm="100000">
                                          <p:val>
                                            <p:strVal val="ppt_x"/>
                                          </p:val>
                                        </p:tav>
                                      </p:tavLst>
                                    </p:anim>
                                    <p:anim calcmode="lin" valueType="num">
                                      <p:cBhvr additive="base">
                                        <p:cTn id="7" dur="5000"/>
                                        <p:tgtEl>
                                          <p:spTgt spid="4"/>
                                        </p:tgtEl>
                                        <p:attrNameLst>
                                          <p:attrName>ppt_y</p:attrName>
                                        </p:attrNameLst>
                                      </p:cBhvr>
                                      <p:tavLst>
                                        <p:tav tm="0">
                                          <p:val>
                                            <p:strVal val="ppt_y"/>
                                          </p:val>
                                        </p:tav>
                                        <p:tav tm="100000">
                                          <p:val>
                                            <p:strVal val="1+ppt_h/2"/>
                                          </p:val>
                                        </p:tav>
                                      </p:tavLst>
                                    </p:anim>
                                    <p:set>
                                      <p:cBhvr>
                                        <p:cTn id="8" dur="1" fill="hold">
                                          <p:stCondLst>
                                            <p:cond delay="4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55780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457200" y="751840"/>
            <a:ext cx="8229600" cy="5374640"/>
          </a:xfrm>
          <a:prstGeom prst="rect">
            <a:avLst/>
          </a:prstGeom>
        </p:spPr>
        <p:txBody>
          <a:bodyPr vert="horz" lIns="91440" tIns="45720" rIns="91440" bIns="45720" rtlCol="0">
            <a:normAutofit lnSpcReduction="20000"/>
            <a:scene3d>
              <a:camera prst="orthographicFront"/>
              <a:lightRig rig="threePt" dir="t"/>
            </a:scene3d>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buFont typeface="Arial" panose="020B0604020202020204" pitchFamily="34" charset="0"/>
            </a:pPr>
            <a:r>
              <a:rPr lang="en-US" altLang="id-ID" sz="2400" dirty="0">
                <a:ln/>
                <a:solidFill>
                  <a:schemeClr val="tx1"/>
                </a:solidFill>
                <a:effectLst/>
                <a:latin typeface="Bookman Old Style" panose="02050604050505020204" charset="0"/>
                <a:cs typeface="Bookman Old Style" panose="02050604050505020204" charset="0"/>
              </a:rPr>
              <a:t>b). Hak Sekunder: Hak Gadai, Hak Usaha Bagi Hasil, Hak Menumpang dan Hak Sewa Tanah Pertanian. (Pasal 53 UUPA)</a:t>
            </a:r>
            <a:endParaRPr lang="en-US" altLang="id-ID" sz="2400" dirty="0">
              <a:ln/>
              <a:solidFill>
                <a:schemeClr val="tx1"/>
              </a:solidFill>
              <a:effectLst/>
              <a:latin typeface="Bookman Old Style" panose="02050604050505020204" charset="0"/>
              <a:cs typeface="Bookman Old Style" panose="02050604050505020204" charset="0"/>
            </a:endParaRPr>
          </a:p>
          <a:p>
            <a:pPr algn="just">
              <a:buFont typeface="Arial" panose="020B0604020202020204" pitchFamily="34" charset="0"/>
            </a:pPr>
            <a:endParaRPr lang="en-US" altLang="id-ID" sz="2400" dirty="0">
              <a:ln/>
              <a:solidFill>
                <a:schemeClr val="tx1"/>
              </a:solidFill>
              <a:effectLst/>
              <a:latin typeface="Bookman Old Style" panose="02050604050505020204" charset="0"/>
              <a:cs typeface="Bookman Old Style" panose="02050604050505020204" charset="0"/>
            </a:endParaRPr>
          </a:p>
          <a:p>
            <a:pPr algn="just">
              <a:buFont typeface="Arial" panose="020B0604020202020204" pitchFamily="34" charset="0"/>
            </a:pPr>
            <a:r>
              <a:rPr lang="en-US" altLang="id-ID" sz="2400" dirty="0">
                <a:ln/>
                <a:solidFill>
                  <a:schemeClr val="tx1"/>
                </a:solidFill>
                <a:effectLst/>
                <a:latin typeface="Bookman Old Style" panose="02050604050505020204" charset="0"/>
                <a:cs typeface="Bookman Old Style" panose="02050604050505020204" charset="0"/>
              </a:rPr>
              <a:t>2) Hak Atas Air dan Ruang Angkasa yang dimaksud dalam Pasal 4 ayat (3) UUPA dan diatur lebih lanjut dalam Pasal 16 ayat (2) UUPA: Hak Guna Air, Hak Pemeliharaan dan Penangkapan Ikan dan Hak Guna Ruang Angkasa</a:t>
            </a:r>
            <a:endParaRPr lang="en-US" altLang="id-ID" sz="2400" dirty="0">
              <a:ln/>
              <a:solidFill>
                <a:schemeClr val="tx1"/>
              </a:solidFill>
              <a:effectLst/>
              <a:latin typeface="Bookman Old Style" panose="02050604050505020204" charset="0"/>
              <a:cs typeface="Bookman Old Style" panose="02050604050505020204" charset="0"/>
            </a:endParaRPr>
          </a:p>
          <a:p>
            <a:pPr algn="just">
              <a:buFont typeface="Arial" panose="020B0604020202020204" pitchFamily="34" charset="0"/>
            </a:pPr>
            <a:r>
              <a:rPr lang="en-US" altLang="id-ID" sz="2400" dirty="0">
                <a:ln/>
                <a:solidFill>
                  <a:schemeClr val="tx1"/>
                </a:solidFill>
                <a:effectLst/>
                <a:latin typeface="Bookman Old Style" panose="02050604050505020204" charset="0"/>
                <a:cs typeface="Bookman Old Style" panose="02050604050505020204" charset="0"/>
              </a:rPr>
              <a:t>3) Hak Wakaf yang diatur dalam Pasal 4 UUPA yang diatur lebih lanjut dalam PP Nomor 28 Tahun 1977 tentang Perwakafan Tanah Milik</a:t>
            </a:r>
            <a:endParaRPr lang="en-US" altLang="id-ID" sz="2400" dirty="0">
              <a:ln/>
              <a:solidFill>
                <a:schemeClr val="tx1"/>
              </a:solidFill>
              <a:effectLst/>
              <a:latin typeface="Bookman Old Style" panose="02050604050505020204" charset="0"/>
              <a:cs typeface="Bookman Old Style" panose="02050604050505020204" charset="0"/>
            </a:endParaRPr>
          </a:p>
          <a:p>
            <a:pPr algn="just">
              <a:buFont typeface="Arial" panose="020B0604020202020204" pitchFamily="34" charset="0"/>
            </a:pPr>
            <a:r>
              <a:rPr lang="en-US" altLang="id-ID" sz="2400" dirty="0">
                <a:ln/>
                <a:solidFill>
                  <a:schemeClr val="tx1"/>
                </a:solidFill>
                <a:effectLst/>
                <a:latin typeface="Bookman Old Style" panose="02050604050505020204" charset="0"/>
                <a:cs typeface="Bookman Old Style" panose="02050604050505020204" charset="0"/>
              </a:rPr>
              <a:t>4) Hak Tanggungan (pASAL 23, 33, 39. 51 UUPA) dan diatur lebih lanjut dalam UU Hak Tanggungan atas Tanah beserta Benda-benda yang berkaitan dengan Tanah.</a:t>
            </a:r>
            <a:endParaRPr lang="en-US" altLang="id-ID" sz="2400" dirty="0">
              <a:ln/>
              <a:solidFill>
                <a:schemeClr val="tx1"/>
              </a:solidFill>
              <a:effectLst/>
              <a:latin typeface="Bookman Old Style" panose="02050604050505020204" charset="0"/>
              <a:cs typeface="Bookman Old Style" panose="020506040505050202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2095" y="3717290"/>
            <a:ext cx="1894840" cy="2769235"/>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660222" y="3933281"/>
            <a:ext cx="1512168" cy="2052789"/>
          </a:xfrm>
          <a:prstGeom prst="rect">
            <a:avLst/>
          </a:prstGeom>
        </p:spPr>
      </p:pic>
      <p:sp>
        <p:nvSpPr>
          <p:cNvPr id="3" name="Title 1"/>
          <p:cNvSpPr txBox="1"/>
          <p:nvPr/>
        </p:nvSpPr>
        <p:spPr>
          <a:xfrm>
            <a:off x="379730" y="621030"/>
            <a:ext cx="8497570" cy="5639435"/>
          </a:xfrm>
          <a:prstGeom prst="rect">
            <a:avLst/>
          </a:prstGeom>
        </p:spPr>
        <p:txBody>
          <a:bodyPr vert="horz" lIns="91440" tIns="45720" rIns="91440" bIns="45720" rtlCol="0" anchor="ctr">
            <a:normAutofit lnSpcReduction="10000"/>
          </a:bodyPr>
          <a:lstStyle/>
          <a:p>
            <a:pPr algn="just"/>
            <a:r>
              <a:rPr kumimoji="0" lang="en-US" altLang="id-ID" sz="3000" b="1" i="0" u="none" strike="noStrike" kern="1200" cap="none" spc="0" normalizeH="0" baseline="0" noProof="0" dirty="0">
                <a:ln w="15875"/>
                <a:gradFill>
                  <a:gsLst>
                    <a:gs pos="0">
                      <a:schemeClr val="accent1"/>
                    </a:gs>
                    <a:gs pos="100000">
                      <a:schemeClr val="accent6"/>
                    </a:gs>
                  </a:gsLst>
                  <a:lin ang="2700000" scaled="0"/>
                </a:gradFill>
                <a:effectLst/>
                <a:uLnTx/>
                <a:uFillTx/>
                <a:latin typeface="Arial" panose="020B0604020202020204" pitchFamily="34" charset="0"/>
                <a:ea typeface="+mj-ea"/>
                <a:cs typeface="Arial" panose="020B0604020202020204" pitchFamily="34" charset="0"/>
              </a:rPr>
              <a:t>Hubungan Hukum antara Tanah dan Tanaman serta Bangunan di atasnya.</a:t>
            </a:r>
            <a:endParaRPr kumimoji="0" lang="en-US" altLang="id-ID" sz="3000" b="1" i="0" u="none" strike="noStrike" kern="1200" cap="none" spc="0" normalizeH="0" baseline="0" noProof="0" dirty="0">
              <a:ln w="15875"/>
              <a:gradFill>
                <a:gsLst>
                  <a:gs pos="0">
                    <a:schemeClr val="accent1"/>
                  </a:gs>
                  <a:gs pos="100000">
                    <a:schemeClr val="accent6"/>
                  </a:gs>
                </a:gsLst>
                <a:lin ang="2700000" scaled="0"/>
              </a:gradFill>
              <a:effectLst/>
              <a:uLnTx/>
              <a:uFillTx/>
              <a:latin typeface="Arial" panose="020B0604020202020204" pitchFamily="34" charset="0"/>
              <a:ea typeface="+mj-ea"/>
              <a:cs typeface="Arial" panose="020B0604020202020204" pitchFamily="34" charset="0"/>
            </a:endParaRPr>
          </a:p>
          <a:p>
            <a:pPr algn="just"/>
            <a:endParaRPr kumimoji="0" lang="en-US" altLang="id-ID" sz="3000" b="1" i="0" u="none" strike="noStrike" kern="1200" cap="none" spc="0" normalizeH="0" baseline="0" noProof="0" dirty="0">
              <a:ln w="15875"/>
              <a:gradFill>
                <a:gsLst>
                  <a:gs pos="0">
                    <a:schemeClr val="accent1"/>
                  </a:gs>
                  <a:gs pos="100000">
                    <a:schemeClr val="accent6"/>
                  </a:gs>
                </a:gsLst>
                <a:lin ang="2700000" scaled="0"/>
              </a:gradFill>
              <a:effectLst/>
              <a:uLnTx/>
              <a:uFillTx/>
              <a:latin typeface="Arial" panose="020B0604020202020204" pitchFamily="34" charset="0"/>
              <a:ea typeface="+mj-ea"/>
              <a:cs typeface="Arial" panose="020B0604020202020204" pitchFamily="34" charset="0"/>
            </a:endParaRPr>
          </a:p>
          <a:p>
            <a:pPr marL="514350" indent="-514350" algn="just">
              <a:buFont typeface="+mj-lt"/>
              <a:buAutoNum type="alphaLcPeriod"/>
            </a:pPr>
            <a:r>
              <a:rPr kumimoji="0" lang="en-US" altLang="id-ID" sz="3000" i="0" u="none" strike="noStrike" kern="1200" cap="none" spc="0" normalizeH="0" baseline="0" noProof="0" dirty="0">
                <a:ln/>
                <a:solidFill>
                  <a:schemeClr val="tx1"/>
                </a:solidFill>
                <a:effectLst/>
                <a:uLnTx/>
                <a:uFillTx/>
                <a:latin typeface="Arial" panose="020B0604020202020204" pitchFamily="34" charset="0"/>
                <a:ea typeface="+mj-ea"/>
                <a:cs typeface="Arial" panose="020B0604020202020204" pitchFamily="34" charset="0"/>
              </a:rPr>
              <a:t>Hukum tanah kita berdasarkan hukum adat. Hukum Adat hanya mengenal asas pemisahan Horizontal. Menurut Asas ini tanah dan bangunan yang tertancap di atasnya bukan merupakan satu kesatuan dengan tanah yang bersangkutan. Pemilik tanah tidak dengan sendirinya memiliki tanaman dan bangunan di atasnya. Pemilik tanah belum tentu pemilik bangunan dan tanaman diatasnya. Dan begitu pula sebaliknya.</a:t>
            </a:r>
            <a:endParaRPr kumimoji="0" lang="en-US" altLang="id-ID" sz="3000" b="1" i="0" u="none" strike="noStrike" kern="1200" cap="none" spc="0" normalizeH="0" baseline="0" noProof="0" dirty="0">
              <a:ln/>
              <a:solidFill>
                <a:schemeClr val="tx1"/>
              </a:solidFill>
              <a:effectLst/>
              <a:uLnTx/>
              <a:uFillTx/>
              <a:latin typeface="Arial" panose="020B0604020202020204" pitchFamily="34" charset="0"/>
              <a:ea typeface="+mj-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6.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7.xml><?xml version="1.0" encoding="utf-8"?>
<p:tagLst xmlns:p="http://schemas.openxmlformats.org/presentationml/2006/main">
  <p:tag name="KSO_WM_DIAGRAM_VIRTUALLY_FRAME" val="{&quot;height&quot;:438.55,&quot;left&quot;:17.85,&quot;top&quot;:43.85,&quot;width&quot;:676.05}"/>
</p:tagLst>
</file>

<file path=ppt/tags/tag8.xml><?xml version="1.0" encoding="utf-8"?>
<p:tagLst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5347</Words>
  <Application>WPS Presentation</Application>
  <PresentationFormat>On-screen Show (4:3)</PresentationFormat>
  <Paragraphs>70</Paragraphs>
  <Slides>12</Slides>
  <Notes>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12</vt:i4>
      </vt:variant>
    </vt:vector>
  </HeadingPairs>
  <TitlesOfParts>
    <vt:vector size="26" baseType="lpstr">
      <vt:lpstr>Arial</vt:lpstr>
      <vt:lpstr>SimSun</vt:lpstr>
      <vt:lpstr>Wingdings</vt:lpstr>
      <vt:lpstr>Calibri</vt:lpstr>
      <vt:lpstr>Times New Roman</vt:lpstr>
      <vt:lpstr>Cambria</vt:lpstr>
      <vt:lpstr>Bookman Old Style</vt:lpstr>
      <vt:lpstr>Wingdings</vt:lpstr>
      <vt:lpstr>Tempus Sans ITC</vt:lpstr>
      <vt:lpstr>Tahoma</vt:lpstr>
      <vt:lpstr>Microsoft YaHei</vt:lpstr>
      <vt:lpstr>Arial Unicode MS</vt:lpstr>
      <vt:lpstr>Book Antiqua</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IBI Darmajaya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ines septia</cp:lastModifiedBy>
  <cp:revision>519</cp:revision>
  <cp:lastPrinted>2017-08-29T02:54:00Z</cp:lastPrinted>
  <dcterms:created xsi:type="dcterms:W3CDTF">2010-04-18T12:06:00Z</dcterms:created>
  <dcterms:modified xsi:type="dcterms:W3CDTF">2025-11-02T08:48:11Z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D43F698B73E349759D2FC07D25A067B1_12</vt:lpwstr>
  </property>
  <property fmtid="{D5CDD505-2E9C-101B-9397-08002B2CF9AE}" pid="3" name="KSOProductBuildVer">
    <vt:lpwstr>1033-12.2.0.23131</vt:lpwstr>
  </property>
</Properties>
</file>