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95" r:id="rId2"/>
    <p:sldId id="305" r:id="rId3"/>
    <p:sldId id="392" r:id="rId4"/>
    <p:sldId id="393" r:id="rId5"/>
    <p:sldId id="398" r:id="rId6"/>
    <p:sldId id="399" r:id="rId7"/>
    <p:sldId id="400" r:id="rId8"/>
    <p:sldId id="401" r:id="rId9"/>
    <p:sldId id="402" r:id="rId10"/>
    <p:sldId id="391" r:id="rId11"/>
  </p:sldIdLst>
  <p:sldSz cx="9144000" cy="6858000" type="screen4x3"/>
  <p:notesSz cx="7315200" cy="96012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B8B082"/>
    <a:srgbClr val="990000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E609F934-D067-47B7-B48A-7663D59606E7}" type="datetimeFigureOut">
              <a:rPr lang="en-US"/>
              <a:pPr>
                <a:defRPr/>
              </a:pPr>
              <a:t>1/24/2016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A94A8440-30BC-43CB-AFB2-AF9C3659C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175BEF6C-7ABB-4AB2-ABDD-E6E29510A87A}" type="datetimeFigureOut">
              <a:rPr lang="en-US"/>
              <a:pPr>
                <a:defRPr/>
              </a:pPr>
              <a:t>1/24/2016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0725"/>
            <a:ext cx="4799012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60EF0BE6-05C2-4AB3-88A9-926AAA0BB6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62C6D-0EB4-476F-B429-46FFB7D62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4200D-C2ED-431F-93C1-F649835D1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2C7D8-4FA3-43EB-ABED-6D887BEB5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BA897-C322-4475-8A30-8BDF85944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D82A9-E1F8-41E5-AA36-6D4CECD90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C7007-CE93-410D-AA6D-E4EEF9D8E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5A023-A869-4C6D-B90C-10B1BC4537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20970-1EA3-4A00-9928-5AB8D155C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22FA6-CB49-4F78-BF3F-66AE6A128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B437F-7890-42E9-9F27-673AC50AB6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51EB9-BF68-4963-ADA4-0D909C543B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F63CAF-20C7-4343-92B1-8C6A477F01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285720" y="2819400"/>
            <a:ext cx="8572560" cy="1752600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57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cs typeface="+mn-cs"/>
              </a:rPr>
              <a:t>TATA KELOLA 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57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cs typeface="+mn-cs"/>
              </a:rPr>
              <a:t>SISTEM &amp; TEKNOLOGI INFORMASI</a:t>
            </a:r>
            <a:endParaRPr kumimoji="0" lang="en-US" sz="5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cs typeface="+mn-cs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cs typeface="+mn-cs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51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cs typeface="+mn-cs"/>
              </a:rPr>
              <a:t>PERTEMUAN </a:t>
            </a:r>
            <a:r>
              <a:rPr kumimoji="0" lang="en-US" sz="51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cs typeface="+mn-cs"/>
              </a:rPr>
              <a:t>6</a:t>
            </a:r>
            <a:endParaRPr kumimoji="0" lang="en-US" sz="51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Georgia" pitchFamily="18" charset="0"/>
              <a:cs typeface="+mn-cs"/>
            </a:endParaRPr>
          </a:p>
        </p:txBody>
      </p:sp>
      <p:pic>
        <p:nvPicPr>
          <p:cNvPr id="4" name="Picture 2" descr="OK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214290"/>
            <a:ext cx="1409683" cy="1409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7" name="Rectang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2285984" y="4429132"/>
            <a:ext cx="435771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47500" lnSpcReduction="20000"/>
          </a:bodyPr>
          <a:lstStyle>
            <a:extLst/>
          </a:lstStyle>
          <a:p>
            <a:pPr algn="ctr" fontAlgn="auto">
              <a:spcAft>
                <a:spcPts val="0"/>
              </a:spcAft>
              <a:defRPr/>
            </a:pP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Selamat</a:t>
            </a:r>
            <a:r>
              <a:rPr lang="en-US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belajar</a:t>
            </a:r>
            <a:endParaRPr lang="en-US" sz="7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610A7F7-7C04-4765-A1E5-48FA9576D75E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Georgia" pitchFamily="18" charset="0"/>
                <a:ea typeface="+mj-ea"/>
                <a:cs typeface="+mj-cs"/>
              </a:rPr>
              <a:t>SIKLUS HIDUP SISTEM</a:t>
            </a:r>
            <a:endParaRPr kumimoji="0" lang="en-US" sz="44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2442" y="1527040"/>
            <a:ext cx="8534400" cy="4616604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3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Materi</a:t>
            </a:r>
            <a:r>
              <a:rPr kumimoji="0" lang="en-US" sz="33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Pokok</a:t>
            </a:r>
            <a:r>
              <a:rPr kumimoji="0" lang="en-US" sz="33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endParaRPr kumimoji="0" lang="en-US" sz="33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300" dirty="0" err="1" smtClean="0">
                <a:latin typeface="+mj-lt"/>
                <a:ea typeface="+mj-ea"/>
                <a:cs typeface="+mj-cs"/>
              </a:rPr>
              <a:t>Siklus</a:t>
            </a:r>
            <a:r>
              <a:rPr lang="en-US" sz="3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300" dirty="0" err="1" smtClean="0">
                <a:latin typeface="+mj-lt"/>
                <a:ea typeface="+mj-ea"/>
                <a:cs typeface="+mj-cs"/>
              </a:rPr>
              <a:t>Hidup</a:t>
            </a:r>
            <a:r>
              <a:rPr lang="en-US" sz="3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300" dirty="0" err="1" smtClean="0">
                <a:latin typeface="+mj-lt"/>
                <a:ea typeface="+mj-ea"/>
                <a:cs typeface="+mj-cs"/>
              </a:rPr>
              <a:t>Pengembangan</a:t>
            </a:r>
            <a:r>
              <a:rPr lang="en-US" sz="3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300" dirty="0" err="1" smtClean="0">
                <a:latin typeface="+mj-lt"/>
                <a:ea typeface="+mj-ea"/>
                <a:cs typeface="+mj-cs"/>
              </a:rPr>
              <a:t>Sistem</a:t>
            </a:r>
            <a:endParaRPr kumimoji="0" lang="en-US" sz="33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300" dirty="0" smtClean="0">
                <a:latin typeface="+mj-lt"/>
                <a:ea typeface="+mj-ea"/>
                <a:cs typeface="+mj-cs"/>
              </a:rPr>
              <a:t>Audit </a:t>
            </a:r>
            <a:r>
              <a:rPr lang="en-US" sz="3300" dirty="0" err="1" smtClean="0">
                <a:latin typeface="+mj-lt"/>
                <a:ea typeface="+mj-ea"/>
                <a:cs typeface="+mj-cs"/>
              </a:rPr>
              <a:t>Siklus</a:t>
            </a:r>
            <a:r>
              <a:rPr lang="en-US" sz="3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300" dirty="0" err="1" smtClean="0">
                <a:latin typeface="+mj-lt"/>
                <a:ea typeface="+mj-ea"/>
                <a:cs typeface="+mj-cs"/>
              </a:rPr>
              <a:t>Hidup</a:t>
            </a:r>
            <a:r>
              <a:rPr lang="en-US" sz="3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300" dirty="0" err="1" smtClean="0">
                <a:latin typeface="+mj-lt"/>
                <a:ea typeface="+mj-ea"/>
                <a:cs typeface="+mj-cs"/>
              </a:rPr>
              <a:t>Pengembangan</a:t>
            </a:r>
            <a:r>
              <a:rPr lang="en-US" sz="3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300" dirty="0" err="1" smtClean="0">
                <a:latin typeface="+mj-lt"/>
                <a:ea typeface="+mj-ea"/>
                <a:cs typeface="+mj-cs"/>
              </a:rPr>
              <a:t>Sistem</a:t>
            </a:r>
            <a:endParaRPr lang="en-US" sz="3300" dirty="0" smtClean="0">
              <a:latin typeface="+mj-lt"/>
              <a:ea typeface="+mj-ea"/>
              <a:cs typeface="+mj-cs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300" dirty="0" smtClean="0">
              <a:latin typeface="+mj-lt"/>
              <a:ea typeface="+mj-ea"/>
              <a:cs typeface="+mj-cs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3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33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142852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ea typeface="+mj-ea"/>
                <a:cs typeface="+mj-cs"/>
              </a:rPr>
              <a:t>SIKLUS</a:t>
            </a:r>
            <a:r>
              <a:rPr kumimoji="0" lang="en-US" sz="28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ea typeface="+mj-ea"/>
                <a:cs typeface="+mj-cs"/>
              </a:rPr>
              <a:t> HIDUP PENGEMBANGAN SISTEM</a:t>
            </a: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9132" y="1000108"/>
            <a:ext cx="8534400" cy="557216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Di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era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teknologi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dewasa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ini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,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sistem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aplikasi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adalah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alat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bantu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didalam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proses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pemenuhan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informasi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 yang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menjadi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hal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kritis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dalam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mendukung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proses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bisnis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sehingga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seharusnya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dipertimbangkan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sebagai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aset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yang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perlu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dikelola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dan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dikontrol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secara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efektif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Georgia" pitchFamily="18" charset="0"/>
              <a:ea typeface="+mj-ea"/>
              <a:cs typeface="+mj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Proses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IT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untuk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pengelolaan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dan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pengontrolan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sumber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daya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IT yang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terkait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dalam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sistem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adalah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bagian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dari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siklus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hidup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pengembangan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sistem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(SDLC).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i="1" dirty="0" smtClean="0">
              <a:latin typeface="Georgia" pitchFamily="18" charset="0"/>
              <a:ea typeface="+mj-ea"/>
              <a:cs typeface="+mj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Penggunaan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siklus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hidup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pengembangan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sistem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sebagai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suatu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kebutuhan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didorong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oleh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adanya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faktor-faktor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berikut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:</a:t>
            </a:r>
          </a:p>
          <a:p>
            <a:pPr marL="914400" lvl="1" indent="-45720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Peluang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baru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yang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berhubungan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dengan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proses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bisnis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baru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atau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yang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sudah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ada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;</a:t>
            </a:r>
            <a:endParaRPr kumimoji="0" lang="en-US" sz="2400" b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Georgia" pitchFamily="18" charset="0"/>
              <a:ea typeface="+mj-ea"/>
              <a:cs typeface="+mj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baseline="0" dirty="0" smtClean="0">
              <a:latin typeface="Georgia" pitchFamily="18" charset="0"/>
              <a:ea typeface="+mj-ea"/>
              <a:cs typeface="+mj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15216" y="1071546"/>
            <a:ext cx="8534400" cy="5286412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914400" lvl="1" indent="-45720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Peluang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baru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yang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berhubungan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dengan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proses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bisnis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baru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atau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yang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sudah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ada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;</a:t>
            </a:r>
          </a:p>
          <a:p>
            <a:pPr marL="914400" lvl="1" indent="-45720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sz="2400" b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Permasalahan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dengan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proses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bisnis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yang </a:t>
            </a:r>
            <a:r>
              <a:rPr kumimoji="0" lang="en-US" sz="2400" b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ada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;</a:t>
            </a:r>
          </a:p>
          <a:p>
            <a:pPr marL="914400" lvl="1" indent="-45720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Kesempatan-kesempatan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baru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yang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memungkinkan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perusahaan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memperoleh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keuntungan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dengan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keberadaan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Sistem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Informasi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(SI)/TI;</a:t>
            </a:r>
          </a:p>
          <a:p>
            <a:pPr marL="914400" lvl="1" indent="-45720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sz="2400" b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Permasalah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an yang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terkait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dengan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SI/TI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eksisting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;</a:t>
            </a:r>
          </a:p>
          <a:p>
            <a:pPr marL="457200" indent="-457200" algn="just" fontAlgn="auto">
              <a:spcAft>
                <a:spcPts val="0"/>
              </a:spcAft>
              <a:defRPr/>
            </a:pPr>
            <a:endParaRPr kumimoji="0" lang="en-US" sz="2400" b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Georgia" pitchFamily="18" charset="0"/>
              <a:ea typeface="+mj-ea"/>
              <a:cs typeface="+mj-cs"/>
            </a:endParaRPr>
          </a:p>
          <a:p>
            <a:pPr marL="457200" indent="-457200" algn="just" fontAlgn="auto">
              <a:spcAft>
                <a:spcPts val="0"/>
              </a:spcAft>
              <a:defRPr/>
            </a:pP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Penggunaan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SDLC yang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tertua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adalah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teknik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i="1" dirty="0" smtClean="0">
                <a:latin typeface="Georgia" pitchFamily="18" charset="0"/>
                <a:ea typeface="+mj-ea"/>
                <a:cs typeface="+mj-cs"/>
              </a:rPr>
              <a:t>waterfall.</a:t>
            </a:r>
          </a:p>
          <a:p>
            <a:pPr marL="457200" indent="-457200" algn="just" fontAlgn="auto">
              <a:spcAft>
                <a:spcPts val="0"/>
              </a:spcAft>
              <a:defRPr/>
            </a:pPr>
            <a:endParaRPr kumimoji="0" lang="en-US" sz="2400" b="0" i="1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Georgia" pitchFamily="18" charset="0"/>
              <a:ea typeface="+mj-ea"/>
              <a:cs typeface="+mj-cs"/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id-ID" sz="2400" dirty="0" smtClean="0">
                <a:latin typeface="Georgia" pitchFamily="18" charset="0"/>
              </a:rPr>
              <a:t>Siklus </a:t>
            </a:r>
            <a:r>
              <a:rPr lang="id-ID" sz="2400" dirty="0" smtClean="0">
                <a:latin typeface="Georgia" pitchFamily="18" charset="0"/>
              </a:rPr>
              <a:t>Hidup Pengembangan Sistem dapat didefinisikan sebagai serangkaian aktivitas yang dilaksanakan oleh profesional dan pemakai sistem informasi untuk mengembangkan dan mengimplementasikan sistem informasi. </a:t>
            </a:r>
          </a:p>
          <a:p>
            <a:pPr marL="457200" indent="-457200" algn="just" fontAlgn="auto">
              <a:spcAft>
                <a:spcPts val="0"/>
              </a:spcAft>
              <a:defRPr/>
            </a:pPr>
            <a:endParaRPr kumimoji="0" lang="en-US" sz="2400" b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Georgia" pitchFamily="18" charset="0"/>
              <a:ea typeface="+mj-ea"/>
              <a:cs typeface="+mj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baseline="0" dirty="0" smtClean="0">
              <a:latin typeface="Georgia" pitchFamily="18" charset="0"/>
              <a:ea typeface="+mj-ea"/>
              <a:cs typeface="+mj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01752" y="142852"/>
            <a:ext cx="8534400" cy="57150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ea typeface="+mj-ea"/>
                <a:cs typeface="+mj-cs"/>
              </a:rPr>
              <a:t>SIKLUS</a:t>
            </a:r>
            <a:r>
              <a:rPr kumimoji="0" lang="en-US" sz="28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ea typeface="+mj-ea"/>
                <a:cs typeface="+mj-cs"/>
              </a:rPr>
              <a:t> HIDUP PENGEMBANGAN SISTEM</a:t>
            </a: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FASE SDLC</a:t>
            </a:r>
            <a:endParaRPr kumimoji="0" lang="en-US" sz="44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28596" y="1420833"/>
            <a:ext cx="8229600" cy="49371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3"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Siklus hidup pengembangan sistem informasi saat ini terbagi atas enam fase, yaitu :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Perencanaan sistem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Analisis sistem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Perancangan sistem secara umum / konseptual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Evaluasi dan seleksi sistem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Perancangan sistem secara detail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Implementasi sistem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Pemeliharaan / Perawatan Sistem 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GAMBAR FASE SDLC</a:t>
            </a:r>
            <a:endParaRPr kumimoji="0" lang="en-US" sz="44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Content Placeholder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87500" y="1219200"/>
            <a:ext cx="5969000" cy="49371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AUDIT</a:t>
            </a:r>
            <a:r>
              <a:rPr kumimoji="0" lang="en-US" sz="32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 SIKLUS HIDUP PENGEMBANGAN SISTEM</a:t>
            </a:r>
            <a:endParaRPr kumimoji="0" lang="en-US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28596" y="1214422"/>
            <a:ext cx="8229600" cy="49371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3"/>
              <a:buNone/>
              <a:tabLst/>
              <a:defRPr/>
            </a:pPr>
            <a:r>
              <a:rPr lang="en-US" sz="2400" dirty="0" smtClean="0">
                <a:latin typeface="Georgia" pitchFamily="18" charset="0"/>
                <a:cs typeface="+mn-cs"/>
              </a:rPr>
              <a:t>Audit SI/TI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terhadap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siklus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hidup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pengembangan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sistem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merupakan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aktivitas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penting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karena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terkait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dengan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penyesuaian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proses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pengembangan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sistem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terhadap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standar</a:t>
            </a:r>
            <a:r>
              <a:rPr lang="en-US" sz="2400" dirty="0" smtClean="0">
                <a:latin typeface="Georgia" pitchFamily="18" charset="0"/>
                <a:cs typeface="+mn-cs"/>
              </a:rPr>
              <a:t> yang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dapat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diketahui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dari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uji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kepatutan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maupun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efektivitas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proses</a:t>
            </a:r>
            <a:r>
              <a:rPr lang="en-US" sz="2400" dirty="0" smtClean="0">
                <a:latin typeface="Georgia" pitchFamily="18" charset="0"/>
                <a:cs typeface="+mn-cs"/>
              </a:rPr>
              <a:t> yang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dilakukan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melalui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uji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secara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substantif</a:t>
            </a:r>
            <a:r>
              <a:rPr lang="en-US" sz="2400" dirty="0" smtClean="0">
                <a:latin typeface="Georgia" pitchFamily="18" charset="0"/>
                <a:cs typeface="+mn-cs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3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3"/>
              <a:buNone/>
              <a:tabLst/>
              <a:defRPr/>
            </a:pPr>
            <a:r>
              <a:rPr lang="en-US" sz="2400" dirty="0" smtClean="0">
                <a:latin typeface="Georgia" pitchFamily="18" charset="0"/>
                <a:cs typeface="+mn-cs"/>
              </a:rPr>
              <a:t>Hal-</a:t>
            </a:r>
            <a:r>
              <a:rPr lang="en-US" sz="2400" dirty="0" err="1" smtClean="0">
                <a:latin typeface="Georgia" pitchFamily="18" charset="0"/>
                <a:cs typeface="+mn-cs"/>
              </a:rPr>
              <a:t>hal</a:t>
            </a:r>
            <a:r>
              <a:rPr lang="en-US" sz="2400" dirty="0" smtClean="0">
                <a:latin typeface="Georgia" pitchFamily="18" charset="0"/>
                <a:cs typeface="+mn-cs"/>
              </a:rPr>
              <a:t> yang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perlu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dilakukan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dalam</a:t>
            </a:r>
            <a:r>
              <a:rPr lang="en-US" sz="2400" dirty="0" smtClean="0">
                <a:latin typeface="Georgia" pitchFamily="18" charset="0"/>
                <a:cs typeface="+mn-cs"/>
              </a:rPr>
              <a:t> audit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implementasi</a:t>
            </a:r>
            <a:r>
              <a:rPr lang="en-US" sz="2400" dirty="0" smtClean="0">
                <a:latin typeface="Georgia" pitchFamily="18" charset="0"/>
                <a:cs typeface="+mn-cs"/>
              </a:rPr>
              <a:t> SDLC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sebagai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berikut</a:t>
            </a:r>
            <a:r>
              <a:rPr lang="en-US" sz="2400" dirty="0" smtClean="0">
                <a:latin typeface="Georgia" pitchFamily="18" charset="0"/>
                <a:cs typeface="+mn-cs"/>
              </a:rPr>
              <a:t>: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Identifikasi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awal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dengan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menentukan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komponen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utama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,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tujuan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dan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kebutuhan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pengguna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dari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sistem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untuk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mengetahui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area yang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membutuhkan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kontrol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;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AUDIT</a:t>
            </a:r>
            <a:r>
              <a:rPr kumimoji="0" lang="en-US" sz="32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 SIKLUS HIDUP PENGEMBANGAN SISTEM</a:t>
            </a:r>
            <a:endParaRPr kumimoji="0" lang="en-US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28596" y="1214422"/>
            <a:ext cx="8229600" cy="493712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Penentuan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dan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pengurutan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resiko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utama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dari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identifikasi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awal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melalui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diskusi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dengan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anggota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kunci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tim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pengembangan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dan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end user;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endParaRPr kumimoji="0" lang="en-US" sz="2400" b="0" i="1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lang="en-US" sz="2400" dirty="0" err="1" smtClean="0">
                <a:latin typeface="Georgia" pitchFamily="18" charset="0"/>
                <a:cs typeface="+mn-cs"/>
              </a:rPr>
              <a:t>Pengidentifikasian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kontrol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untuk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pengurangan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resiko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terkait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dengan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mempertimbangkan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standar</a:t>
            </a:r>
            <a:r>
              <a:rPr lang="en-US" sz="2400" dirty="0" smtClean="0">
                <a:latin typeface="Georgia" pitchFamily="18" charset="0"/>
                <a:cs typeface="+mn-cs"/>
              </a:rPr>
              <a:t>,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regulasi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maupun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hukum</a:t>
            </a:r>
            <a:r>
              <a:rPr lang="en-US" sz="2400" dirty="0" smtClean="0">
                <a:latin typeface="Georgia" pitchFamily="18" charset="0"/>
                <a:cs typeface="+mn-cs"/>
              </a:rPr>
              <a:t> yang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berlaku</a:t>
            </a:r>
            <a:r>
              <a:rPr lang="en-US" sz="2400" dirty="0" smtClean="0">
                <a:latin typeface="Georgia" pitchFamily="18" charset="0"/>
                <a:cs typeface="+mn-cs"/>
              </a:rPr>
              <a:t>,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termasuk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arahan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manajemen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terhadap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pengembangan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sistem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tersebut</a:t>
            </a:r>
            <a:r>
              <a:rPr lang="en-US" sz="2400" dirty="0" smtClean="0">
                <a:latin typeface="Georgia" pitchFamily="18" charset="0"/>
                <a:cs typeface="+mn-cs"/>
              </a:rPr>
              <a:t>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endParaRPr kumimoji="0" lang="en-US" sz="2400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lang="en-US" sz="2400" dirty="0" err="1" smtClean="0">
                <a:latin typeface="Georgia" pitchFamily="18" charset="0"/>
                <a:cs typeface="+mn-cs"/>
              </a:rPr>
              <a:t>Pemberian</a:t>
            </a:r>
            <a:r>
              <a:rPr lang="en-US" sz="2400" dirty="0" smtClean="0">
                <a:latin typeface="Georgia" pitchFamily="18" charset="0"/>
                <a:cs typeface="+mn-cs"/>
              </a:rPr>
              <a:t> saran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kepada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tim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pengembangan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sistem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dari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hasil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pengujian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kesesuaian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kontrol</a:t>
            </a:r>
            <a:r>
              <a:rPr lang="en-US" sz="2400" dirty="0" smtClean="0">
                <a:latin typeface="Georgia" pitchFamily="18" charset="0"/>
                <a:cs typeface="+mn-cs"/>
              </a:rPr>
              <a:t> yang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ada</a:t>
            </a:r>
            <a:r>
              <a:rPr lang="en-US" sz="2400" dirty="0" smtClean="0">
                <a:latin typeface="Georgia" pitchFamily="18" charset="0"/>
                <a:cs typeface="+mn-cs"/>
              </a:rPr>
              <a:t>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endParaRPr kumimoji="0" lang="en-US" sz="2400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lang="en-US" sz="2400" dirty="0" err="1" smtClean="0">
                <a:latin typeface="Georgia" pitchFamily="18" charset="0"/>
                <a:cs typeface="+mn-cs"/>
              </a:rPr>
              <a:t>Pemonitoran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proses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pengembangan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sistem</a:t>
            </a:r>
            <a:r>
              <a:rPr lang="en-US" sz="2400" dirty="0" smtClean="0">
                <a:latin typeface="Georgia" pitchFamily="18" charset="0"/>
                <a:cs typeface="+mn-cs"/>
              </a:rPr>
              <a:t>;</a:t>
            </a:r>
            <a:endParaRPr kumimoji="0" lang="id-ID" sz="2400" b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AUDIT</a:t>
            </a:r>
            <a:r>
              <a:rPr kumimoji="0" lang="en-US" sz="32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 SIKLUS HIDUP PENGEMBANGAN SISTEM</a:t>
            </a:r>
            <a:endParaRPr kumimoji="0" lang="en-US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28596" y="1214422"/>
            <a:ext cx="8229600" cy="49371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6"/>
              <a:tabLst/>
              <a:defRPr/>
            </a:pPr>
            <a:r>
              <a:rPr lang="en-US" sz="2400" dirty="0" err="1" smtClean="0">
                <a:latin typeface="Georgia" pitchFamily="18" charset="0"/>
                <a:cs typeface="+mn-cs"/>
              </a:rPr>
              <a:t>Berpartisipasi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dalam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peninjauan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pasca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implementasi</a:t>
            </a:r>
            <a:r>
              <a:rPr lang="en-US" sz="2400" dirty="0" smtClean="0">
                <a:latin typeface="Georgia" pitchFamily="18" charset="0"/>
                <a:cs typeface="+mn-cs"/>
              </a:rPr>
              <a:t>;</a:t>
            </a:r>
            <a:endParaRPr kumimoji="0" lang="en-US" sz="2400" b="0" i="1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6"/>
              <a:tabLst/>
              <a:defRPr/>
            </a:pPr>
            <a:endParaRPr kumimoji="0" lang="en-US" sz="2400" b="0" i="1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6"/>
              <a:tabLst/>
              <a:defRPr/>
            </a:pPr>
            <a:r>
              <a:rPr lang="en-US" sz="2400" dirty="0" err="1" smtClean="0">
                <a:latin typeface="Georgia" pitchFamily="18" charset="0"/>
                <a:cs typeface="+mn-cs"/>
              </a:rPr>
              <a:t>Pengevaluasian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standar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dan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pemeliharaan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sistem</a:t>
            </a:r>
            <a:r>
              <a:rPr lang="en-US" sz="2400" dirty="0" smtClean="0">
                <a:latin typeface="Georgia" pitchFamily="18" charset="0"/>
                <a:cs typeface="+mn-cs"/>
              </a:rPr>
              <a:t>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6"/>
              <a:tabLst/>
              <a:defRPr/>
            </a:pPr>
            <a:endParaRPr kumimoji="0" lang="en-US" sz="2400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6"/>
              <a:tabLst/>
              <a:defRPr/>
            </a:pPr>
            <a:r>
              <a:rPr lang="en-US" sz="2400" dirty="0" err="1" smtClean="0">
                <a:latin typeface="Georgia" pitchFamily="18" charset="0"/>
                <a:cs typeface="+mn-cs"/>
              </a:rPr>
              <a:t>Pengujian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terhadap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prosedur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pelaksanaan</a:t>
            </a:r>
            <a:r>
              <a:rPr lang="en-US" sz="2400" dirty="0" smtClean="0">
                <a:latin typeface="Georgia" pitchFamily="18" charset="0"/>
                <a:cs typeface="+mn-cs"/>
              </a:rPr>
              <a:t> </a:t>
            </a:r>
            <a:r>
              <a:rPr lang="en-US" sz="2400" dirty="0" err="1" smtClean="0">
                <a:latin typeface="Georgia" pitchFamily="18" charset="0"/>
                <a:cs typeface="+mn-cs"/>
              </a:rPr>
              <a:t>pemeliharaan</a:t>
            </a:r>
            <a:r>
              <a:rPr lang="en-US" sz="2400" dirty="0" smtClean="0">
                <a:latin typeface="Georgia" pitchFamily="18" charset="0"/>
                <a:cs typeface="+mn-cs"/>
              </a:rPr>
              <a:t>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6"/>
              <a:tabLst/>
              <a:defRPr/>
            </a:pPr>
            <a:endParaRPr kumimoji="0" lang="en-US" sz="2400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6"/>
              <a:tabLst/>
              <a:defRPr/>
            </a:pPr>
            <a:r>
              <a:rPr kumimoji="0" lang="en-US" sz="2400" b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Pengevaluasian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proses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pemeliharaan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 </a:t>
            </a:r>
            <a:r>
              <a:rPr kumimoji="0" lang="en-US" sz="2400" b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sistem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cs typeface="+mn-cs"/>
              </a:rPr>
              <a:t>;</a:t>
            </a:r>
            <a:endParaRPr kumimoji="0" lang="id-ID" sz="2400" b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3&quot;&gt;&lt;property id=&quot;20148&quot; value=&quot;5&quot;/&gt;&lt;property id=&quot;20300&quot; value=&quot;Slide 1 - &amp;quot;Chapter 9&amp;#x0D;&amp;#x0A;B2B (Business-to-Business)&amp;quot;&quot;/&gt;&lt;property id=&quot;20307&quot; value=&quot;258&quot;/&gt;&lt;property id=&quot;20309&quot; value=&quot;-1&quot;/&gt;&lt;/object&gt;&lt;object type=&quot;3&quot; unique_id=&quot;11578&quot;&gt;&lt;property id=&quot;20148&quot; value=&quot;5&quot;/&gt;&lt;property id=&quot;20300&quot; value=&quot;Slide 10&quot;/&gt;&lt;property id=&quot;20307&quot; value=&quot;275&quot;/&gt;&lt;property id=&quot;20309&quot; value=&quot;-1&quot;/&gt;&lt;/object&gt;&lt;object type=&quot;3&quot; unique_id=&quot;11666&quot;&gt;&lt;property id=&quot;20148&quot; value=&quot;5&quot;/&gt;&lt;property id=&quot;20300&quot; value=&quot;Slide 2 - &amp;quot;1. Definisi B2B&amp;quot;&quot;/&gt;&lt;property id=&quot;20307&quot; value=&quot;295&quot;/&gt;&lt;/object&gt;&lt;object type=&quot;3&quot; unique_id=&quot;11667&quot;&gt;&lt;property id=&quot;20148&quot; value=&quot;5&quot;/&gt;&lt;property id=&quot;20300&quot; value=&quot;Slide 3 - &amp;quot;2. Konsep B2B&amp;quot;&quot;/&gt;&lt;property id=&quot;20307&quot; value=&quot;296&quot;/&gt;&lt;/object&gt;&lt;object type=&quot;3&quot; unique_id=&quot;11668&quot;&gt;&lt;property id=&quot;20148&quot; value=&quot;5&quot;/&gt;&lt;property id=&quot;20300&quot; value=&quot;Slide 4 - &amp;quot;3. Karateristik B2B&amp;quot;&quot;/&gt;&lt;property id=&quot;20307&quot; value=&quot;297&quot;/&gt;&lt;/object&gt;&lt;object type=&quot;3&quot; unique_id=&quot;11669&quot;&gt;&lt;property id=&quot;20148&quot; value=&quot;5&quot;/&gt;&lt;property id=&quot;20300&quot; value=&quot;Slide 5 - &amp;quot;3. Karateristik B2B&amp;quot;&quot;/&gt;&lt;property id=&quot;20307&quot; value=&quot;298&quot;/&gt;&lt;/object&gt;&lt;object type=&quot;3&quot; unique_id=&quot;11670&quot;&gt;&lt;property id=&quot;20148&quot; value=&quot;5&quot;/&gt;&lt;property id=&quot;20300&quot; value=&quot;Slide 6 - &amp;quot;4. Model B2B &amp;quot;&quot;/&gt;&lt;property id=&quot;20307&quot; value=&quot;299&quot;/&gt;&lt;/object&gt;&lt;object type=&quot;3&quot; unique_id=&quot;11671&quot;&gt;&lt;property id=&quot;20148&quot; value=&quot;5&quot;/&gt;&lt;property id=&quot;20300&quot; value=&quot;Slide 7 - &amp;quot;4. B2C Exchange&amp;quot;&quot;/&gt;&lt;property id=&quot;20307&quot; value=&quot;300&quot;/&gt;&lt;/object&gt;&lt;object type=&quot;3&quot; unique_id=&quot;11672&quot;&gt;&lt;property id=&quot;20148&quot; value=&quot;5&quot;/&gt;&lt;property id=&quot;20300&quot; value=&quot;Slide 8 - &amp;quot;5. Klasifikasi B2C Exchange&amp;quot;&quot;/&gt;&lt;property id=&quot;20307&quot; value=&quot;301&quot;/&gt;&lt;/object&gt;&lt;object type=&quot;3&quot; unique_id=&quot;11673&quot;&gt;&lt;property id=&quot;20148&quot; value=&quot;5&quot;/&gt;&lt;property id=&quot;20300&quot; value=&quot;Slide 9 - &amp;quot;5. Klasifikasi B2C Exchange&amp;quot;&quot;/&gt;&lt;property id=&quot;20307&quot; value=&quot;303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1267</TotalTime>
  <Words>405</Words>
  <Application>Microsoft Office PowerPoint</Application>
  <PresentationFormat>On-screen Show (4:3)</PresentationFormat>
  <Paragraphs>60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Microsoft</cp:lastModifiedBy>
  <cp:revision>152</cp:revision>
  <dcterms:created xsi:type="dcterms:W3CDTF">2010-04-18T12:06:30Z</dcterms:created>
  <dcterms:modified xsi:type="dcterms:W3CDTF">2016-01-24T05:34:12Z</dcterms:modified>
</cp:coreProperties>
</file>