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29" r:id="rId3"/>
    <p:sldId id="322" r:id="rId4"/>
    <p:sldId id="323" r:id="rId5"/>
    <p:sldId id="324" r:id="rId6"/>
    <p:sldId id="302" r:id="rId7"/>
    <p:sldId id="318" r:id="rId8"/>
    <p:sldId id="319" r:id="rId9"/>
    <p:sldId id="320" r:id="rId10"/>
    <p:sldId id="321" r:id="rId11"/>
    <p:sldId id="303" r:id="rId12"/>
    <p:sldId id="326" r:id="rId13"/>
    <p:sldId id="327" r:id="rId14"/>
    <p:sldId id="328" r:id="rId15"/>
    <p:sldId id="330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381000" y="2286000"/>
            <a:ext cx="9525000" cy="23622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chemeClr val="tx1"/>
                </a:solidFill>
              </a:rPr>
              <a:t>R</a:t>
            </a:r>
            <a:r>
              <a:rPr lang="en-US" sz="4800" dirty="0" err="1" smtClean="0">
                <a:solidFill>
                  <a:schemeClr val="tx1"/>
                </a:solidFill>
              </a:rPr>
              <a:t>isiko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P</a:t>
            </a:r>
            <a:r>
              <a:rPr lang="en-US" sz="4800" dirty="0" err="1" smtClean="0">
                <a:solidFill>
                  <a:schemeClr val="tx1"/>
                </a:solidFill>
              </a:rPr>
              <a:t>encemaran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4800" dirty="0" err="1" smtClean="0">
                <a:solidFill>
                  <a:schemeClr val="tx1"/>
                </a:solidFill>
              </a:rPr>
              <a:t>Makanan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dan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M</a:t>
            </a:r>
            <a:r>
              <a:rPr lang="en-US" sz="4800" dirty="0" err="1" smtClean="0">
                <a:solidFill>
                  <a:schemeClr val="tx1"/>
                </a:solidFill>
              </a:rPr>
              <a:t>inuman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endParaRPr lang="en-US" sz="4800" dirty="0">
              <a:solidFill>
                <a:schemeClr val="tx1"/>
              </a:solidFill>
            </a:endParaRPr>
          </a:p>
          <a:p>
            <a:endParaRPr lang="en-US" sz="48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85800" y="1567801"/>
            <a:ext cx="7543800" cy="334858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dirty="0"/>
              <a:t>1. HACCP (Hazard Analysis and Critical Control Point)</a:t>
            </a:r>
          </a:p>
          <a:p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b="1" dirty="0" err="1"/>
              <a:t>Analisis</a:t>
            </a:r>
            <a:r>
              <a:rPr lang="en-US" sz="2000" b="1" dirty="0"/>
              <a:t> </a:t>
            </a:r>
            <a:r>
              <a:rPr lang="en-US" sz="2000" b="1" dirty="0" err="1"/>
              <a:t>Bahaya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Pengendalian</a:t>
            </a:r>
            <a:r>
              <a:rPr lang="en-US" sz="2000" b="1" dirty="0"/>
              <a:t> </a:t>
            </a:r>
            <a:r>
              <a:rPr lang="en-US" sz="2000" b="1" dirty="0" err="1"/>
              <a:t>Titik</a:t>
            </a:r>
            <a:r>
              <a:rPr lang="en-US" sz="2000" b="1" dirty="0"/>
              <a:t> </a:t>
            </a:r>
            <a:r>
              <a:rPr lang="en-US" sz="2000" b="1" dirty="0" err="1"/>
              <a:t>Kritis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pendekatan</a:t>
            </a:r>
            <a:r>
              <a:rPr lang="en-US" sz="2000" dirty="0"/>
              <a:t> </a:t>
            </a:r>
            <a:r>
              <a:rPr lang="en-US" sz="2000" dirty="0" err="1"/>
              <a:t>sistematis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mengidentifikasi</a:t>
            </a:r>
            <a:r>
              <a:rPr lang="en-US" sz="2000" dirty="0"/>
              <a:t>, </a:t>
            </a:r>
            <a:r>
              <a:rPr lang="en-US" sz="2000" dirty="0" err="1"/>
              <a:t>menganalisis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mengendalikan</a:t>
            </a:r>
            <a:r>
              <a:rPr lang="en-US" sz="2000" dirty="0"/>
              <a:t> </a:t>
            </a:r>
            <a:r>
              <a:rPr lang="en-US" sz="2000" dirty="0" err="1"/>
              <a:t>bahaya</a:t>
            </a:r>
            <a:r>
              <a:rPr lang="en-US" sz="2000" dirty="0"/>
              <a:t> yang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proses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makanan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minuman</a:t>
            </a:r>
            <a:r>
              <a:rPr lang="en-US" sz="2000" dirty="0"/>
              <a:t>.</a:t>
            </a:r>
          </a:p>
          <a:p>
            <a:r>
              <a:rPr lang="en-US" sz="2000" b="1" dirty="0" err="1"/>
              <a:t>Tujuannya</a:t>
            </a:r>
            <a:r>
              <a:rPr lang="en-US" sz="2000" b="1" dirty="0"/>
              <a:t>: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Menjamin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makanan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r>
              <a:rPr lang="en-US" sz="2000" dirty="0"/>
              <a:t> </a:t>
            </a:r>
            <a:r>
              <a:rPr lang="en-US" sz="2000" dirty="0" err="1"/>
              <a:t>dikonsumsi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mencegah</a:t>
            </a:r>
            <a:r>
              <a:rPr lang="en-US" sz="2000" dirty="0"/>
              <a:t> </a:t>
            </a:r>
            <a:r>
              <a:rPr lang="en-US" sz="2000" dirty="0" err="1"/>
              <a:t>kontaminasi</a:t>
            </a:r>
            <a:r>
              <a:rPr lang="en-US" sz="2000" dirty="0"/>
              <a:t> </a:t>
            </a:r>
            <a:r>
              <a:rPr lang="en-US" sz="2000" dirty="0" err="1"/>
              <a:t>sejak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disajikan</a:t>
            </a:r>
            <a:r>
              <a:rPr lang="en-US" sz="20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4417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" y="762000"/>
            <a:ext cx="6096000" cy="914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Langkah-langkah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utama</a:t>
            </a:r>
            <a:r>
              <a:rPr lang="en-US" b="1" dirty="0">
                <a:solidFill>
                  <a:schemeClr val="tx1"/>
                </a:solidFill>
              </a:rPr>
              <a:t> HACCP: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2057400"/>
            <a:ext cx="7848600" cy="40934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err="1" smtClean="0"/>
              <a:t>Identifikasi</a:t>
            </a:r>
            <a:r>
              <a:rPr lang="en-US" sz="2000" b="1" dirty="0" smtClean="0"/>
              <a:t> </a:t>
            </a:r>
            <a:r>
              <a:rPr lang="en-US" sz="2000" b="1" dirty="0" err="1"/>
              <a:t>bahaya</a:t>
            </a:r>
            <a:r>
              <a:rPr lang="en-US" sz="2000" dirty="0"/>
              <a:t> (</a:t>
            </a:r>
            <a:r>
              <a:rPr lang="en-US" sz="2000" dirty="0" err="1"/>
              <a:t>biologis</a:t>
            </a:r>
            <a:r>
              <a:rPr lang="en-US" sz="2000" dirty="0"/>
              <a:t>, </a:t>
            </a:r>
            <a:r>
              <a:rPr lang="en-US" sz="2000" dirty="0" err="1"/>
              <a:t>kimia</a:t>
            </a:r>
            <a:r>
              <a:rPr lang="en-US" sz="2000" dirty="0"/>
              <a:t>, </a:t>
            </a:r>
            <a:r>
              <a:rPr lang="en-US" sz="2000" dirty="0" err="1"/>
              <a:t>fisik</a:t>
            </a:r>
            <a:r>
              <a:rPr lang="en-US" sz="2000" dirty="0"/>
              <a:t>)</a:t>
            </a:r>
          </a:p>
          <a:p>
            <a:r>
              <a:rPr lang="en-US" sz="2000" b="1" dirty="0" err="1"/>
              <a:t>Tentukan</a:t>
            </a:r>
            <a:r>
              <a:rPr lang="en-US" sz="2000" b="1" dirty="0"/>
              <a:t> </a:t>
            </a:r>
            <a:r>
              <a:rPr lang="en-US" sz="2000" b="1" dirty="0" err="1"/>
              <a:t>titik</a:t>
            </a:r>
            <a:r>
              <a:rPr lang="en-US" sz="2000" b="1" dirty="0"/>
              <a:t> </a:t>
            </a:r>
            <a:r>
              <a:rPr lang="en-US" sz="2000" b="1" dirty="0" err="1"/>
              <a:t>kendali</a:t>
            </a:r>
            <a:r>
              <a:rPr lang="en-US" sz="2000" b="1" dirty="0"/>
              <a:t> </a:t>
            </a:r>
            <a:r>
              <a:rPr lang="en-US" sz="2000" b="1" dirty="0" err="1"/>
              <a:t>kritis</a:t>
            </a:r>
            <a:r>
              <a:rPr lang="en-US" sz="2000" b="1" dirty="0"/>
              <a:t> (CCP)</a:t>
            </a:r>
            <a:r>
              <a:rPr lang="en-US" sz="2000" dirty="0"/>
              <a:t> – </a:t>
            </a:r>
            <a:r>
              <a:rPr lang="en-US" sz="2000" dirty="0" err="1"/>
              <a:t>bagian</a:t>
            </a:r>
            <a:r>
              <a:rPr lang="en-US" sz="2000" dirty="0"/>
              <a:t> proses di </a:t>
            </a:r>
            <a:r>
              <a:rPr lang="en-US" sz="2000" dirty="0" err="1"/>
              <a:t>mana</a:t>
            </a:r>
            <a:r>
              <a:rPr lang="en-US" sz="2000" dirty="0"/>
              <a:t> </a:t>
            </a:r>
            <a:r>
              <a:rPr lang="en-US" sz="2000" dirty="0" err="1"/>
              <a:t>bahaya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dicegah</a:t>
            </a:r>
            <a:r>
              <a:rPr lang="en-US" sz="2000" dirty="0"/>
              <a:t>/</a:t>
            </a:r>
            <a:r>
              <a:rPr lang="en-US" sz="2000" dirty="0" err="1"/>
              <a:t>dikurangi</a:t>
            </a:r>
            <a:endParaRPr lang="en-US" sz="2000" dirty="0"/>
          </a:p>
          <a:p>
            <a:r>
              <a:rPr lang="en-US" sz="2000" b="1" dirty="0" err="1"/>
              <a:t>Tetapkan</a:t>
            </a:r>
            <a:r>
              <a:rPr lang="en-US" sz="2000" b="1" dirty="0"/>
              <a:t> </a:t>
            </a:r>
            <a:r>
              <a:rPr lang="en-US" sz="2000" b="1" dirty="0" err="1"/>
              <a:t>batas</a:t>
            </a:r>
            <a:r>
              <a:rPr lang="en-US" sz="2000" b="1" dirty="0"/>
              <a:t> </a:t>
            </a:r>
            <a:r>
              <a:rPr lang="en-US" sz="2000" b="1" dirty="0" err="1"/>
              <a:t>kritis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CCP (</a:t>
            </a:r>
            <a:r>
              <a:rPr lang="en-US" sz="2000" dirty="0" err="1"/>
              <a:t>misal</a:t>
            </a:r>
            <a:r>
              <a:rPr lang="en-US" sz="2000" dirty="0"/>
              <a:t> </a:t>
            </a:r>
            <a:r>
              <a:rPr lang="en-US" sz="2000" dirty="0" err="1"/>
              <a:t>suhu</a:t>
            </a:r>
            <a:r>
              <a:rPr lang="en-US" sz="2000" dirty="0"/>
              <a:t> minimal </a:t>
            </a:r>
            <a:r>
              <a:rPr lang="en-US" sz="2000" dirty="0" err="1"/>
              <a:t>pemasakan</a:t>
            </a:r>
            <a:r>
              <a:rPr lang="en-US" sz="2000" dirty="0"/>
              <a:t>)</a:t>
            </a:r>
          </a:p>
          <a:p>
            <a:r>
              <a:rPr lang="en-US" sz="2000" b="1" dirty="0" err="1"/>
              <a:t>Pantau</a:t>
            </a:r>
            <a:r>
              <a:rPr lang="en-US" sz="2000" b="1" dirty="0"/>
              <a:t> CCP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rutin</a:t>
            </a:r>
            <a:endParaRPr lang="en-US" sz="2000" dirty="0"/>
          </a:p>
          <a:p>
            <a:r>
              <a:rPr lang="en-US" sz="2000" b="1" dirty="0" err="1"/>
              <a:t>Ambil</a:t>
            </a:r>
            <a:r>
              <a:rPr lang="en-US" sz="2000" b="1" dirty="0"/>
              <a:t> </a:t>
            </a:r>
            <a:r>
              <a:rPr lang="en-US" sz="2000" b="1" dirty="0" err="1"/>
              <a:t>tindakan</a:t>
            </a:r>
            <a:r>
              <a:rPr lang="en-US" sz="2000" b="1" dirty="0"/>
              <a:t> </a:t>
            </a:r>
            <a:r>
              <a:rPr lang="en-US" sz="2000" b="1" dirty="0" err="1"/>
              <a:t>korektif</a:t>
            </a:r>
            <a:r>
              <a:rPr lang="en-US" sz="2000" dirty="0"/>
              <a:t> </a:t>
            </a:r>
            <a:r>
              <a:rPr lang="en-US" sz="2000" dirty="0" err="1"/>
              <a:t>bila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penyimpangan</a:t>
            </a:r>
            <a:endParaRPr lang="en-US" sz="2000" dirty="0"/>
          </a:p>
          <a:p>
            <a:r>
              <a:rPr lang="en-US" sz="2000" b="1" dirty="0" err="1"/>
              <a:t>Verifikasi</a:t>
            </a:r>
            <a:r>
              <a:rPr lang="en-US" sz="2000" b="1" dirty="0"/>
              <a:t> </a:t>
            </a:r>
            <a:r>
              <a:rPr lang="en-US" sz="2000" b="1" dirty="0" err="1"/>
              <a:t>sistem</a:t>
            </a:r>
            <a:r>
              <a:rPr lang="en-US" sz="2000" dirty="0"/>
              <a:t> agar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efektif</a:t>
            </a:r>
            <a:endParaRPr lang="en-US" sz="2000" dirty="0"/>
          </a:p>
          <a:p>
            <a:r>
              <a:rPr lang="en-US" sz="2000" b="1" dirty="0" err="1"/>
              <a:t>Catat</a:t>
            </a:r>
            <a:r>
              <a:rPr lang="en-US" sz="2000" b="1" dirty="0"/>
              <a:t> </a:t>
            </a:r>
            <a:r>
              <a:rPr lang="en-US" sz="2000" b="1" dirty="0" err="1"/>
              <a:t>semua</a:t>
            </a:r>
            <a:r>
              <a:rPr lang="en-US" sz="2000" b="1" dirty="0"/>
              <a:t> proses (</a:t>
            </a:r>
            <a:r>
              <a:rPr lang="en-US" sz="2000" b="1" dirty="0" err="1"/>
              <a:t>dokumentasi</a:t>
            </a:r>
            <a:r>
              <a:rPr lang="en-US" sz="2000" b="1" dirty="0" smtClean="0"/>
              <a:t>)</a:t>
            </a:r>
          </a:p>
          <a:p>
            <a:endParaRPr lang="en-US" sz="2000" dirty="0"/>
          </a:p>
          <a:p>
            <a:r>
              <a:rPr lang="en-US" sz="2000" b="1" dirty="0" err="1"/>
              <a:t>Contoh</a:t>
            </a:r>
            <a:r>
              <a:rPr lang="en-US" sz="2000" b="1" dirty="0"/>
              <a:t> </a:t>
            </a:r>
            <a:r>
              <a:rPr lang="en-US" sz="2000" b="1" dirty="0" err="1"/>
              <a:t>penerapan</a:t>
            </a:r>
            <a:r>
              <a:rPr lang="en-US" sz="2000" b="1" dirty="0"/>
              <a:t> di hotel: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suhu</a:t>
            </a:r>
            <a:r>
              <a:rPr lang="en-US" sz="2000" dirty="0"/>
              <a:t> </a:t>
            </a:r>
            <a:r>
              <a:rPr lang="en-US" sz="2000" dirty="0" err="1"/>
              <a:t>penyimpanan</a:t>
            </a:r>
            <a:r>
              <a:rPr lang="en-US" sz="2000" dirty="0"/>
              <a:t> </a:t>
            </a:r>
            <a:r>
              <a:rPr lang="en-US" sz="2000" dirty="0" err="1"/>
              <a:t>daging</a:t>
            </a:r>
            <a:r>
              <a:rPr lang="en-US" sz="2000" dirty="0"/>
              <a:t> di </a:t>
            </a:r>
            <a:r>
              <a:rPr lang="en-US" sz="2000" dirty="0" err="1"/>
              <a:t>bawah</a:t>
            </a:r>
            <a:r>
              <a:rPr lang="en-US" sz="2000" dirty="0"/>
              <a:t> 5°C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mencegah</a:t>
            </a:r>
            <a:r>
              <a:rPr lang="en-US" sz="2000" dirty="0"/>
              <a:t> </a:t>
            </a:r>
            <a:r>
              <a:rPr lang="en-US" sz="2000" dirty="0" err="1"/>
              <a:t>pertumbuhan</a:t>
            </a:r>
            <a:r>
              <a:rPr lang="en-US" sz="2000" dirty="0"/>
              <a:t> </a:t>
            </a:r>
            <a:r>
              <a:rPr lang="en-US" sz="2000" dirty="0" err="1"/>
              <a:t>bakteri</a:t>
            </a:r>
            <a:r>
              <a:rPr lang="en-US" sz="2000" dirty="0"/>
              <a:t> </a:t>
            </a:r>
            <a:r>
              <a:rPr lang="en-US" sz="2000" i="1" dirty="0"/>
              <a:t>Salmonella</a:t>
            </a:r>
            <a:r>
              <a:rPr lang="en-US" sz="2000" dirty="0"/>
              <a:t>.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35180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533400"/>
            <a:ext cx="8458200" cy="53245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2. GMP (Good Manufacturing Practices)</a:t>
            </a:r>
          </a:p>
          <a:p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/>
              <a:t>Cara </a:t>
            </a:r>
            <a:r>
              <a:rPr lang="en-US" sz="2000" b="1" dirty="0" err="1"/>
              <a:t>Produksi</a:t>
            </a:r>
            <a:r>
              <a:rPr lang="en-US" sz="2000" b="1" dirty="0"/>
              <a:t> </a:t>
            </a:r>
            <a:r>
              <a:rPr lang="en-US" sz="2000" b="1" dirty="0" err="1"/>
              <a:t>Makanan</a:t>
            </a:r>
            <a:r>
              <a:rPr lang="en-US" sz="2000" b="1" dirty="0"/>
              <a:t> yang </a:t>
            </a:r>
            <a:r>
              <a:rPr lang="en-US" sz="2000" b="1" dirty="0" err="1"/>
              <a:t>Baik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Benar</a:t>
            </a:r>
            <a:r>
              <a:rPr lang="en-US" sz="2000" b="1" dirty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makanan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diproduksi</a:t>
            </a:r>
            <a:r>
              <a:rPr lang="en-US" sz="2000" dirty="0"/>
              <a:t> agar </a:t>
            </a:r>
            <a:r>
              <a:rPr lang="en-US" sz="2000" dirty="0" err="1"/>
              <a:t>higienis</a:t>
            </a:r>
            <a:r>
              <a:rPr lang="en-US" sz="2000" dirty="0"/>
              <a:t>, </a:t>
            </a:r>
            <a:r>
              <a:rPr lang="en-US" sz="2000" dirty="0" err="1"/>
              <a:t>aman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berkualitas</a:t>
            </a:r>
            <a:r>
              <a:rPr lang="en-US" sz="2000" dirty="0"/>
              <a:t>.</a:t>
            </a:r>
          </a:p>
          <a:p>
            <a:r>
              <a:rPr lang="en-US" sz="2000" b="1" dirty="0" err="1"/>
              <a:t>Prinsip</a:t>
            </a:r>
            <a:r>
              <a:rPr lang="en-US" sz="2000" b="1" dirty="0"/>
              <a:t> </a:t>
            </a:r>
            <a:r>
              <a:rPr lang="en-US" sz="2000" b="1" dirty="0" err="1"/>
              <a:t>utama</a:t>
            </a:r>
            <a:r>
              <a:rPr lang="en-US" sz="2000" b="1" dirty="0"/>
              <a:t> GMP:</a:t>
            </a:r>
            <a:endParaRPr lang="en-US" sz="2000" dirty="0"/>
          </a:p>
          <a:p>
            <a:r>
              <a:rPr lang="en-US" sz="2000" b="1" dirty="0" err="1"/>
              <a:t>Kebersihan</a:t>
            </a:r>
            <a:r>
              <a:rPr lang="en-US" sz="2000" b="1" dirty="0"/>
              <a:t> personal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(</a:t>
            </a:r>
            <a:r>
              <a:rPr lang="en-US" sz="2000" dirty="0" err="1"/>
              <a:t>cuci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, </a:t>
            </a:r>
            <a:r>
              <a:rPr lang="en-US" sz="2000" dirty="0" err="1"/>
              <a:t>pakaian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bersih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merokok</a:t>
            </a:r>
            <a:r>
              <a:rPr lang="en-US" sz="2000" dirty="0"/>
              <a:t> di area </a:t>
            </a:r>
            <a:r>
              <a:rPr lang="en-US" sz="2000" dirty="0" err="1"/>
              <a:t>produksi</a:t>
            </a:r>
            <a:r>
              <a:rPr lang="en-US" sz="2000" dirty="0"/>
              <a:t>)</a:t>
            </a:r>
          </a:p>
          <a:p>
            <a:r>
              <a:rPr lang="en-US" sz="2000" b="1" dirty="0" err="1"/>
              <a:t>Fasilitas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peralatan</a:t>
            </a:r>
            <a:r>
              <a:rPr lang="en-US" sz="2000" b="1" dirty="0"/>
              <a:t> </a:t>
            </a:r>
            <a:r>
              <a:rPr lang="en-US" sz="2000" b="1" dirty="0" err="1"/>
              <a:t>higienis</a:t>
            </a:r>
            <a:r>
              <a:rPr lang="en-US" sz="2000" dirty="0"/>
              <a:t> (</a:t>
            </a:r>
            <a:r>
              <a:rPr lang="en-US" sz="2000" dirty="0" err="1"/>
              <a:t>bahan</a:t>
            </a:r>
            <a:r>
              <a:rPr lang="en-US" sz="2000" dirty="0"/>
              <a:t> food grade, </a:t>
            </a:r>
            <a:r>
              <a:rPr lang="en-US" sz="2000" dirty="0" err="1"/>
              <a:t>mudah</a:t>
            </a:r>
            <a:r>
              <a:rPr lang="en-US" sz="2000" dirty="0"/>
              <a:t> </a:t>
            </a:r>
            <a:r>
              <a:rPr lang="en-US" sz="2000" dirty="0" err="1"/>
              <a:t>dibersihkan</a:t>
            </a:r>
            <a:r>
              <a:rPr lang="en-US" sz="2000" dirty="0"/>
              <a:t>)</a:t>
            </a:r>
          </a:p>
          <a:p>
            <a:r>
              <a:rPr lang="en-US" sz="2000" b="1" dirty="0" err="1"/>
              <a:t>Penyimpanan</a:t>
            </a:r>
            <a:r>
              <a:rPr lang="en-US" sz="2000" b="1" dirty="0"/>
              <a:t> </a:t>
            </a:r>
            <a:r>
              <a:rPr lang="en-US" sz="2000" b="1" dirty="0" err="1"/>
              <a:t>bahan</a:t>
            </a:r>
            <a:r>
              <a:rPr lang="en-US" sz="2000" b="1" dirty="0"/>
              <a:t> </a:t>
            </a:r>
            <a:r>
              <a:rPr lang="en-US" sz="2000" b="1" dirty="0" err="1"/>
              <a:t>baku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suhu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kelembapan</a:t>
            </a:r>
            <a:endParaRPr lang="en-US" sz="2000" dirty="0"/>
          </a:p>
          <a:p>
            <a:r>
              <a:rPr lang="en-US" sz="2000" b="1" dirty="0" err="1"/>
              <a:t>Prosedur</a:t>
            </a:r>
            <a:r>
              <a:rPr lang="en-US" sz="2000" b="1" dirty="0"/>
              <a:t> </a:t>
            </a:r>
            <a:r>
              <a:rPr lang="en-US" sz="2000" b="1" dirty="0" err="1"/>
              <a:t>produksi</a:t>
            </a:r>
            <a:r>
              <a:rPr lang="en-US" sz="2000" dirty="0"/>
              <a:t> yang </a:t>
            </a:r>
            <a:r>
              <a:rPr lang="en-US" sz="2000" dirty="0" err="1"/>
              <a:t>terkontrol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terdokumentasi</a:t>
            </a:r>
            <a:endParaRPr lang="en-US" sz="2000" dirty="0"/>
          </a:p>
          <a:p>
            <a:r>
              <a:rPr lang="en-US" sz="2000" b="1" dirty="0" err="1"/>
              <a:t>Pelabelan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pengemasan</a:t>
            </a:r>
            <a:r>
              <a:rPr lang="en-US" sz="2000" dirty="0"/>
              <a:t> yang </a:t>
            </a:r>
            <a:r>
              <a:rPr lang="en-US" sz="2000" dirty="0" err="1"/>
              <a:t>aman</a:t>
            </a:r>
            <a:endParaRPr lang="en-US" sz="2000" dirty="0"/>
          </a:p>
          <a:p>
            <a:r>
              <a:rPr lang="en-US" sz="2000" b="1" dirty="0" err="1"/>
              <a:t>Pelatihan</a:t>
            </a:r>
            <a:r>
              <a:rPr lang="en-US" sz="2000" b="1" dirty="0"/>
              <a:t> </a:t>
            </a:r>
            <a:r>
              <a:rPr lang="en-US" sz="2000" b="1" dirty="0" err="1"/>
              <a:t>staf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kebersihan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keamanan</a:t>
            </a:r>
            <a:r>
              <a:rPr lang="en-US" sz="2000" dirty="0"/>
              <a:t> </a:t>
            </a:r>
            <a:r>
              <a:rPr lang="en-US" sz="2000" dirty="0" err="1"/>
              <a:t>pangan</a:t>
            </a:r>
            <a:endParaRPr lang="en-US" sz="2000" dirty="0"/>
          </a:p>
          <a:p>
            <a:r>
              <a:rPr lang="en-US" sz="2000" b="1" dirty="0" err="1"/>
              <a:t>Tujuan</a:t>
            </a:r>
            <a:r>
              <a:rPr lang="en-US" sz="2000" b="1" dirty="0"/>
              <a:t> GMP: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Menjamin</a:t>
            </a:r>
            <a:r>
              <a:rPr lang="en-US" sz="2000" dirty="0"/>
              <a:t> </a:t>
            </a:r>
            <a:r>
              <a:rPr lang="en-US" sz="2000" dirty="0" err="1"/>
              <a:t>konsistensi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agar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keamanan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mutu</a:t>
            </a:r>
            <a:r>
              <a:rPr lang="en-US" sz="2000" dirty="0"/>
              <a:t> yang </a:t>
            </a:r>
            <a:r>
              <a:rPr lang="en-US" sz="2000" dirty="0" err="1"/>
              <a:t>ditetapkan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4638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219200"/>
            <a:ext cx="8229600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3. SSOP (Sanitation Standard Operating Procedure)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b="1" dirty="0" err="1"/>
              <a:t>Prosedur</a:t>
            </a:r>
            <a:r>
              <a:rPr lang="en-US" b="1" dirty="0"/>
              <a:t> </a:t>
            </a:r>
            <a:r>
              <a:rPr lang="en-US" b="1" dirty="0" err="1"/>
              <a:t>Operasional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Sanitasi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yang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b="1" dirty="0" err="1"/>
              <a:t>cara</a:t>
            </a:r>
            <a:r>
              <a:rPr lang="en-US" b="1" dirty="0"/>
              <a:t> </a:t>
            </a:r>
            <a:r>
              <a:rPr lang="en-US" b="1" dirty="0" err="1"/>
              <a:t>menjaga</a:t>
            </a:r>
            <a:r>
              <a:rPr lang="en-US" b="1" dirty="0"/>
              <a:t> </a:t>
            </a:r>
            <a:r>
              <a:rPr lang="en-US" b="1" dirty="0" err="1"/>
              <a:t>kebersihan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, </a:t>
            </a:r>
            <a:r>
              <a:rPr lang="en-US" b="1" dirty="0" err="1"/>
              <a:t>peralatan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personel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.</a:t>
            </a:r>
          </a:p>
          <a:p>
            <a:r>
              <a:rPr lang="en-US" b="1" dirty="0" err="1"/>
              <a:t>Komponen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r>
              <a:rPr lang="en-US" b="1" dirty="0"/>
              <a:t> SSOP:</a:t>
            </a:r>
            <a:endParaRPr lang="en-US" dirty="0"/>
          </a:p>
          <a:p>
            <a:r>
              <a:rPr lang="en-US" dirty="0" err="1"/>
              <a:t>Pembersihan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sanitasi</a:t>
            </a:r>
            <a:r>
              <a:rPr lang="en-US" dirty="0"/>
              <a:t> </a:t>
            </a:r>
            <a:r>
              <a:rPr lang="en-US" b="1" dirty="0" err="1"/>
              <a:t>peralatan</a:t>
            </a:r>
            <a:r>
              <a:rPr lang="en-US" b="1" dirty="0"/>
              <a:t>, </a:t>
            </a:r>
            <a:r>
              <a:rPr lang="en-US" b="1" dirty="0" err="1"/>
              <a:t>wadah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area </a:t>
            </a:r>
            <a:r>
              <a:rPr lang="en-US" b="1" dirty="0" err="1"/>
              <a:t>kerja</a:t>
            </a:r>
            <a:endParaRPr lang="en-US" dirty="0"/>
          </a:p>
          <a:p>
            <a:r>
              <a:rPr lang="en-US" b="1" dirty="0" err="1"/>
              <a:t>Kebersihan</a:t>
            </a:r>
            <a:r>
              <a:rPr lang="en-US" b="1" dirty="0"/>
              <a:t> air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(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air </a:t>
            </a:r>
            <a:r>
              <a:rPr lang="en-US" dirty="0" err="1"/>
              <a:t>bersih</a:t>
            </a:r>
            <a:r>
              <a:rPr lang="en-US" dirty="0"/>
              <a:t>)</a:t>
            </a:r>
          </a:p>
          <a:p>
            <a:r>
              <a:rPr lang="en-US" b="1" dirty="0" err="1"/>
              <a:t>Pencegahan</a:t>
            </a:r>
            <a:r>
              <a:rPr lang="en-US" b="1" dirty="0"/>
              <a:t> </a:t>
            </a:r>
            <a:r>
              <a:rPr lang="en-US" b="1" dirty="0" err="1"/>
              <a:t>kontaminasi</a:t>
            </a:r>
            <a:r>
              <a:rPr lang="en-US" b="1" dirty="0"/>
              <a:t> </a:t>
            </a:r>
            <a:r>
              <a:rPr lang="en-US" b="1" dirty="0" err="1"/>
              <a:t>silang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matang</a:t>
            </a:r>
            <a:endParaRPr lang="en-US" dirty="0"/>
          </a:p>
          <a:p>
            <a:r>
              <a:rPr lang="en-US" b="1" dirty="0" err="1"/>
              <a:t>Kebersihan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seragam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endParaRPr lang="en-US" dirty="0"/>
          </a:p>
          <a:p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limbah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hama</a:t>
            </a:r>
            <a:endParaRPr lang="en-US" dirty="0"/>
          </a:p>
          <a:p>
            <a:r>
              <a:rPr lang="en-US" b="1" dirty="0" err="1"/>
              <a:t>Pencatatan</a:t>
            </a:r>
            <a:r>
              <a:rPr lang="en-US" b="1" dirty="0"/>
              <a:t> </a:t>
            </a:r>
            <a:r>
              <a:rPr lang="en-US" b="1" dirty="0" err="1"/>
              <a:t>kegiatan</a:t>
            </a:r>
            <a:r>
              <a:rPr lang="en-US" b="1" dirty="0"/>
              <a:t> </a:t>
            </a:r>
            <a:r>
              <a:rPr lang="en-US" b="1" dirty="0" err="1"/>
              <a:t>sanitasi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rutin</a:t>
            </a:r>
            <a:endParaRPr lang="en-US" dirty="0"/>
          </a:p>
          <a:p>
            <a:r>
              <a:rPr lang="en-US" b="1" dirty="0" err="1"/>
              <a:t>Contoh</a:t>
            </a:r>
            <a:r>
              <a:rPr lang="en-US" b="1" dirty="0"/>
              <a:t> di hotel: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pembersihan</a:t>
            </a:r>
            <a:r>
              <a:rPr lang="en-US" dirty="0"/>
              <a:t> </a:t>
            </a:r>
            <a:r>
              <a:rPr lang="en-US" dirty="0" err="1"/>
              <a:t>dapur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shift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desinfektan</a:t>
            </a:r>
            <a:r>
              <a:rPr lang="en-US" dirty="0"/>
              <a:t> food grade,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area </a:t>
            </a:r>
            <a:r>
              <a:rPr lang="en-US" dirty="0" err="1"/>
              <a:t>dapur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263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969900"/>
              </p:ext>
            </p:extLst>
          </p:nvPr>
        </p:nvGraphicFramePr>
        <p:xfrm>
          <a:off x="457200" y="2171541"/>
          <a:ext cx="8229600" cy="33832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r>
                        <a:rPr lang="en-US" b="1" dirty="0" err="1"/>
                        <a:t>Sistem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Fokus Utama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Tujuan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Contoh di Hotel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HACCP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b="1"/>
                        <a:t>Identifikasi dan pengendalian bahaya kritis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Menjamin keamanan pangan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Memantau suhu </a:t>
                      </a:r>
                      <a:r>
                        <a:rPr lang="fi-FI" b="1" dirty="0" smtClean="0"/>
                        <a:t>pemasakan</a:t>
                      </a:r>
                      <a:endParaRPr lang="fi-FI" b="1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GMP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Proses produksi dan kebersihan umum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Menjamin mutu dan konsistensi produk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Menyediakan area dapur bersih dan alat food grade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SSOP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Prosedur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kebersihan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dan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sanitasi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Mencegah kontaminasi silang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Membersihkan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meja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kerja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dan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alat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setiap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selesai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digunakan</a:t>
                      </a:r>
                      <a:endParaRPr lang="en-US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Subtitle 1"/>
          <p:cNvSpPr txBox="1">
            <a:spLocks/>
          </p:cNvSpPr>
          <p:nvPr/>
        </p:nvSpPr>
        <p:spPr>
          <a:xfrm>
            <a:off x="1143000" y="762000"/>
            <a:ext cx="50292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Point to remember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3796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199469"/>
              </p:ext>
            </p:extLst>
          </p:nvPr>
        </p:nvGraphicFramePr>
        <p:xfrm>
          <a:off x="457200" y="1942941"/>
          <a:ext cx="8229600" cy="384048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Jenis Alat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Cara Menjaga Kebersihan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Frekuensi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Pisau dan talenan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Cuci dengan sabun dan air panas setelah memotong bahan mentah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Setiap kali digunakan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Alat masak (panci, wajan)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b="1">
                          <a:solidFill>
                            <a:schemeClr val="tx1"/>
                          </a:solidFill>
                        </a:rPr>
                        <a:t>Dicuci, dibilas, disanitasi, dan dikeringkan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Setiap selesai memasak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Alat makan tamu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Dicuci mesin dishwasher suhu tinggi (≥82°C)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b="1">
                          <a:solidFill>
                            <a:schemeClr val="tx1"/>
                          </a:solidFill>
                        </a:rPr>
                        <a:t>Setiap kali selesai digunakan tamu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Wadah penyimpanan makanan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b="1">
                          <a:solidFill>
                            <a:schemeClr val="tx1"/>
                          </a:solidFill>
                        </a:rPr>
                        <a:t>Disanitasi dan diberi label tanggal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Rutin setiap hari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Mesin kopi/juicer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Dibersihkan bagian dalam dan luar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Setelah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setiap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 shift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ubtitle 1"/>
          <p:cNvSpPr txBox="1">
            <a:spLocks/>
          </p:cNvSpPr>
          <p:nvPr/>
        </p:nvSpPr>
        <p:spPr>
          <a:xfrm>
            <a:off x="1143000" y="762000"/>
            <a:ext cx="50292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Hygiene </a:t>
            </a:r>
            <a:r>
              <a:rPr lang="en-US" dirty="0" err="1" smtClean="0">
                <a:solidFill>
                  <a:schemeClr val="tx1"/>
                </a:solidFill>
              </a:rPr>
              <a:t>Peralatan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0278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i="1" dirty="0">
                <a:solidFill>
                  <a:schemeClr val="tx1"/>
                </a:solidFill>
              </a:rPr>
              <a:t>	</a:t>
            </a:r>
          </a:p>
          <a:p>
            <a:endParaRPr lang="en-US" sz="4000" b="1" i="1" dirty="0">
              <a:solidFill>
                <a:schemeClr val="tx1"/>
              </a:solidFill>
            </a:endParaRPr>
          </a:p>
          <a:p>
            <a:endParaRPr lang="id-ID" sz="2400" b="1" i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i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i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i="1" dirty="0" smtClean="0">
                <a:solidFill>
                  <a:schemeClr val="tx1"/>
                </a:solidFill>
              </a:rPr>
              <a:t> </a:t>
            </a:r>
            <a:r>
              <a:rPr lang="id-ID" sz="4000" b="1" i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1752600"/>
            <a:ext cx="74676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b="1" dirty="0" err="1"/>
              <a:t>pencemaran</a:t>
            </a:r>
            <a:r>
              <a:rPr lang="en-US" sz="2400" b="1" dirty="0"/>
              <a:t> </a:t>
            </a:r>
            <a:r>
              <a:rPr lang="en-US" sz="2400" b="1" dirty="0" err="1"/>
              <a:t>makanan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minuman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terjadinya</a:t>
            </a:r>
            <a:r>
              <a:rPr lang="en-US" sz="2400" dirty="0"/>
              <a:t> </a:t>
            </a:r>
            <a:r>
              <a:rPr lang="en-US" sz="2400" dirty="0" err="1"/>
              <a:t>kontaminasi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zat</a:t>
            </a:r>
            <a:r>
              <a:rPr lang="en-US" sz="2400" dirty="0"/>
              <a:t>, </a:t>
            </a:r>
            <a:r>
              <a:rPr lang="en-US" sz="2400" dirty="0" err="1"/>
              <a:t>mikroorganisme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berbahaya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membahayakan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.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 smtClean="0"/>
              <a:t>pariwisata</a:t>
            </a:r>
            <a:r>
              <a:rPr lang="en-US" sz="2400" dirty="0"/>
              <a:t> </a:t>
            </a:r>
            <a:r>
              <a:rPr lang="en-US" sz="2400" dirty="0" err="1" smtClean="0"/>
              <a:t>terutama</a:t>
            </a:r>
            <a:r>
              <a:rPr lang="en-US" sz="2400" dirty="0" smtClean="0"/>
              <a:t> </a:t>
            </a:r>
            <a:r>
              <a:rPr lang="en-US" sz="2400" dirty="0"/>
              <a:t>hotel, </a:t>
            </a:r>
            <a:r>
              <a:rPr lang="en-US" sz="2400" dirty="0" err="1"/>
              <a:t>restoran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katering</a:t>
            </a:r>
            <a:r>
              <a:rPr lang="en-US" sz="2400" dirty="0" smtClean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</a:t>
            </a:r>
            <a:r>
              <a:rPr lang="en-US" sz="2400" dirty="0" err="1"/>
              <a:t>keselamatan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00226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582341"/>
            <a:ext cx="8001000" cy="286232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1. </a:t>
            </a:r>
            <a:r>
              <a:rPr lang="en-US" sz="2000" b="1" dirty="0" err="1"/>
              <a:t>Jenis</a:t>
            </a:r>
            <a:r>
              <a:rPr lang="en-US" sz="2000" b="1" dirty="0"/>
              <a:t> </a:t>
            </a:r>
            <a:r>
              <a:rPr lang="en-US" sz="2000" b="1" dirty="0" err="1"/>
              <a:t>Risiko</a:t>
            </a:r>
            <a:r>
              <a:rPr lang="en-US" sz="2000" b="1" dirty="0"/>
              <a:t> </a:t>
            </a:r>
            <a:r>
              <a:rPr lang="en-US" sz="2000" b="1" dirty="0" err="1"/>
              <a:t>Pencemaran</a:t>
            </a:r>
            <a:r>
              <a:rPr lang="en-US" sz="2000" b="1" dirty="0"/>
              <a:t> </a:t>
            </a:r>
            <a:r>
              <a:rPr lang="en-US" sz="2000" b="1" dirty="0" err="1"/>
              <a:t>Makanan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Minuman</a:t>
            </a:r>
            <a:endParaRPr lang="en-US" sz="2000" b="1" dirty="0"/>
          </a:p>
          <a:p>
            <a:r>
              <a:rPr lang="en-US" sz="2000" b="1" dirty="0"/>
              <a:t>a. </a:t>
            </a:r>
            <a:r>
              <a:rPr lang="en-US" sz="2000" b="1" dirty="0" err="1"/>
              <a:t>Pencemaran</a:t>
            </a:r>
            <a:r>
              <a:rPr lang="en-US" sz="2000" b="1" dirty="0"/>
              <a:t> </a:t>
            </a:r>
            <a:r>
              <a:rPr lang="en-US" sz="2000" b="1" dirty="0" err="1"/>
              <a:t>Biologis</a:t>
            </a:r>
            <a:endParaRPr lang="en-US" sz="2000" b="1" dirty="0"/>
          </a:p>
          <a:p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mikroorganisme</a:t>
            </a:r>
            <a:r>
              <a:rPr lang="en-US" sz="2000" dirty="0"/>
              <a:t> </a:t>
            </a:r>
            <a:r>
              <a:rPr lang="en-US" sz="2000" dirty="0" err="1"/>
              <a:t>berbahaya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:</a:t>
            </a:r>
          </a:p>
          <a:p>
            <a:r>
              <a:rPr lang="en-US" sz="2000" b="1" dirty="0" err="1"/>
              <a:t>Bakteri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i="1" dirty="0"/>
              <a:t>Salmonella, Escherichia </a:t>
            </a:r>
            <a:r>
              <a:rPr lang="en-US" sz="2000" i="1" dirty="0" smtClean="0"/>
              <a:t>coli,</a:t>
            </a:r>
          </a:p>
          <a:p>
            <a:r>
              <a:rPr lang="en-US" sz="2000" b="1" dirty="0" smtClean="0"/>
              <a:t>Virus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i="1" dirty="0" smtClean="0"/>
              <a:t>Hepatitis A</a:t>
            </a:r>
            <a:endParaRPr lang="en-US" sz="2000" dirty="0"/>
          </a:p>
          <a:p>
            <a:r>
              <a:rPr lang="en-US" sz="2000" b="1" dirty="0" err="1"/>
              <a:t>Parasit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i="1" dirty="0"/>
              <a:t>Giardia </a:t>
            </a:r>
            <a:r>
              <a:rPr lang="en-US" sz="2000" i="1" dirty="0" err="1"/>
              <a:t>lamblia</a:t>
            </a:r>
            <a:r>
              <a:rPr lang="en-US" sz="2000" i="1" dirty="0"/>
              <a:t>, Toxoplasma </a:t>
            </a:r>
            <a:r>
              <a:rPr lang="en-US" sz="2000" i="1" dirty="0" err="1"/>
              <a:t>gondii</a:t>
            </a:r>
            <a:endParaRPr lang="en-US" sz="2000" dirty="0"/>
          </a:p>
          <a:p>
            <a:r>
              <a:rPr lang="en-US" sz="2000" b="1" dirty="0" err="1"/>
              <a:t>Sumber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higienis</a:t>
            </a:r>
            <a:r>
              <a:rPr lang="en-US" sz="2000" dirty="0"/>
              <a:t>,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mentah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dicuci</a:t>
            </a:r>
            <a:r>
              <a:rPr lang="en-US" sz="2000" dirty="0"/>
              <a:t> </a:t>
            </a:r>
            <a:r>
              <a:rPr lang="en-US" sz="2000" dirty="0" err="1"/>
              <a:t>bersih</a:t>
            </a:r>
            <a:r>
              <a:rPr lang="en-US" sz="2000" dirty="0"/>
              <a:t>, 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masak</a:t>
            </a:r>
            <a:r>
              <a:rPr lang="en-US" sz="2000" dirty="0"/>
              <a:t> yang </a:t>
            </a:r>
            <a:r>
              <a:rPr lang="en-US" sz="2000" dirty="0" err="1"/>
              <a:t>kotor</a:t>
            </a:r>
            <a:r>
              <a:rPr lang="en-US" sz="2000" dirty="0"/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356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1447800"/>
            <a:ext cx="8021782" cy="25853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b. </a:t>
            </a:r>
            <a:r>
              <a:rPr lang="en-US" b="1" dirty="0" err="1"/>
              <a:t>Pencemaran</a:t>
            </a:r>
            <a:r>
              <a:rPr lang="en-US" b="1" dirty="0"/>
              <a:t> Kimia</a:t>
            </a:r>
          </a:p>
          <a:p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masuknya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berbahaya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/</a:t>
            </a:r>
            <a:r>
              <a:rPr lang="en-US" dirty="0" err="1"/>
              <a:t>minuman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:</a:t>
            </a:r>
          </a:p>
          <a:p>
            <a:r>
              <a:rPr lang="en-US" dirty="0" err="1"/>
              <a:t>Pestisida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sayur</a:t>
            </a:r>
            <a:r>
              <a:rPr lang="en-US" dirty="0"/>
              <a:t>/</a:t>
            </a:r>
            <a:r>
              <a:rPr lang="en-US" dirty="0" err="1"/>
              <a:t>buah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dicuci</a:t>
            </a:r>
            <a:r>
              <a:rPr lang="en-US" dirty="0"/>
              <a:t> </a:t>
            </a:r>
            <a:r>
              <a:rPr lang="en-US" dirty="0" err="1"/>
              <a:t>bersih</a:t>
            </a:r>
            <a:endParaRPr lang="en-US" dirty="0"/>
          </a:p>
          <a:p>
            <a:r>
              <a:rPr lang="en-US" dirty="0" err="1"/>
              <a:t>Sisa</a:t>
            </a:r>
            <a:r>
              <a:rPr lang="en-US" dirty="0"/>
              <a:t> </a:t>
            </a:r>
            <a:r>
              <a:rPr lang="en-US" dirty="0" err="1"/>
              <a:t>detergen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pembersih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makan</a:t>
            </a:r>
            <a:endParaRPr lang="en-US" dirty="0"/>
          </a:p>
          <a:p>
            <a:r>
              <a:rPr lang="en-US" dirty="0" err="1"/>
              <a:t>Logam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(</a:t>
            </a:r>
            <a:r>
              <a:rPr lang="en-US" dirty="0" err="1"/>
              <a:t>timah</a:t>
            </a:r>
            <a:r>
              <a:rPr lang="en-US" dirty="0"/>
              <a:t>, </a:t>
            </a:r>
            <a:r>
              <a:rPr lang="en-US" dirty="0" err="1"/>
              <a:t>merkuri</a:t>
            </a:r>
            <a:r>
              <a:rPr lang="en-US" dirty="0"/>
              <a:t>, </a:t>
            </a:r>
            <a:r>
              <a:rPr lang="en-US" dirty="0" err="1"/>
              <a:t>kadmium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food grade</a:t>
            </a:r>
          </a:p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pangan</a:t>
            </a:r>
            <a:r>
              <a:rPr lang="en-US" dirty="0"/>
              <a:t> </a:t>
            </a:r>
            <a:r>
              <a:rPr lang="en-US" dirty="0" err="1"/>
              <a:t>berlebih</a:t>
            </a:r>
            <a:r>
              <a:rPr lang="en-US" dirty="0"/>
              <a:t> (</a:t>
            </a:r>
            <a:r>
              <a:rPr lang="en-US" dirty="0" err="1"/>
              <a:t>pewarna</a:t>
            </a:r>
            <a:r>
              <a:rPr lang="en-US" dirty="0"/>
              <a:t>, </a:t>
            </a:r>
            <a:r>
              <a:rPr lang="en-US" dirty="0" err="1"/>
              <a:t>pengawet</a:t>
            </a:r>
            <a:r>
              <a:rPr lang="en-US" dirty="0"/>
              <a:t>, MSG, </a:t>
            </a:r>
            <a:r>
              <a:rPr lang="en-US" dirty="0" err="1"/>
              <a:t>boraks</a:t>
            </a:r>
            <a:r>
              <a:rPr lang="en-US" dirty="0"/>
              <a:t>, formalin)</a:t>
            </a:r>
          </a:p>
          <a:p>
            <a:pPr algn="just"/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7058042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2220348"/>
            <a:ext cx="8382000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c. </a:t>
            </a:r>
            <a:r>
              <a:rPr lang="en-US" sz="2000" b="1" dirty="0" err="1"/>
              <a:t>Pencemaran</a:t>
            </a:r>
            <a:r>
              <a:rPr lang="en-US" sz="2000" b="1" dirty="0"/>
              <a:t> </a:t>
            </a:r>
            <a:r>
              <a:rPr lang="en-US" sz="2000" b="1" dirty="0" err="1"/>
              <a:t>Fisik</a:t>
            </a:r>
            <a:endParaRPr lang="en-US" sz="2000" b="1" dirty="0"/>
          </a:p>
          <a:p>
            <a:r>
              <a:rPr lang="en-US" sz="2000" dirty="0" err="1"/>
              <a:t>Disebabkan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benda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yang </a:t>
            </a:r>
            <a:r>
              <a:rPr lang="en-US" sz="2000" dirty="0" err="1"/>
              <a:t>masuk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makanan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:</a:t>
            </a:r>
          </a:p>
          <a:p>
            <a:r>
              <a:rPr lang="en-US" sz="2000" dirty="0" err="1"/>
              <a:t>Rambut</a:t>
            </a:r>
            <a:r>
              <a:rPr lang="en-US" sz="2000" dirty="0"/>
              <a:t>, kuku, </a:t>
            </a:r>
            <a:r>
              <a:rPr lang="en-US" sz="2000" dirty="0" err="1"/>
              <a:t>potongan</a:t>
            </a:r>
            <a:r>
              <a:rPr lang="en-US" sz="2000" dirty="0"/>
              <a:t> </a:t>
            </a:r>
            <a:r>
              <a:rPr lang="en-US" sz="2000" dirty="0" err="1"/>
              <a:t>plastik</a:t>
            </a:r>
            <a:r>
              <a:rPr lang="en-US" sz="2000" dirty="0"/>
              <a:t>, </a:t>
            </a:r>
            <a:r>
              <a:rPr lang="en-US" sz="2000" dirty="0" err="1"/>
              <a:t>serpihan</a:t>
            </a:r>
            <a:r>
              <a:rPr lang="en-US" sz="2000" dirty="0"/>
              <a:t> </a:t>
            </a:r>
            <a:r>
              <a:rPr lang="en-US" sz="2000" dirty="0" err="1"/>
              <a:t>logam</a:t>
            </a:r>
            <a:r>
              <a:rPr lang="en-US" sz="2000" dirty="0"/>
              <a:t>, </a:t>
            </a:r>
            <a:r>
              <a:rPr lang="en-US" sz="2000" dirty="0" err="1"/>
              <a:t>pecahan</a:t>
            </a:r>
            <a:r>
              <a:rPr lang="en-US" sz="2000" dirty="0"/>
              <a:t> </a:t>
            </a:r>
            <a:r>
              <a:rPr lang="en-US" sz="2000" dirty="0" err="1"/>
              <a:t>kaca</a:t>
            </a:r>
            <a:r>
              <a:rPr lang="en-US" sz="2000" dirty="0"/>
              <a:t>, </a:t>
            </a:r>
            <a:r>
              <a:rPr lang="en-US" sz="2000" dirty="0" err="1"/>
              <a:t>serangga</a:t>
            </a:r>
            <a:endParaRPr lang="en-US" sz="2000" dirty="0"/>
          </a:p>
          <a:p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proses </a:t>
            </a:r>
            <a:r>
              <a:rPr lang="en-US" sz="2000" dirty="0" err="1"/>
              <a:t>penanganan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penyimpanan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benar</a:t>
            </a:r>
            <a:r>
              <a:rPr lang="en-US" sz="2000" dirty="0"/>
              <a:t>.</a:t>
            </a:r>
          </a:p>
          <a:p>
            <a:endParaRPr lang="en-US" sz="2000" b="0" i="0" dirty="0">
              <a:solidFill>
                <a:srgbClr val="1F1F1F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644559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3733800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2. </a:t>
            </a:r>
            <a:r>
              <a:rPr lang="en-US" b="1" dirty="0" err="1">
                <a:solidFill>
                  <a:schemeClr val="tx1"/>
                </a:solidFill>
              </a:rPr>
              <a:t>Faktor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Penyebab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Utama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133600"/>
            <a:ext cx="7412182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smtClean="0"/>
              <a:t>1.Kurangnya </a:t>
            </a:r>
            <a:r>
              <a:rPr lang="en-US" sz="2400" b="1" dirty="0" err="1"/>
              <a:t>kebersihan</a:t>
            </a:r>
            <a:r>
              <a:rPr lang="en-US" sz="2400" b="1" dirty="0"/>
              <a:t> personal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 (personal hygiene)</a:t>
            </a:r>
          </a:p>
          <a:p>
            <a:r>
              <a:rPr lang="en-US" sz="2400" dirty="0" smtClean="0"/>
              <a:t>2.Peralatan </a:t>
            </a:r>
            <a:r>
              <a:rPr lang="en-US" sz="2400" dirty="0" err="1"/>
              <a:t>dapur</a:t>
            </a:r>
            <a:r>
              <a:rPr lang="en-US" sz="2400" dirty="0"/>
              <a:t> yang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dibersihkan</a:t>
            </a:r>
            <a:r>
              <a:rPr lang="en-US" sz="2400" b="1" dirty="0"/>
              <a:t> </a:t>
            </a:r>
            <a:r>
              <a:rPr lang="en-US" sz="2400" b="1" dirty="0" err="1"/>
              <a:t>secara</a:t>
            </a:r>
            <a:r>
              <a:rPr lang="en-US" sz="2400" b="1" dirty="0"/>
              <a:t> </a:t>
            </a:r>
            <a:r>
              <a:rPr lang="en-US" sz="2400" b="1" dirty="0" err="1"/>
              <a:t>rutin</a:t>
            </a:r>
            <a:endParaRPr lang="en-US" sz="2400" dirty="0"/>
          </a:p>
          <a:p>
            <a:r>
              <a:rPr lang="en-US" sz="2400" b="1" dirty="0" smtClean="0"/>
              <a:t>3.Suhu </a:t>
            </a:r>
            <a:r>
              <a:rPr lang="en-US" sz="2400" b="1" dirty="0" err="1"/>
              <a:t>penyimpanan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b="1" dirty="0" smtClean="0"/>
              <a:t>4.Cross </a:t>
            </a:r>
            <a:r>
              <a:rPr lang="en-US" sz="2400" b="1" dirty="0"/>
              <a:t>contamination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mentah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matang</a:t>
            </a:r>
            <a:endParaRPr lang="en-US" sz="2400" dirty="0"/>
          </a:p>
          <a:p>
            <a:r>
              <a:rPr lang="en-US" sz="2400" b="1" dirty="0" smtClean="0"/>
              <a:t>5.Lingkungan </a:t>
            </a:r>
            <a:r>
              <a:rPr lang="en-US" sz="2400" b="1" dirty="0" err="1"/>
              <a:t>dapur</a:t>
            </a:r>
            <a:r>
              <a:rPr lang="en-US" sz="2400" b="1" dirty="0"/>
              <a:t> yang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higienis</a:t>
            </a:r>
            <a:r>
              <a:rPr lang="en-US" sz="2400" dirty="0"/>
              <a:t> (</a:t>
            </a:r>
            <a:r>
              <a:rPr lang="en-US" sz="2400" dirty="0" err="1"/>
              <a:t>ventilasi</a:t>
            </a:r>
            <a:r>
              <a:rPr lang="en-US" sz="2400" dirty="0"/>
              <a:t> </a:t>
            </a:r>
            <a:r>
              <a:rPr lang="en-US" sz="2400" dirty="0" err="1"/>
              <a:t>buruk</a:t>
            </a:r>
            <a:r>
              <a:rPr lang="en-US" sz="2400" dirty="0"/>
              <a:t>, </a:t>
            </a:r>
            <a:r>
              <a:rPr lang="en-US" sz="2400" dirty="0" err="1"/>
              <a:t>sampah</a:t>
            </a:r>
            <a:r>
              <a:rPr lang="en-US" sz="2400" dirty="0"/>
              <a:t> </a:t>
            </a:r>
            <a:r>
              <a:rPr lang="en-US" sz="2400" dirty="0" err="1"/>
              <a:t>menumpuk</a:t>
            </a:r>
            <a:r>
              <a:rPr lang="en-US" sz="2400" dirty="0"/>
              <a:t>)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3710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800" y="1910953"/>
            <a:ext cx="8153400" cy="242525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dirty="0"/>
              <a:t>3. </a:t>
            </a:r>
            <a:r>
              <a:rPr lang="en-US" sz="2000" b="1" dirty="0" err="1"/>
              <a:t>Dampak</a:t>
            </a:r>
            <a:r>
              <a:rPr lang="en-US" sz="2000" b="1" dirty="0"/>
              <a:t> </a:t>
            </a:r>
            <a:r>
              <a:rPr lang="en-US" sz="2000" b="1" dirty="0" err="1" smtClean="0"/>
              <a:t>Pencemaran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Keracunan</a:t>
            </a:r>
            <a:r>
              <a:rPr lang="en-US" sz="2000" dirty="0" smtClean="0"/>
              <a:t> </a:t>
            </a:r>
            <a:r>
              <a:rPr lang="en-US" sz="2000" dirty="0" err="1"/>
              <a:t>makanan</a:t>
            </a:r>
            <a:r>
              <a:rPr lang="en-US" sz="2000" dirty="0"/>
              <a:t> (food poisoning)</a:t>
            </a:r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Penyakit</a:t>
            </a:r>
            <a:r>
              <a:rPr lang="en-US" sz="2000" dirty="0" smtClean="0"/>
              <a:t> </a:t>
            </a:r>
            <a:r>
              <a:rPr lang="en-US" sz="2000" dirty="0" err="1"/>
              <a:t>infeksi</a:t>
            </a:r>
            <a:r>
              <a:rPr lang="en-US" sz="2000" dirty="0"/>
              <a:t> </a:t>
            </a:r>
            <a:r>
              <a:rPr lang="en-US" sz="2000" dirty="0" err="1"/>
              <a:t>saluran</a:t>
            </a:r>
            <a:r>
              <a:rPr lang="en-US" sz="2000" dirty="0"/>
              <a:t> </a:t>
            </a:r>
            <a:r>
              <a:rPr lang="en-US" sz="2000" dirty="0" err="1"/>
              <a:t>pencernaan</a:t>
            </a:r>
            <a:endParaRPr lang="en-US" sz="2000" dirty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Kerusakan</a:t>
            </a:r>
            <a:r>
              <a:rPr lang="en-US" sz="2000" dirty="0" smtClean="0"/>
              <a:t> </a:t>
            </a:r>
            <a:r>
              <a:rPr lang="en-US" sz="2000" dirty="0" err="1"/>
              <a:t>reputasi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(hotel/</a:t>
            </a:r>
            <a:r>
              <a:rPr lang="en-US" sz="2000" dirty="0" err="1"/>
              <a:t>restoran</a:t>
            </a:r>
            <a:r>
              <a:rPr lang="en-US" sz="2000" dirty="0"/>
              <a:t>)</a:t>
            </a:r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Kerugian</a:t>
            </a:r>
            <a:r>
              <a:rPr lang="en-US" sz="2000" dirty="0" smtClean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penarikan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tuntutan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endParaRPr lang="en-US" sz="20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647264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800" y="2157667"/>
            <a:ext cx="8305800" cy="242525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dirty="0"/>
              <a:t>4. </a:t>
            </a:r>
            <a:r>
              <a:rPr lang="en-US" sz="2000" b="1" dirty="0" err="1"/>
              <a:t>Upaya</a:t>
            </a:r>
            <a:r>
              <a:rPr lang="en-US" sz="2000" b="1" dirty="0"/>
              <a:t> </a:t>
            </a:r>
            <a:r>
              <a:rPr lang="en-US" sz="2000" b="1" dirty="0" err="1"/>
              <a:t>Pencegahan</a:t>
            </a:r>
            <a:endParaRPr lang="en-US" sz="2000" b="1" dirty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Menjaga</a:t>
            </a:r>
            <a:r>
              <a:rPr lang="en-US" sz="2000" dirty="0" smtClean="0"/>
              <a:t> </a:t>
            </a:r>
            <a:r>
              <a:rPr lang="en-US" sz="2000" b="1" dirty="0" err="1"/>
              <a:t>kebersihan</a:t>
            </a:r>
            <a:r>
              <a:rPr lang="en-US" sz="2000" b="1" dirty="0"/>
              <a:t> </a:t>
            </a:r>
            <a:r>
              <a:rPr lang="en-US" sz="2000" b="1" dirty="0" err="1"/>
              <a:t>pribadi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peralatan</a:t>
            </a:r>
            <a:r>
              <a:rPr lang="en-US" sz="2000" b="1" dirty="0"/>
              <a:t> </a:t>
            </a:r>
            <a:r>
              <a:rPr lang="en-US" sz="2000" b="1" dirty="0" err="1"/>
              <a:t>dapur</a:t>
            </a:r>
            <a:endParaRPr lang="en-US" sz="2000" dirty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Memisahkan</a:t>
            </a:r>
            <a:r>
              <a:rPr lang="en-US" sz="2000" dirty="0" smtClean="0"/>
              <a:t>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mentah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matang</a:t>
            </a:r>
            <a:endParaRPr lang="en-US" sz="2000" dirty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Mengontrol</a:t>
            </a:r>
            <a:r>
              <a:rPr lang="en-US" sz="2000" b="1" dirty="0" smtClean="0"/>
              <a:t> </a:t>
            </a:r>
            <a:r>
              <a:rPr lang="en-US" sz="2000" b="1" dirty="0" err="1"/>
              <a:t>penyimpanan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pengolahan</a:t>
            </a:r>
            <a:endParaRPr lang="en-US" sz="2000" dirty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Menerapkan</a:t>
            </a:r>
            <a:r>
              <a:rPr lang="en-US" sz="2000" dirty="0" smtClean="0"/>
              <a:t> </a:t>
            </a:r>
            <a:r>
              <a:rPr lang="en-US" sz="2000" b="1" dirty="0" err="1"/>
              <a:t>standar</a:t>
            </a:r>
            <a:r>
              <a:rPr lang="en-US" sz="2000" b="1" dirty="0"/>
              <a:t> </a:t>
            </a:r>
            <a:r>
              <a:rPr lang="en-US" sz="2000" b="1" dirty="0" err="1"/>
              <a:t>sanitasi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higiene</a:t>
            </a:r>
            <a:r>
              <a:rPr lang="en-US" sz="2000" b="1" dirty="0"/>
              <a:t> </a:t>
            </a:r>
            <a:r>
              <a:rPr lang="en-US" sz="2000" b="1" dirty="0" err="1" smtClean="0"/>
              <a:t>makanan</a:t>
            </a:r>
            <a:endParaRPr lang="en-US" sz="2000" dirty="0"/>
          </a:p>
          <a:p>
            <a:r>
              <a:rPr lang="en-US" sz="2000" dirty="0" smtClean="0"/>
              <a:t>- </a:t>
            </a:r>
            <a:r>
              <a:rPr lang="en-US" sz="2000" dirty="0" err="1" smtClean="0"/>
              <a:t>Melatih</a:t>
            </a:r>
            <a:r>
              <a:rPr lang="en-US" sz="2000" dirty="0" smtClean="0"/>
              <a:t> </a:t>
            </a:r>
            <a:r>
              <a:rPr lang="en-US" sz="2000" dirty="0" err="1"/>
              <a:t>staf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rutin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b="1" dirty="0" err="1"/>
              <a:t>keamanan</a:t>
            </a:r>
            <a:r>
              <a:rPr lang="en-US" sz="2000" b="1" dirty="0"/>
              <a:t> </a:t>
            </a:r>
            <a:r>
              <a:rPr lang="en-US" sz="2000" b="1" dirty="0" err="1"/>
              <a:t>pangan</a:t>
            </a:r>
            <a:endParaRPr lang="en-US" sz="20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124687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600" y="1431667"/>
            <a:ext cx="8610600" cy="211748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3.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Kebersihan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Makanan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Minuman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Penanganan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Higienis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Memastikan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semua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makanan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minuman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disajikan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telah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melalui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penanganan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higienis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Peralatan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Makan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Menjaga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kebersihan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perlengkapan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minum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Google Sans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Google Sans"/>
              </a:rPr>
              <a:t>digunakan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14111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4298</TotalTime>
  <Words>574</Words>
  <Application>Microsoft Office PowerPoint</Application>
  <PresentationFormat>On-screen Show (4:3)</PresentationFormat>
  <Paragraphs>114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541</cp:revision>
  <cp:lastPrinted>2017-08-29T02:54:51Z</cp:lastPrinted>
  <dcterms:created xsi:type="dcterms:W3CDTF">2010-04-18T12:06:30Z</dcterms:created>
  <dcterms:modified xsi:type="dcterms:W3CDTF">2025-10-05T14:52:58Z</dcterms:modified>
</cp:coreProperties>
</file>