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99" r:id="rId3"/>
    <p:sldId id="313" r:id="rId4"/>
    <p:sldId id="312" r:id="rId5"/>
    <p:sldId id="302" r:id="rId6"/>
    <p:sldId id="303" r:id="rId7"/>
    <p:sldId id="319" r:id="rId8"/>
    <p:sldId id="304" r:id="rId9"/>
    <p:sldId id="305" r:id="rId10"/>
    <p:sldId id="306" r:id="rId11"/>
    <p:sldId id="314" r:id="rId12"/>
    <p:sldId id="320" r:id="rId13"/>
    <p:sldId id="321" r:id="rId14"/>
    <p:sldId id="316" r:id="rId15"/>
    <p:sldId id="317" r:id="rId16"/>
    <p:sldId id="315" r:id="rId17"/>
    <p:sldId id="318" r:id="rId18"/>
    <p:sldId id="300" r:id="rId19"/>
  </p:sldIdLst>
  <p:sldSz cx="9144000" cy="6858000" type="screen4x3"/>
  <p:notesSz cx="7045325" cy="9345613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2" autoAdjust="0"/>
    <p:restoredTop sz="94580" autoAdjust="0"/>
  </p:normalViewPr>
  <p:slideViewPr>
    <p:cSldViewPr>
      <p:cViewPr varScale="1">
        <p:scale>
          <a:sx n="69" d="100"/>
          <a:sy n="69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30T14:37:44.23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091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=""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=""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!!!DATA RETNO_QAC\ARSIP Internal Memo\LOGO IM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67650" y="0"/>
            <a:ext cx="1276350" cy="1280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ubtitle 1"/>
          <p:cNvSpPr>
            <a:spLocks noGrp="1"/>
          </p:cNvSpPr>
          <p:nvPr>
            <p:ph type="subTitle" idx="1"/>
          </p:nvPr>
        </p:nvSpPr>
        <p:spPr>
          <a:xfrm>
            <a:off x="-381000" y="1828800"/>
            <a:ext cx="9525000" cy="23622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tx1"/>
                </a:solidFill>
              </a:rPr>
              <a:t>MANAJEMEN SANITASI LINGKUNGAN DESTINASI WISATA</a:t>
            </a:r>
            <a:endParaRPr lang="en-US" sz="4800" b="1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81000" y="782782"/>
            <a:ext cx="6400800" cy="1752600"/>
          </a:xfrm>
        </p:spPr>
        <p:txBody>
          <a:bodyPr>
            <a:noAutofit/>
          </a:bodyPr>
          <a:lstStyle/>
          <a:p>
            <a:endParaRPr lang="en-US" sz="3600" b="1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  <a:p>
            <a:endParaRPr lang="en-US" sz="3600" b="1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789709"/>
            <a:ext cx="8001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4.Green </a:t>
            </a:r>
            <a:r>
              <a:rPr lang="en-US" sz="2000" b="1" dirty="0"/>
              <a:t>Tourism (</a:t>
            </a:r>
            <a:r>
              <a:rPr lang="en-US" sz="2000" b="1" dirty="0" err="1"/>
              <a:t>Pariwisata</a:t>
            </a:r>
            <a:r>
              <a:rPr lang="en-US" sz="2000" b="1" dirty="0"/>
              <a:t> </a:t>
            </a:r>
            <a:r>
              <a:rPr lang="en-US" sz="2000" b="1" dirty="0" err="1"/>
              <a:t>Hijau</a:t>
            </a:r>
            <a:r>
              <a:rPr lang="en-US" sz="2000" b="1" dirty="0"/>
              <a:t>)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Green </a:t>
            </a:r>
            <a:r>
              <a:rPr lang="en-US" sz="2000" b="1" dirty="0"/>
              <a:t>tourism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b="1" dirty="0" err="1"/>
              <a:t>pariwisata</a:t>
            </a:r>
            <a:r>
              <a:rPr lang="en-US" sz="2000" b="1" dirty="0"/>
              <a:t> </a:t>
            </a:r>
            <a:r>
              <a:rPr lang="en-US" sz="2000" b="1" dirty="0" err="1"/>
              <a:t>hijau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konsep</a:t>
            </a:r>
            <a:r>
              <a:rPr lang="en-US" sz="2000" dirty="0"/>
              <a:t> </a:t>
            </a:r>
            <a:r>
              <a:rPr lang="en-US" sz="2000" dirty="0" err="1"/>
              <a:t>pengelolaan</a:t>
            </a:r>
            <a:r>
              <a:rPr lang="en-US" sz="2000" dirty="0"/>
              <a:t> </a:t>
            </a:r>
            <a:r>
              <a:rPr lang="en-US" sz="2000" dirty="0" err="1"/>
              <a:t>pariwisata</a:t>
            </a:r>
            <a:r>
              <a:rPr lang="en-US" sz="2000" dirty="0"/>
              <a:t> yang </a:t>
            </a:r>
            <a:r>
              <a:rPr lang="en-US" sz="2000" dirty="0" err="1"/>
              <a:t>berorientasi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kelestarian</a:t>
            </a:r>
            <a:r>
              <a:rPr lang="en-US" sz="2000" dirty="0"/>
              <a:t> </a:t>
            </a:r>
            <a:r>
              <a:rPr lang="en-US" sz="2000" dirty="0" err="1"/>
              <a:t>lingkungan</a:t>
            </a:r>
            <a:r>
              <a:rPr lang="en-US" sz="2000" dirty="0"/>
              <a:t>, </a:t>
            </a:r>
            <a:r>
              <a:rPr lang="en-US" sz="2000" dirty="0" err="1"/>
              <a:t>efisiensi</a:t>
            </a:r>
            <a:r>
              <a:rPr lang="en-US" sz="2000" dirty="0"/>
              <a:t> </a:t>
            </a:r>
            <a:r>
              <a:rPr lang="en-US" sz="2000" dirty="0" err="1"/>
              <a:t>sumber</a:t>
            </a:r>
            <a:r>
              <a:rPr lang="en-US" sz="2000" dirty="0"/>
              <a:t> </a:t>
            </a:r>
            <a:r>
              <a:rPr lang="en-US" sz="2000" dirty="0" err="1"/>
              <a:t>daya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kesejahteraan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 </a:t>
            </a:r>
            <a:r>
              <a:rPr lang="en-US" sz="2000" dirty="0" err="1"/>
              <a:t>lokal</a:t>
            </a:r>
            <a:r>
              <a:rPr lang="en-US" sz="20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3048000"/>
            <a:ext cx="7696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Prinsip-prinsip</a:t>
            </a:r>
            <a:r>
              <a:rPr lang="en-US" sz="2000" b="1" dirty="0" smtClean="0"/>
              <a:t> green tourism</a:t>
            </a:r>
          </a:p>
          <a:p>
            <a:pPr>
              <a:buFont typeface="+mj-lt"/>
              <a:buAutoNum type="arabicPeriod"/>
            </a:pPr>
            <a:r>
              <a:rPr lang="en-US" sz="2000" dirty="0" err="1" smtClean="0"/>
              <a:t>Menghemat</a:t>
            </a:r>
            <a:r>
              <a:rPr lang="en-US" sz="2000" dirty="0" smtClean="0"/>
              <a:t> </a:t>
            </a:r>
            <a:r>
              <a:rPr lang="en-US" sz="2000" dirty="0" err="1"/>
              <a:t>energi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air.</a:t>
            </a:r>
          </a:p>
          <a:p>
            <a:pPr>
              <a:buFont typeface="+mj-lt"/>
              <a:buAutoNum type="arabicPeriod"/>
            </a:pPr>
            <a:r>
              <a:rPr lang="en-US" sz="2000" dirty="0" err="1"/>
              <a:t>Mengurangi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mengelola</a:t>
            </a:r>
            <a:r>
              <a:rPr lang="en-US" sz="2000" dirty="0"/>
              <a:t> </a:t>
            </a:r>
            <a:r>
              <a:rPr lang="en-US" sz="2000" dirty="0" err="1"/>
              <a:t>limbah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baik</a:t>
            </a:r>
            <a:r>
              <a:rPr lang="en-US" sz="2000" dirty="0"/>
              <a:t>.</a:t>
            </a:r>
          </a:p>
          <a:p>
            <a:pPr>
              <a:buFont typeface="+mj-lt"/>
              <a:buAutoNum type="arabicPeriod"/>
            </a:pPr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dirty="0" err="1"/>
              <a:t>produk</a:t>
            </a:r>
            <a:r>
              <a:rPr lang="en-US" sz="2000" dirty="0"/>
              <a:t> </a:t>
            </a:r>
            <a:r>
              <a:rPr lang="en-US" sz="2000" dirty="0" err="1"/>
              <a:t>lokal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ramah</a:t>
            </a:r>
            <a:r>
              <a:rPr lang="en-US" sz="2000" dirty="0"/>
              <a:t> </a:t>
            </a:r>
            <a:r>
              <a:rPr lang="en-US" sz="2000" dirty="0" err="1"/>
              <a:t>lingkungan</a:t>
            </a:r>
            <a:r>
              <a:rPr lang="en-US" sz="2000" dirty="0"/>
              <a:t>.</a:t>
            </a:r>
          </a:p>
          <a:p>
            <a:pPr>
              <a:buFont typeface="+mj-lt"/>
              <a:buAutoNum type="arabicPeriod"/>
            </a:pPr>
            <a:r>
              <a:rPr lang="en-US" sz="2000" dirty="0" err="1"/>
              <a:t>Melestarikan</a:t>
            </a:r>
            <a:r>
              <a:rPr lang="en-US" sz="2000" dirty="0"/>
              <a:t> </a:t>
            </a:r>
            <a:r>
              <a:rPr lang="en-US" sz="2000" dirty="0" err="1"/>
              <a:t>alam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budaya</a:t>
            </a:r>
            <a:r>
              <a:rPr lang="en-US" sz="2000" dirty="0"/>
              <a:t> </a:t>
            </a:r>
            <a:r>
              <a:rPr lang="en-US" sz="2000" dirty="0" err="1"/>
              <a:t>setempat</a:t>
            </a:r>
            <a:r>
              <a:rPr lang="en-US" sz="2000" dirty="0"/>
              <a:t>.</a:t>
            </a:r>
          </a:p>
          <a:p>
            <a:pPr>
              <a:buFont typeface="+mj-lt"/>
              <a:buAutoNum type="arabicPeriod"/>
            </a:pPr>
            <a:r>
              <a:rPr lang="en-US" sz="2000" dirty="0" err="1"/>
              <a:t>Melibatkan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kegiatan</a:t>
            </a:r>
            <a:r>
              <a:rPr lang="en-US" sz="2000" dirty="0"/>
              <a:t> </a:t>
            </a:r>
            <a:r>
              <a:rPr lang="en-US" sz="2000" dirty="0" err="1"/>
              <a:t>wisata</a:t>
            </a:r>
            <a:r>
              <a:rPr lang="en-US" sz="2000" dirty="0"/>
              <a:t> </a:t>
            </a:r>
            <a:r>
              <a:rPr lang="en-US" sz="2000" dirty="0" err="1"/>
              <a:t>berkelanjutan</a:t>
            </a:r>
            <a:r>
              <a:rPr lang="en-US" sz="2000" dirty="0"/>
              <a:t>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19100" y="1828800"/>
            <a:ext cx="8305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/>
              <a:t>Manfaat</a:t>
            </a:r>
            <a:endParaRPr lang="en-US" sz="2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err="1"/>
              <a:t>Menjaga</a:t>
            </a:r>
            <a:r>
              <a:rPr lang="en-US" sz="2800" dirty="0"/>
              <a:t> </a:t>
            </a:r>
            <a:r>
              <a:rPr lang="en-US" sz="2800" dirty="0" err="1"/>
              <a:t>kelestarian</a:t>
            </a:r>
            <a:r>
              <a:rPr lang="en-US" sz="2800" dirty="0"/>
              <a:t> </a:t>
            </a:r>
            <a:r>
              <a:rPr lang="en-US" sz="2800" dirty="0" err="1"/>
              <a:t>alam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budaya</a:t>
            </a:r>
            <a:r>
              <a:rPr lang="en-US" sz="28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err="1"/>
              <a:t>Meningkatkan</a:t>
            </a:r>
            <a:r>
              <a:rPr lang="en-US" sz="2800" dirty="0"/>
              <a:t> </a:t>
            </a:r>
            <a:r>
              <a:rPr lang="en-US" sz="2800" dirty="0" err="1"/>
              <a:t>citra</a:t>
            </a:r>
            <a:r>
              <a:rPr lang="en-US" sz="2800" dirty="0"/>
              <a:t> </a:t>
            </a:r>
            <a:r>
              <a:rPr lang="en-US" sz="2800" dirty="0" err="1"/>
              <a:t>positif</a:t>
            </a:r>
            <a:r>
              <a:rPr lang="en-US" sz="2800" dirty="0"/>
              <a:t> </a:t>
            </a:r>
            <a:r>
              <a:rPr lang="en-US" sz="2800" dirty="0" err="1"/>
              <a:t>destinasi</a:t>
            </a:r>
            <a:r>
              <a:rPr lang="en-US" sz="28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err="1"/>
              <a:t>Menarik</a:t>
            </a:r>
            <a:r>
              <a:rPr lang="en-US" sz="2800" dirty="0"/>
              <a:t> </a:t>
            </a:r>
            <a:r>
              <a:rPr lang="en-US" sz="2800" dirty="0" err="1"/>
              <a:t>wisatawan</a:t>
            </a:r>
            <a:r>
              <a:rPr lang="en-US" sz="2800" dirty="0"/>
              <a:t> </a:t>
            </a:r>
            <a:r>
              <a:rPr lang="en-US" sz="2800" dirty="0" err="1"/>
              <a:t>berwawasan</a:t>
            </a:r>
            <a:r>
              <a:rPr lang="en-US" sz="2800" dirty="0"/>
              <a:t> </a:t>
            </a:r>
            <a:r>
              <a:rPr lang="en-US" sz="2800" dirty="0" err="1"/>
              <a:t>lingkungan</a:t>
            </a:r>
            <a:r>
              <a:rPr lang="en-US" sz="2800" dirty="0"/>
              <a:t>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829867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90600" y="304800"/>
            <a:ext cx="7848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Contoh</a:t>
            </a:r>
            <a:r>
              <a:rPr lang="en-US" b="1" dirty="0"/>
              <a:t> </a:t>
            </a:r>
            <a:r>
              <a:rPr lang="en-US" b="1" dirty="0" err="1"/>
              <a:t>penerapan</a:t>
            </a: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Wisata</a:t>
            </a:r>
            <a:r>
              <a:rPr lang="en-US" dirty="0"/>
              <a:t> </a:t>
            </a:r>
            <a:r>
              <a:rPr lang="en-US" b="1" dirty="0" err="1"/>
              <a:t>Nglanggeran</a:t>
            </a:r>
            <a:r>
              <a:rPr lang="en-US" b="1" dirty="0"/>
              <a:t> (Yogyakarta)</a:t>
            </a:r>
            <a:r>
              <a:rPr lang="en-US" dirty="0"/>
              <a:t>: </a:t>
            </a: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surya</a:t>
            </a:r>
            <a:r>
              <a:rPr lang="en-US" dirty="0"/>
              <a:t>,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sampah</a:t>
            </a:r>
            <a:r>
              <a:rPr lang="en-US" dirty="0"/>
              <a:t> </a:t>
            </a:r>
            <a:r>
              <a:rPr lang="en-US" dirty="0" err="1"/>
              <a:t>mandiri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wisata</a:t>
            </a:r>
            <a:r>
              <a:rPr lang="en-US" dirty="0"/>
              <a:t> </a:t>
            </a:r>
            <a:r>
              <a:rPr lang="en-US" dirty="0" err="1"/>
              <a:t>edukasi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Eco-resort di Raja </a:t>
            </a:r>
            <a:r>
              <a:rPr lang="en-US" b="1" dirty="0" err="1"/>
              <a:t>Ampat</a:t>
            </a:r>
            <a:r>
              <a:rPr lang="en-US" dirty="0"/>
              <a:t>: </a:t>
            </a:r>
            <a:r>
              <a:rPr lang="en-US" dirty="0" err="1"/>
              <a:t>membatasi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wisatawan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menerapkan</a:t>
            </a:r>
            <a:r>
              <a:rPr lang="en-US" dirty="0"/>
              <a:t> </a:t>
            </a:r>
            <a:r>
              <a:rPr lang="en-US" dirty="0" err="1"/>
              <a:t>konservasi</a:t>
            </a:r>
            <a:r>
              <a:rPr lang="en-US" dirty="0"/>
              <a:t> </a:t>
            </a:r>
            <a:r>
              <a:rPr lang="en-US" dirty="0" err="1"/>
              <a:t>laut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514600"/>
            <a:ext cx="8077201" cy="370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3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2000" y="762000"/>
            <a:ext cx="784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Contoh</a:t>
            </a:r>
            <a:endParaRPr lang="en-US" b="1" dirty="0" smtClean="0"/>
          </a:p>
          <a:p>
            <a:r>
              <a:rPr lang="en-US" b="1" dirty="0" smtClean="0"/>
              <a:t>Eco-resort </a:t>
            </a:r>
            <a:r>
              <a:rPr lang="en-US" b="1" dirty="0"/>
              <a:t>di Raja </a:t>
            </a:r>
            <a:r>
              <a:rPr lang="en-US" b="1" dirty="0" err="1"/>
              <a:t>Ampat</a:t>
            </a:r>
            <a:r>
              <a:rPr lang="en-US" dirty="0"/>
              <a:t>: </a:t>
            </a:r>
            <a:r>
              <a:rPr lang="en-US" dirty="0" err="1"/>
              <a:t>membatasi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wisatawan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menerapkan</a:t>
            </a:r>
            <a:r>
              <a:rPr lang="en-US" dirty="0"/>
              <a:t> </a:t>
            </a:r>
            <a:r>
              <a:rPr lang="en-US" dirty="0" err="1"/>
              <a:t>konservasi</a:t>
            </a:r>
            <a:r>
              <a:rPr lang="en-US" dirty="0"/>
              <a:t> </a:t>
            </a:r>
            <a:r>
              <a:rPr lang="en-US" dirty="0" err="1"/>
              <a:t>laut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731"/>
          <a:stretch/>
        </p:blipFill>
        <p:spPr>
          <a:xfrm>
            <a:off x="152400" y="1905001"/>
            <a:ext cx="8649568" cy="352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" y="533400"/>
            <a:ext cx="80772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5.Pengawasan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Evaluasi</a:t>
            </a:r>
            <a:r>
              <a:rPr lang="en-US" sz="2800" b="1" dirty="0"/>
              <a:t> (Monitoring &amp; Evaluation)</a:t>
            </a:r>
          </a:p>
          <a:p>
            <a:r>
              <a:rPr lang="en-US" sz="2800" dirty="0" err="1"/>
              <a:t>Setelah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berjalan</a:t>
            </a:r>
            <a:r>
              <a:rPr lang="en-US" sz="2800" dirty="0"/>
              <a:t>, </a:t>
            </a:r>
            <a:r>
              <a:rPr lang="en-US" sz="2800" dirty="0" err="1"/>
              <a:t>diperlukan</a:t>
            </a:r>
            <a:r>
              <a:rPr lang="en-US" sz="2800" dirty="0"/>
              <a:t> </a:t>
            </a:r>
            <a:r>
              <a:rPr lang="en-US" sz="2800" dirty="0" err="1"/>
              <a:t>evaluasi</a:t>
            </a:r>
            <a:r>
              <a:rPr lang="en-US" sz="2800" dirty="0"/>
              <a:t> </a:t>
            </a:r>
            <a:r>
              <a:rPr lang="en-US" sz="2800" dirty="0" err="1"/>
              <a:t>rutin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menjaga</a:t>
            </a:r>
            <a:r>
              <a:rPr lang="en-US" sz="2800" dirty="0"/>
              <a:t> </a:t>
            </a:r>
            <a:r>
              <a:rPr lang="en-US" sz="2800" dirty="0" err="1"/>
              <a:t>kualitas</a:t>
            </a:r>
            <a:r>
              <a:rPr lang="en-US" sz="2800" dirty="0"/>
              <a:t> </a:t>
            </a:r>
            <a:r>
              <a:rPr lang="en-US" sz="2800" dirty="0" err="1"/>
              <a:t>sanitasi</a:t>
            </a:r>
            <a:r>
              <a:rPr lang="en-US" sz="2800" dirty="0"/>
              <a:t>.</a:t>
            </a:r>
          </a:p>
          <a:p>
            <a:r>
              <a:rPr lang="en-US" sz="2800" b="1" dirty="0" err="1"/>
              <a:t>Langkah</a:t>
            </a:r>
            <a:r>
              <a:rPr lang="en-US" sz="2800" b="1" dirty="0"/>
              <a:t> </a:t>
            </a:r>
            <a:r>
              <a:rPr lang="en-US" sz="2800" b="1" dirty="0" err="1"/>
              <a:t>manajemen</a:t>
            </a:r>
            <a:r>
              <a:rPr lang="en-US" sz="2800" b="1" dirty="0"/>
              <a:t>: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err="1"/>
              <a:t>Membentuk</a:t>
            </a:r>
            <a:r>
              <a:rPr lang="en-US" sz="2800" dirty="0"/>
              <a:t> </a:t>
            </a:r>
            <a:r>
              <a:rPr lang="en-US" sz="2800" b="1" dirty="0" err="1"/>
              <a:t>tim</a:t>
            </a:r>
            <a:r>
              <a:rPr lang="en-US" sz="2800" b="1" dirty="0"/>
              <a:t> </a:t>
            </a:r>
            <a:r>
              <a:rPr lang="en-US" sz="2800" b="1" dirty="0" err="1"/>
              <a:t>pengawas</a:t>
            </a:r>
            <a:r>
              <a:rPr lang="en-US" sz="2800" b="1" dirty="0"/>
              <a:t> </a:t>
            </a:r>
            <a:r>
              <a:rPr lang="en-US" sz="2800" b="1" dirty="0" err="1"/>
              <a:t>kebersihan</a:t>
            </a:r>
            <a:r>
              <a:rPr lang="en-US" sz="2800" b="1" dirty="0"/>
              <a:t> </a:t>
            </a:r>
            <a:r>
              <a:rPr lang="en-US" sz="2800" b="1" dirty="0" err="1"/>
              <a:t>destinasi</a:t>
            </a:r>
            <a:r>
              <a:rPr lang="en-US" sz="2800" b="1" dirty="0"/>
              <a:t> </a:t>
            </a:r>
            <a:r>
              <a:rPr lang="en-US" sz="2800" b="1" dirty="0" err="1"/>
              <a:t>wisata</a:t>
            </a:r>
            <a:r>
              <a:rPr lang="en-US" sz="2800" b="1" dirty="0"/>
              <a:t>.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err="1"/>
              <a:t>Melakukan</a:t>
            </a:r>
            <a:r>
              <a:rPr lang="en-US" sz="2800" dirty="0"/>
              <a:t> </a:t>
            </a:r>
            <a:r>
              <a:rPr lang="en-US" sz="2800" b="1" dirty="0"/>
              <a:t>audit </a:t>
            </a:r>
            <a:r>
              <a:rPr lang="en-US" sz="2800" b="1" dirty="0" err="1"/>
              <a:t>sanitasi</a:t>
            </a:r>
            <a:r>
              <a:rPr lang="en-US" sz="2800" dirty="0"/>
              <a:t> </a:t>
            </a:r>
            <a:r>
              <a:rPr lang="en-US" sz="2800" dirty="0" err="1"/>
              <a:t>setiap</a:t>
            </a:r>
            <a:r>
              <a:rPr lang="en-US" sz="2800" dirty="0"/>
              <a:t> </a:t>
            </a:r>
            <a:r>
              <a:rPr lang="en-US" sz="2800" dirty="0" err="1"/>
              <a:t>bulan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per </a:t>
            </a:r>
            <a:r>
              <a:rPr lang="en-US" sz="2800" dirty="0" err="1"/>
              <a:t>musim</a:t>
            </a:r>
            <a:r>
              <a:rPr lang="en-US" sz="2800" dirty="0"/>
              <a:t> </a:t>
            </a:r>
            <a:r>
              <a:rPr lang="en-US" sz="2800" dirty="0" err="1"/>
              <a:t>kunjungan</a:t>
            </a:r>
            <a:r>
              <a:rPr lang="en-US" sz="28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err="1"/>
              <a:t>Membuat</a:t>
            </a:r>
            <a:r>
              <a:rPr lang="en-US" sz="2800" dirty="0"/>
              <a:t> </a:t>
            </a:r>
            <a:r>
              <a:rPr lang="en-US" sz="2800" b="1" dirty="0" err="1"/>
              <a:t>laporan</a:t>
            </a:r>
            <a:r>
              <a:rPr lang="en-US" sz="2800" b="1" dirty="0"/>
              <a:t> </a:t>
            </a:r>
            <a:r>
              <a:rPr lang="en-US" sz="2800" b="1" dirty="0" err="1"/>
              <a:t>sanitasi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tindak</a:t>
            </a:r>
            <a:r>
              <a:rPr lang="en-US" sz="2800" b="1" dirty="0"/>
              <a:t> </a:t>
            </a:r>
            <a:r>
              <a:rPr lang="en-US" sz="2800" b="1" dirty="0" err="1"/>
              <a:t>lanjut</a:t>
            </a:r>
            <a:r>
              <a:rPr lang="en-US" sz="2800" b="1" dirty="0"/>
              <a:t> </a:t>
            </a:r>
            <a:r>
              <a:rPr lang="en-US" sz="2800" b="1" dirty="0" err="1"/>
              <a:t>perbaikan</a:t>
            </a:r>
            <a:r>
              <a:rPr lang="en-US" sz="2800" b="1" dirty="0"/>
              <a:t>.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err="1"/>
              <a:t>Melibatkan</a:t>
            </a:r>
            <a:r>
              <a:rPr lang="en-US" sz="2800" dirty="0"/>
              <a:t> </a:t>
            </a:r>
            <a:r>
              <a:rPr lang="en-US" sz="2800" dirty="0" err="1"/>
              <a:t>masyarakat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wisatawan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b="1" dirty="0" err="1"/>
              <a:t>penilaian</a:t>
            </a:r>
            <a:r>
              <a:rPr lang="en-US" sz="2800" b="1" dirty="0"/>
              <a:t> </a:t>
            </a:r>
            <a:r>
              <a:rPr lang="en-US" sz="2800" b="1" dirty="0" err="1"/>
              <a:t>kepuasan</a:t>
            </a:r>
            <a:r>
              <a:rPr lang="en-US" sz="2800" b="1" dirty="0"/>
              <a:t> </a:t>
            </a:r>
            <a:r>
              <a:rPr lang="en-US" sz="2800" b="1" dirty="0" err="1"/>
              <a:t>sanitasi</a:t>
            </a:r>
            <a:r>
              <a:rPr lang="en-US" sz="2800" b="1" dirty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019546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" y="685800"/>
            <a:ext cx="8229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6.Edukasi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Partisipasi</a:t>
            </a:r>
            <a:r>
              <a:rPr lang="en-US" sz="2400" b="1" dirty="0"/>
              <a:t> </a:t>
            </a:r>
            <a:r>
              <a:rPr lang="en-US" sz="2400" b="1" dirty="0" err="1"/>
              <a:t>Masyarakat</a:t>
            </a:r>
            <a:endParaRPr lang="en-US" sz="2400" b="1" dirty="0"/>
          </a:p>
          <a:p>
            <a:r>
              <a:rPr lang="en-US" sz="2400" dirty="0" err="1"/>
              <a:t>Keberhasilan</a:t>
            </a:r>
            <a:r>
              <a:rPr lang="en-US" sz="2400" dirty="0"/>
              <a:t> </a:t>
            </a:r>
            <a:r>
              <a:rPr lang="en-US" sz="2400" dirty="0" err="1"/>
              <a:t>manajemen</a:t>
            </a:r>
            <a:r>
              <a:rPr lang="en-US" sz="2400" dirty="0"/>
              <a:t> </a:t>
            </a:r>
            <a:r>
              <a:rPr lang="en-US" sz="2400" dirty="0" err="1"/>
              <a:t>sanitasi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 </a:t>
            </a:r>
            <a:r>
              <a:rPr lang="en-US" sz="2400" dirty="0" err="1"/>
              <a:t>wisata</a:t>
            </a:r>
            <a:r>
              <a:rPr lang="en-US" sz="2400" dirty="0"/>
              <a:t>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tergantung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b="1" dirty="0" err="1"/>
              <a:t>kesadaran</a:t>
            </a:r>
            <a:r>
              <a:rPr lang="en-US" sz="2400" b="1" dirty="0"/>
              <a:t> </a:t>
            </a:r>
            <a:r>
              <a:rPr lang="en-US" sz="2400" b="1" dirty="0" err="1"/>
              <a:t>semua</a:t>
            </a:r>
            <a:r>
              <a:rPr lang="en-US" sz="2400" b="1" dirty="0"/>
              <a:t> </a:t>
            </a:r>
            <a:r>
              <a:rPr lang="en-US" sz="2400" b="1" dirty="0" err="1"/>
              <a:t>pihak</a:t>
            </a:r>
            <a:r>
              <a:rPr lang="en-US" sz="2400" dirty="0"/>
              <a:t>.</a:t>
            </a:r>
          </a:p>
          <a:p>
            <a:r>
              <a:rPr lang="en-US" sz="2400" b="1" dirty="0" err="1"/>
              <a:t>Langkah</a:t>
            </a:r>
            <a:r>
              <a:rPr lang="en-US" sz="2400" b="1" dirty="0"/>
              <a:t> </a:t>
            </a:r>
            <a:r>
              <a:rPr lang="en-US" sz="2400" b="1" dirty="0" err="1"/>
              <a:t>manajemen</a:t>
            </a:r>
            <a:r>
              <a:rPr lang="en-US" sz="2400" b="1" dirty="0"/>
              <a:t>: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/>
              <a:t>Menyelenggarakan</a:t>
            </a:r>
            <a:r>
              <a:rPr lang="en-US" sz="2400" dirty="0"/>
              <a:t> </a:t>
            </a:r>
            <a:r>
              <a:rPr lang="en-US" sz="2400" b="1" dirty="0" err="1"/>
              <a:t>pelatihan</a:t>
            </a:r>
            <a:r>
              <a:rPr lang="en-US" sz="2400" b="1" dirty="0"/>
              <a:t> </a:t>
            </a:r>
            <a:r>
              <a:rPr lang="en-US" sz="2400" b="1" dirty="0" err="1"/>
              <a:t>kebersihan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pengelolaan</a:t>
            </a:r>
            <a:r>
              <a:rPr lang="en-US" sz="2400" b="1" dirty="0"/>
              <a:t> </a:t>
            </a:r>
            <a:r>
              <a:rPr lang="en-US" sz="2400" b="1" dirty="0" err="1"/>
              <a:t>limbah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pelaku</a:t>
            </a:r>
            <a:r>
              <a:rPr lang="en-US" sz="2400" dirty="0"/>
              <a:t> </a:t>
            </a:r>
            <a:r>
              <a:rPr lang="en-US" sz="2400" dirty="0" err="1"/>
              <a:t>usaha</a:t>
            </a:r>
            <a:r>
              <a:rPr lang="en-US" sz="2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b="1" dirty="0"/>
              <a:t>program </a:t>
            </a:r>
            <a:r>
              <a:rPr lang="en-US" sz="2400" b="1" dirty="0" err="1"/>
              <a:t>sukarelawan</a:t>
            </a:r>
            <a:r>
              <a:rPr lang="en-US" sz="2400" b="1" dirty="0"/>
              <a:t> </a:t>
            </a:r>
            <a:r>
              <a:rPr lang="en-US" sz="2400" b="1" dirty="0" err="1"/>
              <a:t>atau</a:t>
            </a:r>
            <a:r>
              <a:rPr lang="en-US" sz="2400" b="1" dirty="0"/>
              <a:t> </a:t>
            </a:r>
            <a:r>
              <a:rPr lang="en-US" sz="2400" b="1" dirty="0" err="1"/>
              <a:t>komunitas</a:t>
            </a:r>
            <a:r>
              <a:rPr lang="en-US" sz="2400" b="1" dirty="0"/>
              <a:t> </a:t>
            </a:r>
            <a:r>
              <a:rPr lang="en-US" sz="2400" b="1" dirty="0" err="1"/>
              <a:t>peduli</a:t>
            </a:r>
            <a:r>
              <a:rPr lang="en-US" sz="2400" b="1" dirty="0"/>
              <a:t> </a:t>
            </a:r>
            <a:r>
              <a:rPr lang="en-US" sz="2400" b="1" dirty="0" err="1"/>
              <a:t>lingkungan</a:t>
            </a:r>
            <a:r>
              <a:rPr lang="en-US" sz="2400" b="1" dirty="0"/>
              <a:t> </a:t>
            </a:r>
            <a:r>
              <a:rPr lang="en-US" sz="2400" b="1" dirty="0" err="1"/>
              <a:t>wisata</a:t>
            </a:r>
            <a:r>
              <a:rPr lang="en-US" sz="2400" b="1" dirty="0"/>
              <a:t>.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b="1" dirty="0" err="1"/>
              <a:t>penghargaan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pelaku</a:t>
            </a:r>
            <a:r>
              <a:rPr lang="en-US" sz="2400" dirty="0"/>
              <a:t> </a:t>
            </a:r>
            <a:r>
              <a:rPr lang="en-US" sz="2400" dirty="0" err="1"/>
              <a:t>usaha</a:t>
            </a:r>
            <a:r>
              <a:rPr lang="en-US" sz="2400" dirty="0"/>
              <a:t> yang </a:t>
            </a:r>
            <a:r>
              <a:rPr lang="en-US" sz="2400" dirty="0" err="1"/>
              <a:t>menjaga</a:t>
            </a:r>
            <a:r>
              <a:rPr lang="en-US" sz="2400" dirty="0"/>
              <a:t> </a:t>
            </a:r>
            <a:r>
              <a:rPr lang="en-US" sz="2400" dirty="0" err="1"/>
              <a:t>sanitasi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baik</a:t>
            </a:r>
            <a:r>
              <a:rPr lang="en-US" sz="2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/>
              <a:t>Melibatkan</a:t>
            </a:r>
            <a:r>
              <a:rPr lang="en-US" sz="2400" dirty="0"/>
              <a:t> </a:t>
            </a:r>
            <a:r>
              <a:rPr lang="en-US" sz="2400" dirty="0" err="1"/>
              <a:t>sekolah</a:t>
            </a:r>
            <a:r>
              <a:rPr lang="en-US" sz="2400" dirty="0"/>
              <a:t>, </a:t>
            </a:r>
            <a:r>
              <a:rPr lang="en-US" sz="2400" dirty="0" err="1"/>
              <a:t>kelompok</a:t>
            </a:r>
            <a:r>
              <a:rPr lang="en-US" sz="2400" dirty="0"/>
              <a:t> </a:t>
            </a:r>
            <a:r>
              <a:rPr lang="en-US" sz="2400" dirty="0" err="1"/>
              <a:t>sadar</a:t>
            </a:r>
            <a:r>
              <a:rPr lang="en-US" sz="2400" dirty="0"/>
              <a:t> </a:t>
            </a:r>
            <a:r>
              <a:rPr lang="en-US" sz="2400" dirty="0" err="1"/>
              <a:t>wisata</a:t>
            </a:r>
            <a:r>
              <a:rPr lang="en-US" sz="2400" dirty="0"/>
              <a:t> (</a:t>
            </a:r>
            <a:r>
              <a:rPr lang="en-US" sz="2400" dirty="0" err="1"/>
              <a:t>Pokdarwis</a:t>
            </a:r>
            <a:r>
              <a:rPr lang="en-US" sz="2400" dirty="0"/>
              <a:t>),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wisatawan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/>
              <a:t>bersih-bersih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1324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0" y="838200"/>
            <a:ext cx="7848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Manajemen</a:t>
            </a:r>
            <a:r>
              <a:rPr lang="en-US" sz="2400" dirty="0"/>
              <a:t> </a:t>
            </a:r>
            <a:r>
              <a:rPr lang="en-US" sz="2400" dirty="0" err="1"/>
              <a:t>sanitasi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 </a:t>
            </a:r>
            <a:r>
              <a:rPr lang="en-US" sz="2400" dirty="0" err="1"/>
              <a:t>destinasi</a:t>
            </a:r>
            <a:r>
              <a:rPr lang="en-US" sz="2400" dirty="0"/>
              <a:t> </a:t>
            </a:r>
            <a:r>
              <a:rPr lang="en-US" sz="2400" dirty="0" err="1"/>
              <a:t>wisata</a:t>
            </a:r>
            <a:r>
              <a:rPr lang="en-US" sz="2400" dirty="0"/>
              <a:t> </a:t>
            </a:r>
            <a:r>
              <a:rPr lang="en-US" sz="2400" dirty="0" err="1"/>
              <a:t>mencakup</a:t>
            </a:r>
            <a:r>
              <a:rPr lang="en-US" sz="2400" dirty="0"/>
              <a:t> </a:t>
            </a:r>
            <a:r>
              <a:rPr lang="en-US" sz="2400" dirty="0" err="1"/>
              <a:t>empat</a:t>
            </a:r>
            <a:r>
              <a:rPr lang="en-US" sz="2400" dirty="0"/>
              <a:t> </a:t>
            </a:r>
            <a:r>
              <a:rPr lang="en-US" sz="2400" dirty="0" err="1"/>
              <a:t>aspek</a:t>
            </a:r>
            <a:r>
              <a:rPr lang="en-US" sz="2400" dirty="0"/>
              <a:t> </a:t>
            </a:r>
            <a:r>
              <a:rPr lang="en-US" sz="2400" dirty="0" err="1"/>
              <a:t>utama</a:t>
            </a:r>
            <a:r>
              <a:rPr lang="en-US" sz="2400" dirty="0"/>
              <a:t>:</a:t>
            </a:r>
          </a:p>
          <a:p>
            <a:pPr>
              <a:buFont typeface="+mj-lt"/>
              <a:buAutoNum type="arabicPeriod"/>
            </a:pPr>
            <a:r>
              <a:rPr lang="en-US" sz="2400" b="1" dirty="0" err="1"/>
              <a:t>Sanitasi</a:t>
            </a:r>
            <a:r>
              <a:rPr lang="en-US" sz="2400" b="1" dirty="0"/>
              <a:t> air</a:t>
            </a:r>
            <a:r>
              <a:rPr lang="en-US" sz="2400" dirty="0"/>
              <a:t> – </a:t>
            </a:r>
            <a:r>
              <a:rPr lang="en-US" sz="2400" dirty="0" err="1"/>
              <a:t>menjaga</a:t>
            </a:r>
            <a:r>
              <a:rPr lang="en-US" sz="2400" dirty="0"/>
              <a:t> </a:t>
            </a:r>
            <a:r>
              <a:rPr lang="en-US" sz="2400" dirty="0" err="1"/>
              <a:t>kualitas</a:t>
            </a:r>
            <a:r>
              <a:rPr lang="en-US" sz="2400" dirty="0"/>
              <a:t> air </a:t>
            </a:r>
            <a:r>
              <a:rPr lang="en-US" sz="2400" dirty="0" err="1"/>
              <a:t>bersih</a:t>
            </a:r>
            <a:r>
              <a:rPr lang="en-US" sz="2400" dirty="0"/>
              <a:t>.</a:t>
            </a:r>
          </a:p>
          <a:p>
            <a:pPr>
              <a:buFont typeface="+mj-lt"/>
              <a:buAutoNum type="arabicPeriod"/>
            </a:pPr>
            <a:r>
              <a:rPr lang="en-US" sz="2400" b="1" dirty="0" err="1"/>
              <a:t>Pengelolaan</a:t>
            </a:r>
            <a:r>
              <a:rPr lang="en-US" sz="2400" b="1" dirty="0"/>
              <a:t> </a:t>
            </a:r>
            <a:r>
              <a:rPr lang="en-US" sz="2400" b="1" dirty="0" err="1"/>
              <a:t>limbah</a:t>
            </a:r>
            <a:r>
              <a:rPr lang="en-US" sz="2400" dirty="0"/>
              <a:t> – </a:t>
            </a:r>
            <a:r>
              <a:rPr lang="en-US" sz="2400" dirty="0" err="1"/>
              <a:t>mengurangi</a:t>
            </a:r>
            <a:r>
              <a:rPr lang="en-US" sz="2400" dirty="0"/>
              <a:t> </a:t>
            </a:r>
            <a:r>
              <a:rPr lang="en-US" sz="2400" dirty="0" err="1"/>
              <a:t>pencemaran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mendukung</a:t>
            </a:r>
            <a:r>
              <a:rPr lang="en-US" sz="2400" dirty="0"/>
              <a:t> </a:t>
            </a:r>
            <a:r>
              <a:rPr lang="en-US" sz="2400" dirty="0" err="1"/>
              <a:t>kebersihan</a:t>
            </a:r>
            <a:r>
              <a:rPr lang="en-US" sz="2400" dirty="0"/>
              <a:t>.</a:t>
            </a:r>
          </a:p>
          <a:p>
            <a:pPr>
              <a:buFont typeface="+mj-lt"/>
              <a:buAutoNum type="arabicPeriod"/>
            </a:pPr>
            <a:r>
              <a:rPr lang="en-US" sz="2400" b="1" dirty="0"/>
              <a:t>Toilet </a:t>
            </a:r>
            <a:r>
              <a:rPr lang="en-US" sz="2400" b="1" dirty="0" err="1"/>
              <a:t>umum</a:t>
            </a:r>
            <a:r>
              <a:rPr lang="en-US" sz="2400" b="1" dirty="0"/>
              <a:t> yang </a:t>
            </a:r>
            <a:r>
              <a:rPr lang="en-US" sz="2400" b="1" dirty="0" err="1"/>
              <a:t>higienis</a:t>
            </a:r>
            <a:r>
              <a:rPr lang="en-US" sz="2400" dirty="0"/>
              <a:t> – </a:t>
            </a:r>
            <a:r>
              <a:rPr lang="en-US" sz="2400" dirty="0" err="1"/>
              <a:t>menjamin</a:t>
            </a:r>
            <a:r>
              <a:rPr lang="en-US" sz="2400" dirty="0"/>
              <a:t> </a:t>
            </a:r>
            <a:r>
              <a:rPr lang="en-US" sz="2400" dirty="0" err="1"/>
              <a:t>kenyamanan</a:t>
            </a:r>
            <a:r>
              <a:rPr lang="en-US" sz="2400" dirty="0"/>
              <a:t> </a:t>
            </a:r>
            <a:r>
              <a:rPr lang="en-US" sz="2400" dirty="0" err="1"/>
              <a:t>wisatawan</a:t>
            </a:r>
            <a:r>
              <a:rPr lang="en-US" sz="2400" dirty="0"/>
              <a:t>.</a:t>
            </a:r>
          </a:p>
          <a:p>
            <a:pPr>
              <a:buFont typeface="+mj-lt"/>
              <a:buAutoNum type="arabicPeriod"/>
            </a:pPr>
            <a:r>
              <a:rPr lang="en-US" sz="2400" b="1" dirty="0"/>
              <a:t>Green tourism</a:t>
            </a:r>
            <a:r>
              <a:rPr lang="en-US" sz="2400" dirty="0"/>
              <a:t> – </a:t>
            </a:r>
            <a:r>
              <a:rPr lang="en-US" sz="2400" dirty="0" err="1"/>
              <a:t>memastikan</a:t>
            </a:r>
            <a:r>
              <a:rPr lang="en-US" sz="2400" dirty="0"/>
              <a:t> </a:t>
            </a:r>
            <a:r>
              <a:rPr lang="en-US" sz="2400" dirty="0" err="1"/>
              <a:t>keberlanjutan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pelestarian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penerapan</a:t>
            </a:r>
            <a:r>
              <a:rPr lang="en-US" sz="2400" dirty="0"/>
              <a:t> </a:t>
            </a:r>
            <a:r>
              <a:rPr lang="en-US" sz="2400" dirty="0" err="1"/>
              <a:t>manajemen</a:t>
            </a:r>
            <a:r>
              <a:rPr lang="en-US" sz="2400" dirty="0"/>
              <a:t> </a:t>
            </a:r>
            <a:r>
              <a:rPr lang="en-US" sz="2400" dirty="0" err="1"/>
              <a:t>sanitasi</a:t>
            </a:r>
            <a:r>
              <a:rPr lang="en-US" sz="2400" dirty="0"/>
              <a:t> yang </a:t>
            </a:r>
            <a:r>
              <a:rPr lang="en-US" sz="2400" dirty="0" err="1"/>
              <a:t>baik</a:t>
            </a:r>
            <a:r>
              <a:rPr lang="en-US" sz="2400" dirty="0"/>
              <a:t>, </a:t>
            </a:r>
            <a:r>
              <a:rPr lang="en-US" sz="2400" dirty="0" err="1"/>
              <a:t>destinasi</a:t>
            </a:r>
            <a:r>
              <a:rPr lang="en-US" sz="2400" dirty="0"/>
              <a:t> </a:t>
            </a:r>
            <a:r>
              <a:rPr lang="en-US" sz="2400" dirty="0" err="1"/>
              <a:t>wisata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tempat</a:t>
            </a:r>
            <a:r>
              <a:rPr lang="en-US" sz="2400" dirty="0"/>
              <a:t> yang </a:t>
            </a:r>
            <a:r>
              <a:rPr lang="en-US" sz="2400" dirty="0" err="1"/>
              <a:t>menarik</a:t>
            </a:r>
            <a:r>
              <a:rPr lang="en-US" sz="2400" dirty="0"/>
              <a:t>,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b="1" dirty="0" err="1"/>
              <a:t>sehat</a:t>
            </a:r>
            <a:r>
              <a:rPr lang="en-US" sz="2400" b="1" dirty="0"/>
              <a:t>, </a:t>
            </a:r>
            <a:r>
              <a:rPr lang="en-US" sz="2400" b="1" dirty="0" err="1"/>
              <a:t>bersih</a:t>
            </a:r>
            <a:r>
              <a:rPr lang="en-US" sz="2400" b="1" dirty="0"/>
              <a:t>,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berkelanjutan</a:t>
            </a:r>
            <a:r>
              <a:rPr lang="en-US" sz="2400" b="1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58823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90600" y="838200"/>
            <a:ext cx="6324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Manajemen</a:t>
            </a:r>
            <a:r>
              <a:rPr lang="en-US" sz="2800" dirty="0"/>
              <a:t> </a:t>
            </a:r>
            <a:r>
              <a:rPr lang="en-US" sz="2800" dirty="0" err="1"/>
              <a:t>sanitasi</a:t>
            </a:r>
            <a:r>
              <a:rPr lang="en-US" sz="2800" dirty="0"/>
              <a:t> </a:t>
            </a:r>
            <a:r>
              <a:rPr lang="en-US" sz="2800" dirty="0" err="1"/>
              <a:t>lingkungan</a:t>
            </a:r>
            <a:r>
              <a:rPr lang="en-US" sz="2800" dirty="0"/>
              <a:t> </a:t>
            </a:r>
            <a:r>
              <a:rPr lang="en-US" sz="2800" dirty="0" err="1"/>
              <a:t>wisata</a:t>
            </a:r>
            <a:r>
              <a:rPr lang="en-US" sz="2800" dirty="0"/>
              <a:t> </a:t>
            </a:r>
            <a:r>
              <a:rPr lang="en-US" sz="2800" dirty="0" err="1"/>
              <a:t>dilakukan</a:t>
            </a:r>
            <a:r>
              <a:rPr lang="en-US" sz="2800" dirty="0"/>
              <a:t> </a:t>
            </a:r>
            <a:r>
              <a:rPr lang="en-US" sz="2800" dirty="0" err="1"/>
              <a:t>melalui</a:t>
            </a:r>
            <a:r>
              <a:rPr lang="en-US" sz="2800" dirty="0"/>
              <a:t>:</a:t>
            </a:r>
          </a:p>
          <a:p>
            <a:pPr>
              <a:buFont typeface="+mj-lt"/>
              <a:buAutoNum type="arabicPeriod"/>
            </a:pPr>
            <a:r>
              <a:rPr lang="en-US" sz="2800" b="1" dirty="0" err="1"/>
              <a:t>Perencanaan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koordinasi</a:t>
            </a:r>
            <a:r>
              <a:rPr lang="en-US" sz="2800" dirty="0"/>
              <a:t> yang </a:t>
            </a:r>
            <a:r>
              <a:rPr lang="en-US" sz="2800" dirty="0" err="1"/>
              <a:t>matang</a:t>
            </a:r>
            <a:r>
              <a:rPr lang="en-US" sz="2800" dirty="0"/>
              <a:t>.</a:t>
            </a:r>
          </a:p>
          <a:p>
            <a:pPr>
              <a:buFont typeface="+mj-lt"/>
              <a:buAutoNum type="arabicPeriod"/>
            </a:pPr>
            <a:r>
              <a:rPr lang="en-US" sz="2800" b="1" dirty="0" err="1"/>
              <a:t>Pengelolaan</a:t>
            </a:r>
            <a:r>
              <a:rPr lang="en-US" sz="2800" b="1" dirty="0"/>
              <a:t> air, </a:t>
            </a:r>
            <a:r>
              <a:rPr lang="en-US" sz="2800" b="1" dirty="0" err="1"/>
              <a:t>limbah</a:t>
            </a:r>
            <a:r>
              <a:rPr lang="en-US" sz="2800" b="1" dirty="0"/>
              <a:t>, </a:t>
            </a:r>
            <a:r>
              <a:rPr lang="en-US" sz="2800" b="1" dirty="0" err="1"/>
              <a:t>dan</a:t>
            </a:r>
            <a:r>
              <a:rPr lang="en-US" sz="2800" b="1" dirty="0"/>
              <a:t> toilet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terpadu</a:t>
            </a:r>
            <a:r>
              <a:rPr lang="en-US" sz="2800" dirty="0"/>
              <a:t>.</a:t>
            </a:r>
          </a:p>
          <a:p>
            <a:pPr>
              <a:buFont typeface="+mj-lt"/>
              <a:buAutoNum type="arabicPeriod"/>
            </a:pPr>
            <a:r>
              <a:rPr lang="en-US" sz="2800" b="1" dirty="0" err="1"/>
              <a:t>Penerapan</a:t>
            </a:r>
            <a:r>
              <a:rPr lang="en-US" sz="2800" b="1" dirty="0"/>
              <a:t> </a:t>
            </a:r>
            <a:r>
              <a:rPr lang="en-US" sz="2800" b="1" dirty="0" err="1"/>
              <a:t>prinsip</a:t>
            </a:r>
            <a:r>
              <a:rPr lang="en-US" sz="2800" b="1" dirty="0"/>
              <a:t> green tourism</a:t>
            </a:r>
            <a:r>
              <a:rPr lang="en-US" sz="2800" dirty="0"/>
              <a:t> yang </a:t>
            </a:r>
            <a:r>
              <a:rPr lang="en-US" sz="2800" dirty="0" err="1"/>
              <a:t>berkelanjutan</a:t>
            </a:r>
            <a:r>
              <a:rPr lang="en-US" sz="2800" dirty="0"/>
              <a:t>.</a:t>
            </a:r>
          </a:p>
          <a:p>
            <a:pPr>
              <a:buFont typeface="+mj-lt"/>
              <a:buAutoNum type="arabicPeriod"/>
            </a:pPr>
            <a:r>
              <a:rPr lang="en-US" sz="2800" b="1" dirty="0" err="1"/>
              <a:t>Pengawasan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partisipasi</a:t>
            </a:r>
            <a:r>
              <a:rPr lang="en-US" sz="2800" b="1" dirty="0"/>
              <a:t> </a:t>
            </a:r>
            <a:r>
              <a:rPr lang="en-US" sz="2800" b="1" dirty="0" err="1"/>
              <a:t>masyarakat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aktif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42779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tx1"/>
                </a:solidFill>
              </a:rPr>
              <a:t>	</a:t>
            </a:r>
          </a:p>
          <a:p>
            <a:endParaRPr lang="en-US" sz="4000" b="1" dirty="0">
              <a:solidFill>
                <a:schemeClr val="tx1"/>
              </a:solidFill>
            </a:endParaRPr>
          </a:p>
          <a:p>
            <a:endParaRPr lang="id-ID" sz="24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id-ID" sz="4000" b="1" dirty="0">
                <a:solidFill>
                  <a:schemeClr val="tx1"/>
                </a:solidFill>
                <a:sym typeface="Wingdings" panose="05000000000000000000" pitchFamily="2" charset="2"/>
              </a:rPr>
              <a:t> </a:t>
            </a:r>
            <a:r>
              <a:rPr lang="en-US" sz="4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Thank You</a:t>
            </a:r>
            <a:r>
              <a:rPr lang="id-ID" sz="4000" b="1" dirty="0" smtClean="0">
                <a:solidFill>
                  <a:schemeClr val="tx1"/>
                </a:solidFill>
              </a:rPr>
              <a:t> </a:t>
            </a:r>
            <a:r>
              <a:rPr lang="id-ID" sz="4000" b="1" dirty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-457200" y="13335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Subtitle 1"/>
          <p:cNvSpPr>
            <a:spLocks noGrp="1"/>
          </p:cNvSpPr>
          <p:nvPr>
            <p:ph type="subTitle" idx="1"/>
          </p:nvPr>
        </p:nvSpPr>
        <p:spPr>
          <a:xfrm>
            <a:off x="990600" y="1525732"/>
            <a:ext cx="6934200" cy="1752600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 err="1">
                <a:solidFill>
                  <a:schemeClr val="tx1"/>
                </a:solidFill>
              </a:rPr>
              <a:t>Manajemen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sanitasi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lingkungan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destinasi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wisata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adalah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upaya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perencanaan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pelaksanaan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dan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pengawasan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terhadap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kebersihan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kesehatan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serta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keberlanjutan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lingkungan</a:t>
            </a:r>
            <a:r>
              <a:rPr lang="en-US" sz="2400" dirty="0">
                <a:solidFill>
                  <a:schemeClr val="tx1"/>
                </a:solidFill>
              </a:rPr>
              <a:t> di </a:t>
            </a:r>
            <a:r>
              <a:rPr lang="en-US" sz="2400" dirty="0" err="1">
                <a:solidFill>
                  <a:schemeClr val="tx1"/>
                </a:solidFill>
              </a:rPr>
              <a:t>kawasan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wisata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err="1">
                <a:solidFill>
                  <a:schemeClr val="tx1"/>
                </a:solidFill>
              </a:rPr>
              <a:t>Tujuannya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adalah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untuk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menjaga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kesehatan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wisatawan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masyarakat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dan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kelestarian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lingkungan</a:t>
            </a:r>
            <a:r>
              <a:rPr lang="en-US" sz="2400" dirty="0">
                <a:solidFill>
                  <a:schemeClr val="tx1"/>
                </a:solidFill>
              </a:rPr>
              <a:t> agar </a:t>
            </a:r>
            <a:r>
              <a:rPr lang="en-US" sz="2400" dirty="0" err="1">
                <a:solidFill>
                  <a:schemeClr val="tx1"/>
                </a:solidFill>
              </a:rPr>
              <a:t>pariwisata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dapat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berlangsung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secara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berkelanjutan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en-US" sz="24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3628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81000" y="457200"/>
            <a:ext cx="8229600" cy="17526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1. </a:t>
            </a:r>
            <a:r>
              <a:rPr lang="en-US" sz="2400" b="1" dirty="0" err="1">
                <a:solidFill>
                  <a:schemeClr val="tx1"/>
                </a:solidFill>
              </a:rPr>
              <a:t>Sanitasi</a:t>
            </a:r>
            <a:r>
              <a:rPr lang="en-US" sz="2400" b="1" dirty="0">
                <a:solidFill>
                  <a:schemeClr val="tx1"/>
                </a:solidFill>
              </a:rPr>
              <a:t> Air di </a:t>
            </a:r>
            <a:r>
              <a:rPr lang="en-US" sz="2400" b="1" dirty="0" err="1">
                <a:solidFill>
                  <a:schemeClr val="tx1"/>
                </a:solidFill>
              </a:rPr>
              <a:t>Destinasi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Wisata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l"/>
            <a:endParaRPr lang="en-US" sz="2400" b="1" dirty="0">
              <a:solidFill>
                <a:schemeClr val="tx1"/>
              </a:solidFill>
            </a:endParaRPr>
          </a:p>
          <a:p>
            <a:pPr algn="l"/>
            <a:endParaRPr lang="en-US" sz="2400" b="1" dirty="0">
              <a:solidFill>
                <a:schemeClr val="tx1"/>
              </a:solidFill>
            </a:endParaRPr>
          </a:p>
          <a:p>
            <a:pPr algn="l"/>
            <a:r>
              <a:rPr lang="en-US" sz="2400" dirty="0" err="1">
                <a:solidFill>
                  <a:schemeClr val="tx1"/>
                </a:solidFill>
              </a:rPr>
              <a:t>Sanitasi</a:t>
            </a:r>
            <a:r>
              <a:rPr lang="en-US" sz="2400" dirty="0">
                <a:solidFill>
                  <a:schemeClr val="tx1"/>
                </a:solidFill>
              </a:rPr>
              <a:t> air </a:t>
            </a:r>
            <a:r>
              <a:rPr lang="en-US" sz="2400" dirty="0" err="1">
                <a:solidFill>
                  <a:schemeClr val="tx1"/>
                </a:solidFill>
              </a:rPr>
              <a:t>mencakup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pengelolaan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penyediaan</a:t>
            </a:r>
            <a:r>
              <a:rPr lang="en-US" sz="2400" dirty="0">
                <a:solidFill>
                  <a:schemeClr val="tx1"/>
                </a:solidFill>
              </a:rPr>
              <a:t> air </a:t>
            </a:r>
            <a:r>
              <a:rPr lang="en-US" sz="2400" dirty="0" err="1">
                <a:solidFill>
                  <a:schemeClr val="tx1"/>
                </a:solidFill>
              </a:rPr>
              <a:t>bersih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aman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untuk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kebutuhan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wisatawan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masyarakat</a:t>
            </a:r>
            <a:r>
              <a:rPr lang="en-US" sz="2400" dirty="0">
                <a:solidFill>
                  <a:schemeClr val="tx1"/>
                </a:solidFill>
              </a:rPr>
              <a:t> di </a:t>
            </a:r>
            <a:r>
              <a:rPr lang="en-US" sz="2400" dirty="0" err="1">
                <a:solidFill>
                  <a:schemeClr val="tx1"/>
                </a:solidFill>
              </a:rPr>
              <a:t>sekitar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destinasi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wisata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algn="l"/>
            <a:r>
              <a:rPr lang="en-US" sz="2400" b="1" dirty="0" err="1" smtClean="0">
                <a:solidFill>
                  <a:schemeClr val="tx1"/>
                </a:solidFill>
              </a:rPr>
              <a:t>Tujuan</a:t>
            </a:r>
            <a:endParaRPr lang="en-US" sz="2400" b="1" dirty="0">
              <a:solidFill>
                <a:schemeClr val="tx1"/>
              </a:solidFill>
            </a:endParaRPr>
          </a:p>
          <a:p>
            <a:pPr algn="l"/>
            <a:r>
              <a:rPr lang="en-US" sz="2400" dirty="0" err="1">
                <a:solidFill>
                  <a:schemeClr val="tx1"/>
                </a:solidFill>
              </a:rPr>
              <a:t>Menjamin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ketersediaan</a:t>
            </a:r>
            <a:r>
              <a:rPr lang="en-US" sz="2400" dirty="0">
                <a:solidFill>
                  <a:schemeClr val="tx1"/>
                </a:solidFill>
              </a:rPr>
              <a:t> air </a:t>
            </a:r>
            <a:r>
              <a:rPr lang="en-US" sz="2400" dirty="0" err="1">
                <a:solidFill>
                  <a:schemeClr val="tx1"/>
                </a:solidFill>
              </a:rPr>
              <a:t>bersih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sesuai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standar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kesehatan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n-US" sz="2400" dirty="0" err="1">
                <a:solidFill>
                  <a:schemeClr val="tx1"/>
                </a:solidFill>
              </a:rPr>
              <a:t>Mencegah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pencemaran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sumber</a:t>
            </a:r>
            <a:r>
              <a:rPr lang="en-US" sz="2400" dirty="0">
                <a:solidFill>
                  <a:schemeClr val="tx1"/>
                </a:solidFill>
              </a:rPr>
              <a:t> air </a:t>
            </a:r>
            <a:r>
              <a:rPr lang="en-US" sz="2400" dirty="0" err="1">
                <a:solidFill>
                  <a:schemeClr val="tx1"/>
                </a:solidFill>
              </a:rPr>
              <a:t>akibat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aktivitas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wisata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n-US" sz="2400" dirty="0" err="1">
                <a:solidFill>
                  <a:schemeClr val="tx1"/>
                </a:solidFill>
              </a:rPr>
              <a:t>Mendukung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kelestarian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ekosistem</a:t>
            </a:r>
            <a:r>
              <a:rPr lang="en-US" sz="2400" dirty="0">
                <a:solidFill>
                  <a:schemeClr val="tx1"/>
                </a:solidFill>
              </a:rPr>
              <a:t> air.</a:t>
            </a:r>
          </a:p>
        </p:txBody>
      </p:sp>
    </p:spTree>
    <p:extLst>
      <p:ext uri="{BB962C8B-B14F-4D97-AF65-F5344CB8AC3E}">
        <p14:creationId xmlns:p14="http://schemas.microsoft.com/office/powerpoint/2010/main" val="2623281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04800" y="1828800"/>
            <a:ext cx="8305800" cy="20574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err="1" smtClean="0">
                <a:solidFill>
                  <a:schemeClr val="tx1"/>
                </a:solidFill>
              </a:rPr>
              <a:t>Penerapan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di </a:t>
            </a:r>
            <a:r>
              <a:rPr lang="en-US" sz="2400" b="1" dirty="0" err="1">
                <a:solidFill>
                  <a:schemeClr val="tx1"/>
                </a:solidFill>
              </a:rPr>
              <a:t>destinasi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wisata</a:t>
            </a:r>
            <a:endParaRPr lang="en-US" sz="2400" b="1" dirty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-</a:t>
            </a:r>
            <a:r>
              <a:rPr lang="en-US" sz="2400" dirty="0" err="1" smtClean="0">
                <a:solidFill>
                  <a:schemeClr val="tx1"/>
                </a:solidFill>
              </a:rPr>
              <a:t>Pemeriksaan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kualitas</a:t>
            </a:r>
            <a:r>
              <a:rPr lang="en-US" sz="2400" dirty="0">
                <a:solidFill>
                  <a:schemeClr val="tx1"/>
                </a:solidFill>
              </a:rPr>
              <a:t> air </a:t>
            </a:r>
            <a:r>
              <a:rPr lang="en-US" sz="2400" dirty="0" err="1" smtClean="0">
                <a:solidFill>
                  <a:schemeClr val="tx1"/>
                </a:solidFill>
              </a:rPr>
              <a:t>secara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berkala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-</a:t>
            </a:r>
            <a:r>
              <a:rPr lang="en-US" sz="2400" dirty="0" err="1" smtClean="0">
                <a:solidFill>
                  <a:schemeClr val="tx1"/>
                </a:solidFill>
              </a:rPr>
              <a:t>Perlindungan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terhadap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sumber</a:t>
            </a:r>
            <a:r>
              <a:rPr lang="en-US" sz="2400" dirty="0">
                <a:solidFill>
                  <a:schemeClr val="tx1"/>
                </a:solidFill>
              </a:rPr>
              <a:t> air </a:t>
            </a:r>
            <a:r>
              <a:rPr lang="en-US" sz="2400" dirty="0" err="1">
                <a:solidFill>
                  <a:schemeClr val="tx1"/>
                </a:solidFill>
              </a:rPr>
              <a:t>alami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dari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limbah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sampah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-</a:t>
            </a:r>
            <a:r>
              <a:rPr lang="en-US" sz="2400" dirty="0" err="1" smtClean="0">
                <a:solidFill>
                  <a:schemeClr val="tx1"/>
                </a:solidFill>
              </a:rPr>
              <a:t>Penerapan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sistem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water treatment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pengelolaan</a:t>
            </a:r>
            <a:r>
              <a:rPr lang="en-US" sz="2400" dirty="0" smtClean="0">
                <a:solidFill>
                  <a:schemeClr val="tx1"/>
                </a:solidFill>
              </a:rPr>
              <a:t> air) di </a:t>
            </a:r>
            <a:r>
              <a:rPr lang="en-US" sz="2400" dirty="0">
                <a:solidFill>
                  <a:schemeClr val="tx1"/>
                </a:solidFill>
              </a:rPr>
              <a:t>hotel, </a:t>
            </a:r>
            <a:r>
              <a:rPr lang="en-US" sz="2400" dirty="0" err="1">
                <a:solidFill>
                  <a:schemeClr val="tx1"/>
                </a:solidFill>
              </a:rPr>
              <a:t>restoran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dan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fasilitas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wisata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-</a:t>
            </a:r>
            <a:r>
              <a:rPr lang="en-US" sz="2400" dirty="0" err="1" smtClean="0">
                <a:solidFill>
                  <a:schemeClr val="tx1"/>
                </a:solidFill>
              </a:rPr>
              <a:t>Kampanye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hemat</a:t>
            </a:r>
            <a:r>
              <a:rPr lang="en-US" sz="2400" dirty="0">
                <a:solidFill>
                  <a:schemeClr val="tx1"/>
                </a:solidFill>
              </a:rPr>
              <a:t> air </a:t>
            </a:r>
            <a:endParaRPr lang="en-US" sz="2400" b="1" dirty="0">
              <a:solidFill>
                <a:schemeClr val="tx1"/>
              </a:solidFill>
            </a:endParaRPr>
          </a:p>
          <a:p>
            <a:pPr algn="l"/>
            <a:endParaRPr lang="en-US" sz="24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9594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8305800" cy="20574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2.Pengelolaan </a:t>
            </a:r>
            <a:r>
              <a:rPr lang="en-US" sz="2400" b="1" dirty="0" err="1">
                <a:solidFill>
                  <a:schemeClr val="tx1"/>
                </a:solidFill>
              </a:rPr>
              <a:t>Limbah</a:t>
            </a:r>
            <a:r>
              <a:rPr lang="en-US" sz="2400" b="1" dirty="0">
                <a:solidFill>
                  <a:schemeClr val="tx1"/>
                </a:solidFill>
              </a:rPr>
              <a:t> di </a:t>
            </a:r>
            <a:r>
              <a:rPr lang="en-US" sz="2400" b="1" dirty="0" err="1">
                <a:solidFill>
                  <a:schemeClr val="tx1"/>
                </a:solidFill>
              </a:rPr>
              <a:t>Destinasi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Wisata</a:t>
            </a:r>
            <a:endParaRPr lang="en-US" sz="2400" b="1" dirty="0">
              <a:solidFill>
                <a:schemeClr val="tx1"/>
              </a:solidFill>
            </a:endParaRPr>
          </a:p>
          <a:p>
            <a:pPr algn="l"/>
            <a:r>
              <a:rPr lang="en-US" sz="2400" dirty="0" err="1">
                <a:solidFill>
                  <a:schemeClr val="tx1"/>
                </a:solidFill>
              </a:rPr>
              <a:t>Limbah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adalah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sisa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hasil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kegiatan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manusia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dapat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mencemari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lingkungan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jika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tidak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dikelola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dengan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baik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sz="2400" b="1" dirty="0">
              <a:solidFill>
                <a:schemeClr val="tx1"/>
              </a:solidFill>
            </a:endParaRPr>
          </a:p>
          <a:p>
            <a:pPr algn="l"/>
            <a:r>
              <a:rPr lang="en-US" sz="2400" b="1" dirty="0" err="1" smtClean="0">
                <a:solidFill>
                  <a:schemeClr val="tx1"/>
                </a:solidFill>
              </a:rPr>
              <a:t>Tujuan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pengelolaan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limbah</a:t>
            </a:r>
            <a:endParaRPr lang="en-US" sz="2400" b="1" dirty="0">
              <a:solidFill>
                <a:schemeClr val="tx1"/>
              </a:solidFill>
            </a:endParaRPr>
          </a:p>
          <a:p>
            <a:pPr algn="l"/>
            <a:r>
              <a:rPr lang="en-US" sz="2400" dirty="0" err="1">
                <a:solidFill>
                  <a:schemeClr val="tx1"/>
                </a:solidFill>
              </a:rPr>
              <a:t>Mengurangi</a:t>
            </a:r>
            <a:r>
              <a:rPr lang="en-US" sz="2400" dirty="0">
                <a:solidFill>
                  <a:schemeClr val="tx1"/>
                </a:solidFill>
              </a:rPr>
              <a:t> volume </a:t>
            </a:r>
            <a:r>
              <a:rPr lang="en-US" sz="2400" dirty="0" err="1">
                <a:solidFill>
                  <a:schemeClr val="tx1"/>
                </a:solidFill>
              </a:rPr>
              <a:t>dan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dampak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pencemaran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lingkungan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n-US" sz="2400" dirty="0" err="1">
                <a:solidFill>
                  <a:schemeClr val="tx1"/>
                </a:solidFill>
              </a:rPr>
              <a:t>Mendukung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kebersihan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destinasi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n-US" sz="2400" dirty="0" err="1">
                <a:solidFill>
                  <a:schemeClr val="tx1"/>
                </a:solidFill>
              </a:rPr>
              <a:t>Mendorong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efisiensi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ekonomi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sirkular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28600" y="533400"/>
            <a:ext cx="8610600" cy="1752600"/>
          </a:xfrm>
        </p:spPr>
        <p:txBody>
          <a:bodyPr>
            <a:noAutofit/>
          </a:bodyPr>
          <a:lstStyle/>
          <a:p>
            <a:pPr algn="l"/>
            <a:endParaRPr lang="en-US" b="1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  <a:p>
            <a:pPr algn="l"/>
            <a:endParaRPr lang="en-US" dirty="0" smtClean="0">
              <a:latin typeface="Cambria" pitchFamily="18" charset="0"/>
              <a:ea typeface="Cambria" pitchFamily="18" charset="0"/>
            </a:endParaRPr>
          </a:p>
          <a:p>
            <a:endParaRPr lang="en-US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533400"/>
            <a:ext cx="8686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Langkah-langkah</a:t>
            </a:r>
            <a:r>
              <a:rPr lang="en-US" sz="2400" b="1" dirty="0"/>
              <a:t> </a:t>
            </a:r>
            <a:r>
              <a:rPr lang="en-US" sz="2400" b="1" dirty="0" err="1"/>
              <a:t>manajemen</a:t>
            </a:r>
            <a:r>
              <a:rPr lang="en-US" sz="2400" b="1" dirty="0" smtClean="0"/>
              <a:t>:</a:t>
            </a:r>
          </a:p>
          <a:p>
            <a:endParaRPr lang="en-US" sz="2400" dirty="0"/>
          </a:p>
          <a:p>
            <a:r>
              <a:rPr lang="en-US" sz="2400" b="1" dirty="0" smtClean="0"/>
              <a:t>1.Pemilahan </a:t>
            </a:r>
            <a:r>
              <a:rPr lang="en-US" sz="2400" b="1" dirty="0" err="1"/>
              <a:t>sampah</a:t>
            </a:r>
            <a:r>
              <a:rPr lang="en-US" sz="2400" dirty="0"/>
              <a:t> di </a:t>
            </a:r>
            <a:r>
              <a:rPr lang="en-US" sz="2400" dirty="0" err="1"/>
              <a:t>sumbernya</a:t>
            </a:r>
            <a:r>
              <a:rPr lang="en-US" sz="2400" dirty="0"/>
              <a:t> (</a:t>
            </a:r>
            <a:r>
              <a:rPr lang="en-US" sz="2400" dirty="0" err="1"/>
              <a:t>organik</a:t>
            </a:r>
            <a:r>
              <a:rPr lang="en-US" sz="2400" dirty="0"/>
              <a:t>, </a:t>
            </a:r>
            <a:r>
              <a:rPr lang="en-US" sz="2400" dirty="0" err="1"/>
              <a:t>anorganik</a:t>
            </a:r>
            <a:r>
              <a:rPr lang="en-US" sz="2400" dirty="0"/>
              <a:t>, B3).</a:t>
            </a:r>
          </a:p>
          <a:p>
            <a:r>
              <a:rPr lang="en-US" sz="2400" b="1" dirty="0" smtClean="0"/>
              <a:t>2.Pengolahan </a:t>
            </a:r>
            <a:r>
              <a:rPr lang="en-US" sz="2400" b="1" dirty="0" err="1"/>
              <a:t>limbah</a:t>
            </a:r>
            <a:r>
              <a:rPr lang="en-US" sz="2400" b="1" dirty="0"/>
              <a:t> </a:t>
            </a:r>
            <a:r>
              <a:rPr lang="en-US" sz="2400" b="1" dirty="0" err="1"/>
              <a:t>organik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kompos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biogas.</a:t>
            </a:r>
          </a:p>
          <a:p>
            <a:r>
              <a:rPr lang="en-US" sz="2400" b="1" dirty="0" smtClean="0"/>
              <a:t>3.Daur </a:t>
            </a:r>
            <a:r>
              <a:rPr lang="en-US" sz="2400" b="1" dirty="0" err="1"/>
              <a:t>ulang</a:t>
            </a:r>
            <a:r>
              <a:rPr lang="en-US" sz="2400" b="1" dirty="0"/>
              <a:t> </a:t>
            </a:r>
            <a:r>
              <a:rPr lang="en-US" sz="2400" b="1" dirty="0" err="1"/>
              <a:t>limbah</a:t>
            </a:r>
            <a:r>
              <a:rPr lang="en-US" sz="2400" b="1" dirty="0"/>
              <a:t> </a:t>
            </a:r>
            <a:r>
              <a:rPr lang="en-US" sz="2400" b="1" dirty="0" err="1"/>
              <a:t>anorganik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bank </a:t>
            </a:r>
            <a:r>
              <a:rPr lang="en-US" sz="2400" dirty="0" err="1"/>
              <a:t>sampah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UMKM </a:t>
            </a:r>
            <a:r>
              <a:rPr lang="en-US" sz="2400" dirty="0" err="1"/>
              <a:t>kreatif</a:t>
            </a:r>
            <a:r>
              <a:rPr lang="en-US" sz="2400" dirty="0"/>
              <a:t>.</a:t>
            </a:r>
          </a:p>
          <a:p>
            <a:r>
              <a:rPr lang="en-US" sz="2400" b="1" dirty="0" smtClean="0"/>
              <a:t>4.Pengawasan </a:t>
            </a:r>
            <a:r>
              <a:rPr lang="en-US" sz="2400" b="1" dirty="0" err="1"/>
              <a:t>limbah</a:t>
            </a:r>
            <a:r>
              <a:rPr lang="en-US" sz="2400" b="1" dirty="0"/>
              <a:t> </a:t>
            </a:r>
            <a:r>
              <a:rPr lang="en-US" sz="2400" b="1" dirty="0" err="1"/>
              <a:t>cair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hotel, </a:t>
            </a:r>
            <a:r>
              <a:rPr lang="en-US" sz="2400" dirty="0" err="1"/>
              <a:t>restoran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area </a:t>
            </a:r>
            <a:r>
              <a:rPr lang="en-US" sz="2400" dirty="0" err="1"/>
              <a:t>publik</a:t>
            </a:r>
            <a:r>
              <a:rPr lang="en-US" sz="2400" dirty="0"/>
              <a:t> agar </a:t>
            </a:r>
            <a:r>
              <a:rPr lang="en-US" sz="2400" dirty="0" err="1"/>
              <a:t>memenuhi</a:t>
            </a:r>
            <a:r>
              <a:rPr lang="en-US" sz="2400" dirty="0"/>
              <a:t> </a:t>
            </a:r>
            <a:r>
              <a:rPr lang="en-US" sz="2400" dirty="0" err="1"/>
              <a:t>baku</a:t>
            </a:r>
            <a:r>
              <a:rPr lang="en-US" sz="2400" dirty="0"/>
              <a:t> </a:t>
            </a:r>
            <a:r>
              <a:rPr lang="en-US" sz="2400" dirty="0" err="1"/>
              <a:t>mutu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>
              <a:latin typeface="+mj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30079" y="533400"/>
            <a:ext cx="8001000" cy="533400"/>
          </a:xfrm>
        </p:spPr>
        <p:txBody>
          <a:bodyPr>
            <a:noAutofit/>
          </a:bodyPr>
          <a:lstStyle/>
          <a:p>
            <a:pPr algn="l"/>
            <a:r>
              <a:rPr lang="en-US" sz="2400" dirty="0" err="1" smtClean="0">
                <a:solidFill>
                  <a:schemeClr val="tx1"/>
                </a:solidFill>
              </a:rPr>
              <a:t>Contoh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Di </a:t>
            </a:r>
            <a:r>
              <a:rPr lang="en-US" sz="2400" b="1" dirty="0">
                <a:solidFill>
                  <a:schemeClr val="tx1"/>
                </a:solidFill>
              </a:rPr>
              <a:t>Labuan </a:t>
            </a:r>
            <a:r>
              <a:rPr lang="en-US" sz="2400" b="1" dirty="0" err="1">
                <a:solidFill>
                  <a:schemeClr val="tx1"/>
                </a:solidFill>
              </a:rPr>
              <a:t>Bajo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pemerintah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masyarakat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melakukan</a:t>
            </a:r>
            <a:r>
              <a:rPr lang="en-US" sz="2400" dirty="0">
                <a:solidFill>
                  <a:schemeClr val="tx1"/>
                </a:solidFill>
              </a:rPr>
              <a:t> program “Zero Waste Destination” </a:t>
            </a:r>
            <a:r>
              <a:rPr lang="en-US" sz="2400" dirty="0" err="1">
                <a:solidFill>
                  <a:schemeClr val="tx1"/>
                </a:solidFill>
              </a:rPr>
              <a:t>dengan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sistem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pengelolaan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sampah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terpadu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362200"/>
            <a:ext cx="8156359" cy="382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8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8382000" cy="1752600"/>
          </a:xfrm>
        </p:spPr>
        <p:txBody>
          <a:bodyPr>
            <a:noAutofit/>
          </a:bodyPr>
          <a:lstStyle/>
          <a:p>
            <a:pPr algn="l"/>
            <a:r>
              <a:rPr lang="en-US" sz="2300" b="1" dirty="0" smtClean="0">
                <a:solidFill>
                  <a:schemeClr val="tx1"/>
                </a:solidFill>
              </a:rPr>
              <a:t>3. </a:t>
            </a:r>
            <a:r>
              <a:rPr lang="en-US" sz="2300" b="1" dirty="0" err="1" smtClean="0">
                <a:solidFill>
                  <a:schemeClr val="tx1"/>
                </a:solidFill>
              </a:rPr>
              <a:t>Pengelolaan</a:t>
            </a:r>
            <a:r>
              <a:rPr lang="en-US" sz="2300" b="1" dirty="0" smtClean="0">
                <a:solidFill>
                  <a:schemeClr val="tx1"/>
                </a:solidFill>
              </a:rPr>
              <a:t> </a:t>
            </a:r>
            <a:r>
              <a:rPr lang="en-US" sz="2300" b="1" dirty="0">
                <a:solidFill>
                  <a:schemeClr val="tx1"/>
                </a:solidFill>
              </a:rPr>
              <a:t>Toilet </a:t>
            </a:r>
            <a:r>
              <a:rPr lang="en-US" sz="2300" b="1" dirty="0" err="1">
                <a:solidFill>
                  <a:schemeClr val="tx1"/>
                </a:solidFill>
              </a:rPr>
              <a:t>Umum</a:t>
            </a:r>
            <a:r>
              <a:rPr lang="en-US" sz="2300" b="1" dirty="0">
                <a:solidFill>
                  <a:schemeClr val="tx1"/>
                </a:solidFill>
              </a:rPr>
              <a:t> di </a:t>
            </a:r>
            <a:r>
              <a:rPr lang="en-US" sz="2300" b="1" dirty="0" err="1">
                <a:solidFill>
                  <a:schemeClr val="tx1"/>
                </a:solidFill>
              </a:rPr>
              <a:t>Destinasi</a:t>
            </a:r>
            <a:r>
              <a:rPr lang="en-US" sz="2300" b="1" dirty="0">
                <a:solidFill>
                  <a:schemeClr val="tx1"/>
                </a:solidFill>
              </a:rPr>
              <a:t> </a:t>
            </a:r>
            <a:r>
              <a:rPr lang="en-US" sz="2300" b="1" dirty="0" err="1">
                <a:solidFill>
                  <a:schemeClr val="tx1"/>
                </a:solidFill>
              </a:rPr>
              <a:t>Wisata</a:t>
            </a:r>
            <a:endParaRPr lang="en-US" sz="2300" b="1" dirty="0">
              <a:solidFill>
                <a:schemeClr val="tx1"/>
              </a:solidFill>
            </a:endParaRPr>
          </a:p>
          <a:p>
            <a:pPr algn="l"/>
            <a:r>
              <a:rPr lang="en-US" sz="2300" dirty="0" smtClean="0">
                <a:solidFill>
                  <a:schemeClr val="tx1"/>
                </a:solidFill>
              </a:rPr>
              <a:t>Toilet </a:t>
            </a:r>
            <a:r>
              <a:rPr lang="en-US" sz="2300" dirty="0" err="1">
                <a:solidFill>
                  <a:schemeClr val="tx1"/>
                </a:solidFill>
              </a:rPr>
              <a:t>umum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merupakan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fasilitas</a:t>
            </a:r>
            <a:r>
              <a:rPr lang="en-US" sz="2300" dirty="0">
                <a:solidFill>
                  <a:schemeClr val="tx1"/>
                </a:solidFill>
              </a:rPr>
              <a:t> vital </a:t>
            </a:r>
            <a:r>
              <a:rPr lang="en-US" sz="2300" dirty="0" err="1">
                <a:solidFill>
                  <a:schemeClr val="tx1"/>
                </a:solidFill>
              </a:rPr>
              <a:t>bagi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wisatawan</a:t>
            </a:r>
            <a:r>
              <a:rPr lang="en-US" sz="2300" dirty="0">
                <a:solidFill>
                  <a:schemeClr val="tx1"/>
                </a:solidFill>
              </a:rPr>
              <a:t>, </a:t>
            </a:r>
            <a:r>
              <a:rPr lang="en-US" sz="2300" dirty="0" err="1">
                <a:solidFill>
                  <a:schemeClr val="tx1"/>
                </a:solidFill>
              </a:rPr>
              <a:t>sekaligus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indikator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kebersihan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dan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citra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destinasi</a:t>
            </a:r>
            <a:r>
              <a:rPr lang="en-US" sz="2300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sz="2300" dirty="0">
              <a:solidFill>
                <a:schemeClr val="tx1"/>
              </a:solidFill>
            </a:endParaRPr>
          </a:p>
          <a:p>
            <a:pPr algn="l"/>
            <a:r>
              <a:rPr lang="en-US" sz="2300" b="1" dirty="0" err="1" smtClean="0">
                <a:solidFill>
                  <a:schemeClr val="tx1"/>
                </a:solidFill>
              </a:rPr>
              <a:t>Standar</a:t>
            </a:r>
            <a:r>
              <a:rPr lang="en-US" sz="2300" b="1" dirty="0" smtClean="0">
                <a:solidFill>
                  <a:schemeClr val="tx1"/>
                </a:solidFill>
              </a:rPr>
              <a:t> </a:t>
            </a:r>
            <a:r>
              <a:rPr lang="en-US" sz="2300" b="1" dirty="0" err="1">
                <a:solidFill>
                  <a:schemeClr val="tx1"/>
                </a:solidFill>
              </a:rPr>
              <a:t>sanitasi</a:t>
            </a:r>
            <a:r>
              <a:rPr lang="en-US" sz="2300" b="1" dirty="0">
                <a:solidFill>
                  <a:schemeClr val="tx1"/>
                </a:solidFill>
              </a:rPr>
              <a:t> toilet </a:t>
            </a:r>
            <a:r>
              <a:rPr lang="en-US" sz="2300" b="1" dirty="0" err="1">
                <a:solidFill>
                  <a:schemeClr val="tx1"/>
                </a:solidFill>
              </a:rPr>
              <a:t>umum</a:t>
            </a:r>
            <a:endParaRPr lang="en-US" sz="2300" b="1" dirty="0">
              <a:solidFill>
                <a:schemeClr val="tx1"/>
              </a:solidFill>
            </a:endParaRPr>
          </a:p>
          <a:p>
            <a:pPr algn="l"/>
            <a:r>
              <a:rPr lang="en-US" sz="2300" dirty="0" err="1">
                <a:solidFill>
                  <a:schemeClr val="tx1"/>
                </a:solidFill>
              </a:rPr>
              <a:t>Tersedia</a:t>
            </a:r>
            <a:r>
              <a:rPr lang="en-US" sz="2300" dirty="0">
                <a:solidFill>
                  <a:schemeClr val="tx1"/>
                </a:solidFill>
              </a:rPr>
              <a:t> air </a:t>
            </a:r>
            <a:r>
              <a:rPr lang="en-US" sz="2300" dirty="0" err="1">
                <a:solidFill>
                  <a:schemeClr val="tx1"/>
                </a:solidFill>
              </a:rPr>
              <a:t>bersih</a:t>
            </a:r>
            <a:r>
              <a:rPr lang="en-US" sz="2300" dirty="0">
                <a:solidFill>
                  <a:schemeClr val="tx1"/>
                </a:solidFill>
              </a:rPr>
              <a:t>, </a:t>
            </a:r>
            <a:r>
              <a:rPr lang="en-US" sz="2300" dirty="0" err="1">
                <a:solidFill>
                  <a:schemeClr val="tx1"/>
                </a:solidFill>
              </a:rPr>
              <a:t>sabun</a:t>
            </a:r>
            <a:r>
              <a:rPr lang="en-US" sz="2300" dirty="0">
                <a:solidFill>
                  <a:schemeClr val="tx1"/>
                </a:solidFill>
              </a:rPr>
              <a:t>, </a:t>
            </a:r>
            <a:r>
              <a:rPr lang="en-US" sz="2300" dirty="0" err="1">
                <a:solidFill>
                  <a:schemeClr val="tx1"/>
                </a:solidFill>
              </a:rPr>
              <a:t>tisu</a:t>
            </a:r>
            <a:r>
              <a:rPr lang="en-US" sz="2300" dirty="0">
                <a:solidFill>
                  <a:schemeClr val="tx1"/>
                </a:solidFill>
              </a:rPr>
              <a:t>, </a:t>
            </a:r>
            <a:r>
              <a:rPr lang="en-US" sz="2300" dirty="0" err="1">
                <a:solidFill>
                  <a:schemeClr val="tx1"/>
                </a:solidFill>
              </a:rPr>
              <a:t>dan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tempat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sampah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tertutup</a:t>
            </a:r>
            <a:r>
              <a:rPr lang="en-US" sz="2300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n-US" sz="2300" dirty="0">
                <a:solidFill>
                  <a:schemeClr val="tx1"/>
                </a:solidFill>
              </a:rPr>
              <a:t>Toilet </a:t>
            </a:r>
            <a:r>
              <a:rPr lang="en-US" sz="2300" dirty="0" err="1">
                <a:solidFill>
                  <a:schemeClr val="tx1"/>
                </a:solidFill>
              </a:rPr>
              <a:t>dibersihkan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secara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berkala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sesuai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jadwal</a:t>
            </a:r>
            <a:r>
              <a:rPr lang="en-US" sz="2300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n-US" sz="2300" dirty="0" err="1">
                <a:solidFill>
                  <a:schemeClr val="tx1"/>
                </a:solidFill>
              </a:rPr>
              <a:t>Tersedia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ventilasi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dan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pencahayaan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memadai</a:t>
            </a:r>
            <a:r>
              <a:rPr lang="en-US" sz="2300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n-US" sz="2300" dirty="0" err="1">
                <a:solidFill>
                  <a:schemeClr val="tx1"/>
                </a:solidFill>
              </a:rPr>
              <a:t>Dilengkapi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fasilitas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untuk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difabel</a:t>
            </a:r>
            <a:r>
              <a:rPr lang="en-US" sz="2300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n-US" sz="2300" dirty="0">
                <a:solidFill>
                  <a:schemeClr val="tx1"/>
                </a:solidFill>
              </a:rPr>
              <a:t>Ada </a:t>
            </a:r>
            <a:r>
              <a:rPr lang="en-US" sz="2300" dirty="0" err="1">
                <a:solidFill>
                  <a:schemeClr val="tx1"/>
                </a:solidFill>
              </a:rPr>
              <a:t>sistem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pelaporan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jika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rusak</a:t>
            </a:r>
            <a:r>
              <a:rPr lang="en-US" sz="2300" dirty="0">
                <a:solidFill>
                  <a:schemeClr val="tx1"/>
                </a:solidFill>
              </a:rPr>
              <a:t>/</a:t>
            </a:r>
            <a:r>
              <a:rPr lang="en-US" sz="2300" dirty="0" err="1">
                <a:solidFill>
                  <a:schemeClr val="tx1"/>
                </a:solidFill>
              </a:rPr>
              <a:t>kotor</a:t>
            </a:r>
            <a:r>
              <a:rPr lang="en-US" sz="2300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n-US" sz="2300" b="1" dirty="0" smtClean="0">
                <a:solidFill>
                  <a:schemeClr val="tx1"/>
                </a:solidFill>
              </a:rPr>
              <a:t> </a:t>
            </a:r>
            <a:r>
              <a:rPr lang="en-US" sz="2300" b="1" dirty="0" err="1">
                <a:solidFill>
                  <a:schemeClr val="tx1"/>
                </a:solidFill>
              </a:rPr>
              <a:t>Tujuan</a:t>
            </a:r>
            <a:endParaRPr lang="en-US" sz="2300" b="1" dirty="0">
              <a:solidFill>
                <a:schemeClr val="tx1"/>
              </a:solidFill>
            </a:endParaRPr>
          </a:p>
          <a:p>
            <a:pPr algn="l"/>
            <a:r>
              <a:rPr lang="en-US" sz="2300" dirty="0" err="1">
                <a:solidFill>
                  <a:schemeClr val="tx1"/>
                </a:solidFill>
              </a:rPr>
              <a:t>Menjamin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kenyamanan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wisatawan</a:t>
            </a:r>
            <a:r>
              <a:rPr lang="en-US" sz="2300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n-US" sz="2300" dirty="0" err="1">
                <a:solidFill>
                  <a:schemeClr val="tx1"/>
                </a:solidFill>
              </a:rPr>
              <a:t>Menunjukkan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citra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positif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destinasi</a:t>
            </a:r>
            <a:r>
              <a:rPr lang="en-US" sz="2300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n-US" sz="2300" dirty="0" err="1">
                <a:solidFill>
                  <a:schemeClr val="tx1"/>
                </a:solidFill>
              </a:rPr>
              <a:t>Mencegah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penyebaran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penyakit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akibat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sanitasi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buruk</a:t>
            </a:r>
            <a:r>
              <a:rPr lang="en-US" sz="2300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sz="2300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04800" y="457200"/>
            <a:ext cx="7696200" cy="17526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err="1">
                <a:solidFill>
                  <a:schemeClr val="tx1"/>
                </a:solidFill>
              </a:rPr>
              <a:t>Contoh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Program </a:t>
            </a:r>
            <a:r>
              <a:rPr lang="en-US" sz="2400" b="1" dirty="0">
                <a:solidFill>
                  <a:schemeClr val="tx1"/>
                </a:solidFill>
              </a:rPr>
              <a:t>“Toilet </a:t>
            </a:r>
            <a:r>
              <a:rPr lang="en-US" sz="2400" b="1" dirty="0" err="1">
                <a:solidFill>
                  <a:schemeClr val="tx1"/>
                </a:solidFill>
              </a:rPr>
              <a:t>Bersih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Pariwisata</a:t>
            </a:r>
            <a:r>
              <a:rPr lang="en-US" sz="2400" b="1" dirty="0">
                <a:solidFill>
                  <a:schemeClr val="tx1"/>
                </a:solidFill>
              </a:rPr>
              <a:t>”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dari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Kementerian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Pariwisata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Ekonomi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Kreatif</a:t>
            </a:r>
            <a:r>
              <a:rPr lang="en-US" sz="2400" dirty="0">
                <a:solidFill>
                  <a:schemeClr val="tx1"/>
                </a:solidFill>
              </a:rPr>
              <a:t> (</a:t>
            </a:r>
            <a:r>
              <a:rPr lang="en-US" sz="2400" dirty="0" err="1">
                <a:solidFill>
                  <a:schemeClr val="tx1"/>
                </a:solidFill>
              </a:rPr>
              <a:t>Kemenparekraf</a:t>
            </a:r>
            <a:r>
              <a:rPr lang="en-US" sz="2400" dirty="0">
                <a:solidFill>
                  <a:schemeClr val="tx1"/>
                </a:solidFill>
              </a:rPr>
              <a:t>) yang </a:t>
            </a:r>
            <a:r>
              <a:rPr lang="en-US" sz="2400" dirty="0" err="1">
                <a:solidFill>
                  <a:schemeClr val="tx1"/>
                </a:solidFill>
              </a:rPr>
              <a:t>mendorong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sertifikasi</a:t>
            </a:r>
            <a:r>
              <a:rPr lang="en-US" sz="2400" dirty="0">
                <a:solidFill>
                  <a:schemeClr val="tx1"/>
                </a:solidFill>
              </a:rPr>
              <a:t> toilet </a:t>
            </a:r>
            <a:r>
              <a:rPr lang="en-US" sz="2400" dirty="0" err="1">
                <a:solidFill>
                  <a:schemeClr val="tx1"/>
                </a:solidFill>
              </a:rPr>
              <a:t>bersih</a:t>
            </a:r>
            <a:r>
              <a:rPr lang="en-US" sz="2400" dirty="0">
                <a:solidFill>
                  <a:schemeClr val="tx1"/>
                </a:solidFill>
              </a:rPr>
              <a:t> di </a:t>
            </a:r>
            <a:r>
              <a:rPr lang="en-US" sz="2400" dirty="0" err="1">
                <a:solidFill>
                  <a:schemeClr val="tx1"/>
                </a:solidFill>
              </a:rPr>
              <a:t>destinasi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wisata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unggulan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82" y="2514600"/>
            <a:ext cx="7669418" cy="355897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4192</TotalTime>
  <Words>704</Words>
  <Application>Microsoft Office PowerPoint</Application>
  <PresentationFormat>On-screen Show (4:3)</PresentationFormat>
  <Paragraphs>98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A C E R</cp:lastModifiedBy>
  <cp:revision>528</cp:revision>
  <cp:lastPrinted>2017-08-29T02:54:51Z</cp:lastPrinted>
  <dcterms:created xsi:type="dcterms:W3CDTF">2010-04-18T12:06:30Z</dcterms:created>
  <dcterms:modified xsi:type="dcterms:W3CDTF">2025-10-21T14:28:46Z</dcterms:modified>
</cp:coreProperties>
</file>