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2" r:id="rId3"/>
    <p:sldId id="323" r:id="rId4"/>
    <p:sldId id="313" r:id="rId5"/>
    <p:sldId id="312" r:id="rId6"/>
    <p:sldId id="302" r:id="rId7"/>
    <p:sldId id="303" r:id="rId8"/>
    <p:sldId id="319" r:id="rId9"/>
    <p:sldId id="304" r:id="rId10"/>
    <p:sldId id="305" r:id="rId11"/>
    <p:sldId id="324" r:id="rId12"/>
    <p:sldId id="325" r:id="rId13"/>
    <p:sldId id="327" r:id="rId14"/>
    <p:sldId id="328" r:id="rId15"/>
    <p:sldId id="331" r:id="rId16"/>
    <p:sldId id="332" r:id="rId17"/>
    <p:sldId id="330" r:id="rId18"/>
    <p:sldId id="326" r:id="rId19"/>
    <p:sldId id="300" r:id="rId20"/>
  </p:sldIdLst>
  <p:sldSz cx="9144000" cy="6858000" type="screen4x3"/>
  <p:notesSz cx="7045325" cy="93456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-228600" y="2590800"/>
            <a:ext cx="9525000" cy="23622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chemeClr val="tx1"/>
                </a:solidFill>
              </a:rPr>
              <a:t>R</a:t>
            </a:r>
            <a:r>
              <a:rPr lang="en-US" sz="4800" b="1" dirty="0" err="1" smtClean="0">
                <a:solidFill>
                  <a:schemeClr val="tx1"/>
                </a:solidFill>
              </a:rPr>
              <a:t>isiko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K</a:t>
            </a:r>
            <a:r>
              <a:rPr lang="en-US" sz="4800" b="1" dirty="0" err="1" smtClean="0">
                <a:solidFill>
                  <a:schemeClr val="tx1"/>
                </a:solidFill>
              </a:rPr>
              <a:t>eselamatan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K</a:t>
            </a:r>
            <a:r>
              <a:rPr lang="en-US" sz="4800" b="1" dirty="0" err="1" smtClean="0">
                <a:solidFill>
                  <a:schemeClr val="tx1"/>
                </a:solidFill>
              </a:rPr>
              <a:t>erja</a:t>
            </a:r>
            <a:endParaRPr lang="en-US" sz="48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229600" cy="3962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Hazard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err="1">
                <a:solidFill>
                  <a:schemeClr val="tx1"/>
                </a:solidFill>
              </a:rPr>
              <a:t>kondisi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situasi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faktor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berpotensi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menimbulkan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kecelakaan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cedera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kerugian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wisatawan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pekerja</a:t>
            </a:r>
            <a:r>
              <a:rPr lang="en-US" sz="2400" dirty="0">
                <a:solidFill>
                  <a:schemeClr val="tx1"/>
                </a:solidFill>
              </a:rPr>
              <a:t>. Hazard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berasal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buatan</a:t>
            </a:r>
            <a:r>
              <a:rPr lang="en-US" sz="2400" dirty="0">
                <a:solidFill>
                  <a:schemeClr val="tx1"/>
                </a:solidFill>
              </a:rPr>
              <a:t>), </a:t>
            </a:r>
            <a:r>
              <a:rPr lang="en-US" sz="2400" dirty="0" err="1">
                <a:solidFill>
                  <a:schemeClr val="tx1"/>
                </a:solidFill>
              </a:rPr>
              <a:t>kesalahan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manusia</a:t>
            </a:r>
            <a:r>
              <a:rPr lang="en-US" sz="2400" dirty="0">
                <a:solidFill>
                  <a:schemeClr val="tx1"/>
                </a:solidFill>
              </a:rPr>
              <a:t> (human error),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kondisi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peralatan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aman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  <a:r>
              <a:rPr lang="en-US" sz="2400" dirty="0" err="1">
                <a:solidFill>
                  <a:schemeClr val="tx1"/>
                </a:solidFill>
              </a:rPr>
              <a:t>Contohnya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meliputi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bencana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alam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longsor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banjir</a:t>
            </a:r>
            <a:r>
              <a:rPr lang="en-US" sz="2400" dirty="0">
                <a:solidFill>
                  <a:schemeClr val="tx1"/>
                </a:solidFill>
              </a:rPr>
              <a:t>), </a:t>
            </a:r>
            <a:r>
              <a:rPr lang="en-US" sz="2400" dirty="0" err="1">
                <a:solidFill>
                  <a:schemeClr val="tx1"/>
                </a:solidFill>
              </a:rPr>
              <a:t>kesalahan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penggunaan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peralatan</a:t>
            </a:r>
            <a:r>
              <a:rPr lang="en-US" sz="2400" dirty="0">
                <a:solidFill>
                  <a:schemeClr val="tx1"/>
                </a:solidFill>
              </a:rPr>
              <a:t> off-road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flying fox, </a:t>
            </a:r>
            <a:r>
              <a:rPr lang="en-US" sz="2400" dirty="0" err="1">
                <a:solidFill>
                  <a:schemeClr val="tx1"/>
                </a:solidFill>
              </a:rPr>
              <a:t>kondisi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peralatan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usang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serta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kondisi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lantai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rata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basah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443841"/>
            <a:ext cx="80772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Google Sans"/>
              </a:rPr>
              <a:t>Jenis-jenis</a:t>
            </a:r>
            <a:r>
              <a:rPr lang="en-US" dirty="0">
                <a:latin typeface="Google Sans"/>
              </a:rPr>
              <a:t> hazard </a:t>
            </a:r>
            <a:r>
              <a:rPr lang="en-US" dirty="0" err="1">
                <a:latin typeface="Google Sans"/>
              </a:rPr>
              <a:t>dalam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pariwisata</a:t>
            </a:r>
            <a:endParaRPr lang="en-US" dirty="0">
              <a:latin typeface="Google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Bahaya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Lingkungan</a:t>
            </a:r>
            <a:r>
              <a:rPr lang="en-US" b="1" dirty="0">
                <a:latin typeface="Google Sans"/>
              </a:rPr>
              <a:t>:</a:t>
            </a:r>
            <a:endParaRPr lang="en-US" dirty="0">
              <a:latin typeface="Google Sans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Alam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Tanah </a:t>
            </a:r>
            <a:r>
              <a:rPr lang="en-US" dirty="0" err="1">
                <a:latin typeface="Google Sans"/>
              </a:rPr>
              <a:t>longsor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banjir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pohon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tumbang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cuaca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ekstrem</a:t>
            </a:r>
            <a:r>
              <a:rPr lang="en-US" dirty="0">
                <a:latin typeface="Google Sans"/>
              </a:rPr>
              <a:t>. 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Buatan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Bangunan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layak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fungsi</a:t>
            </a:r>
            <a:r>
              <a:rPr lang="en-US" dirty="0">
                <a:latin typeface="Google Sans"/>
              </a:rPr>
              <a:t>, area yang </a:t>
            </a:r>
            <a:r>
              <a:rPr lang="en-US" dirty="0" err="1">
                <a:latin typeface="Google Sans"/>
              </a:rPr>
              <a:t>licin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karena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lantai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basah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atau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permukaan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rata.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Google Sans"/>
              </a:rPr>
              <a:t>Human Error (</a:t>
            </a:r>
            <a:r>
              <a:rPr lang="en-US" b="1" dirty="0" err="1">
                <a:latin typeface="Google Sans"/>
              </a:rPr>
              <a:t>Kesalahan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Manusia</a:t>
            </a:r>
            <a:r>
              <a:rPr lang="en-US" b="1" dirty="0">
                <a:latin typeface="Google Sans"/>
              </a:rPr>
              <a:t>):</a:t>
            </a:r>
            <a:endParaRPr lang="en-US" dirty="0">
              <a:latin typeface="Google Sans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dirty="0" err="1">
                <a:latin typeface="Google Sans"/>
              </a:rPr>
              <a:t>Kesalahan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dalam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penggunaan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alat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misalnya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saat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mengendarai</a:t>
            </a:r>
            <a:r>
              <a:rPr lang="en-US" dirty="0">
                <a:latin typeface="Google Sans"/>
              </a:rPr>
              <a:t> ATV, jeep, </a:t>
            </a:r>
            <a:r>
              <a:rPr lang="en-US" dirty="0" err="1">
                <a:latin typeface="Google Sans"/>
              </a:rPr>
              <a:t>atau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saat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melakukan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aktivitas</a:t>
            </a:r>
            <a:r>
              <a:rPr lang="en-US" dirty="0">
                <a:latin typeface="Google Sans"/>
              </a:rPr>
              <a:t> outbound.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Google Sans"/>
              </a:rPr>
              <a:t>Kondisi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fisik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pengunjung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siap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untuk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kegiatan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wisata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tertentu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seperti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kram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saat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menyusuri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gua</a:t>
            </a:r>
            <a:r>
              <a:rPr lang="en-US" dirty="0">
                <a:latin typeface="Google Sans"/>
              </a:rPr>
              <a:t>. </a:t>
            </a:r>
            <a:endParaRPr lang="en-US" b="0" i="0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65137442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" y="1295400"/>
            <a:ext cx="876300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Google Sans"/>
              </a:rPr>
              <a:t>Bahaya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Peralatan</a:t>
            </a:r>
            <a:endParaRPr lang="en-US" dirty="0">
              <a:latin typeface="Google Sans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Kerusakan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Peralatan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sudah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usang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rusak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atau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terawat</a:t>
            </a:r>
            <a:r>
              <a:rPr lang="en-US" dirty="0">
                <a:latin typeface="Google Sans"/>
              </a:rPr>
              <a:t>. 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Tidak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sesuai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standar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Penggunaan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peralatan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memenuhi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standar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keamanan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atau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sesuai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dengan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jenis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aktivitas</a:t>
            </a:r>
            <a:r>
              <a:rPr lang="en-US" dirty="0">
                <a:latin typeface="Google Sans"/>
              </a:rPr>
              <a:t>. 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Kesalahan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penggunaan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Penggunaan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peralatan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salah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bahkan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jika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peralatan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tersebut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dalam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kondisi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baik</a:t>
            </a:r>
            <a:r>
              <a:rPr lang="en-US" dirty="0">
                <a:latin typeface="Google Sans"/>
              </a:rPr>
              <a:t>. </a:t>
            </a:r>
            <a:endParaRPr lang="en-US" dirty="0" smtClean="0">
              <a:latin typeface="Google Sans"/>
            </a:endParaRPr>
          </a:p>
          <a:p>
            <a:pPr fontAlgn="ctr"/>
            <a:endParaRPr lang="en-US" dirty="0">
              <a:latin typeface="Google Sans"/>
            </a:endParaRPr>
          </a:p>
          <a:p>
            <a:pPr fontAlgn="ctr"/>
            <a:endParaRPr lang="en-US" dirty="0">
              <a:latin typeface="Google Sans"/>
            </a:endParaRPr>
          </a:p>
          <a:p>
            <a:r>
              <a:rPr lang="en-US" dirty="0" err="1" smtClean="0">
                <a:latin typeface="Google Sans"/>
              </a:rPr>
              <a:t>Bahaya</a:t>
            </a:r>
            <a:r>
              <a:rPr lang="en-US" dirty="0" smtClean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Lainnya</a:t>
            </a:r>
            <a:endParaRPr lang="en-US" dirty="0">
              <a:latin typeface="Google Sans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Kebakaran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Terutama</a:t>
            </a:r>
            <a:r>
              <a:rPr lang="en-US" dirty="0">
                <a:latin typeface="Google Sans"/>
              </a:rPr>
              <a:t> di area yang </a:t>
            </a:r>
            <a:r>
              <a:rPr lang="en-US" dirty="0" err="1">
                <a:latin typeface="Google Sans"/>
              </a:rPr>
              <a:t>menggunakan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bahan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mudah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terbakar</a:t>
            </a:r>
            <a:r>
              <a:rPr lang="en-US" dirty="0">
                <a:latin typeface="Google Sans"/>
              </a:rPr>
              <a:t>. 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Bahaya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listrik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Risiko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kecelakaan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akibat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arus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listrik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aman</a:t>
            </a:r>
            <a:r>
              <a:rPr lang="en-US" dirty="0">
                <a:latin typeface="Google Sans"/>
              </a:rPr>
              <a:t>. 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Bahaya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ergonomis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Posisi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kerja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tidak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nyaman</a:t>
            </a:r>
            <a:r>
              <a:rPr lang="en-US" dirty="0">
                <a:latin typeface="Google Sans"/>
              </a:rPr>
              <a:t> yang </a:t>
            </a:r>
            <a:r>
              <a:rPr lang="en-US" dirty="0" err="1">
                <a:latin typeface="Google Sans"/>
              </a:rPr>
              <a:t>dapat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menyebabkan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gangguan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pada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otot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dan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sendi</a:t>
            </a:r>
            <a:r>
              <a:rPr lang="en-US" dirty="0">
                <a:latin typeface="Google Sans"/>
              </a:rPr>
              <a:t>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latin typeface="Google Sans"/>
              </a:rPr>
              <a:t>Bahaya</a:t>
            </a:r>
            <a:r>
              <a:rPr lang="en-US" b="1" dirty="0">
                <a:latin typeface="Google Sans"/>
              </a:rPr>
              <a:t> </a:t>
            </a:r>
            <a:r>
              <a:rPr lang="en-US" b="1" dirty="0" err="1">
                <a:latin typeface="Google Sans"/>
              </a:rPr>
              <a:t>biologi</a:t>
            </a:r>
            <a:r>
              <a:rPr lang="en-US" b="1" dirty="0">
                <a:latin typeface="Google Sans"/>
              </a:rPr>
              <a:t>:</a:t>
            </a:r>
            <a:r>
              <a:rPr lang="en-US" dirty="0">
                <a:latin typeface="Google Sans"/>
              </a:rPr>
              <a:t> </a:t>
            </a:r>
            <a:r>
              <a:rPr lang="en-US" dirty="0" err="1">
                <a:latin typeface="Google Sans"/>
              </a:rPr>
              <a:t>Paparan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mikroorganisme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seperti</a:t>
            </a:r>
            <a:r>
              <a:rPr lang="en-US" dirty="0">
                <a:latin typeface="Google Sans"/>
              </a:rPr>
              <a:t> virus, </a:t>
            </a:r>
            <a:r>
              <a:rPr lang="en-US" dirty="0" err="1">
                <a:latin typeface="Google Sans"/>
              </a:rPr>
              <a:t>bakteri</a:t>
            </a:r>
            <a:r>
              <a:rPr lang="en-US" dirty="0">
                <a:latin typeface="Google Sans"/>
              </a:rPr>
              <a:t>, </a:t>
            </a:r>
            <a:r>
              <a:rPr lang="en-US" dirty="0" err="1">
                <a:latin typeface="Google Sans"/>
              </a:rPr>
              <a:t>atau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gigitan</a:t>
            </a:r>
            <a:r>
              <a:rPr lang="en-US" dirty="0">
                <a:latin typeface="Google Sans"/>
              </a:rPr>
              <a:t> </a:t>
            </a:r>
            <a:r>
              <a:rPr lang="en-US" dirty="0" err="1">
                <a:latin typeface="Google Sans"/>
              </a:rPr>
              <a:t>hewan</a:t>
            </a:r>
            <a:r>
              <a:rPr lang="en-US" dirty="0">
                <a:latin typeface="Google Sans"/>
              </a:rPr>
              <a:t>. </a:t>
            </a:r>
            <a:endParaRPr lang="en-US" b="0" i="0" dirty="0"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86218759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2274838"/>
            <a:ext cx="807720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A0A0A"/>
                </a:solidFill>
                <a:latin typeface="Google Sans"/>
              </a:rPr>
              <a:t>Hazard mapping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atau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n-US" sz="2000" b="1" dirty="0" err="1">
                <a:solidFill>
                  <a:srgbClr val="0A0A0A"/>
                </a:solidFill>
                <a:latin typeface="Google Sans"/>
              </a:rPr>
              <a:t>pemetaan</a:t>
            </a:r>
            <a:r>
              <a:rPr lang="en-US" sz="2000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b="1" dirty="0" err="1">
                <a:solidFill>
                  <a:srgbClr val="0A0A0A"/>
                </a:solidFill>
                <a:latin typeface="Google Sans"/>
              </a:rPr>
              <a:t>bahaya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adalah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en-US" sz="2000" dirty="0"/>
              <a:t>proses </a:t>
            </a:r>
            <a:r>
              <a:rPr lang="en-US" sz="2000" dirty="0" err="1"/>
              <a:t>visualisasi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identifikasi</a:t>
            </a:r>
            <a:r>
              <a:rPr lang="en-US" sz="2000" dirty="0"/>
              <a:t> area-area yang </a:t>
            </a:r>
            <a:r>
              <a:rPr lang="en-US" sz="2000" dirty="0" err="1"/>
              <a:t>berpotensi</a:t>
            </a:r>
            <a:r>
              <a:rPr lang="en-US" sz="2000" dirty="0"/>
              <a:t> </a:t>
            </a:r>
            <a:r>
              <a:rPr lang="en-US" sz="2000" dirty="0" err="1"/>
              <a:t>terkena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bahaya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bencana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bahaya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.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Hasil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dari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proses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ini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adalah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sebuah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peta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yang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menggambarkan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sebaran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dan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tingkat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risiko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dari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bahaya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Google Sans"/>
              </a:rPr>
              <a:t>tersebut</a:t>
            </a:r>
            <a:r>
              <a:rPr lang="en-US" sz="2000" dirty="0">
                <a:solidFill>
                  <a:srgbClr val="0A0A0A"/>
                </a:solidFill>
                <a:latin typeface="Google Sans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0824422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500" y="1427947"/>
            <a:ext cx="8763000" cy="4443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Jenis-jenis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pemetaan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Konsep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hazard mapping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diterapkan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bidang</a:t>
            </a:r>
            <a:endParaRPr lang="en-US" dirty="0" smtClean="0">
              <a:solidFill>
                <a:srgbClr val="0A0A0A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Pemetaan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bencana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alam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menunjukkan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wilayah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rawan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terkena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dampak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bencana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banjir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gempa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bumi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tanah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longsor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tsunami.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informasi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tentang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lokasi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keparahan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jalur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evakuasi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Pemetaan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di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tempat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mengidentifikasi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potensi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di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lingkungan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kebisingan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mekanik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listrik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membantu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perusahaan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menilai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mengendalikan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kecelakaan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Pemetaan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lalu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lintas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Disebut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juga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Route Hazard Mapping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yaitu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upaya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memetakan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di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sepanjang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rute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perjalanan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sebuah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visualisasi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Tujuannya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mengidentifikasi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dampaknya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kecelakaan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diminimalkan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6550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0905" y="990600"/>
            <a:ext cx="8462190" cy="44434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Berdasarkan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tingkat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Merah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Menandakan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paling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kritis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membutuhkan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perhatian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segera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Contoh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Area di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sekitar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mesin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bertegangan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lokasi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berisiko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ledakan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zona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rawan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bencana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III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misalnya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di kaki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gunung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berapi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Oranye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Kuning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Menandakan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potensi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sedang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perlu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kewaspadaan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Area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seberbahaya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zona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merah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tetapi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tetap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membutuhkan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kehati-hatian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Contoh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Lantai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licin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area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kebisingan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zona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rawan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bencana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II.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Hijau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Menandakan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kondisi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aman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lokasi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peralatan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keselamatan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jalur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evakuasi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Contoh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Titik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kumpul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jalur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menuju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pintu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darurat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lokasi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kotak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P3K.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11259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057400"/>
            <a:ext cx="7732316" cy="3335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Berdasarkan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jenis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Selain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beberapa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warna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juga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mengklasifikasikan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jenis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di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lingkungan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Merah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kebakaran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keberadaan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peralatan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pemadam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api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Biru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berkaitan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listrik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Coklat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kimia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mudah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terbakar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meledak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Hijau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berhubungan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kimia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Ungu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radiasi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Oranye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fisik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umum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kebisingan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panas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penerangan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buruk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45917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90" t="34617"/>
          <a:stretch/>
        </p:blipFill>
        <p:spPr>
          <a:xfrm>
            <a:off x="381000" y="1295400"/>
            <a:ext cx="791874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01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" y="1600200"/>
            <a:ext cx="8610600" cy="3733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TUGAS KELOMPOK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1 </a:t>
            </a:r>
            <a:r>
              <a:rPr lang="en-US" sz="2400" b="1" dirty="0" err="1" smtClean="0">
                <a:solidFill>
                  <a:schemeClr val="tx1"/>
                </a:solidFill>
              </a:rPr>
              <a:t>kelompok</a:t>
            </a:r>
            <a:r>
              <a:rPr lang="en-US" sz="2400" b="1" dirty="0" smtClean="0">
                <a:solidFill>
                  <a:schemeClr val="tx1"/>
                </a:solidFill>
              </a:rPr>
              <a:t> 4 orang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Buatlah</a:t>
            </a:r>
            <a:r>
              <a:rPr lang="en-US" sz="2400" dirty="0" smtClean="0">
                <a:solidFill>
                  <a:schemeClr val="tx1"/>
                </a:solidFill>
              </a:rPr>
              <a:t> hazard mapping di </a:t>
            </a:r>
            <a:r>
              <a:rPr lang="en-US" sz="2400" dirty="0" err="1" smtClean="0">
                <a:solidFill>
                  <a:schemeClr val="tx1"/>
                </a:solidFill>
              </a:rPr>
              <a:t>sekitar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Kampus</a:t>
            </a:r>
            <a:r>
              <a:rPr lang="en-US" sz="2400" dirty="0" smtClean="0">
                <a:solidFill>
                  <a:schemeClr val="tx1"/>
                </a:solidFill>
              </a:rPr>
              <a:t> IIB </a:t>
            </a:r>
            <a:r>
              <a:rPr lang="en-US" sz="2400" dirty="0" err="1" smtClean="0">
                <a:solidFill>
                  <a:schemeClr val="tx1"/>
                </a:solidFill>
              </a:rPr>
              <a:t>Darmajaya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lalu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tentukan</a:t>
            </a:r>
            <a:r>
              <a:rPr lang="en-US" sz="2400" dirty="0" smtClean="0">
                <a:solidFill>
                  <a:schemeClr val="tx1"/>
                </a:solidFill>
              </a:rPr>
              <a:t> hazard/</a:t>
            </a:r>
            <a:r>
              <a:rPr lang="en-US" sz="2400" dirty="0" err="1" smtClean="0">
                <a:solidFill>
                  <a:schemeClr val="tx1"/>
                </a:solidFill>
              </a:rPr>
              <a:t>bahaya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ditimbulkan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simbol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warna</a:t>
            </a:r>
            <a:r>
              <a:rPr lang="en-US" sz="2400" dirty="0" smtClean="0">
                <a:solidFill>
                  <a:schemeClr val="tx1"/>
                </a:solidFill>
              </a:rPr>
              <a:t> .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Contohnya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merah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risiko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tinggi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kuning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sedang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hijau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rendah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749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endParaRPr lang="en-US" sz="4000" b="1" dirty="0">
              <a:solidFill>
                <a:schemeClr val="tx1"/>
              </a:solidFill>
            </a:endParaRPr>
          </a:p>
          <a:p>
            <a:endParaRPr lang="id-ID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Thank You</a:t>
            </a:r>
            <a:r>
              <a:rPr lang="id-ID" sz="4000" b="1" dirty="0" smtClean="0">
                <a:solidFill>
                  <a:schemeClr val="tx1"/>
                </a:solidFill>
              </a:rPr>
              <a:t> </a:t>
            </a:r>
            <a:r>
              <a:rPr lang="id-ID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78486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1D35"/>
                </a:solidFill>
                <a:latin typeface="Google Sans"/>
              </a:rPr>
              <a:t>Risiko</a:t>
            </a:r>
            <a:r>
              <a:rPr lang="en-US" sz="2400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b="1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sz="2400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b="1" dirty="0" err="1">
                <a:solidFill>
                  <a:srgbClr val="001D35"/>
                </a:solidFill>
                <a:latin typeface="Google Sans"/>
              </a:rPr>
              <a:t>keselamatan</a:t>
            </a:r>
            <a:r>
              <a:rPr lang="en-US" sz="2400" b="1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b="1" dirty="0" err="1">
                <a:solidFill>
                  <a:srgbClr val="001D35"/>
                </a:solidFill>
                <a:latin typeface="Google Sans"/>
              </a:rPr>
              <a:t>kerja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adalah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 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kemungkinan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peluang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terjadinya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cedera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atau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dampak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kesehatan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merugikan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akibat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paparan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terhadap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bahaya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di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tempat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kerja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. 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Ini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adalah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konsep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menggabungkan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probabilitas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(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kemungkinan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terjadi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)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konsekuensi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(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tingkat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keparahan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dampak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)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dari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suatu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bahaya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, yang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dapat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memengaruhi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keselamatan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kesehatan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pekerja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tujuan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perusahaan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621282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914400"/>
            <a:ext cx="8458200" cy="50105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Bahaya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potensial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menyebabkan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cedera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kerugian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misalnya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sebuah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tangga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rusak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).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Risiko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adalah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kemungkinan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terjadinya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insiden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tersebut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seperti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kemungkinan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terjatuh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saat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menggunakan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tangga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rusak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Risiko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juga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dapat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diartikan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sebagai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hasil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kali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antara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frekuensi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keparahan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suatu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kejadian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yang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dinilai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kategori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rendah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sedang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tinggi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ekstrem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554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400" y="921603"/>
            <a:ext cx="8305800" cy="41488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Contoh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risiko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Bahaya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Tangga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rusak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mesin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tidak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memiliki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pelindung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paparan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kimia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berbahaya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Risiko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Kemungkinan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terjatuh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tangga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tertimpa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benda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mesin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rusak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keracunan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kimia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328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682823"/>
            <a:ext cx="8305800" cy="5212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Jenis-jenis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keselamatan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lang="en-US" sz="2000" dirty="0" smtClean="0"/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fisik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berasal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lingkungan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fisik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kebisingan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radiasi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getaran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suhu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ekstrem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listrik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kimia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akibat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paparan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kimia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pelarut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cat,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perekat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debu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beracun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biologi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berasal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organisme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hidup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bakteri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virus,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jamur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serangga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tanaman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ergonomi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Bahaya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berhubungan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desain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tempat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peralatan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sesuai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menyebabkan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cedera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otot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saraf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akibat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postur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janggal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gerakan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berulang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mengangkat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beban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>
              <a:buFontTx/>
              <a:buChar char="•"/>
            </a:pPr>
            <a:r>
              <a:rPr lang="en-US" sz="2000" b="1" dirty="0" err="1"/>
              <a:t>Risiko</a:t>
            </a:r>
            <a:r>
              <a:rPr lang="en-US" sz="2000" b="1" dirty="0"/>
              <a:t> </a:t>
            </a:r>
            <a:r>
              <a:rPr lang="en-US" sz="2000" b="1" dirty="0" err="1"/>
              <a:t>psikososial</a:t>
            </a:r>
            <a:r>
              <a:rPr lang="en-US" sz="2000" dirty="0"/>
              <a:t>: </a:t>
            </a:r>
            <a:r>
              <a:rPr lang="en-US" sz="2000" dirty="0" err="1"/>
              <a:t>Bahaya</a:t>
            </a:r>
            <a:r>
              <a:rPr lang="en-US" sz="2000" dirty="0"/>
              <a:t> yang </a:t>
            </a:r>
            <a:r>
              <a:rPr lang="en-US" sz="2000" dirty="0" err="1"/>
              <a:t>memengaruhi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mental </a:t>
            </a:r>
            <a:r>
              <a:rPr lang="en-US" sz="2000" dirty="0" err="1"/>
              <a:t>pekerja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stres</a:t>
            </a:r>
            <a:r>
              <a:rPr lang="en-US" sz="2000" dirty="0"/>
              <a:t>, </a:t>
            </a:r>
            <a:r>
              <a:rPr lang="en-US" sz="2000" dirty="0" err="1"/>
              <a:t>beban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, </a:t>
            </a:r>
            <a:r>
              <a:rPr lang="en-US" sz="2000" dirty="0" err="1"/>
              <a:t>pelecehan</a:t>
            </a:r>
            <a:r>
              <a:rPr lang="en-US" sz="2000" dirty="0"/>
              <a:t>, </a:t>
            </a:r>
            <a:r>
              <a:rPr lang="en-US" sz="2000" dirty="0" err="1"/>
              <a:t>intimidasi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kekerasan</a:t>
            </a:r>
            <a:r>
              <a:rPr lang="en-US" sz="2000" dirty="0"/>
              <a:t> di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.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95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1219945"/>
            <a:ext cx="8610600" cy="4166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Penyebab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risiko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keselamatan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Kelalaian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manusia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Ketidakhati-hatian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kurangnya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konsentrasi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mematuhi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prosedur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keselamatan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Kurangnya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pelatihan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Pekerja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memiliki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pengetahuan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keterampilan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memadai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untuk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menangani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pekerjaan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berisiko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tinggi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Kondisi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lingkungan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Lingkungan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bersih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rapi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seperti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adanya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tumpahan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menyebabkan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terpeleset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Peralatan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aman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Penggunaan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mesin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peralatan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rusak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dilengkapi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pelindung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terawat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lvl="0" algn="l">
              <a:buFontTx/>
              <a:buChar char="•"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Sistem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manajemen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lemah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Kurangnya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pengawasan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dari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pihak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manajemen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terhadap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K3,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prosedur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kerja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yang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jelas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atau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tidak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adanya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penanggulangan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en-US" sz="1800" dirty="0" err="1"/>
              <a:t>bahaya</a:t>
            </a:r>
            <a:r>
              <a:rPr lang="en-US" sz="1800" dirty="0"/>
              <a:t> yang </a:t>
            </a:r>
            <a:r>
              <a:rPr lang="en-US" sz="1800" dirty="0" err="1" smtClean="0"/>
              <a:t>efektif</a:t>
            </a:r>
            <a:r>
              <a:rPr lang="en-US" sz="1800" dirty="0" smtClean="0"/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610600" cy="1752600"/>
          </a:xfrm>
        </p:spPr>
        <p:txBody>
          <a:bodyPr>
            <a:noAutofit/>
          </a:bodyPr>
          <a:lstStyle/>
          <a:p>
            <a:pPr algn="l"/>
            <a:endParaRPr lang="en-US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algn="l"/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0010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ctr"/>
            <a:r>
              <a:rPr lang="en-US" sz="2400" b="1" dirty="0" err="1"/>
              <a:t>Bahaya</a:t>
            </a:r>
            <a:r>
              <a:rPr lang="en-US" sz="2400" b="1" dirty="0"/>
              <a:t> </a:t>
            </a:r>
            <a:r>
              <a:rPr lang="en-US" sz="2400" b="1" dirty="0" err="1"/>
              <a:t>ergonomis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 </a:t>
            </a:r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fisik</a:t>
            </a:r>
            <a:r>
              <a:rPr lang="en-US" sz="2400" dirty="0"/>
              <a:t> di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cedera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muskuloskeletal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,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gerakan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, </a:t>
            </a:r>
            <a:r>
              <a:rPr lang="en-US" sz="2400" dirty="0" err="1"/>
              <a:t>postur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nyaman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mengangkat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. </a:t>
            </a:r>
            <a:r>
              <a:rPr lang="en-US" sz="2400" dirty="0" err="1"/>
              <a:t>Bahaya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rasa </a:t>
            </a:r>
            <a:r>
              <a:rPr lang="en-US" sz="2400" dirty="0" err="1"/>
              <a:t>sakit</a:t>
            </a:r>
            <a:r>
              <a:rPr lang="en-US" sz="2400" dirty="0"/>
              <a:t>, </a:t>
            </a:r>
            <a:r>
              <a:rPr lang="en-US" sz="2400" dirty="0" err="1"/>
              <a:t>kelelahan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serius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cedera</a:t>
            </a:r>
            <a:r>
              <a:rPr lang="en-US" sz="2400" dirty="0"/>
              <a:t> </a:t>
            </a:r>
            <a:r>
              <a:rPr lang="en-US" sz="2400" dirty="0" err="1"/>
              <a:t>ketegangan</a:t>
            </a:r>
            <a:r>
              <a:rPr lang="en-US" sz="2400" dirty="0"/>
              <a:t>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.</a:t>
            </a:r>
          </a:p>
          <a:p>
            <a:pPr algn="just" fontAlgn="ctr"/>
            <a:endParaRPr lang="en-US" sz="2400" dirty="0"/>
          </a:p>
          <a:p>
            <a:pPr algn="just"/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4800" y="381000"/>
            <a:ext cx="8534400" cy="60570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Contoh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bahaya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ergonomis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solidFill>
                <a:srgbClr val="001D35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Gerakan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berulang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gerakan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terus-menerus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jangka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waktu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lama.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Postur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tubuh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canggung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Bekerja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posisi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nyaman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membungkuk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berlutut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jongkok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waktu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lama.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Posisi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diam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Tetap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posisi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waktu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lama.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Tekanan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langsung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Tekanan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area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tubuh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lengan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saat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bekerja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alat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Tenaga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fisik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berlebihan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Mengangkat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mendorong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menarik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beban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berat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secara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manual.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Getaran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Paparan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getaran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peralatan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alat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Suhu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ekstrem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Bekerja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di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lingkungan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panas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terlalu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dingin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Desain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tempat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kerja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buruk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Tata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letak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peralatan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tepat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kursi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tidak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ergonomis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pencahayaan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buruk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83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382000" cy="2971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Apa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Itu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r>
              <a:rPr lang="en-US" sz="2400" b="1" i="1" dirty="0" smtClean="0">
                <a:solidFill>
                  <a:schemeClr val="tx1"/>
                </a:solidFill>
              </a:rPr>
              <a:t>Hazard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400" b="1" dirty="0">
              <a:solidFill>
                <a:schemeClr val="tx1"/>
              </a:solidFill>
            </a:endParaRPr>
          </a:p>
          <a:p>
            <a:pPr algn="just"/>
            <a:r>
              <a:rPr lang="en-US" sz="2400" i="1" dirty="0">
                <a:solidFill>
                  <a:schemeClr val="tx1"/>
                </a:solidFill>
              </a:rPr>
              <a:t>Hazard 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segala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sesuatu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potensi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menyebabkan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cedera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kerusakan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gangguan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kesehatan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tempat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kerja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  <a:r>
              <a:rPr lang="en-US" sz="2400" i="1" dirty="0">
                <a:solidFill>
                  <a:schemeClr val="tx1"/>
                </a:solidFill>
              </a:rPr>
              <a:t>Hazard 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berupa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kondisi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benda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situasi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tertentu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berpotensi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membahayakan</a:t>
            </a:r>
            <a:r>
              <a:rPr lang="en-US" sz="2400" dirty="0">
                <a:solidFill>
                  <a:schemeClr val="tx1"/>
                </a:solidFill>
              </a:rPr>
              <a:t>. </a:t>
            </a:r>
            <a:endParaRPr lang="en-US" sz="23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355</Words>
  <Application>Microsoft Office PowerPoint</Application>
  <PresentationFormat>On-screen Show (4:3)</PresentationFormat>
  <Paragraphs>92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Google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541</cp:revision>
  <cp:lastPrinted>2017-08-29T02:54:51Z</cp:lastPrinted>
  <dcterms:created xsi:type="dcterms:W3CDTF">2010-04-18T12:06:30Z</dcterms:created>
  <dcterms:modified xsi:type="dcterms:W3CDTF">2025-10-19T16:03:47Z</dcterms:modified>
</cp:coreProperties>
</file>