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8"/>
  </p:handoutMasterIdLst>
  <p:sldIdLst>
    <p:sldId id="256" r:id="rId3"/>
    <p:sldId id="385" r:id="rId5"/>
    <p:sldId id="411" r:id="rId6"/>
    <p:sldId id="434" r:id="rId7"/>
    <p:sldId id="435" r:id="rId8"/>
    <p:sldId id="438" r:id="rId9"/>
    <p:sldId id="436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46" r:id="rId18"/>
    <p:sldId id="447" r:id="rId19"/>
    <p:sldId id="448" r:id="rId20"/>
    <p:sldId id="449" r:id="rId21"/>
    <p:sldId id="450" r:id="rId22"/>
    <p:sldId id="451" r:id="rId23"/>
    <p:sldId id="452" r:id="rId24"/>
    <p:sldId id="461" r:id="rId25"/>
    <p:sldId id="462" r:id="rId26"/>
    <p:sldId id="460" r:id="rId27"/>
  </p:sldIdLst>
  <p:sldSz cx="9144000" cy="6858000" type="screen4x3"/>
  <p:notesSz cx="7045325" cy="9345295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9" userDrawn="1">
          <p15:clr>
            <a:srgbClr val="A4A3A4"/>
          </p15:clr>
        </p15:guide>
        <p15:guide id="2" pos="28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209"/>
        <p:guide pos="28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3011"/>
        <p:guide pos="217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tags" Target="tags/tag2.xml"/><Relationship Id="rId32" Type="http://schemas.openxmlformats.org/officeDocument/2006/relationships/commentAuthors" Target="commentAuthors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US" alt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18097"/>
            <a:ext cx="9144000" cy="15684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Ke-5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PERMODALAN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ada pemisahan antara harta pribadi dan harta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Jika firma pailit, maka harta pribadi sekutu juga dapat disita.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Laba dibagi sesuai perjanjian, jika tidak disebutkan maka dianggap sama rata.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“Mega Karya” untung Rp200 juta → dibagi rata dua sekutu karena tak ada ketentuan lain dalam akta.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ORGAN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Para Sekutu (sebagai pemilik sekaligus pengurus).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Pengurus Firma (ditunjuk untuk operasional sehari-hari).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Karyawan / tenaga ahli (jika ada).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Dalam Firma “Tirta &amp; Co”, Tirta menjadi pengurus utama sedangkan sekutu lain bertugas mengatur keuangan.</a:t>
            </a:r>
            <a:r>
              <a:rPr lang="en-US" altLang="en-US" sz="2200">
                <a:solidFill>
                  <a:schemeClr val="tx1"/>
                </a:solidFill>
              </a:rPr>
              <a:t>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HAK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Mendapatkan bagian keuntungan sesuai kesepakatan.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Hak suara dalam pengambilan keputusan strategis.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Berhak mewakili firma di depan pihak ketiga jika tidak dilarang akta.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Berhak meminta pemeriksaan pembukuan.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B meminta laporan keuangan bulanan untuk mengawasi kegiatan usaha.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HAK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atas pembagian hasil usaha.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mendapatkan laporan keuangan dan kegiatan usaha.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ikut dalam pengambilan keputusan.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mengundurkan diri dengan pemberitahuan.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pasif berhak meninjau laporan keuangan meskipun tidak ikut pengelolaan.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KEWAJIBAN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usaha dengan itikad baik dan profesional.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boleh bersaing dengan firma sendiri.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Menanggung kerugian dan risiko usaha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Menjaga reputasi nama firma.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dilarang membuka bisnis serupa di luar firma tanpa persetujuan sekutu lain.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WEWENANG SEKUTU AKTIF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Melakukan kontrak bisnis atas nama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Menandatangani perjanjian, membuka rekening, dan bertransaksi.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Menjalankan kegiatan hukum untuk kepentingan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Contoh: Sekutu aktif dapat menandatangani perjanjian sewa kantor atas nama Firma “Global Konsultan”.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PROSEDUR PENDIRIAN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Membuat akta pendirian di hadapan notaris.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Mendaftarkan akta ke Pengadilan Negeri setempat.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Mengumumkan pendirian dalam Berita Negara RI.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Mengurus izin usaha (NIB, NPWP, SIUP).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“Cipta Karya” berdiri tahun 2024, terdaftar di PN Bandar Lampung, dan memiliki NIB resmi dari OSS.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ISI AKTA PENDIRIAN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Nama dan tempat kedudukan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Identitas para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Tujuan usaha dan bidang kegiatan.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Jumlah modal serta cara penyetorannya.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Pembagian laba dan rugi.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Tata cara keluar/masuknya sekutu baru.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Ketentuan pembubaran dan penyelesaian sengketa.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Akta menetapkan pembagian laba 60% untuk sekutu aktif, 40% sekutu pasif</a:t>
            </a:r>
            <a:r>
              <a:rPr lang="en-US" altLang="en-US" sz="2200">
                <a:solidFill>
                  <a:schemeClr val="tx1"/>
                </a:solidFill>
              </a:rPr>
              <a:t>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PEMBUBARAN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Berdasarkan kesepakatan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Karena sekutu meninggal dunia, pailit, atau keluar.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Karena putusan pengadilan jika ada perselisihan berat.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Setelah bubar dilakukan likuidasi (pembagian harta &amp; pelunasan utang).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“Roda Emas” bubar karena salah satu sekutu meninggal dan ahli waris menolak melanjutkan.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PROSES LIKUIDASI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Menunjuk likuidator dari sekutu atau pihak ketiga.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Menjual aset firma untuk membayar utang.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Membagi sisa hasil sesuai proporsi modal.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Melaporkan hasil likuidasi ke pengadilan.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Sisa aset Rp120 juta dibagi 70:30 antara sekutu A dan B sesuai akta.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PENGANTAR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366395" y="1641475"/>
            <a:ext cx="8387080" cy="46018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Firma merupakan bentuk persekutuan yang muncul dari perjanjian kerja sama antara dua orang atau lebih untuk menjalankan usaha secara bersama.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Didasarkan atas kepercayaan dan tanggung jawab pribadi antar sekutu.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Banyak digunakan di bidang jasa profesional seperti firma hukum, akuntansi, arsitektur, dan konsultan bisnis.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zh-CN" altLang="en-US" sz="2100" dirty="0">
                <a:solidFill>
                  <a:schemeClr val="tx1"/>
                </a:solidFill>
              </a:rPr>
              <a:t>📌</a:t>
            </a:r>
            <a:r>
              <a:rPr lang="en-US" altLang="en-US" sz="2100" dirty="0">
                <a:solidFill>
                  <a:schemeClr val="tx1"/>
                </a:solidFill>
              </a:rPr>
              <a:t> Contoh: Firma “Adi &amp; Rekan” yang beranggotakan dua pengacara menjalankan usaha hukum dengan nama bersama.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 &amp; KEKURANGAN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Modal lebih besar karena gabungan beberapa orang.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Tanggung jawab menunjukkan komitmen tinggi ke mitra bisnis.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Cocok untuk usaha profesional seperti hukum dan konsultan.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Kekurangan: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Risiko pribadi tinggi karena tanggung jawab tidak terbatas.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Rentan konflik internal antar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Tidak mudah menarik modal eksternal seperti PT.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“Digital Pro” bubar karena perbedaan arah bisnis antar sekutu.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PENUTUP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Firma adalah bentuk usaha yang mengandalkan kepercayaan, tanggung jawab, dan kerja sama.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Cocok bagi usaha berbasis keahlian dan kemitraan yang solid.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Namun harus disertai pengaturan hukum yang jelas untuk menghindari sengketa di kemudian hari.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Dasar hukum: KUHD Pasal 16–35, KUHPerdata Pasal 1618–1652.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Kunci keberhasilan firma: transparansi, integritas, dan kepercayaan antar sekutu.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Empat sahabat — Andi, Bella, Citra, dan Dimas — memiliki latar belakang berbeda.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Mereka sepakat menjalankan usaha kuliner modern “ABC Kitchen” dengan ketentuan berikut: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Andi dan Bella menyediakan modal awal masing-masing Rp100 juta.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Citra bertugas sebagai pengelola operasional harian tanpa menyertakan modal.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Dimas hanya memberikan pinjaman modal dengan bunga ringan, tanpa terlibat dalam pengelolaan. Perjanjian mereka dibuat secara tertulis di bawah tangan, tanpa akta notaris, dan tidak didaftarkan ke pengadilan.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Beberapa bulan kemudian, Citra menandatangani kontrak sewa tempat atas nama “ABC Kitchen”, namun gagal membayar kewajiban sewa karena omzet turun. Pemilik tempat menuntut seluruh anggota kelompok bertanggung jawab secara pribadi.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Berdasarkan uraian kasus di atas, apakah bentuk kerja sama “ABC Kitchen” dapat dikategorikan sebagai Persekutuan Perdata atau Firma? Jelaskan dengan dasar hukum yang relevan.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Bagaimana status hukum perjanjian di bawah tangan tersebut jika dibandingkan dengan akta pendirian firma yang dibuat secara notariil dan diumumkan dalam Berita Negara?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Siapa saja yang dapat dimintai tanggung jawab hukum oleh pihak ketiga dalam kasus ini? Uraikan alasannya berdasarkan peran masing-masing pihak (Andi, Bella, Citra, Dimas).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Jelaskan perbedaan utama tanggung jawab sekutu dalam Persekutuan Perdata dan Firma terhadap pihak ketiga.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Jika keempat orang tersebut ingin menjadikan “ABC Kitchen” sebagai firma yang sah secara hukum, langkah-langkah apa saja yang wajib ditempuh sesuai ketentuan KUHD Pasal 16–35?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241300" y="737870"/>
            <a:ext cx="8486775" cy="532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350"/>
              </a:lnSpc>
              <a:buFont typeface="+mj-lt"/>
            </a:pPr>
            <a:r>
              <a:rPr lang="en-US" altLang="en-US" sz="3000" dirty="0">
                <a:solidFill>
                  <a:schemeClr val="tx1"/>
                </a:solidFill>
              </a:rPr>
              <a:t>DASAR HUKUM FIRMA</a:t>
            </a:r>
            <a:endParaRPr lang="en-US" altLang="en-US" sz="3000" dirty="0">
              <a:solidFill>
                <a:schemeClr val="tx1"/>
              </a:solidFill>
            </a:endParaRPr>
          </a:p>
          <a:p>
            <a:pPr algn="ctr">
              <a:lnSpc>
                <a:spcPts val="2350"/>
              </a:lnSpc>
              <a:buFont typeface="+mj-lt"/>
            </a:pPr>
            <a:endParaRPr lang="en-US" altLang="en-US" sz="3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Diatur dalam Kitab Undang-Undang Hukum Dagang (KUHD) Pasal 16–35.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Berlaku juga ketentuan umum KUHPerdata Pasal 1618–1652 tentang persekutuan perdata.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Firma merupakan persekutuan perdata yang bersifat khusus dan berorientasi pada kegiatan dagang.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5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500" dirty="0">
                <a:solidFill>
                  <a:schemeClr val="tx1"/>
                </a:solidFill>
              </a:rPr>
              <a:t>Artinya: Firma tidak berdiri sebagai badan hukum tersendiri, sehingga tanggung jawab melekat langsung pada para sekutu.</a:t>
            </a:r>
            <a:endParaRPr lang="en-US" altLang="en-US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b="1">
                <a:solidFill>
                  <a:schemeClr val="tx1"/>
                </a:solidFill>
              </a:rPr>
              <a:t>PENGERTIAN FIRMA</a:t>
            </a:r>
            <a:endParaRPr lang="en-US" altLang="en-US" sz="2200" b="1">
              <a:solidFill>
                <a:schemeClr val="tx1"/>
              </a:solidFill>
            </a:endParaRPr>
          </a:p>
          <a:p>
            <a:pPr algn="ctr"/>
            <a:endParaRPr lang="en-US" altLang="en-US" sz="2200" b="1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Firma adalah persekutuan antara dua orang atau lebih yang sepakat menjalankan perusahaan dengan nama bersama dan tujuan memperoleh keuntungan.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Para sekutu menyumbangkan modal, tenaga, atau keahlian.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Tanggung jawab para sekutu tidak terbatas sampai pada harta pribadi.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Firma “Rama &amp; Partners” didirikan dua konsultan pajak untuk mengelola klien perusahaan besar.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KARAKTERISTIK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Minimal dua sekutu yang terlibat aktif.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Menggunakan nama bersama yang dikenal publik.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memiliki kepribadian hukum sendiri.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Tanggung jawab pribadi dan tanggung renteng atas seluruh utang.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Dibentuk melalui akta notaris dan diumumkan di Berita Negara.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Implikasi: Firma bukan entitas terpisah; jika firma berutang, maka seluruh sekutu ikut menanggung.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PRINSIP TANGGUNG RENTENG (JOINT LIABILITY)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Setiap sekutu bertanggung jawab bersama-sama dan secara pribadi atas utang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Kreditur bebas menagih kepada salah satu atau semua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yang melunasi utang dapat menuntut penggantian kepada sekutu lainnya.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Firma “Sinar Jaya” berutang Rp300 juta. Jika hanya sekutu A yang membayar, ia berhak menagih kembali bagian B dan C.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TUJUAN PEMBENTUKAN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Menggabungkan modal dan kemampuan manajerial agar usaha lebih besar.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kegiatan bisnis bersama dengan risiko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Meningkatkan kepercayaan mitra usaha karena tanggung jawab sekutu bersifat pribadi.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Dua akuntan mendirikan firma agar dapat menerima klien korporasi dengan reputasi yang lebih kuat.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JENIS SEKUTU DALAM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Aktif: mengelola dan mewakili firma dalam kegiatan usaha.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Pasif: hanya menyetor modal dan tidak terlibat dalam pengurusan.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Setiap sekutu memiliki hak suara sesuai kesepakatan dalam akta pendirian.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Sekutu A aktif mengurus operasional, sekutu B hanya menjadi investor.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KONTRIBUSI (INBRENG)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Dapat berupa uang, barang, tenaga, atau keahlian profesional.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Semua kontribusi harus dicatat dalam akta pendirian.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Besar kecilnya inbreng menentukan porsi laba dan tanggung jawab.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A menyetor Rp100 juta, B menyetor keahlian hukum; pembagian laba 70:30.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8208</Words>
  <Application>WPS Presentation</Application>
  <PresentationFormat>On-screen Show (4:3)</PresentationFormat>
  <Paragraphs>206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538</cp:revision>
  <cp:lastPrinted>2017-08-29T02:54:00Z</cp:lastPrinted>
  <dcterms:created xsi:type="dcterms:W3CDTF">2010-04-18T12:06:00Z</dcterms:created>
  <dcterms:modified xsi:type="dcterms:W3CDTF">2025-10-25T05:14:17Z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63FF5585FBAC497AA5C1E1856302071D_12</vt:lpwstr>
  </property>
  <property fmtid="{D5CDD505-2E9C-101B-9397-08002B2CF9AE}" pid="3" name="KSOProductBuildVer">
    <vt:lpwstr>1033-12.2.0.23131</vt:lpwstr>
  </property>
</Properties>
</file>