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2" r:id="rId3"/>
    <p:sldId id="299" r:id="rId4"/>
    <p:sldId id="301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EKONOMI 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EKONOMI 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EKONOMI 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EKONOMI 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467544" y="1628800"/>
            <a:ext cx="86354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Konsep Dasar</a:t>
            </a:r>
            <a:r>
              <a:rPr lang="ms-MY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6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Kepariwisataan</a:t>
            </a:r>
            <a:r>
              <a:rPr lang="ms-MY" sz="3600" b="1" spc="-5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3600" b="1" spc="-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3600" b="1" spc="-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179512" y="116632"/>
            <a:ext cx="2520280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Pariwisata dan Ekonomi Kreatif Melaju Pada 2018">
            <a:extLst>
              <a:ext uri="{FF2B5EF4-FFF2-40B4-BE49-F238E27FC236}">
                <a16:creationId xmlns:a16="http://schemas.microsoft.com/office/drawing/2014/main" id="{5F80AB93-137E-FABF-0B70-14867161C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3722"/>
            <a:ext cx="9144000" cy="410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B000C35F-EE16-7662-F22A-7629C5DC4E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0552C62C-FA06-BA6A-06A6-9CC885A3E2BE}"/>
              </a:ext>
            </a:extLst>
          </p:cNvPr>
          <p:cNvSpPr txBox="1"/>
          <p:nvPr/>
        </p:nvSpPr>
        <p:spPr>
          <a:xfrm>
            <a:off x="251520" y="764705"/>
            <a:ext cx="5112568" cy="5155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non-residen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referensi.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Ketika orang bepergian ke luar negara tuan rumah / negara asalnya ke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 lain, maka itu disebut pariwisata inbound untuk negara tempat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bepergian.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Outbound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referensi.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Ketika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negeri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daripada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 outbound untuk negaranya sendiri karena dia pergi ke 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negaranya.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6" name="Picture 2" descr="Pariwisata, Lokomotif Baru Penggerak Ekonomi Indonesia | Sekretariat Negara">
            <a:extLst>
              <a:ext uri="{FF2B5EF4-FFF2-40B4-BE49-F238E27FC236}">
                <a16:creationId xmlns:a16="http://schemas.microsoft.com/office/drawing/2014/main" id="{89EE8ED4-E69E-8E65-6093-784DE5335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0"/>
            <a:ext cx="3779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82062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B4267C3-79F5-15EF-0E3E-EE8010D368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20375532-B825-5B74-6EC1-E99414932B10}"/>
              </a:ext>
            </a:extLst>
          </p:cNvPr>
          <p:cNvSpPr txBox="1"/>
          <p:nvPr/>
        </p:nvSpPr>
        <p:spPr>
          <a:xfrm>
            <a:off x="179512" y="692696"/>
            <a:ext cx="8784976" cy="5927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105" algn="just">
              <a:spcBef>
                <a:spcPts val="610"/>
              </a:spcBef>
              <a:spcAft>
                <a:spcPts val="0"/>
              </a:spcAft>
            </a:pPr>
            <a:r>
              <a:rPr lang="ms-MY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mempelajari manfaat ekonomi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 pergerakan</a:t>
            </a:r>
            <a:r>
              <a:rPr lang="ms-MY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wisatawan, digabungkan untuk mendapatkan kategori pariwisata berikut </a:t>
            </a:r>
            <a:r>
              <a:rPr lang="ms-MY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(Hall</a:t>
            </a:r>
            <a:r>
              <a:rPr lang="ms-MY" sz="24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Williams,</a:t>
            </a:r>
            <a:r>
              <a:rPr lang="ms-MY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  <a:endParaRPr lang="id-I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7185" lvl="0" indent="-342900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Dalam Negeri (internal):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 dari pariwisata 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inbound,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2000" spc="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</a:t>
            </a:r>
            <a:r>
              <a:rPr lang="ms-MY" sz="2000" spc="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 dalam negara acuan sebagai bagian dari perjalanan 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internasional;</a:t>
            </a:r>
          </a:p>
          <a:p>
            <a:pPr marR="337185" lvl="0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7185" lvl="0" indent="-342900" algn="just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Nasional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outbond, yaitu kegiatan pengunjung penduduk di dalam dan di 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negeri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acuan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maupun outbond;</a:t>
            </a:r>
          </a:p>
          <a:p>
            <a:pPr marR="337185" lvl="0" algn="just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655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Internasion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al: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</a:t>
            </a:r>
            <a:r>
              <a:rPr lang="ms-MY" sz="20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outbound, yaitu kegiatan pengunjung residen di luar negara rujukan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outbond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 pengunjung non-residen di negara rujukan pada 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28160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12E297F-1839-5CA0-B5A4-7889E36C7C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3E42E8D1-A17C-F9CD-4E15-8A3DB5E597DB}"/>
              </a:ext>
            </a:extLst>
          </p:cNvPr>
          <p:cNvSpPr txBox="1"/>
          <p:nvPr/>
        </p:nvSpPr>
        <p:spPr>
          <a:xfrm>
            <a:off x="-108520" y="692696"/>
            <a:ext cx="9073008" cy="5792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740" algn="just">
              <a:spcBef>
                <a:spcPts val="670"/>
              </a:spcBef>
              <a:spcAft>
                <a:spcPts val="0"/>
              </a:spcAf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dapat berkontribusi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pertumbuhan ekonomi suatu negara</a:t>
            </a:r>
            <a:r>
              <a:rPr lang="ms-MY" sz="20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melalui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cara-cara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berikut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(Burgess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al.,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2011;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Ollivaud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Haxton,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Generasi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Pekerjaan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175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menciptakan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pekerjaan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penyedia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langsung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hotel,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restoran,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agen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operator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pemandu dan pendamping tur, dll.) Dan di antara penyedia layanan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 langsung (seperti pemasok ke hotel dan restoran, akomodasi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tambahan,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dll.)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8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memacu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tujuan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komersial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kesenangan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</a:t>
            </a:r>
            <a:r>
              <a:rPr lang="ms-MY" sz="1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membutuhkan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semua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diperlukan,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konektivitas yang baik melalui kereta api, jalan raya, dan transportasi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udara, akomodasi yang memadai, restoran, jaringan telekomunikasi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berkembang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medis,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antaranya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4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Pertukaran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asing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Orang-orang yang bepergian ke negara lain menghabiskan 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uang untuk akomodasi, transportasi, tamasya, belanja, dll. Dengan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demikian, turis yang masuk merupakan sumber devisa yang penting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manapun.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4363190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61ED7111-0095-E2A6-0608-402D501B9C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F630E466-A006-AF93-7307-02DCAFB1EE9F}"/>
              </a:ext>
            </a:extLst>
          </p:cNvPr>
          <p:cNvSpPr txBox="1"/>
          <p:nvPr/>
        </p:nvSpPr>
        <p:spPr>
          <a:xfrm>
            <a:off x="1" y="764704"/>
            <a:ext cx="5868143" cy="5099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74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Aktivitas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berdampak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pada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negara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serta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destinasi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.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Beberapa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manfaat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yang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timbul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dari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aktivitas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effectLst/>
                <a:latin typeface="+mj-lt"/>
                <a:ea typeface="+mj-ea"/>
                <a:cs typeface="+mj-cs"/>
              </a:rPr>
              <a:t>ialah</a:t>
            </a:r>
            <a:r>
              <a:rPr lang="en-US" spc="-7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(Hasan</a:t>
            </a:r>
            <a:r>
              <a:rPr lang="en-US" spc="-7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et</a:t>
            </a:r>
            <a:r>
              <a:rPr lang="en-US" spc="-7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al.,</a:t>
            </a:r>
            <a:r>
              <a:rPr lang="en-US" spc="-7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2019):</a:t>
            </a:r>
          </a:p>
          <a:p>
            <a:pPr marL="342900" marR="337185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menghasilkan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lapangan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kerja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langsung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di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sektor</a:t>
            </a:r>
            <a:r>
              <a:rPr lang="en-US" spc="-26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di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sektor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pendukung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pengelolaan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sumber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daya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337185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mendorong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industri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domestik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yang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menguntungkan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 hotel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fasilitas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penginapan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lainnya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restoran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dan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pelayanan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makanan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sistem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transportasi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kerajinan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tangan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layanan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pemandu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33782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menghasilkan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devisa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negara dan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menyuntikkan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modal dan</a:t>
            </a:r>
            <a:r>
              <a:rPr lang="en-US" spc="-26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uang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baru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ke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dalam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membantu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mendiversifikasi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Peningkatan</a:t>
            </a:r>
            <a:r>
              <a:rPr lang="en-US" spc="-4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infrastruktur</a:t>
            </a:r>
            <a:r>
              <a:rPr lang="en-US" spc="-3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Meningkatkan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pendapatan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pajak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dari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5" name="Picture 2" descr="Expert Survey: Sektor Pariwisata dan Ekonomi Kreatif Tumbuh pada 2024">
            <a:extLst>
              <a:ext uri="{FF2B5EF4-FFF2-40B4-BE49-F238E27FC236}">
                <a16:creationId xmlns:a16="http://schemas.microsoft.com/office/drawing/2014/main" id="{4F4D97EC-DA85-7C80-EA62-7A2B389C4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2120" y="0"/>
            <a:ext cx="3600401" cy="685800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23020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4000" b="1" dirty="0" err="1"/>
              <a:t>trimakasih</a:t>
            </a:r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952EBC6-43DD-BA26-2DCB-963284C8C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308000" y="5547858"/>
            <a:ext cx="22344611" cy="2651321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EF6A185F-42CE-060A-CE1C-1144FDE62E71}"/>
              </a:ext>
            </a:extLst>
          </p:cNvPr>
          <p:cNvSpPr txBox="1"/>
          <p:nvPr/>
        </p:nvSpPr>
        <p:spPr>
          <a:xfrm>
            <a:off x="0" y="458492"/>
            <a:ext cx="8892480" cy="3924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0" algn="just">
              <a:spcBef>
                <a:spcPts val="615"/>
              </a:spcBef>
              <a:spcAft>
                <a:spcPts val="0"/>
              </a:spcAft>
            </a:pP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Berikut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definisi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berbagai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pandangan,</a:t>
            </a:r>
            <a:r>
              <a:rPr lang="ms-MY" sz="20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7185" lvl="0" indent="-342900" algn="just">
              <a:lnSpc>
                <a:spcPct val="115000"/>
              </a:lnSpc>
              <a:spcBef>
                <a:spcPts val="61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UNWTO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(2008):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adalah fenomena sosial,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budaya 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 yang memerlukan perpindahan orang ke negara atau tempat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luar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biasanya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tujuan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pribadi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bisnis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profesional. Orang-orang ini disebut pengunjung (yang dapat berupa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turis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ekskursi;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penduduk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non-penduduk)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berkaitan dengan aktivitas mereka, beberapa di antaranya melibatkan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6550" lvl="0" indent="-342900" algn="just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Hall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Williams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(2019)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menyatakan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gabungan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 perjalanan: transportasi, akomodasi, tempat makan 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minum,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toko,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hiburan,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perhotelan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lainnya yang tersedia untuk individu atau kelompok yang bepergian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jauh dari rumah. Ini mencakup semua penyedia layanan pengunjung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terkait pengunjung.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Expert Survey: Sektor Pariwisata dan Ekonomi Kreatif Tumbuh pada 2024">
            <a:extLst>
              <a:ext uri="{FF2B5EF4-FFF2-40B4-BE49-F238E27FC236}">
                <a16:creationId xmlns:a16="http://schemas.microsoft.com/office/drawing/2014/main" id="{CD987688-0532-ED42-50E4-60FDCE687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112"/>
            <a:ext cx="9144000" cy="263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76827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60648"/>
            <a:ext cx="8229600" cy="5865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0DEE34BD-6200-8060-855A-2450973C12E0}"/>
              </a:ext>
            </a:extLst>
          </p:cNvPr>
          <p:cNvSpPr txBox="1"/>
          <p:nvPr/>
        </p:nvSpPr>
        <p:spPr>
          <a:xfrm>
            <a:off x="323528" y="557808"/>
            <a:ext cx="8363272" cy="261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36550" lvl="0" indent="-342900" algn="just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Buhalis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al.,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(2011),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seluruh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dunia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hotel,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transportasi,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semua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komponen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lainnya,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promosi,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melayani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keinginan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pelancong.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5915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Walker,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(2017),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jumlah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</a:t>
            </a:r>
            <a:r>
              <a:rPr lang="ms-MY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 dalam perbatasan suatu negara atau subdivisi politik 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kawasan ekonomi yang berpusat pada transportasi dari negara bagian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bangsa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berdekatan.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Konsep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mempertimbangkan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pengganda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4" name="Picture 2" descr="7 Contoh Kegiatan Ekonomi di Bidang Pariwisata, Apa Saja?">
            <a:extLst>
              <a:ext uri="{FF2B5EF4-FFF2-40B4-BE49-F238E27FC236}">
                <a16:creationId xmlns:a16="http://schemas.microsoft.com/office/drawing/2014/main" id="{0EA6F585-6BED-AE6B-FE1C-97052EDA7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84"/>
            <a:ext cx="9144000" cy="357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CA39C322-5EEB-493A-905D-4FF74A601F39}"/>
              </a:ext>
            </a:extLst>
          </p:cNvPr>
          <p:cNvSpPr txBox="1"/>
          <p:nvPr/>
        </p:nvSpPr>
        <p:spPr>
          <a:xfrm>
            <a:off x="179512" y="787844"/>
            <a:ext cx="5184576" cy="4967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474980">
              <a:spcBef>
                <a:spcPts val="590"/>
              </a:spcBef>
              <a:spcAft>
                <a:spcPts val="0"/>
              </a:spcAft>
            </a:pP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perspektif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berbeda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diidentifikasi,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(Camilleri,</a:t>
            </a:r>
            <a:r>
              <a:rPr lang="ms-MY" sz="20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2018):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Turis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Turis mencari berbagai pengalaman dan kepuasan psikis dan fisik.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Sifat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menentukan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destinasi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dipilih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dinikmati.</a:t>
            </a:r>
          </a:p>
          <a:p>
            <a:pPr marL="475615" marR="33655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ts val="1255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Bisnis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menyediakan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barang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82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Pelaku bisnis melihat pariwisata sebagai peluang untuk mendapatkan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keuntungan dengan menyediakan barang dan jasa yang dibutuhkan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pasar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2" descr="Ekonomi Pariwisata – KITA MENULIS">
            <a:extLst>
              <a:ext uri="{FF2B5EF4-FFF2-40B4-BE49-F238E27FC236}">
                <a16:creationId xmlns:a16="http://schemas.microsoft.com/office/drawing/2014/main" id="{6807447B-CD3B-DFC1-C442-955E791E3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0"/>
            <a:ext cx="36107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BC25443-34A9-43E7-FECA-94AB4E75E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7500" lnSpcReduction="20000"/>
          </a:bodyPr>
          <a:lstStyle/>
          <a:p>
            <a:pPr marL="0" marR="0" lvl="0" indent="0" algn="just">
              <a:spcBef>
                <a:spcPts val="5"/>
              </a:spcBef>
              <a:spcAft>
                <a:spcPts val="0"/>
              </a:spcAft>
              <a:buSzPts val="1100"/>
              <a:buNone/>
              <a:tabLst>
                <a:tab pos="476250" algn="l"/>
              </a:tabLst>
            </a:pP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endParaRPr lang="id-ID" sz="2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memandang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kekayaan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2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yurisdiksi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Perspektif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terkait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diperoleh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warganya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bisnis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2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mempertimbangkan penerimaan devisa dari pariwisata internasional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serta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penerimaan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pajak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dikumpulkan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wisatawan,</a:t>
            </a:r>
            <a:r>
              <a:rPr lang="ms-MY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langsung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maupun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langsung.</a:t>
            </a: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endParaRPr lang="id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just">
              <a:spcBef>
                <a:spcPts val="30"/>
              </a:spcBef>
              <a:spcAft>
                <a:spcPts val="0"/>
              </a:spcAft>
              <a:buSzPts val="1100"/>
              <a:buNone/>
              <a:tabLst>
                <a:tab pos="476250" algn="l"/>
              </a:tabLst>
            </a:pP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Komunitas</a:t>
            </a:r>
            <a:r>
              <a:rPr lang="ms-MY" sz="2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tuan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rumah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(masyarakat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lokal)</a:t>
            </a:r>
            <a:endParaRPr lang="id-ID" sz="2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Masyarakat lokal biasanya melihat pariwisata sebagai faktor budaya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lapangan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kerja.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kelompok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ini,</a:t>
            </a:r>
            <a:r>
              <a:rPr lang="ms-MY" sz="2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misalnya,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interaksi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sejumlah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penduduk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internasional.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mungkin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menguntungkan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merugikan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keduanya.</a:t>
            </a:r>
            <a:endParaRPr lang="id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96717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otak Teks 4">
            <a:extLst>
              <a:ext uri="{FF2B5EF4-FFF2-40B4-BE49-F238E27FC236}">
                <a16:creationId xmlns:a16="http://schemas.microsoft.com/office/drawing/2014/main" id="{1899124F-8542-956C-3D6E-6F4054582366}"/>
              </a:ext>
            </a:extLst>
          </p:cNvPr>
          <p:cNvSpPr txBox="1"/>
          <p:nvPr/>
        </p:nvSpPr>
        <p:spPr>
          <a:xfrm>
            <a:off x="505205" y="620688"/>
            <a:ext cx="4038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47015" marR="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</a:pPr>
            <a:r>
              <a:rPr lang="en-US" b="1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b="1" spc="4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membedakannya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b="1" spc="-26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b="1" spc="-3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antaranya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(Hall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Williams,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2019):</a:t>
            </a:r>
          </a:p>
          <a:p>
            <a:pPr marL="247015" marR="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</a:pPr>
            <a:endParaRPr lang="en-US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saling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melengkapi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memproduksi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pc="-26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rusak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Arah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terbalik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Perantara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konsumsi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pc="-3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wisata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terfragmentasi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Bepergian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9.jpeg">
            <a:extLst>
              <a:ext uri="{FF2B5EF4-FFF2-40B4-BE49-F238E27FC236}">
                <a16:creationId xmlns:a16="http://schemas.microsoft.com/office/drawing/2014/main" id="{ADE65DC5-A41C-AB8B-301C-2133AB70C65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685" y="836713"/>
            <a:ext cx="4038600" cy="58251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282716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B794FA67-6359-43B7-6383-368471054F0F}"/>
              </a:ext>
            </a:extLst>
          </p:cNvPr>
          <p:cNvSpPr txBox="1"/>
          <p:nvPr/>
        </p:nvSpPr>
        <p:spPr>
          <a:xfrm>
            <a:off x="0" y="476672"/>
            <a:ext cx="8820472" cy="4192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740" algn="just">
              <a:spcBef>
                <a:spcPts val="865"/>
              </a:spcBef>
              <a:spcAft>
                <a:spcPts val="0"/>
              </a:spcAft>
            </a:pP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</a:t>
            </a:r>
            <a:r>
              <a:rPr lang="ms-MY" sz="20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komponen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dasar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transportasi,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atraksi,</a:t>
            </a:r>
            <a:r>
              <a:rPr lang="ms-MY" sz="20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akomodasi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 penunjang merupakan komponen yang sangat penting.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Unsur-unsur inilah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menjadi daya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 utama pariwisata, yaitu (Alonso-Almeida et al., 2018;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Nguyen</a:t>
            </a:r>
            <a:r>
              <a:rPr lang="ms-MY" sz="20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ms-MY" sz="20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al.,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5280" lvl="0" indent="-342900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Cuaca yang menyenangkan/ menggembirakan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pleasing weather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liburan,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cuaca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bahan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berperan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800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liburan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menyenangkan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 yang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 menyenangkan.</a:t>
            </a:r>
          </a:p>
          <a:p>
            <a:pPr marR="335280" lvl="0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pemandangan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(scenic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attractions)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cuaca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bagus</a:t>
            </a:r>
            <a:r>
              <a:rPr lang="ms-MY" sz="1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bentang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alam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pegunungan,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danau,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air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terjun,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gletser,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hutan, gurun, dll merupakan kekuatan yang kuat untuk menarik orang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mengunjunginya.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100" name="Picture 4" descr="Agar Sektor Pariwisata Terus Berkontribusi ke Perekonomian">
            <a:extLst>
              <a:ext uri="{FF2B5EF4-FFF2-40B4-BE49-F238E27FC236}">
                <a16:creationId xmlns:a16="http://schemas.microsoft.com/office/drawing/2014/main" id="{8E46288F-3F9D-ECE0-4D79-95A74BB61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1128"/>
            <a:ext cx="892899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46122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E251CE65-E8BD-2103-2A59-CF60C5604BB3}"/>
              </a:ext>
            </a:extLst>
          </p:cNvPr>
          <p:cNvSpPr txBox="1"/>
          <p:nvPr/>
        </p:nvSpPr>
        <p:spPr>
          <a:xfrm>
            <a:off x="0" y="620688"/>
            <a:ext cx="9144000" cy="3715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2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sejarah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budaya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(historical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cultural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factors)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kepentingan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sejarah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budaya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mengembangkan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peninggalan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sejarah</a:t>
            </a:r>
            <a:r>
              <a:rPr lang="ms-MY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lalu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utama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Akses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Bilitas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(accessibility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Aksesibilitas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 sarana yang digunakan wisatawan untuk mencapai daerah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atraksi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berada.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(amenities)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bantuan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diperlukan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resor tepi laut, fasilitas seperti berenang, berperahu, berperahu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pesiar,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berselancar,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menari,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hiburan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d-ID" dirty="0"/>
          </a:p>
        </p:txBody>
      </p:sp>
      <p:pic>
        <p:nvPicPr>
          <p:cNvPr id="5124" name="Picture 4" descr="Pentingnya Membangun Ekonomi Pariwisata Digital |">
            <a:extLst>
              <a:ext uri="{FF2B5EF4-FFF2-40B4-BE49-F238E27FC236}">
                <a16:creationId xmlns:a16="http://schemas.microsoft.com/office/drawing/2014/main" id="{8C7EAB7D-B2EC-9FA2-10CD-176BF0C9C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5064"/>
            <a:ext cx="9036496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1381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373104D3-03CC-143D-22F2-1EAD998C4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83EFD205-8751-EEE3-DC05-9416DE1D4CD9}"/>
              </a:ext>
            </a:extLst>
          </p:cNvPr>
          <p:cNvSpPr txBox="1"/>
          <p:nvPr/>
        </p:nvSpPr>
        <p:spPr>
          <a:xfrm>
            <a:off x="179512" y="620688"/>
            <a:ext cx="5400600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4010" algn="just">
              <a:spcBef>
                <a:spcPts val="615"/>
              </a:spcBef>
              <a:spcAft>
                <a:spcPts val="0"/>
              </a:spcAft>
            </a:pPr>
            <a:r>
              <a:rPr lang="ms-MY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 </a:t>
            </a:r>
            <a:r>
              <a:rPr lang="ms-MY" sz="18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International Recommendations </a:t>
            </a:r>
            <a:r>
              <a:rPr lang="ms-MY" sz="18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Tourism Statistics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2008 (IRTS</a:t>
            </a:r>
            <a:r>
              <a:rPr lang="ms-MY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2008) yang dirancang oleh 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UNWTO, tiga bentuk dasar pariwisata direvisi dari</a:t>
            </a:r>
            <a:r>
              <a:rPr lang="ms-MY" sz="18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sebelumnya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diperbarui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(Hall</a:t>
            </a:r>
            <a:r>
              <a:rPr lang="ms-MY" sz="1800" b="1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Williams,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</a:p>
          <a:p>
            <a:pPr marL="247015" marR="334010" algn="just">
              <a:spcBef>
                <a:spcPts val="615"/>
              </a:spcBef>
              <a:spcAft>
                <a:spcPts val="0"/>
              </a:spcAft>
            </a:pP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10.jpeg">
            <a:extLst>
              <a:ext uri="{FF2B5EF4-FFF2-40B4-BE49-F238E27FC236}">
                <a16:creationId xmlns:a16="http://schemas.microsoft.com/office/drawing/2014/main" id="{38E2D234-FD3D-D678-D929-C192F5C6FE5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3" y="0"/>
            <a:ext cx="3635897" cy="6858001"/>
          </a:xfrm>
          <a:prstGeom prst="rect">
            <a:avLst/>
          </a:prstGeom>
        </p:spPr>
      </p:pic>
      <p:sp>
        <p:nvSpPr>
          <p:cNvPr id="7" name="Kotak Teks 6">
            <a:extLst>
              <a:ext uri="{FF2B5EF4-FFF2-40B4-BE49-F238E27FC236}">
                <a16:creationId xmlns:a16="http://schemas.microsoft.com/office/drawing/2014/main" id="{B9984F3A-1D88-2C18-E9D5-82B1C7D5AAA4}"/>
              </a:ext>
            </a:extLst>
          </p:cNvPr>
          <p:cNvSpPr txBox="1"/>
          <p:nvPr/>
        </p:nvSpPr>
        <p:spPr>
          <a:xfrm>
            <a:off x="179512" y="2348880"/>
            <a:ext cx="5184576" cy="32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62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referensi.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Bepergian dalam satu negara lebih mudah karena tidak memerlukan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dokumen perjalanan resmi dan formalitas yang membosankan 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kesehatan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wajib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valuta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asing.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traveler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umumnya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menghadapi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bahasa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masalah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pertukaran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mata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2954409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3114</TotalTime>
  <Words>1244</Words>
  <Application>Microsoft Office PowerPoint</Application>
  <PresentationFormat>On-screen Show (4:3)</PresentationFormat>
  <Paragraphs>71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451</cp:revision>
  <cp:lastPrinted>2017-08-29T02:54:51Z</cp:lastPrinted>
  <dcterms:created xsi:type="dcterms:W3CDTF">2010-04-18T12:06:30Z</dcterms:created>
  <dcterms:modified xsi:type="dcterms:W3CDTF">2025-10-06T03:52:14Z</dcterms:modified>
</cp:coreProperties>
</file>