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99" r:id="rId3"/>
    <p:sldId id="305" r:id="rId4"/>
    <p:sldId id="301" r:id="rId5"/>
    <p:sldId id="306" r:id="rId6"/>
    <p:sldId id="302" r:id="rId7"/>
    <p:sldId id="307" r:id="rId8"/>
    <p:sldId id="303" r:id="rId9"/>
    <p:sldId id="304" r:id="rId10"/>
    <p:sldId id="300" r:id="rId11"/>
  </p:sldIdLst>
  <p:sldSz cx="9144000" cy="6858000" type="screen4x3"/>
  <p:notesSz cx="7045325" cy="9345613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2" autoAdjust="0"/>
    <p:restoredTop sz="94580" autoAdjust="0"/>
  </p:normalViewPr>
  <p:slideViewPr>
    <p:cSldViewPr>
      <p:cViewPr varScale="1">
        <p:scale>
          <a:sx n="70" d="100"/>
          <a:sy n="70" d="100"/>
        </p:scale>
        <p:origin x="108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4-30T14:37:44.23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Widya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wisata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adalah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pariwisata</a:t>
            </a:r>
            <a:r>
              <a:rPr lang="en-US" dirty="0"/>
              <a:t> yang </a:t>
            </a:r>
            <a:r>
              <a:rPr lang="en-US" dirty="0" err="1"/>
              <a:t>menggabungkan</a:t>
            </a:r>
            <a:r>
              <a:rPr lang="en-US" dirty="0"/>
              <a:t> </a:t>
            </a:r>
            <a:r>
              <a:rPr lang="en-US" dirty="0" err="1"/>
              <a:t>unsur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, </a:t>
            </a:r>
            <a:r>
              <a:rPr lang="en-US" dirty="0" err="1"/>
              <a:t>rekreasi</a:t>
            </a:r>
            <a:r>
              <a:rPr lang="en-US" dirty="0"/>
              <a:t>, dan </a:t>
            </a:r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di </a:t>
            </a:r>
            <a:r>
              <a:rPr lang="en-US" dirty="0" err="1"/>
              <a:t>lapangan</a:t>
            </a:r>
            <a:r>
              <a:rPr lang="en-US" dirty="0"/>
              <a:t>, </a:t>
            </a:r>
            <a:r>
              <a:rPr lang="en-US" dirty="0" err="1"/>
              <a:t>seringkali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memperdalam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, </a:t>
            </a:r>
            <a:r>
              <a:rPr lang="en-US" dirty="0" err="1"/>
              <a:t>memupuk</a:t>
            </a:r>
            <a:r>
              <a:rPr lang="en-US" dirty="0"/>
              <a:t> rasa </a:t>
            </a:r>
            <a:r>
              <a:rPr lang="en-US" dirty="0" err="1"/>
              <a:t>cinta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 air,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mengamati</a:t>
            </a:r>
            <a:r>
              <a:rPr lang="en-US" dirty="0"/>
              <a:t> dan </a:t>
            </a:r>
            <a:r>
              <a:rPr lang="en-US" dirty="0" err="1"/>
              <a:t>membuktikan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yang </a:t>
            </a:r>
            <a:r>
              <a:rPr lang="en-US" dirty="0" err="1"/>
              <a:t>dipelajari</a:t>
            </a:r>
            <a:r>
              <a:rPr lang="en-US" dirty="0"/>
              <a:t> di </a:t>
            </a:r>
            <a:r>
              <a:rPr lang="en-US" dirty="0" err="1"/>
              <a:t>sekolah</a:t>
            </a:r>
            <a:endParaRPr lang="en-US" dirty="0"/>
          </a:p>
          <a:p>
            <a:endParaRPr lang="en-US" dirty="0"/>
          </a:p>
          <a:p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Dapat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Berupa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Berbagai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Jenis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Kegiatan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dapat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mencakup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aspek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religius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sejarah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budaya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pengetahuan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dan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rekreasi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257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Jinrikisha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jepang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810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!!!DATA RETNO_QAC\ARSIP Internal Memo\LOGO IM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Kotak Teks 2">
            <a:extLst>
              <a:ext uri="{FF2B5EF4-FFF2-40B4-BE49-F238E27FC236}">
                <a16:creationId xmlns:a16="http://schemas.microsoft.com/office/drawing/2014/main" id="{92704288-E0DF-75D4-32BA-CC262AD36226}"/>
              </a:ext>
            </a:extLst>
          </p:cNvPr>
          <p:cNvSpPr txBox="1"/>
          <p:nvPr/>
        </p:nvSpPr>
        <p:spPr>
          <a:xfrm>
            <a:off x="827584" y="620688"/>
            <a:ext cx="68042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effectLst/>
              </a:rPr>
              <a:t>Sumber</a:t>
            </a:r>
            <a:r>
              <a:rPr lang="en-US" sz="4000" spc="135" dirty="0">
                <a:effectLst/>
              </a:rPr>
              <a:t> </a:t>
            </a:r>
            <a:r>
              <a:rPr lang="en-US" sz="4000" dirty="0">
                <a:effectLst/>
              </a:rPr>
              <a:t>Daya</a:t>
            </a:r>
            <a:r>
              <a:rPr lang="en-US" sz="4000" spc="155" dirty="0">
                <a:effectLst/>
              </a:rPr>
              <a:t> </a:t>
            </a:r>
            <a:r>
              <a:rPr lang="en-US" sz="4000" dirty="0" err="1">
                <a:effectLst/>
              </a:rPr>
              <a:t>Pariwisata</a:t>
            </a:r>
            <a:endParaRPr lang="id-ID" sz="4000" dirty="0"/>
          </a:p>
        </p:txBody>
      </p:sp>
      <p:sp>
        <p:nvSpPr>
          <p:cNvPr id="7" name="Kotak Teks 6">
            <a:extLst>
              <a:ext uri="{FF2B5EF4-FFF2-40B4-BE49-F238E27FC236}">
                <a16:creationId xmlns:a16="http://schemas.microsoft.com/office/drawing/2014/main" id="{1AB01C16-C1E5-042F-97AB-CF6B65748359}"/>
              </a:ext>
            </a:extLst>
          </p:cNvPr>
          <p:cNvSpPr txBox="1"/>
          <p:nvPr/>
        </p:nvSpPr>
        <p:spPr>
          <a:xfrm>
            <a:off x="4067944" y="1628800"/>
            <a:ext cx="4824536" cy="471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7015" marR="337820">
              <a:lnSpc>
                <a:spcPct val="90000"/>
              </a:lnSpc>
              <a:buFont typeface="Wingdings 3" charset="2"/>
              <a:buChar char=""/>
            </a:pPr>
            <a:r>
              <a:rPr lang="en-US" sz="2000" b="1" spc="-15" dirty="0">
                <a:solidFill>
                  <a:schemeClr val="tx1"/>
                </a:solidFill>
                <a:effectLst/>
              </a:rPr>
              <a:t>Cooper,</a:t>
            </a:r>
            <a:r>
              <a:rPr lang="en-US" sz="2000" b="1" spc="-55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1" spc="-15" dirty="0">
                <a:solidFill>
                  <a:schemeClr val="tx1"/>
                </a:solidFill>
                <a:effectLst/>
              </a:rPr>
              <a:t>Gilbert</a:t>
            </a:r>
            <a:r>
              <a:rPr lang="en-US" sz="2000" b="1" spc="-5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1" spc="-15" dirty="0">
                <a:solidFill>
                  <a:schemeClr val="tx1"/>
                </a:solidFill>
                <a:effectLst/>
              </a:rPr>
              <a:t>&amp;</a:t>
            </a:r>
            <a:r>
              <a:rPr lang="en-US" sz="2000" b="1" spc="-5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1" spc="-15" dirty="0" err="1">
                <a:solidFill>
                  <a:schemeClr val="tx1"/>
                </a:solidFill>
                <a:effectLst/>
              </a:rPr>
              <a:t>Winhill</a:t>
            </a:r>
            <a:r>
              <a:rPr lang="en-US" sz="2000" b="1" spc="-15" dirty="0">
                <a:solidFill>
                  <a:schemeClr val="tx1"/>
                </a:solidFill>
                <a:effectLst/>
              </a:rPr>
              <a:t>.</a:t>
            </a:r>
            <a:r>
              <a:rPr lang="en-US" sz="2000" b="1" spc="-5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1" spc="-15" dirty="0">
                <a:solidFill>
                  <a:schemeClr val="tx1"/>
                </a:solidFill>
                <a:effectLst/>
              </a:rPr>
              <a:t>(1995)</a:t>
            </a:r>
            <a:r>
              <a:rPr lang="en-US" sz="2000" b="1" spc="-5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1" spc="-15" dirty="0" err="1">
                <a:solidFill>
                  <a:schemeClr val="tx1"/>
                </a:solidFill>
                <a:effectLst/>
              </a:rPr>
              <a:t>menyatakan</a:t>
            </a:r>
            <a:r>
              <a:rPr lang="en-US" sz="2000" b="1" spc="-5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1" spc="-10" dirty="0" err="1">
                <a:solidFill>
                  <a:schemeClr val="tx1"/>
                </a:solidFill>
                <a:effectLst/>
              </a:rPr>
              <a:t>untuk</a:t>
            </a:r>
            <a:r>
              <a:rPr lang="en-US" sz="2000" b="1" spc="-5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1" spc="-10" dirty="0" err="1">
                <a:solidFill>
                  <a:schemeClr val="tx1"/>
                </a:solidFill>
                <a:effectLst/>
              </a:rPr>
              <a:t>meningkatkan</a:t>
            </a:r>
            <a:r>
              <a:rPr lang="en-US" sz="2000" b="1" spc="-5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1" spc="-10" dirty="0" err="1">
                <a:solidFill>
                  <a:schemeClr val="tx1"/>
                </a:solidFill>
                <a:effectLst/>
              </a:rPr>
              <a:t>kualitas</a:t>
            </a:r>
            <a:r>
              <a:rPr lang="en-US" sz="2000" b="1" spc="-265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1" spc="-30" dirty="0" err="1">
                <a:solidFill>
                  <a:schemeClr val="tx1"/>
                </a:solidFill>
                <a:effectLst/>
              </a:rPr>
              <a:t>destinasi</a:t>
            </a:r>
            <a:r>
              <a:rPr lang="en-US" sz="2000" b="1" spc="-65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1" spc="-30" dirty="0" err="1">
                <a:solidFill>
                  <a:schemeClr val="tx1"/>
                </a:solidFill>
                <a:effectLst/>
              </a:rPr>
              <a:t>wisata</a:t>
            </a:r>
            <a:r>
              <a:rPr lang="en-US" sz="2000" b="1" spc="-65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1" spc="-30" dirty="0" err="1">
                <a:solidFill>
                  <a:schemeClr val="tx1"/>
                </a:solidFill>
                <a:effectLst/>
              </a:rPr>
              <a:t>harus</a:t>
            </a:r>
            <a:r>
              <a:rPr lang="en-US" sz="2000" b="1" spc="-65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1" spc="-30" dirty="0" err="1">
                <a:solidFill>
                  <a:schemeClr val="tx1"/>
                </a:solidFill>
                <a:effectLst/>
              </a:rPr>
              <a:t>ada</a:t>
            </a:r>
            <a:r>
              <a:rPr lang="en-US" sz="2000" b="1" spc="-65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1" spc="-30" dirty="0">
                <a:solidFill>
                  <a:schemeClr val="tx1"/>
                </a:solidFill>
                <a:effectLst/>
              </a:rPr>
              <a:t>4</a:t>
            </a:r>
            <a:r>
              <a:rPr lang="en-US" sz="2000" b="1" spc="-65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1" spc="-30" dirty="0">
                <a:solidFill>
                  <a:schemeClr val="tx1"/>
                </a:solidFill>
                <a:effectLst/>
              </a:rPr>
              <a:t>(</a:t>
            </a:r>
            <a:r>
              <a:rPr lang="en-US" sz="2000" b="1" spc="-30" dirty="0" err="1">
                <a:solidFill>
                  <a:schemeClr val="tx1"/>
                </a:solidFill>
                <a:effectLst/>
              </a:rPr>
              <a:t>empat</a:t>
            </a:r>
            <a:r>
              <a:rPr lang="en-US" sz="2000" b="1" spc="-30" dirty="0">
                <a:solidFill>
                  <a:schemeClr val="tx1"/>
                </a:solidFill>
                <a:effectLst/>
              </a:rPr>
              <a:t>)</a:t>
            </a:r>
            <a:r>
              <a:rPr lang="en-US" sz="2000" b="1" spc="-6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1" spc="-30" dirty="0" err="1">
                <a:solidFill>
                  <a:schemeClr val="tx1"/>
                </a:solidFill>
                <a:effectLst/>
              </a:rPr>
              <a:t>hal</a:t>
            </a:r>
            <a:r>
              <a:rPr lang="en-US" sz="2000" b="1" spc="-6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1" spc="-30" dirty="0">
                <a:solidFill>
                  <a:schemeClr val="tx1"/>
                </a:solidFill>
                <a:effectLst/>
              </a:rPr>
              <a:t>yang</a:t>
            </a:r>
            <a:r>
              <a:rPr lang="en-US" sz="2000" b="1" spc="-65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1" spc="-25" dirty="0" err="1">
                <a:solidFill>
                  <a:schemeClr val="tx1"/>
                </a:solidFill>
                <a:effectLst/>
              </a:rPr>
              <a:t>harus</a:t>
            </a:r>
            <a:r>
              <a:rPr lang="en-US" sz="2000" b="1" spc="-65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1" spc="-25" dirty="0" err="1">
                <a:solidFill>
                  <a:schemeClr val="tx1"/>
                </a:solidFill>
                <a:effectLst/>
              </a:rPr>
              <a:t>diperhitungkan</a:t>
            </a:r>
            <a:r>
              <a:rPr lang="en-US" sz="2000" b="1" spc="-65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1" spc="-25" dirty="0" err="1">
                <a:solidFill>
                  <a:schemeClr val="tx1"/>
                </a:solidFill>
                <a:effectLst/>
              </a:rPr>
              <a:t>yaitu</a:t>
            </a:r>
            <a:r>
              <a:rPr lang="en-US" sz="2000" b="1" spc="-25" dirty="0">
                <a:solidFill>
                  <a:schemeClr val="tx1"/>
                </a:solidFill>
                <a:effectLst/>
              </a:rPr>
              <a:t>:</a:t>
            </a:r>
          </a:p>
          <a:p>
            <a:pPr marL="247015" marR="337820">
              <a:lnSpc>
                <a:spcPct val="90000"/>
              </a:lnSpc>
            </a:pPr>
            <a:endParaRPr lang="en-US" sz="1800" dirty="0">
              <a:solidFill>
                <a:schemeClr val="tx1"/>
              </a:solidFill>
              <a:effectLst/>
            </a:endParaRPr>
          </a:p>
          <a:p>
            <a:pPr marL="342900" marR="337820" lvl="0" indent="-342900">
              <a:lnSpc>
                <a:spcPct val="90000"/>
              </a:lnSpc>
              <a:buFont typeface="Wingdings 3" charset="2"/>
              <a:buChar char=""/>
              <a:tabLst>
                <a:tab pos="476250" algn="l"/>
              </a:tabLst>
            </a:pPr>
            <a:r>
              <a:rPr lang="en-US" sz="1800" spc="-5" dirty="0" err="1">
                <a:solidFill>
                  <a:schemeClr val="tx1"/>
                </a:solidFill>
                <a:effectLst/>
              </a:rPr>
              <a:t>Atraksi</a:t>
            </a:r>
            <a:r>
              <a:rPr lang="en-US" sz="1800" spc="5" dirty="0">
                <a:solidFill>
                  <a:schemeClr val="tx1"/>
                </a:solidFill>
                <a:effectLst/>
              </a:rPr>
              <a:t> </a:t>
            </a:r>
            <a:r>
              <a:rPr lang="en-US" sz="1800" spc="-5" dirty="0">
                <a:solidFill>
                  <a:schemeClr val="tx1"/>
                </a:solidFill>
                <a:effectLst/>
              </a:rPr>
              <a:t>(attraction),</a:t>
            </a:r>
            <a:r>
              <a:rPr lang="en-US" sz="1800" spc="5" dirty="0">
                <a:solidFill>
                  <a:schemeClr val="tx1"/>
                </a:solidFill>
                <a:effectLst/>
              </a:rPr>
              <a:t> </a:t>
            </a:r>
            <a:r>
              <a:rPr lang="en-US" sz="1800" spc="-5" dirty="0" err="1">
                <a:solidFill>
                  <a:schemeClr val="tx1"/>
                </a:solidFill>
                <a:effectLst/>
              </a:rPr>
              <a:t>yaitu</a:t>
            </a:r>
            <a:r>
              <a:rPr lang="en-US" sz="1800" spc="5" dirty="0">
                <a:solidFill>
                  <a:schemeClr val="tx1"/>
                </a:solidFill>
                <a:effectLst/>
              </a:rPr>
              <a:t> </a:t>
            </a:r>
            <a:r>
              <a:rPr lang="en-US" sz="1800" spc="-5" dirty="0" err="1">
                <a:solidFill>
                  <a:schemeClr val="tx1"/>
                </a:solidFill>
                <a:effectLst/>
              </a:rPr>
              <a:t>sumber</a:t>
            </a:r>
            <a:r>
              <a:rPr lang="en-US" sz="1800" spc="5" dirty="0">
                <a:solidFill>
                  <a:schemeClr val="tx1"/>
                </a:solidFill>
                <a:effectLst/>
              </a:rPr>
              <a:t> </a:t>
            </a:r>
            <a:r>
              <a:rPr lang="en-US" sz="1800" spc="-5" dirty="0" err="1">
                <a:solidFill>
                  <a:schemeClr val="tx1"/>
                </a:solidFill>
                <a:effectLst/>
              </a:rPr>
              <a:t>daya</a:t>
            </a:r>
            <a:r>
              <a:rPr lang="en-US" sz="1800" spc="5" dirty="0">
                <a:solidFill>
                  <a:schemeClr val="tx1"/>
                </a:solidFill>
                <a:effectLst/>
              </a:rPr>
              <a:t> </a:t>
            </a:r>
            <a:r>
              <a:rPr lang="en-US" sz="1800" spc="-5" dirty="0" err="1">
                <a:solidFill>
                  <a:schemeClr val="tx1"/>
                </a:solidFill>
                <a:effectLst/>
              </a:rPr>
              <a:t>alam</a:t>
            </a:r>
            <a:r>
              <a:rPr lang="en-US" sz="1800" spc="5" dirty="0">
                <a:solidFill>
                  <a:schemeClr val="tx1"/>
                </a:solidFill>
                <a:effectLst/>
              </a:rPr>
              <a:t> </a:t>
            </a:r>
            <a:r>
              <a:rPr lang="en-US" sz="1800" spc="-5" dirty="0">
                <a:solidFill>
                  <a:schemeClr val="tx1"/>
                </a:solidFill>
                <a:effectLst/>
              </a:rPr>
              <a:t>yang</a:t>
            </a:r>
            <a:r>
              <a:rPr lang="en-US" sz="1800" spc="5" dirty="0">
                <a:solidFill>
                  <a:schemeClr val="tx1"/>
                </a:solidFill>
                <a:effectLst/>
              </a:rPr>
              <a:t> </a:t>
            </a:r>
            <a:r>
              <a:rPr lang="en-US" sz="1800" spc="-5" dirty="0" err="1">
                <a:solidFill>
                  <a:schemeClr val="tx1"/>
                </a:solidFill>
                <a:effectLst/>
              </a:rPr>
              <a:t>menarik</a:t>
            </a:r>
            <a:r>
              <a:rPr lang="en-US" sz="1800" spc="-5" dirty="0">
                <a:solidFill>
                  <a:schemeClr val="tx1"/>
                </a:solidFill>
                <a:effectLst/>
              </a:rPr>
              <a:t>,</a:t>
            </a:r>
            <a:r>
              <a:rPr lang="en-US" sz="1800" spc="5" dirty="0">
                <a:solidFill>
                  <a:schemeClr val="tx1"/>
                </a:solidFill>
                <a:effectLst/>
              </a:rPr>
              <a:t> </a:t>
            </a:r>
            <a:r>
              <a:rPr lang="en-US" sz="1800" spc="-5" dirty="0" err="1">
                <a:solidFill>
                  <a:schemeClr val="tx1"/>
                </a:solidFill>
                <a:effectLst/>
              </a:rPr>
              <a:t>kebudayaan</a:t>
            </a:r>
            <a:r>
              <a:rPr lang="en-US" sz="1800" spc="-10" dirty="0">
                <a:solidFill>
                  <a:schemeClr val="tx1"/>
                </a:solidFill>
                <a:effectLst/>
              </a:rPr>
              <a:t> </a:t>
            </a:r>
            <a:r>
              <a:rPr lang="en-US" sz="1800" spc="-5" dirty="0" err="1">
                <a:solidFill>
                  <a:schemeClr val="tx1"/>
                </a:solidFill>
                <a:effectLst/>
              </a:rPr>
              <a:t>daerah</a:t>
            </a:r>
            <a:r>
              <a:rPr lang="en-US" sz="1800" spc="-10" dirty="0">
                <a:solidFill>
                  <a:schemeClr val="tx1"/>
                </a:solidFill>
                <a:effectLst/>
              </a:rPr>
              <a:t> </a:t>
            </a:r>
            <a:r>
              <a:rPr lang="en-US" sz="1800" spc="-5" dirty="0">
                <a:solidFill>
                  <a:schemeClr val="tx1"/>
                </a:solidFill>
                <a:effectLst/>
              </a:rPr>
              <a:t>yang</a:t>
            </a:r>
            <a:r>
              <a:rPr lang="en-US" sz="1800" spc="-10" dirty="0">
                <a:solidFill>
                  <a:schemeClr val="tx1"/>
                </a:solidFill>
                <a:effectLst/>
              </a:rPr>
              <a:t> </a:t>
            </a:r>
            <a:r>
              <a:rPr lang="en-US" sz="1800" spc="-5" dirty="0" err="1">
                <a:solidFill>
                  <a:schemeClr val="tx1"/>
                </a:solidFill>
                <a:effectLst/>
              </a:rPr>
              <a:t>menawan</a:t>
            </a:r>
            <a:r>
              <a:rPr lang="en-US" sz="1800" spc="-10" dirty="0">
                <a:solidFill>
                  <a:schemeClr val="tx1"/>
                </a:solidFill>
                <a:effectLst/>
              </a:rPr>
              <a:t> </a:t>
            </a:r>
            <a:r>
              <a:rPr lang="en-US" sz="1800" spc="-5" dirty="0">
                <a:solidFill>
                  <a:schemeClr val="tx1"/>
                </a:solidFill>
                <a:effectLst/>
              </a:rPr>
              <a:t>dan</a:t>
            </a:r>
            <a:r>
              <a:rPr lang="en-US" sz="1800" spc="-10" dirty="0">
                <a:solidFill>
                  <a:schemeClr val="tx1"/>
                </a:solidFill>
                <a:effectLst/>
              </a:rPr>
              <a:t> </a:t>
            </a:r>
            <a:r>
              <a:rPr lang="en-US" sz="1800" spc="-5" dirty="0" err="1">
                <a:solidFill>
                  <a:schemeClr val="tx1"/>
                </a:solidFill>
                <a:effectLst/>
              </a:rPr>
              <a:t>seni</a:t>
            </a:r>
            <a:r>
              <a:rPr lang="en-US" sz="1800" spc="-5" dirty="0">
                <a:solidFill>
                  <a:schemeClr val="tx1"/>
                </a:solidFill>
                <a:effectLst/>
              </a:rPr>
              <a:t> </a:t>
            </a:r>
            <a:r>
              <a:rPr lang="en-US" sz="1800" spc="-5" dirty="0" err="1">
                <a:solidFill>
                  <a:schemeClr val="tx1"/>
                </a:solidFill>
                <a:effectLst/>
              </a:rPr>
              <a:t>pertunjukan</a:t>
            </a:r>
            <a:r>
              <a:rPr lang="en-US" sz="1800" spc="-5" dirty="0">
                <a:solidFill>
                  <a:schemeClr val="tx1"/>
                </a:solidFill>
                <a:effectLst/>
              </a:rPr>
              <a:t>;</a:t>
            </a:r>
          </a:p>
          <a:p>
            <a:pPr marL="342900" marR="337820" lvl="0" indent="-342900">
              <a:lnSpc>
                <a:spcPct val="90000"/>
              </a:lnSpc>
              <a:buFont typeface="Wingdings 3" charset="2"/>
              <a:buChar char=""/>
              <a:tabLst>
                <a:tab pos="476250" algn="l"/>
              </a:tabLst>
            </a:pPr>
            <a:r>
              <a:rPr lang="en-US" sz="1800" spc="-5" dirty="0" err="1">
                <a:solidFill>
                  <a:schemeClr val="tx1"/>
                </a:solidFill>
                <a:effectLst/>
              </a:rPr>
              <a:t>Aksesibilitas</a:t>
            </a:r>
            <a:r>
              <a:rPr lang="en-US" sz="1800" spc="-5" dirty="0">
                <a:solidFill>
                  <a:schemeClr val="tx1"/>
                </a:solidFill>
                <a:effectLst/>
              </a:rPr>
              <a:t> (accessibilities) </a:t>
            </a:r>
            <a:r>
              <a:rPr lang="en-US" sz="1800" spc="-5" dirty="0" err="1">
                <a:solidFill>
                  <a:schemeClr val="tx1"/>
                </a:solidFill>
                <a:effectLst/>
              </a:rPr>
              <a:t>seperti</a:t>
            </a:r>
            <a:r>
              <a:rPr lang="en-US" sz="1800" spc="-5" dirty="0">
                <a:solidFill>
                  <a:schemeClr val="tx1"/>
                </a:solidFill>
                <a:effectLst/>
              </a:rPr>
              <a:t> </a:t>
            </a:r>
            <a:r>
              <a:rPr lang="en-US" sz="1800" spc="-5" dirty="0" err="1">
                <a:solidFill>
                  <a:schemeClr val="tx1"/>
                </a:solidFill>
                <a:effectLst/>
              </a:rPr>
              <a:t>transportasi</a:t>
            </a:r>
            <a:r>
              <a:rPr lang="en-US" sz="1800" spc="-5" dirty="0">
                <a:solidFill>
                  <a:schemeClr val="tx1"/>
                </a:solidFill>
                <a:effectLst/>
              </a:rPr>
              <a:t> </a:t>
            </a:r>
            <a:r>
              <a:rPr lang="en-US" sz="1800" spc="-5" dirty="0" err="1">
                <a:solidFill>
                  <a:schemeClr val="tx1"/>
                </a:solidFill>
                <a:effectLst/>
              </a:rPr>
              <a:t>lokal</a:t>
            </a:r>
            <a:r>
              <a:rPr lang="en-US" sz="1800" spc="-5" dirty="0">
                <a:solidFill>
                  <a:schemeClr val="tx1"/>
                </a:solidFill>
                <a:effectLst/>
              </a:rPr>
              <a:t> dan </a:t>
            </a:r>
            <a:r>
              <a:rPr lang="en-US" sz="1800" spc="-5" dirty="0" err="1">
                <a:solidFill>
                  <a:schemeClr val="tx1"/>
                </a:solidFill>
                <a:effectLst/>
              </a:rPr>
              <a:t>adanya</a:t>
            </a:r>
            <a:r>
              <a:rPr lang="en-US" sz="1800" spc="5" dirty="0">
                <a:solidFill>
                  <a:schemeClr val="tx1"/>
                </a:solidFill>
                <a:effectLst/>
              </a:rPr>
              <a:t> </a:t>
            </a:r>
            <a:r>
              <a:rPr lang="en-US" sz="1800" spc="-5" dirty="0">
                <a:solidFill>
                  <a:schemeClr val="tx1"/>
                </a:solidFill>
                <a:effectLst/>
              </a:rPr>
              <a:t>terminal;</a:t>
            </a:r>
          </a:p>
          <a:p>
            <a:pPr marL="342900" marR="337820" lvl="0" indent="-342900">
              <a:lnSpc>
                <a:spcPct val="90000"/>
              </a:lnSpc>
              <a:buFont typeface="Wingdings 3" charset="2"/>
              <a:buChar char=""/>
              <a:tabLst>
                <a:tab pos="476250" algn="l"/>
              </a:tabLst>
            </a:pPr>
            <a:r>
              <a:rPr lang="en-US" sz="1800" spc="-5" dirty="0" err="1">
                <a:solidFill>
                  <a:schemeClr val="tx1"/>
                </a:solidFill>
                <a:effectLst/>
              </a:rPr>
              <a:t>Amenitas</a:t>
            </a:r>
            <a:r>
              <a:rPr lang="en-US" sz="1800" spc="5" dirty="0">
                <a:solidFill>
                  <a:schemeClr val="tx1"/>
                </a:solidFill>
                <a:effectLst/>
              </a:rPr>
              <a:t> </a:t>
            </a:r>
            <a:r>
              <a:rPr lang="en-US" sz="1800" spc="-5" dirty="0" err="1">
                <a:solidFill>
                  <a:schemeClr val="tx1"/>
                </a:solidFill>
                <a:effectLst/>
              </a:rPr>
              <a:t>atau</a:t>
            </a:r>
            <a:r>
              <a:rPr lang="en-US" sz="1800" spc="5" dirty="0">
                <a:solidFill>
                  <a:schemeClr val="tx1"/>
                </a:solidFill>
                <a:effectLst/>
              </a:rPr>
              <a:t> </a:t>
            </a:r>
            <a:r>
              <a:rPr lang="en-US" sz="1800" spc="-5" dirty="0" err="1">
                <a:solidFill>
                  <a:schemeClr val="tx1"/>
                </a:solidFill>
                <a:effectLst/>
              </a:rPr>
              <a:t>fasilitas</a:t>
            </a:r>
            <a:r>
              <a:rPr lang="en-US" sz="1800" spc="5" dirty="0">
                <a:solidFill>
                  <a:schemeClr val="tx1"/>
                </a:solidFill>
                <a:effectLst/>
              </a:rPr>
              <a:t> </a:t>
            </a:r>
            <a:r>
              <a:rPr lang="en-US" sz="1800" spc="-5" dirty="0">
                <a:solidFill>
                  <a:schemeClr val="tx1"/>
                </a:solidFill>
                <a:effectLst/>
              </a:rPr>
              <a:t>(amenities)</a:t>
            </a:r>
            <a:r>
              <a:rPr lang="en-US" sz="1800" spc="5" dirty="0">
                <a:solidFill>
                  <a:schemeClr val="tx1"/>
                </a:solidFill>
                <a:effectLst/>
              </a:rPr>
              <a:t> </a:t>
            </a:r>
            <a:r>
              <a:rPr lang="en-US" sz="1800" spc="-5" dirty="0" err="1">
                <a:solidFill>
                  <a:schemeClr val="tx1"/>
                </a:solidFill>
                <a:effectLst/>
              </a:rPr>
              <a:t>seperti</a:t>
            </a:r>
            <a:r>
              <a:rPr lang="en-US" sz="1800" spc="5" dirty="0">
                <a:solidFill>
                  <a:schemeClr val="tx1"/>
                </a:solidFill>
                <a:effectLst/>
              </a:rPr>
              <a:t> </a:t>
            </a:r>
            <a:r>
              <a:rPr lang="en-US" sz="1800" spc="-5" dirty="0" err="1">
                <a:solidFill>
                  <a:schemeClr val="tx1"/>
                </a:solidFill>
                <a:effectLst/>
              </a:rPr>
              <a:t>tersedianya</a:t>
            </a:r>
            <a:r>
              <a:rPr lang="en-US" sz="1800" spc="5" dirty="0">
                <a:solidFill>
                  <a:schemeClr val="tx1"/>
                </a:solidFill>
                <a:effectLst/>
              </a:rPr>
              <a:t> </a:t>
            </a:r>
            <a:r>
              <a:rPr lang="en-US" sz="1800" spc="-5" dirty="0" err="1">
                <a:solidFill>
                  <a:schemeClr val="tx1"/>
                </a:solidFill>
                <a:effectLst/>
              </a:rPr>
              <a:t>akomodasi</a:t>
            </a:r>
            <a:r>
              <a:rPr lang="en-US" sz="1800" spc="-5" dirty="0">
                <a:solidFill>
                  <a:schemeClr val="tx1"/>
                </a:solidFill>
                <a:effectLst/>
              </a:rPr>
              <a:t>,</a:t>
            </a:r>
            <a:r>
              <a:rPr lang="en-US" sz="1800" spc="-260" dirty="0">
                <a:solidFill>
                  <a:schemeClr val="tx1"/>
                </a:solidFill>
                <a:effectLst/>
              </a:rPr>
              <a:t> </a:t>
            </a:r>
            <a:r>
              <a:rPr lang="en-US" sz="1800" spc="-5" dirty="0" err="1">
                <a:solidFill>
                  <a:schemeClr val="tx1"/>
                </a:solidFill>
                <a:effectLst/>
              </a:rPr>
              <a:t>rumah</a:t>
            </a:r>
            <a:r>
              <a:rPr lang="en-US" sz="1800" spc="-10" dirty="0">
                <a:solidFill>
                  <a:schemeClr val="tx1"/>
                </a:solidFill>
                <a:effectLst/>
              </a:rPr>
              <a:t> </a:t>
            </a:r>
            <a:r>
              <a:rPr lang="en-US" sz="1800" spc="-5" dirty="0" err="1">
                <a:solidFill>
                  <a:schemeClr val="tx1"/>
                </a:solidFill>
                <a:effectLst/>
              </a:rPr>
              <a:t>makan</a:t>
            </a:r>
            <a:r>
              <a:rPr lang="en-US" sz="1800" spc="-5" dirty="0">
                <a:solidFill>
                  <a:schemeClr val="tx1"/>
                </a:solidFill>
                <a:effectLst/>
              </a:rPr>
              <a:t>, dan </a:t>
            </a:r>
            <a:r>
              <a:rPr lang="en-US" sz="1800" spc="-5" dirty="0" err="1">
                <a:solidFill>
                  <a:schemeClr val="tx1"/>
                </a:solidFill>
                <a:effectLst/>
              </a:rPr>
              <a:t>agen</a:t>
            </a:r>
            <a:r>
              <a:rPr lang="en-US" sz="1800" spc="-5" dirty="0">
                <a:solidFill>
                  <a:schemeClr val="tx1"/>
                </a:solidFill>
                <a:effectLst/>
              </a:rPr>
              <a:t> </a:t>
            </a:r>
            <a:r>
              <a:rPr lang="en-US" sz="1800" spc="-5" dirty="0" err="1">
                <a:solidFill>
                  <a:schemeClr val="tx1"/>
                </a:solidFill>
                <a:effectLst/>
              </a:rPr>
              <a:t>perjalanan</a:t>
            </a:r>
            <a:r>
              <a:rPr lang="en-US" sz="1800" spc="-5" dirty="0">
                <a:solidFill>
                  <a:schemeClr val="tx1"/>
                </a:solidFill>
                <a:effectLst/>
              </a:rPr>
              <a:t>;</a:t>
            </a:r>
          </a:p>
          <a:p>
            <a:pPr marL="342900" marR="337820" lvl="0" indent="-342900">
              <a:lnSpc>
                <a:spcPct val="90000"/>
              </a:lnSpc>
              <a:buFont typeface="Wingdings 3" charset="2"/>
              <a:buChar char=""/>
              <a:tabLst>
                <a:tab pos="476250" algn="l"/>
              </a:tabLst>
            </a:pPr>
            <a:r>
              <a:rPr lang="en-US" sz="1800" spc="-5" dirty="0">
                <a:solidFill>
                  <a:schemeClr val="tx1"/>
                </a:solidFill>
                <a:effectLst/>
              </a:rPr>
              <a:t>Ancillary services </a:t>
            </a:r>
            <a:r>
              <a:rPr lang="en-US" sz="1800" spc="-5" dirty="0" err="1">
                <a:solidFill>
                  <a:schemeClr val="tx1"/>
                </a:solidFill>
                <a:effectLst/>
              </a:rPr>
              <a:t>yaitu</a:t>
            </a:r>
            <a:r>
              <a:rPr lang="en-US" sz="1800" spc="-5" dirty="0">
                <a:solidFill>
                  <a:schemeClr val="tx1"/>
                </a:solidFill>
                <a:effectLst/>
              </a:rPr>
              <a:t> </a:t>
            </a:r>
            <a:r>
              <a:rPr lang="en-US" sz="1800" spc="-5" dirty="0" err="1">
                <a:solidFill>
                  <a:schemeClr val="tx1"/>
                </a:solidFill>
                <a:effectLst/>
              </a:rPr>
              <a:t>organisasi</a:t>
            </a:r>
            <a:r>
              <a:rPr lang="en-US" sz="1800" spc="-5" dirty="0">
                <a:solidFill>
                  <a:schemeClr val="tx1"/>
                </a:solidFill>
                <a:effectLst/>
              </a:rPr>
              <a:t> </a:t>
            </a:r>
            <a:r>
              <a:rPr lang="en-US" sz="1800" spc="-5" dirty="0" err="1">
                <a:solidFill>
                  <a:schemeClr val="tx1"/>
                </a:solidFill>
                <a:effectLst/>
              </a:rPr>
              <a:t>kepariwisataan</a:t>
            </a:r>
            <a:r>
              <a:rPr lang="en-US" sz="1800" spc="-5" dirty="0">
                <a:solidFill>
                  <a:schemeClr val="tx1"/>
                </a:solidFill>
                <a:effectLst/>
              </a:rPr>
              <a:t> yang </a:t>
            </a:r>
            <a:r>
              <a:rPr lang="en-US" sz="1800" spc="-5" dirty="0" err="1">
                <a:solidFill>
                  <a:schemeClr val="tx1"/>
                </a:solidFill>
                <a:effectLst/>
              </a:rPr>
              <a:t>dibutuhkan</a:t>
            </a:r>
            <a:r>
              <a:rPr lang="en-US" sz="1800" spc="5" dirty="0">
                <a:solidFill>
                  <a:schemeClr val="tx1"/>
                </a:solidFill>
                <a:effectLst/>
              </a:rPr>
              <a:t> </a:t>
            </a:r>
            <a:r>
              <a:rPr lang="en-US" sz="1800" spc="-5" dirty="0" err="1">
                <a:solidFill>
                  <a:schemeClr val="tx1"/>
                </a:solidFill>
                <a:effectLst/>
              </a:rPr>
              <a:t>untuk</a:t>
            </a:r>
            <a:r>
              <a:rPr lang="en-US" sz="1800" spc="-5" dirty="0">
                <a:solidFill>
                  <a:schemeClr val="tx1"/>
                </a:solidFill>
                <a:effectLst/>
              </a:rPr>
              <a:t> </a:t>
            </a:r>
            <a:r>
              <a:rPr lang="en-US" sz="1800" spc="-5" dirty="0" err="1">
                <a:solidFill>
                  <a:schemeClr val="tx1"/>
                </a:solidFill>
                <a:effectLst/>
              </a:rPr>
              <a:t>pelayanan</a:t>
            </a:r>
            <a:r>
              <a:rPr lang="en-US" sz="1800" spc="-5" dirty="0">
                <a:solidFill>
                  <a:schemeClr val="tx1"/>
                </a:solidFill>
                <a:effectLst/>
              </a:rPr>
              <a:t> </a:t>
            </a:r>
            <a:r>
              <a:rPr lang="en-US" sz="1800" spc="-5" dirty="0" err="1">
                <a:solidFill>
                  <a:schemeClr val="tx1"/>
                </a:solidFill>
                <a:effectLst/>
              </a:rPr>
              <a:t>wisata</a:t>
            </a:r>
            <a:r>
              <a:rPr lang="en-US" sz="1800" spc="-5" dirty="0">
                <a:solidFill>
                  <a:schemeClr val="tx1"/>
                </a:solidFill>
                <a:effectLst/>
              </a:rPr>
              <a:t> </a:t>
            </a:r>
            <a:r>
              <a:rPr lang="en-US" sz="1800" spc="-5" dirty="0" err="1">
                <a:solidFill>
                  <a:schemeClr val="tx1"/>
                </a:solidFill>
                <a:effectLst/>
              </a:rPr>
              <a:t>seperti</a:t>
            </a:r>
            <a:r>
              <a:rPr lang="en-US" sz="1800" spc="-5" dirty="0">
                <a:solidFill>
                  <a:schemeClr val="tx1"/>
                </a:solidFill>
                <a:effectLst/>
              </a:rPr>
              <a:t> destination marketing management</a:t>
            </a:r>
            <a:r>
              <a:rPr lang="en-US" sz="1800" spc="5" dirty="0">
                <a:solidFill>
                  <a:schemeClr val="tx1"/>
                </a:solidFill>
                <a:effectLst/>
              </a:rPr>
              <a:t> </a:t>
            </a:r>
            <a:r>
              <a:rPr lang="en-US" sz="1800" spc="-5" dirty="0">
                <a:solidFill>
                  <a:schemeClr val="tx1"/>
                </a:solidFill>
                <a:effectLst/>
              </a:rPr>
              <a:t>organization</a:t>
            </a:r>
          </a:p>
        </p:txBody>
      </p:sp>
      <p:pic>
        <p:nvPicPr>
          <p:cNvPr id="8" name="Picture 2" descr="Petugas Objek Wisata Masih Kurang Berikan Informasi">
            <a:extLst>
              <a:ext uri="{FF2B5EF4-FFF2-40B4-BE49-F238E27FC236}">
                <a16:creationId xmlns:a16="http://schemas.microsoft.com/office/drawing/2014/main" id="{9C30B1B7-E6C2-6FC2-1F7E-238C4CCED0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3" r="29141" b="-2"/>
          <a:stretch/>
        </p:blipFill>
        <p:spPr bwMode="auto">
          <a:xfrm>
            <a:off x="0" y="1483079"/>
            <a:ext cx="4067944" cy="537492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/>
              <a:t>	</a:t>
            </a:r>
          </a:p>
          <a:p>
            <a:endParaRPr lang="en-US" sz="4000" b="1"/>
          </a:p>
          <a:p>
            <a:endParaRPr lang="id-ID" sz="2400" b="1">
              <a:sym typeface="Wingdings" panose="05000000000000000000" pitchFamily="2" charset="2"/>
            </a:endParaRPr>
          </a:p>
          <a:p>
            <a:r>
              <a:rPr lang="id-ID" sz="4000" b="1">
                <a:sym typeface="Wingdings" panose="05000000000000000000" pitchFamily="2" charset="2"/>
              </a:rPr>
              <a:t> </a:t>
            </a:r>
            <a:r>
              <a:rPr lang="en-US" sz="4000" b="1"/>
              <a:t>END</a:t>
            </a:r>
            <a:r>
              <a:rPr lang="id-ID" sz="4000" b="1"/>
              <a:t> </a:t>
            </a:r>
            <a:r>
              <a:rPr lang="id-ID" sz="4000" b="1">
                <a:sym typeface="Wingdings" panose="05000000000000000000" pitchFamily="2" charset="2"/>
              </a:rPr>
              <a:t>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484784"/>
            <a:ext cx="4618856" cy="4641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Tx/>
              <a:buChar char="-"/>
            </a:pPr>
            <a:r>
              <a:rPr lang="id-ID" sz="2000" b="1" i="0" dirty="0">
                <a:solidFill>
                  <a:schemeClr val="tx1"/>
                </a:solidFill>
                <a:effectLst/>
                <a:latin typeface="Google Sans"/>
              </a:rPr>
              <a:t>Sumber daya pariwisata adalah segala sesuatu yang di manfaatkan untuk bisa menarik minat wisatawan mengunjungi dan belajar tentang daerah itu sendiri. </a:t>
            </a:r>
            <a:endParaRPr lang="en-US" sz="2000" b="1" i="0" dirty="0">
              <a:solidFill>
                <a:schemeClr val="tx1"/>
              </a:solidFill>
              <a:effectLst/>
              <a:latin typeface="Google Sans"/>
            </a:endParaRPr>
          </a:p>
          <a:p>
            <a:pPr marL="342900" indent="-342900" algn="just">
              <a:buFontTx/>
              <a:buChar char="-"/>
            </a:pPr>
            <a:endParaRPr lang="en-US" sz="2000" b="1" i="0" dirty="0">
              <a:solidFill>
                <a:schemeClr val="tx1"/>
              </a:solidFill>
              <a:effectLst/>
              <a:latin typeface="Google Sans"/>
            </a:endParaRPr>
          </a:p>
          <a:p>
            <a:pPr marL="342900" indent="-342900" algn="just">
              <a:buFontTx/>
              <a:buChar char="-"/>
            </a:pPr>
            <a:r>
              <a:rPr lang="id-ID" sz="2000" b="1" i="0" dirty="0">
                <a:solidFill>
                  <a:schemeClr val="tx1"/>
                </a:solidFill>
                <a:effectLst/>
                <a:latin typeface="Google Sans"/>
              </a:rPr>
              <a:t>Natural Resources adalah sumber daya alam yang bisa di manfaatkan dan menjadi kebutuhan hidup manusia yang diambil dari alam itu sendiri</a:t>
            </a:r>
            <a:r>
              <a:rPr lang="id-ID" sz="2000" b="0" i="0" dirty="0">
                <a:solidFill>
                  <a:schemeClr val="tx1"/>
                </a:solidFill>
                <a:effectLst/>
                <a:latin typeface="Google Sans"/>
              </a:rPr>
              <a:t>.</a:t>
            </a:r>
            <a:endParaRPr lang="en-US" sz="2000" dirty="0">
              <a:solidFill>
                <a:schemeClr val="tx1"/>
              </a:solidFill>
              <a:latin typeface="Google San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858941-38B7-4000-91B4-60EDF5FE6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1511080"/>
            <a:ext cx="2801895" cy="20845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7E17A3-2FB5-4240-9A9D-381D8C104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578" y="3861048"/>
            <a:ext cx="3283222" cy="179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62876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557808"/>
            <a:ext cx="8229600" cy="5568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tx1"/>
              </a:solidFill>
              <a:latin typeface="Google Sans"/>
            </a:endParaRPr>
          </a:p>
          <a:p>
            <a:pPr marL="247015" marR="0">
              <a:spcBef>
                <a:spcPts val="0"/>
              </a:spcBef>
              <a:spcAft>
                <a:spcPts val="0"/>
              </a:spcAft>
            </a:pPr>
            <a:r>
              <a:rPr lang="ms-MY" sz="2000" spc="-3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Damanik dan Weber (2006) </a:t>
            </a:r>
            <a:r>
              <a:rPr lang="ms-MY" sz="2000" spc="-2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menyatakan bahwa sumber daya alam yang dapat</a:t>
            </a:r>
            <a:r>
              <a:rPr lang="ms-MY" sz="2000" spc="-26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3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dikembangkan</a:t>
            </a:r>
            <a:r>
              <a:rPr lang="ms-MY" sz="2000" spc="-6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3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menjadi</a:t>
            </a:r>
            <a:r>
              <a:rPr lang="ms-MY" sz="2000" spc="-6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3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objek</a:t>
            </a:r>
            <a:r>
              <a:rPr lang="ms-MY" sz="2000" spc="-6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3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wisata</a:t>
            </a:r>
            <a:r>
              <a:rPr lang="ms-MY" sz="2000" spc="-6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3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atau</a:t>
            </a:r>
            <a:r>
              <a:rPr lang="ms-MY" sz="2000" spc="-6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3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daya</a:t>
            </a:r>
            <a:r>
              <a:rPr lang="ms-MY" sz="2000" spc="-6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2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tarik</a:t>
            </a:r>
            <a:r>
              <a:rPr lang="ms-MY" sz="2000" spc="-6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2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wisata</a:t>
            </a:r>
            <a:r>
              <a:rPr lang="ms-MY" sz="2000" spc="-6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2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alam</a:t>
            </a:r>
            <a:r>
              <a:rPr lang="ms-MY" sz="2000" spc="-6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2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adalah:</a:t>
            </a:r>
            <a:endParaRPr lang="id-ID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l">
              <a:spcBef>
                <a:spcPts val="615"/>
              </a:spcBef>
              <a:spcAft>
                <a:spcPts val="0"/>
              </a:spcAft>
              <a:buSzPts val="1100"/>
              <a:buFont typeface="Times New Roman" panose="02020603050405020304" pitchFamily="18" charset="0"/>
              <a:buAutoNum type="arabicPeriod"/>
              <a:tabLst>
                <a:tab pos="476250" algn="l"/>
              </a:tabLst>
            </a:pPr>
            <a:r>
              <a:rPr lang="ms-MY" sz="2000" spc="-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Keajaiban</a:t>
            </a:r>
            <a:r>
              <a:rPr lang="ms-MY" sz="2000" spc="-2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</a:t>
            </a:r>
            <a:r>
              <a:rPr lang="ms-MY" sz="2000" spc="-2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keindahan</a:t>
            </a:r>
            <a:r>
              <a:rPr lang="ms-MY" sz="2000" spc="-2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alam</a:t>
            </a:r>
            <a:r>
              <a:rPr lang="ms-MY" sz="2000" spc="-2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42900" marR="0" lvl="0" indent="-342900" algn="l">
              <a:spcBef>
                <a:spcPts val="615"/>
              </a:spcBef>
              <a:spcAft>
                <a:spcPts val="0"/>
              </a:spcAft>
              <a:buSzPts val="1100"/>
              <a:buFont typeface="Times New Roman" panose="02020603050405020304" pitchFamily="18" charset="0"/>
              <a:buAutoNum type="arabicPeriod"/>
              <a:tabLst>
                <a:tab pos="476250" algn="l"/>
              </a:tabLst>
            </a:pPr>
            <a:r>
              <a:rPr lang="ms-MY" sz="2000" spc="-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Keragaman</a:t>
            </a:r>
            <a:r>
              <a:rPr lang="ms-MY" sz="2000" spc="-4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flora,</a:t>
            </a:r>
            <a:endParaRPr lang="id-ID" sz="2000" spc="-5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l">
              <a:spcBef>
                <a:spcPts val="195"/>
              </a:spcBef>
              <a:spcAft>
                <a:spcPts val="0"/>
              </a:spcAft>
              <a:buSzPts val="1100"/>
              <a:buFont typeface="Times New Roman" panose="02020603050405020304" pitchFamily="18" charset="0"/>
              <a:buAutoNum type="arabicPeriod"/>
              <a:tabLst>
                <a:tab pos="476250" algn="l"/>
              </a:tabLst>
            </a:pPr>
            <a:r>
              <a:rPr lang="ms-MY" sz="2000" spc="-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Keragaman</a:t>
            </a:r>
            <a:r>
              <a:rPr lang="ms-MY" sz="2000" spc="-4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fauna</a:t>
            </a:r>
            <a:endParaRPr lang="id-ID" sz="2000" spc="-5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l">
              <a:spcBef>
                <a:spcPts val="175"/>
              </a:spcBef>
              <a:spcAft>
                <a:spcPts val="0"/>
              </a:spcAft>
              <a:buSzPts val="1100"/>
              <a:buFont typeface="Times New Roman" panose="02020603050405020304" pitchFamily="18" charset="0"/>
              <a:buAutoNum type="arabicPeriod"/>
              <a:tabLst>
                <a:tab pos="476250" algn="l"/>
              </a:tabLst>
            </a:pPr>
            <a:r>
              <a:rPr lang="ms-MY" sz="2000" spc="-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Kehidupan</a:t>
            </a:r>
            <a:r>
              <a:rPr lang="ms-MY" sz="2000" spc="-2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satwa</a:t>
            </a:r>
            <a:r>
              <a:rPr lang="ms-MY" sz="2000" spc="-2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liar</a:t>
            </a:r>
            <a:endParaRPr lang="id-ID" sz="2000" spc="-5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l">
              <a:spcBef>
                <a:spcPts val="200"/>
              </a:spcBef>
              <a:spcAft>
                <a:spcPts val="0"/>
              </a:spcAft>
              <a:buSzPts val="1100"/>
              <a:buFont typeface="Times New Roman" panose="02020603050405020304" pitchFamily="18" charset="0"/>
              <a:buAutoNum type="arabicPeriod"/>
              <a:tabLst>
                <a:tab pos="476250" algn="l"/>
              </a:tabLst>
            </a:pPr>
            <a:r>
              <a:rPr lang="ms-MY" sz="2000" spc="-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Vegetasi</a:t>
            </a:r>
            <a:r>
              <a:rPr lang="ms-MY" sz="2000" spc="-2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alam</a:t>
            </a:r>
            <a:endParaRPr lang="id-ID" sz="2000" spc="-5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l">
              <a:spcBef>
                <a:spcPts val="200"/>
              </a:spcBef>
              <a:spcAft>
                <a:spcPts val="0"/>
              </a:spcAft>
              <a:buSzPts val="1100"/>
              <a:buFont typeface="Times New Roman" panose="02020603050405020304" pitchFamily="18" charset="0"/>
              <a:buAutoNum type="arabicPeriod"/>
              <a:tabLst>
                <a:tab pos="476250" algn="l"/>
              </a:tabLst>
            </a:pPr>
            <a:r>
              <a:rPr lang="ms-MY" sz="2000" spc="-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Ekosistem</a:t>
            </a:r>
            <a:r>
              <a:rPr lang="ms-MY" sz="2000" spc="-2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yang</a:t>
            </a:r>
            <a:r>
              <a:rPr lang="ms-MY" sz="2000" spc="-2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belum</a:t>
            </a:r>
            <a:r>
              <a:rPr lang="ms-MY" sz="2000" spc="-2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terjamah</a:t>
            </a:r>
            <a:r>
              <a:rPr lang="ms-MY" sz="2000" spc="-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manusia</a:t>
            </a:r>
            <a:endParaRPr lang="id-ID" sz="2000" spc="-5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l">
              <a:spcBef>
                <a:spcPts val="200"/>
              </a:spcBef>
              <a:spcAft>
                <a:spcPts val="0"/>
              </a:spcAft>
              <a:buSzPts val="1100"/>
              <a:buFont typeface="Times New Roman" panose="02020603050405020304" pitchFamily="18" charset="0"/>
              <a:buAutoNum type="arabicPeriod"/>
              <a:tabLst>
                <a:tab pos="476250" algn="l"/>
              </a:tabLst>
            </a:pPr>
            <a:r>
              <a:rPr lang="ms-MY" sz="2000" spc="-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Rekreasi</a:t>
            </a:r>
            <a:r>
              <a:rPr lang="ms-MY" sz="2000" spc="-2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perairan</a:t>
            </a:r>
            <a:r>
              <a:rPr lang="ms-MY" sz="2000" spc="-2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(danau,</a:t>
            </a:r>
            <a:r>
              <a:rPr lang="ms-MY" sz="2000" spc="-2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sungai,</a:t>
            </a:r>
            <a:r>
              <a:rPr lang="ms-MY" sz="2000" spc="-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air</a:t>
            </a:r>
            <a:r>
              <a:rPr lang="ms-MY" sz="2000" spc="-2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terjun,</a:t>
            </a:r>
            <a:r>
              <a:rPr lang="ms-MY" sz="2000" spc="-2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pantai)</a:t>
            </a:r>
            <a:endParaRPr lang="id-ID" sz="2000" spc="-5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l">
              <a:spcBef>
                <a:spcPts val="200"/>
              </a:spcBef>
              <a:spcAft>
                <a:spcPts val="0"/>
              </a:spcAft>
              <a:buSzPts val="1100"/>
              <a:buFont typeface="Times New Roman" panose="02020603050405020304" pitchFamily="18" charset="0"/>
              <a:buAutoNum type="arabicPeriod"/>
              <a:tabLst>
                <a:tab pos="476250" algn="l"/>
              </a:tabLst>
            </a:pPr>
            <a:r>
              <a:rPr lang="ms-MY" sz="2000" spc="-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Lintas</a:t>
            </a:r>
            <a:r>
              <a:rPr lang="ms-MY" sz="2000" spc="-2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alam</a:t>
            </a:r>
            <a:r>
              <a:rPr lang="ms-MY" sz="2000" spc="-2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(trekking,</a:t>
            </a:r>
            <a:r>
              <a:rPr lang="ms-MY" sz="2000" spc="-2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rafting,</a:t>
            </a:r>
            <a:r>
              <a:rPr lang="ms-MY" sz="2000" spc="-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</a:t>
            </a:r>
            <a:r>
              <a:rPr lang="ms-MY" sz="2000" spc="-2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lain-lain)</a:t>
            </a:r>
            <a:endParaRPr lang="id-ID" sz="2000" spc="-5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l">
              <a:spcBef>
                <a:spcPts val="195"/>
              </a:spcBef>
              <a:spcAft>
                <a:spcPts val="0"/>
              </a:spcAft>
              <a:buSzPts val="1100"/>
              <a:buFont typeface="Times New Roman" panose="02020603050405020304" pitchFamily="18" charset="0"/>
              <a:buAutoNum type="arabicPeriod"/>
              <a:tabLst>
                <a:tab pos="476250" algn="l"/>
              </a:tabLst>
            </a:pPr>
            <a:r>
              <a:rPr lang="ms-MY" sz="2000" spc="-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Objek</a:t>
            </a:r>
            <a:r>
              <a:rPr lang="ms-MY" sz="2000" spc="-2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megalitik</a:t>
            </a:r>
            <a:endParaRPr lang="id-ID" sz="2000" spc="-5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l">
              <a:spcBef>
                <a:spcPts val="200"/>
              </a:spcBef>
              <a:spcAft>
                <a:spcPts val="0"/>
              </a:spcAft>
              <a:buSzPts val="1100"/>
              <a:buFont typeface="Times New Roman" panose="02020603050405020304" pitchFamily="18" charset="0"/>
              <a:buAutoNum type="arabicPeriod"/>
              <a:tabLst>
                <a:tab pos="476250" algn="l"/>
              </a:tabLst>
            </a:pPr>
            <a:r>
              <a:rPr lang="ms-MY" sz="2000" spc="-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Suhu</a:t>
            </a:r>
            <a:r>
              <a:rPr lang="ms-MY" sz="2000" spc="-2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</a:t>
            </a:r>
            <a:r>
              <a:rPr lang="ms-MY" sz="2000" spc="-2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kelembaban</a:t>
            </a:r>
            <a:r>
              <a:rPr lang="ms-MY" sz="2000" spc="-2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udara</a:t>
            </a:r>
            <a:r>
              <a:rPr lang="ms-MY" sz="2000" spc="-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yang</a:t>
            </a:r>
            <a:r>
              <a:rPr lang="ms-MY" sz="2000" spc="-2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nyaman,</a:t>
            </a:r>
            <a:r>
              <a:rPr lang="ms-MY" sz="2000" spc="-2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</a:t>
            </a:r>
            <a:endParaRPr lang="id-ID" sz="2000" spc="-5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l">
              <a:spcBef>
                <a:spcPts val="200"/>
              </a:spcBef>
              <a:spcAft>
                <a:spcPts val="0"/>
              </a:spcAft>
              <a:buSzPts val="1100"/>
              <a:buFont typeface="Times New Roman" panose="02020603050405020304" pitchFamily="18" charset="0"/>
              <a:buAutoNum type="arabicPeriod"/>
              <a:tabLst>
                <a:tab pos="476250" algn="l"/>
              </a:tabLst>
            </a:pPr>
            <a:r>
              <a:rPr lang="ms-MY" sz="2000" spc="-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Curah</a:t>
            </a:r>
            <a:r>
              <a:rPr lang="ms-MY" sz="2000" spc="-2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hujan</a:t>
            </a:r>
            <a:r>
              <a:rPr lang="ms-MY" sz="2000" spc="-2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yang</a:t>
            </a:r>
            <a:r>
              <a:rPr lang="ms-MY" sz="2000" spc="-2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normal,</a:t>
            </a:r>
            <a:r>
              <a:rPr lang="ms-MY" sz="2000" spc="-2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</a:t>
            </a:r>
            <a:r>
              <a:rPr lang="ms-MY" sz="2000" spc="-2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lain</a:t>
            </a:r>
            <a:r>
              <a:rPr lang="ms-MY" sz="2000" spc="-2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sebagainya.</a:t>
            </a:r>
            <a:endParaRPr lang="id-ID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742558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844824"/>
            <a:ext cx="8229600" cy="39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endParaRPr lang="id-ID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Kotak Teks 4">
            <a:extLst>
              <a:ext uri="{FF2B5EF4-FFF2-40B4-BE49-F238E27FC236}">
                <a16:creationId xmlns:a16="http://schemas.microsoft.com/office/drawing/2014/main" id="{E7D6AF03-A7FE-A252-D784-D7448874EFD4}"/>
              </a:ext>
            </a:extLst>
          </p:cNvPr>
          <p:cNvSpPr txBox="1"/>
          <p:nvPr/>
        </p:nvSpPr>
        <p:spPr>
          <a:xfrm>
            <a:off x="457200" y="692696"/>
            <a:ext cx="8383960" cy="4157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7015" marR="337820" algn="just">
              <a:spcBef>
                <a:spcPts val="625"/>
              </a:spcBef>
              <a:spcAft>
                <a:spcPts val="0"/>
              </a:spcAft>
            </a:pPr>
            <a:r>
              <a:rPr lang="ms-MY" sz="24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Soekadijo (2012) menguraikan beberapa alasan penting mengapa </a:t>
            </a:r>
            <a:r>
              <a:rPr lang="ms-MY" sz="24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sumber daya</a:t>
            </a:r>
            <a:r>
              <a:rPr lang="ms-MY" sz="2400" spc="-2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4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alam</a:t>
            </a:r>
            <a:r>
              <a:rPr lang="ms-MY" sz="2400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4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pariwisata</a:t>
            </a:r>
            <a:r>
              <a:rPr lang="ms-MY" sz="2400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4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merupakan</a:t>
            </a:r>
            <a:r>
              <a:rPr lang="ms-MY" sz="2400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4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destinasi</a:t>
            </a:r>
            <a:r>
              <a:rPr lang="ms-MY" sz="2400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4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wisata</a:t>
            </a:r>
            <a:r>
              <a:rPr lang="ms-MY" sz="2400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4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yang</a:t>
            </a:r>
            <a:r>
              <a:rPr lang="ms-MY" sz="2400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4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menarik</a:t>
            </a:r>
            <a:r>
              <a:rPr lang="ms-MY" sz="2400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4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yaitu:</a:t>
            </a:r>
          </a:p>
          <a:p>
            <a:pPr marL="247015" marR="337820" algn="just">
              <a:spcBef>
                <a:spcPts val="625"/>
              </a:spcBef>
              <a:spcAft>
                <a:spcPts val="0"/>
              </a:spcAft>
            </a:pPr>
            <a:endParaRPr lang="id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337185" lvl="0" indent="-342900" algn="just">
              <a:lnSpc>
                <a:spcPct val="115000"/>
              </a:lnSpc>
              <a:spcBef>
                <a:spcPts val="615"/>
              </a:spcBef>
              <a:spcAft>
                <a:spcPts val="0"/>
              </a:spcAft>
              <a:buSzPts val="1100"/>
              <a:buFont typeface="Times New Roman" panose="02020603050405020304" pitchFamily="18" charset="0"/>
              <a:buAutoNum type="arabicPeriod"/>
              <a:tabLst>
                <a:tab pos="476250" algn="l"/>
              </a:tabLst>
            </a:pPr>
            <a:r>
              <a:rPr lang="ms-MY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Dari alam maka akan banyak wisatawan tertarik dengan kegiatan-</a:t>
            </a:r>
            <a:r>
              <a:rPr lang="ms-MY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kegiatan yang dapat dilakukan di alam terbuka. Daerah terpenting</a:t>
            </a:r>
            <a:r>
              <a:rPr lang="ms-MY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untuk para wisatawan antara lain pegunungan, hutan, wilayah pesisir,</a:t>
            </a:r>
            <a:r>
              <a:rPr lang="ms-MY" sz="2000" spc="-2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</a:t>
            </a:r>
            <a:r>
              <a:rPr lang="ms-MY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laut.</a:t>
            </a:r>
          </a:p>
          <a:p>
            <a:pPr marL="342900" marR="337185" lvl="0" indent="-342900" algn="just">
              <a:lnSpc>
                <a:spcPct val="115000"/>
              </a:lnSpc>
              <a:spcBef>
                <a:spcPts val="615"/>
              </a:spcBef>
              <a:spcAft>
                <a:spcPts val="0"/>
              </a:spcAft>
              <a:buSzPts val="1100"/>
              <a:buFont typeface="Times New Roman" panose="02020603050405020304" pitchFamily="18" charset="0"/>
              <a:buAutoNum type="arabicPeriod"/>
              <a:tabLst>
                <a:tab pos="476250" algn="l"/>
              </a:tabLst>
            </a:pPr>
            <a:endParaRPr lang="id-ID" sz="2000" spc="-5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33782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Times New Roman" panose="02020603050405020304" pitchFamily="18" charset="0"/>
              <a:buAutoNum type="arabicPeriod"/>
              <a:tabLst>
                <a:tab pos="476250" algn="l"/>
              </a:tabLst>
            </a:pPr>
            <a:r>
              <a:rPr lang="ms-MY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 masa liburan maka orang akan menikmati berbagai potensi</a:t>
            </a:r>
            <a:r>
              <a:rPr lang="ms-MY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alam</a:t>
            </a:r>
            <a:r>
              <a:rPr lang="ms-MY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yang</a:t>
            </a:r>
            <a:r>
              <a:rPr lang="ms-MY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akan</a:t>
            </a:r>
            <a:r>
              <a:rPr lang="ms-MY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dituju</a:t>
            </a:r>
            <a:r>
              <a:rPr lang="ms-MY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seperti</a:t>
            </a:r>
            <a:r>
              <a:rPr lang="ms-MY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melihat</a:t>
            </a:r>
            <a:r>
              <a:rPr lang="ms-MY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pemandangan</a:t>
            </a:r>
            <a:r>
              <a:rPr lang="ms-MY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</a:t>
            </a:r>
            <a:r>
              <a:rPr lang="ms-MY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daerah</a:t>
            </a:r>
            <a:r>
              <a:rPr lang="ms-MY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pedesaan,</a:t>
            </a:r>
            <a:r>
              <a:rPr lang="ms-MY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atau kehidupan di</a:t>
            </a:r>
            <a:r>
              <a:rPr lang="ms-MY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luar kota.</a:t>
            </a:r>
            <a:endParaRPr lang="id-ID" sz="2000" spc="-5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567083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844824"/>
            <a:ext cx="8229600" cy="39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endParaRPr lang="id-ID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Kotak Teks 4">
            <a:extLst>
              <a:ext uri="{FF2B5EF4-FFF2-40B4-BE49-F238E27FC236}">
                <a16:creationId xmlns:a16="http://schemas.microsoft.com/office/drawing/2014/main" id="{E7D6AF03-A7FE-A252-D784-D7448874EFD4}"/>
              </a:ext>
            </a:extLst>
          </p:cNvPr>
          <p:cNvSpPr txBox="1"/>
          <p:nvPr/>
        </p:nvSpPr>
        <p:spPr>
          <a:xfrm>
            <a:off x="457200" y="692696"/>
            <a:ext cx="8383960" cy="3957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3782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tabLst>
                <a:tab pos="476250" algn="l"/>
              </a:tabLst>
            </a:pPr>
            <a:r>
              <a:rPr lang="ms-MY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Banyak</a:t>
            </a:r>
            <a:r>
              <a:rPr lang="ms-MY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wisatawan</a:t>
            </a:r>
            <a:r>
              <a:rPr lang="ms-MY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yang</a:t>
            </a:r>
            <a:r>
              <a:rPr lang="ms-MY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menikmati</a:t>
            </a:r>
            <a:r>
              <a:rPr lang="ms-MY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ketenangan</a:t>
            </a:r>
            <a:r>
              <a:rPr lang="ms-MY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</a:t>
            </a:r>
            <a:r>
              <a:rPr lang="ms-MY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tengah</a:t>
            </a:r>
            <a:r>
              <a:rPr lang="ms-MY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alam</a:t>
            </a:r>
            <a:r>
              <a:rPr lang="ms-MY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terbuka</a:t>
            </a:r>
            <a:r>
              <a:rPr lang="ms-MY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yang</a:t>
            </a:r>
            <a:r>
              <a:rPr lang="ms-MY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iklimnya</a:t>
            </a:r>
            <a:r>
              <a:rPr lang="ms-MY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nyaman,</a:t>
            </a:r>
            <a:r>
              <a:rPr lang="ms-MY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suasananya</a:t>
            </a:r>
            <a:r>
              <a:rPr lang="ms-MY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yang</a:t>
            </a:r>
            <a:r>
              <a:rPr lang="ms-MY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tentram,</a:t>
            </a:r>
            <a:r>
              <a:rPr lang="ms-MY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pemandangannya</a:t>
            </a:r>
            <a:r>
              <a:rPr lang="ms-MY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bagus dan</a:t>
            </a:r>
            <a:r>
              <a:rPr lang="ms-MY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terbuka luas.</a:t>
            </a:r>
          </a:p>
          <a:p>
            <a:pPr marR="33782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tabLst>
                <a:tab pos="476250" algn="l"/>
              </a:tabLst>
            </a:pPr>
            <a:endParaRPr lang="ms-MY" sz="2000" spc="-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3782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tabLst>
                <a:tab pos="476250" algn="l"/>
              </a:tabLst>
            </a:pPr>
            <a:r>
              <a:rPr lang="ms-MY" sz="20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Wisatawan akan menyukai tempat-tempat tertentu dan setiap kali ada</a:t>
            </a:r>
            <a:r>
              <a:rPr lang="ms-MY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kesempatan untuk pergi maka mereka akan kembali ke tempat-tempat</a:t>
            </a:r>
            <a:r>
              <a:rPr lang="ms-MY" sz="2000" spc="-2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tersebut. Biasanya model wisatawan seperti ini adalah mereka yang</a:t>
            </a:r>
            <a:r>
              <a:rPr lang="ms-MY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menginginkan di daerah tujuan wisata ada bungalow atau mendirikan</a:t>
            </a:r>
            <a:r>
              <a:rPr lang="ms-MY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tenda ditempat-tempat tertentu ataupun menginap di salah satu rumah</a:t>
            </a:r>
            <a:r>
              <a:rPr lang="ms-MY" sz="2000" spc="-2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penduduk.</a:t>
            </a:r>
          </a:p>
          <a:p>
            <a:pPr marR="33782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tabLst>
                <a:tab pos="476250" algn="l"/>
              </a:tabLst>
            </a:pPr>
            <a:endParaRPr lang="id-ID" sz="2000" spc="-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33782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Times New Roman" panose="02020603050405020304" pitchFamily="18" charset="0"/>
              <a:buAutoNum type="arabicPeriod"/>
              <a:tabLst>
                <a:tab pos="476250" algn="l"/>
              </a:tabLst>
            </a:pPr>
            <a:endParaRPr lang="id-ID" sz="2000" spc="-5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223649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otak Teks 3">
            <a:extLst>
              <a:ext uri="{FF2B5EF4-FFF2-40B4-BE49-F238E27FC236}">
                <a16:creationId xmlns:a16="http://schemas.microsoft.com/office/drawing/2014/main" id="{98970136-3352-63C2-2D89-0E6D407F8B2D}"/>
              </a:ext>
            </a:extLst>
          </p:cNvPr>
          <p:cNvSpPr txBox="1"/>
          <p:nvPr/>
        </p:nvSpPr>
        <p:spPr>
          <a:xfrm>
            <a:off x="323528" y="1052736"/>
            <a:ext cx="8640960" cy="2187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3782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tabLst>
                <a:tab pos="476250" algn="l"/>
              </a:tabLst>
            </a:pPr>
            <a:r>
              <a:rPr lang="ms-MY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	</a:t>
            </a:r>
            <a:r>
              <a:rPr lang="ms-MY" sz="20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ms-MY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lam juga sering menjadi bahan studi untuk wisatawan budaya,</a:t>
            </a:r>
            <a:r>
              <a:rPr lang="ms-MY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	</a:t>
            </a:r>
            <a:r>
              <a:rPr lang="ms-MY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khususnya dalam widya wisata. Untuk keperluan ini yang penting</a:t>
            </a:r>
            <a:r>
              <a:rPr lang="ms-MY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terutama</a:t>
            </a:r>
            <a:r>
              <a:rPr lang="ms-MY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	</a:t>
            </a:r>
            <a:r>
              <a:rPr lang="ms-MY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ialah</a:t>
            </a:r>
            <a:r>
              <a:rPr lang="ms-MY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daerah</a:t>
            </a:r>
            <a:r>
              <a:rPr lang="ms-MY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tujuan</a:t>
            </a:r>
            <a:r>
              <a:rPr lang="ms-MY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wisata</a:t>
            </a:r>
            <a:r>
              <a:rPr lang="ms-MY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ms-MY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ms-MY" sz="2000" spc="2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menyediakan</a:t>
            </a:r>
            <a:r>
              <a:rPr lang="ms-MY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jenis flora dan 	fauna yang khas dan langka yang sering dilindungi</a:t>
            </a:r>
            <a:r>
              <a:rPr lang="ms-MY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ms-MY" sz="2000" spc="2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bentuk</a:t>
            </a:r>
            <a:r>
              <a:rPr lang="ms-MY" sz="2000" spc="2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cagar</a:t>
            </a:r>
            <a:r>
              <a:rPr lang="ms-MY" sz="2000" spc="2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	</a:t>
            </a:r>
            <a:r>
              <a:rPr lang="ms-MY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alam.</a:t>
            </a:r>
            <a:r>
              <a:rPr lang="ms-MY" sz="2000" spc="2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Hutan</a:t>
            </a:r>
            <a:r>
              <a:rPr lang="ms-MY" sz="2000" spc="2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</a:t>
            </a:r>
            <a:r>
              <a:rPr lang="ms-MY" sz="2000" spc="2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pantai</a:t>
            </a:r>
            <a:r>
              <a:rPr lang="ms-MY" sz="2000" spc="2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adalah</a:t>
            </a:r>
            <a:r>
              <a:rPr lang="ms-MY" sz="2000" spc="2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penting</a:t>
            </a:r>
            <a:r>
              <a:rPr lang="ms-MY" sz="2000" spc="2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untuk</a:t>
            </a:r>
            <a:r>
              <a:rPr lang="en-US" sz="20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wisata</a:t>
            </a:r>
            <a:r>
              <a:rPr lang="ms-MY" sz="2000" spc="1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tipe</a:t>
            </a:r>
            <a:r>
              <a:rPr lang="ms-MY" sz="2000" spc="1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ini,</a:t>
            </a:r>
            <a:r>
              <a:rPr lang="ms-MY" sz="2000" spc="1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juga</a:t>
            </a:r>
            <a:r>
              <a:rPr lang="ms-MY" sz="2000" spc="1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pulau-	pulau</a:t>
            </a:r>
            <a:r>
              <a:rPr lang="ms-MY" sz="2000" spc="1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yang</a:t>
            </a:r>
            <a:r>
              <a:rPr lang="ms-MY" sz="2000" spc="1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keasrian</a:t>
            </a:r>
            <a:r>
              <a:rPr lang="ms-MY" sz="2000" spc="1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alamnya</a:t>
            </a:r>
            <a:r>
              <a:rPr lang="ms-MY" sz="2000" spc="1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cukup</a:t>
            </a:r>
            <a:r>
              <a:rPr lang="ms-MY" sz="2000" spc="-2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terpelihara.</a:t>
            </a:r>
            <a:endParaRPr lang="id-ID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424899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otak Teks 3">
            <a:extLst>
              <a:ext uri="{FF2B5EF4-FFF2-40B4-BE49-F238E27FC236}">
                <a16:creationId xmlns:a16="http://schemas.microsoft.com/office/drawing/2014/main" id="{D00FD2B3-ED64-D845-6192-B39AAB57ED82}"/>
              </a:ext>
            </a:extLst>
          </p:cNvPr>
          <p:cNvSpPr txBox="1"/>
          <p:nvPr/>
        </p:nvSpPr>
        <p:spPr>
          <a:xfrm>
            <a:off x="323528" y="764704"/>
            <a:ext cx="5256584" cy="5757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7015" marR="337820" algn="just">
              <a:spcBef>
                <a:spcPts val="650"/>
              </a:spcBef>
              <a:spcAft>
                <a:spcPts val="0"/>
              </a:spcAft>
            </a:pPr>
            <a:r>
              <a:rPr lang="ms-MY" sz="24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Selanjutnya, Pitana dan Diarta (2009) menambahkan </a:t>
            </a:r>
            <a:r>
              <a:rPr lang="ms-MY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bahwa sumber daya</a:t>
            </a:r>
            <a:r>
              <a:rPr lang="ms-MY" sz="2400" b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400" b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budaya</a:t>
            </a:r>
            <a:r>
              <a:rPr lang="ms-MY" sz="2400" b="1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400" b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yang</a:t>
            </a:r>
            <a:r>
              <a:rPr lang="ms-MY" sz="2400" b="1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400" b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dapat</a:t>
            </a:r>
            <a:r>
              <a:rPr lang="ms-MY" sz="2400" b="1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400" b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dikembangkan</a:t>
            </a:r>
            <a:r>
              <a:rPr lang="ms-MY" sz="2400" b="1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400" b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menjadi</a:t>
            </a:r>
            <a:r>
              <a:rPr lang="ms-MY" sz="2400" b="1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400" b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daya</a:t>
            </a:r>
            <a:r>
              <a:rPr lang="ms-MY" sz="2400" b="1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400" b="1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tarik</a:t>
            </a:r>
            <a:r>
              <a:rPr lang="ms-MY" sz="2400" b="1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400" b="1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wisata</a:t>
            </a:r>
            <a:r>
              <a:rPr lang="ms-MY" sz="2400" b="1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400" b="1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adalah:</a:t>
            </a:r>
          </a:p>
          <a:p>
            <a:pPr marL="247015" marR="337820" algn="just">
              <a:spcBef>
                <a:spcPts val="650"/>
              </a:spcBef>
              <a:spcAft>
                <a:spcPts val="0"/>
              </a:spcAft>
            </a:pPr>
            <a:endParaRPr lang="id-ID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563880" lvl="0">
              <a:lnSpc>
                <a:spcPct val="115000"/>
              </a:lnSpc>
              <a:spcBef>
                <a:spcPts val="615"/>
              </a:spcBef>
              <a:spcAft>
                <a:spcPts val="0"/>
              </a:spcAft>
              <a:buSzPts val="1100"/>
              <a:tabLst>
                <a:tab pos="476250" algn="l"/>
              </a:tabLst>
            </a:pPr>
            <a:r>
              <a:rPr lang="ms-MY" sz="18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Bangunan bersejarah</a:t>
            </a:r>
            <a:r>
              <a:rPr lang="ms-MY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situs, monument, museum, galeri seni, situs</a:t>
            </a:r>
            <a:r>
              <a:rPr lang="ms-MY" sz="1800" spc="-2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budaya</a:t>
            </a:r>
            <a:r>
              <a:rPr lang="ms-MY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kuno dan sebagainya.</a:t>
            </a:r>
          </a:p>
          <a:p>
            <a:pPr marR="563880" lvl="0">
              <a:lnSpc>
                <a:spcPct val="115000"/>
              </a:lnSpc>
              <a:spcBef>
                <a:spcPts val="615"/>
              </a:spcBef>
              <a:spcAft>
                <a:spcPts val="0"/>
              </a:spcAft>
              <a:buSzPts val="1100"/>
              <a:tabLst>
                <a:tab pos="476250" algn="l"/>
              </a:tabLst>
            </a:pPr>
            <a:endParaRPr lang="en-US" sz="1800" spc="-5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563880">
              <a:lnSpc>
                <a:spcPct val="115000"/>
              </a:lnSpc>
              <a:spcBef>
                <a:spcPts val="615"/>
              </a:spcBef>
              <a:buSzPts val="1100"/>
              <a:tabLst>
                <a:tab pos="476250" algn="l"/>
              </a:tabLst>
            </a:pPr>
            <a:r>
              <a:rPr lang="en-US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ms-MY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Seni</a:t>
            </a:r>
            <a:r>
              <a:rPr lang="ms-MY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dan</a:t>
            </a:r>
            <a:r>
              <a:rPr lang="ms-MY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patung</a:t>
            </a:r>
            <a:r>
              <a:rPr lang="ms-MY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kontemporer</a:t>
            </a:r>
            <a:r>
              <a:rPr lang="ms-MY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ms-MY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arsitektur,</a:t>
            </a:r>
            <a:r>
              <a:rPr lang="ms-MY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tekstil,</a:t>
            </a:r>
            <a:r>
              <a:rPr lang="ms-MY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pusat</a:t>
            </a:r>
            <a:r>
              <a:rPr lang="ms-MY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kerajinan</a:t>
            </a:r>
            <a:r>
              <a:rPr lang="ms-MY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tangan dan seni, pusat desain, studio artis, industri film dan penerbit,</a:t>
            </a:r>
            <a:r>
              <a:rPr lang="ms-MY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dan</a:t>
            </a:r>
            <a:r>
              <a:rPr lang="ms-MY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sebagainya.</a:t>
            </a:r>
            <a:endParaRPr lang="id-ID" spc="-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563880" lvl="0">
              <a:lnSpc>
                <a:spcPct val="115000"/>
              </a:lnSpc>
              <a:spcBef>
                <a:spcPts val="615"/>
              </a:spcBef>
              <a:spcAft>
                <a:spcPts val="0"/>
              </a:spcAft>
              <a:buSzPts val="1100"/>
              <a:tabLst>
                <a:tab pos="476250" algn="l"/>
              </a:tabLst>
            </a:pPr>
            <a:endParaRPr lang="id-ID" sz="1800" spc="-5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25"/>
              </a:spcBef>
              <a:spcAft>
                <a:spcPts val="0"/>
              </a:spcAft>
            </a:pPr>
            <a:r>
              <a:rPr lang="ms-MY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id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618CB8-2D3E-4CA4-9E43-45C718EF8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1312352"/>
            <a:ext cx="2910573" cy="23459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B4A39F-9458-421F-B912-DEEF0235F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259" y="3933056"/>
            <a:ext cx="2726294" cy="212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71436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otak Teks 3">
            <a:extLst>
              <a:ext uri="{FF2B5EF4-FFF2-40B4-BE49-F238E27FC236}">
                <a16:creationId xmlns:a16="http://schemas.microsoft.com/office/drawing/2014/main" id="{D00FD2B3-ED64-D845-6192-B39AAB57ED82}"/>
              </a:ext>
            </a:extLst>
          </p:cNvPr>
          <p:cNvSpPr txBox="1"/>
          <p:nvPr/>
        </p:nvSpPr>
        <p:spPr>
          <a:xfrm>
            <a:off x="395536" y="1232693"/>
            <a:ext cx="4320480" cy="4392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25"/>
              </a:spcBef>
              <a:spcAft>
                <a:spcPts val="0"/>
              </a:spcAft>
            </a:pPr>
            <a:r>
              <a:rPr lang="ms-MY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id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3782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tabLst>
                <a:tab pos="476250" algn="l"/>
              </a:tabLst>
            </a:pPr>
            <a:r>
              <a:rPr lang="ms-MY" sz="18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Seni</a:t>
            </a:r>
            <a:r>
              <a:rPr lang="ms-MY" sz="1800" b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8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pertunjukan,</a:t>
            </a:r>
            <a:r>
              <a:rPr lang="ms-MY" sz="1800" b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8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drama</a:t>
            </a:r>
            <a:r>
              <a:rPr lang="ms-MY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ms-MY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Seni Tari,</a:t>
            </a:r>
            <a:r>
              <a:rPr lang="ms-MY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lagu</a:t>
            </a:r>
            <a:r>
              <a:rPr lang="ms-MY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daerah,</a:t>
            </a:r>
            <a:r>
              <a:rPr lang="ms-MY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teater</a:t>
            </a:r>
            <a:r>
              <a:rPr lang="ms-MY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jalanan,</a:t>
            </a:r>
            <a:r>
              <a:rPr lang="ms-MY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eksibisi</a:t>
            </a:r>
            <a:r>
              <a:rPr lang="ms-MY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foto, festival, dan</a:t>
            </a:r>
            <a:r>
              <a:rPr lang="ms-MY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even khusus</a:t>
            </a:r>
            <a:r>
              <a:rPr lang="ms-MY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lainnya.</a:t>
            </a:r>
          </a:p>
          <a:p>
            <a:pPr marR="33782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tabLst>
                <a:tab pos="476250" algn="l"/>
              </a:tabLst>
            </a:pPr>
            <a:endParaRPr lang="ms-MY" spc="-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3782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tabLst>
                <a:tab pos="476250" algn="l"/>
              </a:tabLst>
            </a:pPr>
            <a:endParaRPr lang="ms-MY" spc="-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3782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tabLst>
                <a:tab pos="476250" algn="l"/>
              </a:tabLst>
            </a:pPr>
            <a:endParaRPr lang="ms-MY" spc="-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3782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tabLst>
                <a:tab pos="476250" algn="l"/>
              </a:tabLst>
            </a:pPr>
            <a:endParaRPr lang="ms-MY" spc="-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37820" algn="just">
              <a:lnSpc>
                <a:spcPct val="115000"/>
              </a:lnSpc>
              <a:buSzPts val="1100"/>
              <a:tabLst>
                <a:tab pos="476250" algn="l"/>
              </a:tabLst>
            </a:pPr>
            <a:r>
              <a:rPr lang="ms-MY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Kegiatan</a:t>
            </a:r>
            <a:r>
              <a:rPr lang="ms-MY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dan</a:t>
            </a:r>
            <a:r>
              <a:rPr lang="ms-MY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cara</a:t>
            </a:r>
            <a:r>
              <a:rPr lang="ms-MY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hidup</a:t>
            </a:r>
            <a:r>
              <a:rPr lang="ms-MY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masyarakat</a:t>
            </a:r>
            <a:r>
              <a:rPr lang="ms-MY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lokal,</a:t>
            </a:r>
            <a:r>
              <a:rPr lang="ms-MY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sistem</a:t>
            </a:r>
            <a:r>
              <a:rPr lang="ms-MY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pendidikan,</a:t>
            </a:r>
            <a:r>
              <a:rPr lang="ms-MY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sanggar,</a:t>
            </a:r>
            <a:r>
              <a:rPr lang="ms-MY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teknologi</a:t>
            </a:r>
            <a:r>
              <a:rPr lang="ms-MY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tradisional,</a:t>
            </a:r>
            <a:r>
              <a:rPr lang="ms-MY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cara</a:t>
            </a:r>
            <a:r>
              <a:rPr lang="ms-MY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kerja,</a:t>
            </a:r>
            <a:r>
              <a:rPr lang="ms-MY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dan</a:t>
            </a:r>
            <a:r>
              <a:rPr lang="ms-MY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sistem</a:t>
            </a:r>
            <a:r>
              <a:rPr lang="ms-MY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kehidupan</a:t>
            </a:r>
            <a:r>
              <a:rPr lang="ms-MY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setempat.</a:t>
            </a:r>
          </a:p>
          <a:p>
            <a:pPr marR="33782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tabLst>
                <a:tab pos="476250" algn="l"/>
              </a:tabLst>
            </a:pPr>
            <a:endParaRPr lang="ms-MY" spc="-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3782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tabLst>
                <a:tab pos="476250" algn="l"/>
              </a:tabLst>
            </a:pPr>
            <a:endParaRPr lang="id-ID" sz="1800" spc="-5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4C6151-EBCD-4310-9E78-BAFC4C5EE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980728"/>
            <a:ext cx="3441805" cy="18046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86778C-24DB-4245-BDFB-E6D3E1377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5127" y="3140968"/>
            <a:ext cx="3323846" cy="267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66820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otak Teks 3">
            <a:extLst>
              <a:ext uri="{FF2B5EF4-FFF2-40B4-BE49-F238E27FC236}">
                <a16:creationId xmlns:a16="http://schemas.microsoft.com/office/drawing/2014/main" id="{27662FF3-3DB6-6AB0-8002-53C8F7F30448}"/>
              </a:ext>
            </a:extLst>
          </p:cNvPr>
          <p:cNvSpPr txBox="1"/>
          <p:nvPr/>
        </p:nvSpPr>
        <p:spPr>
          <a:xfrm>
            <a:off x="683568" y="1270396"/>
            <a:ext cx="4834880" cy="431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37820" lvl="0" algn="just">
              <a:lnSpc>
                <a:spcPct val="115000"/>
              </a:lnSpc>
              <a:spcBef>
                <a:spcPts val="5"/>
              </a:spcBef>
              <a:spcAft>
                <a:spcPts val="0"/>
              </a:spcAft>
              <a:buSzPts val="1100"/>
              <a:tabLst>
                <a:tab pos="476250" algn="l"/>
              </a:tabLst>
            </a:pPr>
            <a:endParaRPr lang="id-ID" sz="2000" spc="-5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3782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tabLst>
                <a:tab pos="476250" algn="l"/>
              </a:tabLst>
            </a:pPr>
            <a:r>
              <a:rPr lang="ms-MY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Perjalanan</a:t>
            </a:r>
            <a:r>
              <a:rPr lang="ms-MY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(trekking)</a:t>
            </a:r>
            <a:r>
              <a:rPr lang="ms-MY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</a:t>
            </a:r>
            <a:r>
              <a:rPr lang="ms-MY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tempat</a:t>
            </a:r>
            <a:r>
              <a:rPr lang="ms-MY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bersejarah</a:t>
            </a:r>
            <a:r>
              <a:rPr lang="ms-MY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menggunakan</a:t>
            </a:r>
            <a:r>
              <a:rPr lang="ms-MY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alat</a:t>
            </a:r>
            <a:r>
              <a:rPr lang="ms-MY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transportasi</a:t>
            </a:r>
            <a:r>
              <a:rPr lang="ms-MY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unik</a:t>
            </a:r>
            <a:r>
              <a:rPr lang="ms-MY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(berkuda, dokar,</a:t>
            </a:r>
            <a:r>
              <a:rPr lang="ms-MY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cikar,</a:t>
            </a:r>
            <a:r>
              <a:rPr lang="ms-MY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</a:t>
            </a:r>
            <a:r>
              <a:rPr lang="ms-MY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sebagainya).</a:t>
            </a:r>
          </a:p>
          <a:p>
            <a:pPr marR="33782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tabLst>
                <a:tab pos="476250" algn="l"/>
              </a:tabLst>
            </a:pPr>
            <a:endParaRPr lang="en-US" sz="2000" spc="-5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3782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tabLst>
                <a:tab pos="476250" algn="l"/>
              </a:tabLst>
            </a:pPr>
            <a:endParaRPr lang="id-ID" sz="2000" spc="-5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3782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tabLst>
                <a:tab pos="476250" algn="l"/>
              </a:tabLst>
            </a:pPr>
            <a:r>
              <a:rPr lang="ms-MY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Mencoba</a:t>
            </a:r>
            <a:r>
              <a:rPr lang="ms-MY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kuliner</a:t>
            </a:r>
            <a:r>
              <a:rPr lang="ms-MY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(masakan)</a:t>
            </a:r>
            <a:r>
              <a:rPr lang="ms-MY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setempat.</a:t>
            </a:r>
            <a:r>
              <a:rPr lang="ms-MY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Melihat</a:t>
            </a:r>
            <a:r>
              <a:rPr lang="ms-MY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persiapan,</a:t>
            </a:r>
            <a:r>
              <a:rPr lang="ms-MY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cara</a:t>
            </a:r>
            <a:r>
              <a:rPr lang="ms-MY" sz="2000" spc="-2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membuat, menyajikan, dan menyantapnya merupakan atraksi budaya</a:t>
            </a:r>
            <a:r>
              <a:rPr lang="ms-MY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yang</a:t>
            </a:r>
            <a:r>
              <a:rPr lang="ms-MY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sangat menarik bagi</a:t>
            </a:r>
            <a:r>
              <a:rPr lang="ms-MY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wisa</a:t>
            </a:r>
            <a:endParaRPr lang="id-ID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4D1488-9872-4D23-BF33-1E67DB0AC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1501749"/>
            <a:ext cx="3217164" cy="19638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CFDC05-F824-4F74-A2ED-EF2DB1F987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1714" y="3730292"/>
            <a:ext cx="3209538" cy="196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694915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3015</TotalTime>
  <Words>693</Words>
  <Application>Microsoft Office PowerPoint</Application>
  <PresentationFormat>On-screen Show (4:3)</PresentationFormat>
  <Paragraphs>60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Google Sans</vt:lpstr>
      <vt:lpstr>Times New Roman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Nia Lefani</cp:lastModifiedBy>
  <cp:revision>451</cp:revision>
  <cp:lastPrinted>2017-08-29T02:54:51Z</cp:lastPrinted>
  <dcterms:created xsi:type="dcterms:W3CDTF">2010-04-18T12:06:30Z</dcterms:created>
  <dcterms:modified xsi:type="dcterms:W3CDTF">2025-10-06T03:52:31Z</dcterms:modified>
</cp:coreProperties>
</file>