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0" r:id="rId6"/>
    <p:sldId id="263" r:id="rId7"/>
    <p:sldId id="259" r:id="rId8"/>
    <p:sldId id="264" r:id="rId9"/>
    <p:sldId id="283" r:id="rId10"/>
    <p:sldId id="282"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0501E-B520-4D01-B99F-CE773436AFB2}" type="datetimeFigureOut">
              <a:rPr lang="id-ID" smtClean="0"/>
              <a:pPr/>
              <a:t>07/12/23</a:t>
            </a:fld>
            <a:endParaRPr lang="id-ID"/>
          </a:p>
        </p:txBody>
      </p:sp>
      <p:sp>
        <p:nvSpPr>
          <p:cNvPr id="5" name="Footer Placeholder 4"/>
          <p:cNvSpPr>
            <a:spLocks noGrp="1"/>
          </p:cNvSpPr>
          <p:nvPr>
            <p:ph type="ftr" sz="quarter" idx="11"/>
          </p:nvPr>
        </p:nvSpPr>
        <p:spPr>
          <a:xfrm>
            <a:off x="812805" y="6272785"/>
            <a:ext cx="4745736" cy="365125"/>
          </a:xfrm>
        </p:spPr>
        <p:txBody>
          <a:bodyPr/>
          <a:lstStyle/>
          <a:p>
            <a:endParaRPr lang="id-ID"/>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DA73FD3-E6E9-4D45-84A5-FFA7930A1B02}" type="slidenum">
              <a:rPr lang="id-ID" smtClean="0"/>
              <a:pPr/>
              <a:t>‹#›</a:t>
            </a:fld>
            <a:endParaRPr lang="id-ID"/>
          </a:p>
        </p:txBody>
      </p:sp>
    </p:spTree>
    <p:extLst>
      <p:ext uri="{BB962C8B-B14F-4D97-AF65-F5344CB8AC3E}">
        <p14:creationId xmlns:p14="http://schemas.microsoft.com/office/powerpoint/2010/main" val="328497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00501E-B520-4D01-B99F-CE773436AFB2}"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283077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0501E-B520-4D01-B99F-CE773436AFB2}"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275606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0501E-B520-4D01-B99F-CE773436AFB2}"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198176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400501E-B520-4D01-B99F-CE773436AFB2}" type="datetimeFigureOut">
              <a:rPr lang="id-ID" smtClean="0"/>
              <a:pPr/>
              <a:t>07/12/23</a:t>
            </a:fld>
            <a:endParaRPr lang="id-ID"/>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id-ID"/>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DA73FD3-E6E9-4D45-84A5-FFA7930A1B02}" type="slidenum">
              <a:rPr lang="id-ID" smtClean="0"/>
              <a:pPr/>
              <a:t>‹#›</a:t>
            </a:fld>
            <a:endParaRPr lang="id-ID"/>
          </a:p>
        </p:txBody>
      </p:sp>
    </p:spTree>
    <p:extLst>
      <p:ext uri="{BB962C8B-B14F-4D97-AF65-F5344CB8AC3E}">
        <p14:creationId xmlns:p14="http://schemas.microsoft.com/office/powerpoint/2010/main" val="408338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0501E-B520-4D01-B99F-CE773436AFB2}" type="datetimeFigureOut">
              <a:rPr lang="id-ID" smtClean="0"/>
              <a:pPr/>
              <a:t>07/12/23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320059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0501E-B520-4D01-B99F-CE773436AFB2}"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A73FD3-E6E9-4D45-84A5-FFA7930A1B02}" type="slidenum">
              <a:rPr lang="id-ID" smtClean="0"/>
              <a:pPr/>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398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400501E-B520-4D01-B99F-CE773436AFB2}" type="datetimeFigureOut">
              <a:rPr lang="id-ID" smtClean="0"/>
              <a:pPr/>
              <a:t>07/12/23</a:t>
            </a:fld>
            <a:endParaRPr lang="id-ID"/>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d-ID"/>
          </a:p>
        </p:txBody>
      </p:sp>
      <p:sp>
        <p:nvSpPr>
          <p:cNvPr id="5" name="Slide Number Placeholder 4"/>
          <p:cNvSpPr>
            <a:spLocks noGrp="1"/>
          </p:cNvSpPr>
          <p:nvPr>
            <p:ph type="sldNum" sz="quarter" idx="12"/>
          </p:nvPr>
        </p:nvSpPr>
        <p:spPr/>
        <p:txBody>
          <a:bodyPr/>
          <a:lstStyle/>
          <a:p>
            <a:fld id="{BDA73FD3-E6E9-4D45-84A5-FFA7930A1B02}" type="slidenum">
              <a:rPr lang="id-ID" smtClean="0"/>
              <a:pPr/>
              <a:t>‹#›</a:t>
            </a:fld>
            <a:endParaRPr lang="id-ID"/>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787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0501E-B520-4D01-B99F-CE773436AFB2}" type="datetimeFigureOut">
              <a:rPr lang="id-ID" smtClean="0"/>
              <a:pPr/>
              <a:t>07/12/23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330752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D400501E-B520-4D01-B99F-CE773436AFB2}" type="datetimeFigureOut">
              <a:rPr lang="id-ID" smtClean="0"/>
              <a:pPr/>
              <a:t>07/12/23</a:t>
            </a:fld>
            <a:endParaRPr lang="id-ID"/>
          </a:p>
        </p:txBody>
      </p:sp>
      <p:sp>
        <p:nvSpPr>
          <p:cNvPr id="10" name="Footer Placeholder 9"/>
          <p:cNvSpPr>
            <a:spLocks noGrp="1"/>
          </p:cNvSpPr>
          <p:nvPr>
            <p:ph type="ftr" sz="quarter" idx="11"/>
          </p:nvPr>
        </p:nvSpPr>
        <p:spPr/>
        <p:txBody>
          <a:bodyPr/>
          <a:lstStyle/>
          <a:p>
            <a:endParaRPr lang="id-ID"/>
          </a:p>
        </p:txBody>
      </p:sp>
      <p:sp>
        <p:nvSpPr>
          <p:cNvPr id="11" name="Slide Number Placeholder 10"/>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143395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D400501E-B520-4D01-B99F-CE773436AFB2}" type="datetimeFigureOut">
              <a:rPr lang="id-ID" smtClean="0"/>
              <a:pPr/>
              <a:t>07/12/23</a:t>
            </a:fld>
            <a:endParaRPr lang="id-ID"/>
          </a:p>
        </p:txBody>
      </p:sp>
      <p:sp>
        <p:nvSpPr>
          <p:cNvPr id="10" name="Slide Number Placeholder 9"/>
          <p:cNvSpPr>
            <a:spLocks noGrp="1"/>
          </p:cNvSpPr>
          <p:nvPr>
            <p:ph type="sldNum" sz="quarter" idx="12"/>
          </p:nvPr>
        </p:nvSpPr>
        <p:spPr/>
        <p:txBody>
          <a:bodyPr/>
          <a:lstStyle/>
          <a:p>
            <a:fld id="{BDA73FD3-E6E9-4D45-84A5-FFA7930A1B02}" type="slidenum">
              <a:rPr lang="id-ID" smtClean="0"/>
              <a:pPr/>
              <a:t>‹#›</a:t>
            </a:fld>
            <a:endParaRPr lang="id-ID"/>
          </a:p>
        </p:txBody>
      </p:sp>
    </p:spTree>
    <p:extLst>
      <p:ext uri="{BB962C8B-B14F-4D97-AF65-F5344CB8AC3E}">
        <p14:creationId xmlns:p14="http://schemas.microsoft.com/office/powerpoint/2010/main" val="194277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400501E-B520-4D01-B99F-CE773436AFB2}" type="datetimeFigureOut">
              <a:rPr lang="id-ID" smtClean="0"/>
              <a:pPr/>
              <a:t>07/12/23</a:t>
            </a:fld>
            <a:endParaRPr lang="id-ID"/>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DA73FD3-E6E9-4D45-84A5-FFA7930A1B02}" type="slidenum">
              <a:rPr lang="id-ID" smtClean="0"/>
              <a:pPr/>
              <a:t>‹#›</a:t>
            </a:fld>
            <a:endParaRPr lang="id-ID"/>
          </a:p>
        </p:txBody>
      </p:sp>
    </p:spTree>
    <p:extLst>
      <p:ext uri="{BB962C8B-B14F-4D97-AF65-F5344CB8AC3E}">
        <p14:creationId xmlns:p14="http://schemas.microsoft.com/office/powerpoint/2010/main" val="1304940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12776"/>
            <a:ext cx="3744416" cy="1446550"/>
          </a:xfrm>
          <a:prstGeom prst="rect">
            <a:avLst/>
          </a:prstGeom>
          <a:noFill/>
        </p:spPr>
        <p:txBody>
          <a:bodyPr wrap="square" rtlCol="0">
            <a:spAutoFit/>
          </a:bodyPr>
          <a:lstStyle/>
          <a:p>
            <a:r>
              <a:rPr lang="id-ID" sz="4400" b="1" dirty="0">
                <a:latin typeface="Adobe Gothic Std B" pitchFamily="34" charset="-128"/>
                <a:ea typeface="Adobe Gothic Std B" pitchFamily="34" charset="-128"/>
              </a:rPr>
              <a:t>Estetika </a:t>
            </a:r>
          </a:p>
          <a:p>
            <a:r>
              <a:rPr lang="id-ID" sz="4400" b="1" dirty="0">
                <a:latin typeface="Adobe Gothic Std B" pitchFamily="34" charset="-128"/>
                <a:ea typeface="Adobe Gothic Std B" pitchFamily="34" charset="-128"/>
              </a:rPr>
              <a:t>Postmodern</a:t>
            </a:r>
          </a:p>
        </p:txBody>
      </p:sp>
      <p:pic>
        <p:nvPicPr>
          <p:cNvPr id="7170" name="Picture 2" descr="Mengenal Macam-macam Aliran Style Desain Grafis – Ilmunesia"/>
          <p:cNvPicPr>
            <a:picLocks noChangeAspect="1" noChangeArrowheads="1"/>
          </p:cNvPicPr>
          <p:nvPr/>
        </p:nvPicPr>
        <p:blipFill>
          <a:blip r:embed="rId2"/>
          <a:srcRect/>
          <a:stretch>
            <a:fillRect/>
          </a:stretch>
        </p:blipFill>
        <p:spPr bwMode="auto">
          <a:xfrm>
            <a:off x="4143895" y="0"/>
            <a:ext cx="5000105"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571480"/>
            <a:ext cx="3143272" cy="523220"/>
          </a:xfrm>
          <a:prstGeom prst="rect">
            <a:avLst/>
          </a:prstGeom>
          <a:noFill/>
        </p:spPr>
        <p:txBody>
          <a:bodyPr wrap="square" rtlCol="0">
            <a:spAutoFit/>
          </a:bodyPr>
          <a:lstStyle/>
          <a:p>
            <a:r>
              <a:rPr lang="id-ID" sz="2800" b="1" u="sng" dirty="0"/>
              <a:t>Intermezzo</a:t>
            </a:r>
          </a:p>
        </p:txBody>
      </p:sp>
      <p:sp>
        <p:nvSpPr>
          <p:cNvPr id="6" name="Rectangle 5"/>
          <p:cNvSpPr/>
          <p:nvPr/>
        </p:nvSpPr>
        <p:spPr>
          <a:xfrm>
            <a:off x="500034" y="1357298"/>
            <a:ext cx="3714776" cy="3970318"/>
          </a:xfrm>
          <a:prstGeom prst="rect">
            <a:avLst/>
          </a:prstGeom>
        </p:spPr>
        <p:txBody>
          <a:bodyPr wrap="square">
            <a:spAutoFit/>
          </a:bodyPr>
          <a:lstStyle/>
          <a:p>
            <a:r>
              <a:rPr lang="id-ID" dirty="0"/>
              <a:t>Pop art yang berasal dari kata </a:t>
            </a:r>
            <a:r>
              <a:rPr lang="id-ID" i="1" dirty="0"/>
              <a:t>popular art</a:t>
            </a:r>
            <a:r>
              <a:rPr lang="id-ID" dirty="0"/>
              <a:t> merupakan sebuah aliran seni yang memanfaatkan simbol-simbol dan gaya visual yang berasal dari media massa yang populer seperti majalah, iklan, komik, televisi dan koran.</a:t>
            </a:r>
          </a:p>
          <a:p>
            <a:endParaRPr lang="id-ID" dirty="0"/>
          </a:p>
          <a:p>
            <a:r>
              <a:rPr lang="id-ID" dirty="0"/>
              <a:t>Pop art pertama kali dipopulerkan oleh Andy Warhol orang amerika yang merepetisi foto wajah-wajah artis Hollywood yang menggunakan warna komplementer. (</a:t>
            </a:r>
            <a:r>
              <a:rPr lang="id-ID" b="1" dirty="0"/>
              <a:t>warna</a:t>
            </a:r>
            <a:r>
              <a:rPr lang="id-ID" dirty="0"/>
              <a:t> yang berseberangan).</a:t>
            </a:r>
          </a:p>
        </p:txBody>
      </p:sp>
      <p:pic>
        <p:nvPicPr>
          <p:cNvPr id="37890" name="Picture 2" descr="Andy Warhol poster : Campbell&amp;#39;s Soup Can, 1965 (blue &amp;amp; purple)"/>
          <p:cNvPicPr>
            <a:picLocks noChangeAspect="1" noChangeArrowheads="1"/>
          </p:cNvPicPr>
          <p:nvPr/>
        </p:nvPicPr>
        <p:blipFill>
          <a:blip r:embed="rId2"/>
          <a:srcRect l="13822" t="8081" r="15178" b="8238"/>
          <a:stretch>
            <a:fillRect/>
          </a:stretch>
        </p:blipFill>
        <p:spPr bwMode="auto">
          <a:xfrm>
            <a:off x="4593364" y="0"/>
            <a:ext cx="4550636"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3237489" cy="646331"/>
          </a:xfrm>
          <a:prstGeom prst="rect">
            <a:avLst/>
          </a:prstGeom>
        </p:spPr>
        <p:txBody>
          <a:bodyPr wrap="none">
            <a:spAutoFit/>
          </a:bodyPr>
          <a:lstStyle/>
          <a:p>
            <a:r>
              <a:rPr lang="fi-FI" b="1" dirty="0"/>
              <a:t>KARAKTERISTIK DESAIN </a:t>
            </a:r>
            <a:r>
              <a:rPr lang="id-ID" b="1" dirty="0"/>
              <a:t>GRAFIS </a:t>
            </a:r>
          </a:p>
          <a:p>
            <a:r>
              <a:rPr lang="fi-FI" b="1" dirty="0"/>
              <a:t>POSTMODERNISME</a:t>
            </a:r>
            <a:endParaRPr lang="id-ID" dirty="0"/>
          </a:p>
        </p:txBody>
      </p:sp>
      <p:sp>
        <p:nvSpPr>
          <p:cNvPr id="5" name="Rectangle 4"/>
          <p:cNvSpPr/>
          <p:nvPr/>
        </p:nvSpPr>
        <p:spPr>
          <a:xfrm>
            <a:off x="1357322" y="1219786"/>
            <a:ext cx="4572000" cy="923330"/>
          </a:xfrm>
          <a:prstGeom prst="rect">
            <a:avLst/>
          </a:prstGeom>
        </p:spPr>
        <p:txBody>
          <a:bodyPr>
            <a:spAutoFit/>
          </a:bodyPr>
          <a:lstStyle/>
          <a:p>
            <a:r>
              <a:rPr lang="fi-FI" dirty="0"/>
              <a:t>Tipografi yang semakin kreatif dan inovatif, tipografi tidaklah lagi hanya sekedar tulisan tetapi sudah menjadi bagian dari image.</a:t>
            </a:r>
          </a:p>
        </p:txBody>
      </p:sp>
      <p:sp>
        <p:nvSpPr>
          <p:cNvPr id="6" name="TextBox 5"/>
          <p:cNvSpPr txBox="1"/>
          <p:nvPr/>
        </p:nvSpPr>
        <p:spPr>
          <a:xfrm>
            <a:off x="571472" y="1273718"/>
            <a:ext cx="714380" cy="369332"/>
          </a:xfrm>
          <a:prstGeom prst="rect">
            <a:avLst/>
          </a:prstGeom>
          <a:solidFill>
            <a:schemeClr val="accent3">
              <a:lumMod val="75000"/>
            </a:schemeClr>
          </a:solidFill>
        </p:spPr>
        <p:txBody>
          <a:bodyPr wrap="square" rtlCol="0">
            <a:spAutoFit/>
          </a:bodyPr>
          <a:lstStyle/>
          <a:p>
            <a:pPr algn="ctr"/>
            <a:r>
              <a:rPr lang="id-ID" b="1" dirty="0">
                <a:solidFill>
                  <a:schemeClr val="bg1"/>
                </a:solidFill>
              </a:rPr>
              <a:t>1</a:t>
            </a:r>
          </a:p>
        </p:txBody>
      </p:sp>
      <p:sp>
        <p:nvSpPr>
          <p:cNvPr id="7" name="TextBox 6"/>
          <p:cNvSpPr txBox="1"/>
          <p:nvPr/>
        </p:nvSpPr>
        <p:spPr>
          <a:xfrm>
            <a:off x="571472" y="2428868"/>
            <a:ext cx="714380" cy="369332"/>
          </a:xfrm>
          <a:prstGeom prst="rect">
            <a:avLst/>
          </a:prstGeom>
          <a:solidFill>
            <a:schemeClr val="accent3">
              <a:lumMod val="75000"/>
            </a:schemeClr>
          </a:solidFill>
        </p:spPr>
        <p:txBody>
          <a:bodyPr wrap="square" rtlCol="0">
            <a:spAutoFit/>
          </a:bodyPr>
          <a:lstStyle/>
          <a:p>
            <a:pPr algn="ctr"/>
            <a:r>
              <a:rPr lang="id-ID" b="1" dirty="0">
                <a:solidFill>
                  <a:schemeClr val="bg1"/>
                </a:solidFill>
              </a:rPr>
              <a:t>2</a:t>
            </a:r>
          </a:p>
        </p:txBody>
      </p:sp>
      <p:sp>
        <p:nvSpPr>
          <p:cNvPr id="8" name="Rectangle 7"/>
          <p:cNvSpPr/>
          <p:nvPr/>
        </p:nvSpPr>
        <p:spPr>
          <a:xfrm>
            <a:off x="1357290" y="2428868"/>
            <a:ext cx="4572000" cy="369332"/>
          </a:xfrm>
          <a:prstGeom prst="rect">
            <a:avLst/>
          </a:prstGeom>
        </p:spPr>
        <p:txBody>
          <a:bodyPr>
            <a:spAutoFit/>
          </a:bodyPr>
          <a:lstStyle/>
          <a:p>
            <a:r>
              <a:rPr lang="fi-FI" dirty="0"/>
              <a:t>Permainan headline dan subheadline.</a:t>
            </a:r>
          </a:p>
        </p:txBody>
      </p:sp>
      <p:sp>
        <p:nvSpPr>
          <p:cNvPr id="9" name="TextBox 8"/>
          <p:cNvSpPr txBox="1"/>
          <p:nvPr/>
        </p:nvSpPr>
        <p:spPr>
          <a:xfrm>
            <a:off x="571472" y="3286124"/>
            <a:ext cx="714380" cy="369332"/>
          </a:xfrm>
          <a:prstGeom prst="rect">
            <a:avLst/>
          </a:prstGeom>
          <a:solidFill>
            <a:schemeClr val="accent3">
              <a:lumMod val="75000"/>
            </a:schemeClr>
          </a:solidFill>
        </p:spPr>
        <p:txBody>
          <a:bodyPr wrap="square" rtlCol="0">
            <a:spAutoFit/>
          </a:bodyPr>
          <a:lstStyle/>
          <a:p>
            <a:pPr algn="ctr"/>
            <a:r>
              <a:rPr lang="id-ID" b="1" dirty="0">
                <a:solidFill>
                  <a:schemeClr val="bg1"/>
                </a:solidFill>
              </a:rPr>
              <a:t>3</a:t>
            </a:r>
          </a:p>
        </p:txBody>
      </p:sp>
      <p:sp>
        <p:nvSpPr>
          <p:cNvPr id="10" name="Rectangle 9"/>
          <p:cNvSpPr/>
          <p:nvPr/>
        </p:nvSpPr>
        <p:spPr>
          <a:xfrm>
            <a:off x="1357322" y="3214686"/>
            <a:ext cx="4572000" cy="923330"/>
          </a:xfrm>
          <a:prstGeom prst="rect">
            <a:avLst/>
          </a:prstGeom>
        </p:spPr>
        <p:txBody>
          <a:bodyPr>
            <a:spAutoFit/>
          </a:bodyPr>
          <a:lstStyle/>
          <a:p>
            <a:r>
              <a:rPr lang="fi-FI" dirty="0"/>
              <a:t>Pencampuran berbagai aliran desain grafis pada masa-masa sebelumnya di dalam satu karya.</a:t>
            </a:r>
          </a:p>
        </p:txBody>
      </p:sp>
      <p:sp>
        <p:nvSpPr>
          <p:cNvPr id="11" name="TextBox 10"/>
          <p:cNvSpPr txBox="1"/>
          <p:nvPr/>
        </p:nvSpPr>
        <p:spPr>
          <a:xfrm>
            <a:off x="571472" y="4429132"/>
            <a:ext cx="714380" cy="369332"/>
          </a:xfrm>
          <a:prstGeom prst="rect">
            <a:avLst/>
          </a:prstGeom>
          <a:solidFill>
            <a:schemeClr val="accent3">
              <a:lumMod val="75000"/>
            </a:schemeClr>
          </a:solidFill>
        </p:spPr>
        <p:txBody>
          <a:bodyPr wrap="square" rtlCol="0">
            <a:spAutoFit/>
          </a:bodyPr>
          <a:lstStyle/>
          <a:p>
            <a:pPr algn="ctr"/>
            <a:r>
              <a:rPr lang="id-ID" b="1" dirty="0">
                <a:solidFill>
                  <a:schemeClr val="bg1"/>
                </a:solidFill>
              </a:rPr>
              <a:t>4</a:t>
            </a:r>
          </a:p>
        </p:txBody>
      </p:sp>
      <p:sp>
        <p:nvSpPr>
          <p:cNvPr id="12" name="Rectangle 11"/>
          <p:cNvSpPr/>
          <p:nvPr/>
        </p:nvSpPr>
        <p:spPr>
          <a:xfrm>
            <a:off x="1357290" y="4354305"/>
            <a:ext cx="4572000" cy="646331"/>
          </a:xfrm>
          <a:prstGeom prst="rect">
            <a:avLst/>
          </a:prstGeom>
        </p:spPr>
        <p:txBody>
          <a:bodyPr>
            <a:spAutoFit/>
          </a:bodyPr>
          <a:lstStyle/>
          <a:p>
            <a:r>
              <a:rPr lang="fi-FI" dirty="0"/>
              <a:t>Artistik dengan</a:t>
            </a:r>
            <a:r>
              <a:rPr lang="id-ID" dirty="0"/>
              <a:t> </a:t>
            </a:r>
            <a:r>
              <a:rPr lang="fi-FI" dirty="0"/>
              <a:t>penggunaan teknik fotografi yang semakin berkembang.</a:t>
            </a:r>
          </a:p>
        </p:txBody>
      </p:sp>
      <p:sp>
        <p:nvSpPr>
          <p:cNvPr id="13" name="TextBox 12"/>
          <p:cNvSpPr txBox="1"/>
          <p:nvPr/>
        </p:nvSpPr>
        <p:spPr>
          <a:xfrm>
            <a:off x="571472" y="5500702"/>
            <a:ext cx="714380" cy="369332"/>
          </a:xfrm>
          <a:prstGeom prst="rect">
            <a:avLst/>
          </a:prstGeom>
          <a:solidFill>
            <a:schemeClr val="accent3">
              <a:lumMod val="75000"/>
            </a:schemeClr>
          </a:solidFill>
        </p:spPr>
        <p:txBody>
          <a:bodyPr wrap="square" rtlCol="0">
            <a:spAutoFit/>
          </a:bodyPr>
          <a:lstStyle/>
          <a:p>
            <a:pPr algn="ctr"/>
            <a:r>
              <a:rPr lang="id-ID" b="1" dirty="0">
                <a:solidFill>
                  <a:schemeClr val="bg1"/>
                </a:solidFill>
              </a:rPr>
              <a:t>5</a:t>
            </a:r>
          </a:p>
        </p:txBody>
      </p:sp>
      <p:sp>
        <p:nvSpPr>
          <p:cNvPr id="14" name="Rectangle 13"/>
          <p:cNvSpPr/>
          <p:nvPr/>
        </p:nvSpPr>
        <p:spPr>
          <a:xfrm>
            <a:off x="1357290" y="5500702"/>
            <a:ext cx="3830151" cy="369332"/>
          </a:xfrm>
          <a:prstGeom prst="rect">
            <a:avLst/>
          </a:prstGeom>
        </p:spPr>
        <p:txBody>
          <a:bodyPr wrap="none">
            <a:spAutoFit/>
          </a:bodyPr>
          <a:lstStyle/>
          <a:p>
            <a:r>
              <a:rPr lang="fi-FI" dirty="0"/>
              <a:t>Penggunaan letterforms sebagai image</a:t>
            </a:r>
          </a:p>
        </p:txBody>
      </p:sp>
      <p:pic>
        <p:nvPicPr>
          <p:cNvPr id="22530" name="Picture 2" descr="3 Aliran Desain Grafis Kekinian untuk Karya Digitalmu"/>
          <p:cNvPicPr>
            <a:picLocks noChangeAspect="1" noChangeArrowheads="1"/>
          </p:cNvPicPr>
          <p:nvPr/>
        </p:nvPicPr>
        <p:blipFill>
          <a:blip r:embed="rId2"/>
          <a:srcRect/>
          <a:stretch>
            <a:fillRect/>
          </a:stretch>
        </p:blipFill>
        <p:spPr bwMode="auto">
          <a:xfrm>
            <a:off x="5867431" y="4810144"/>
            <a:ext cx="3276569" cy="2047856"/>
          </a:xfrm>
          <a:prstGeom prst="rect">
            <a:avLst/>
          </a:prstGeom>
          <a:noFill/>
        </p:spPr>
      </p:pic>
      <p:pic>
        <p:nvPicPr>
          <p:cNvPr id="22532" name="Picture 4" descr="√ Desain Grafis Adalah: Pengertian, Jenis, Keterampilan, dan Aplikasinya ..."/>
          <p:cNvPicPr>
            <a:picLocks noChangeAspect="1" noChangeArrowheads="1"/>
          </p:cNvPicPr>
          <p:nvPr/>
        </p:nvPicPr>
        <p:blipFill>
          <a:blip r:embed="rId3"/>
          <a:srcRect/>
          <a:stretch>
            <a:fillRect/>
          </a:stretch>
        </p:blipFill>
        <p:spPr bwMode="auto">
          <a:xfrm>
            <a:off x="5867445" y="2357430"/>
            <a:ext cx="3276555" cy="2457416"/>
          </a:xfrm>
          <a:prstGeom prst="rect">
            <a:avLst/>
          </a:prstGeom>
          <a:noFill/>
        </p:spPr>
      </p:pic>
      <p:pic>
        <p:nvPicPr>
          <p:cNvPr id="22534" name="Picture 6" descr="GAYA DESAIN Pada awal setiap proyek desain grafis"/>
          <p:cNvPicPr>
            <a:picLocks noChangeAspect="1" noChangeArrowheads="1"/>
          </p:cNvPicPr>
          <p:nvPr/>
        </p:nvPicPr>
        <p:blipFill>
          <a:blip r:embed="rId4"/>
          <a:srcRect l="3981" t="9104" r="12685" b="13118"/>
          <a:stretch>
            <a:fillRect/>
          </a:stretch>
        </p:blipFill>
        <p:spPr bwMode="auto">
          <a:xfrm>
            <a:off x="5776243" y="1"/>
            <a:ext cx="3367756" cy="23574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900+ Typographic Design ideas | typography design, design, typographic  design"/>
          <p:cNvPicPr>
            <a:picLocks noChangeAspect="1" noChangeArrowheads="1"/>
          </p:cNvPicPr>
          <p:nvPr/>
        </p:nvPicPr>
        <p:blipFill>
          <a:blip r:embed="rId2"/>
          <a:srcRect/>
          <a:stretch>
            <a:fillRect/>
          </a:stretch>
        </p:blipFill>
        <p:spPr bwMode="auto">
          <a:xfrm>
            <a:off x="2357422" y="0"/>
            <a:ext cx="4500594" cy="66364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Referensi Untuk Karya\contoh-brosur-promosi-produk-1.jpg"/>
          <p:cNvPicPr>
            <a:picLocks noChangeAspect="1" noChangeArrowheads="1"/>
          </p:cNvPicPr>
          <p:nvPr/>
        </p:nvPicPr>
        <p:blipFill>
          <a:blip r:embed="rId2"/>
          <a:srcRect/>
          <a:stretch>
            <a:fillRect/>
          </a:stretch>
        </p:blipFill>
        <p:spPr bwMode="auto">
          <a:xfrm>
            <a:off x="2214546" y="0"/>
            <a:ext cx="490347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mazon.com: Kim Kardashian Poster - Pop-Art Inspired Geometric Poster -  Wall Art Print - Gift for Friend (11x14): Posters &amp;amp; Prints"/>
          <p:cNvPicPr>
            <a:picLocks noChangeAspect="1" noChangeArrowheads="1"/>
          </p:cNvPicPr>
          <p:nvPr/>
        </p:nvPicPr>
        <p:blipFill>
          <a:blip r:embed="rId2"/>
          <a:srcRect/>
          <a:stretch>
            <a:fillRect/>
          </a:stretch>
        </p:blipFill>
        <p:spPr bwMode="auto">
          <a:xfrm>
            <a:off x="1957212" y="0"/>
            <a:ext cx="5472308"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osters photography exhibition on Behance"/>
          <p:cNvPicPr>
            <a:picLocks noChangeAspect="1" noChangeArrowheads="1"/>
          </p:cNvPicPr>
          <p:nvPr/>
        </p:nvPicPr>
        <p:blipFill>
          <a:blip r:embed="rId2"/>
          <a:srcRect/>
          <a:stretch>
            <a:fillRect/>
          </a:stretch>
        </p:blipFill>
        <p:spPr bwMode="auto">
          <a:xfrm>
            <a:off x="2573690" y="0"/>
            <a:ext cx="3855698"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8 Logo Design Types - Zeka Design"/>
          <p:cNvPicPr>
            <a:picLocks noChangeAspect="1" noChangeArrowheads="1"/>
          </p:cNvPicPr>
          <p:nvPr/>
        </p:nvPicPr>
        <p:blipFill>
          <a:blip r:embed="rId2"/>
          <a:srcRect/>
          <a:stretch>
            <a:fillRect/>
          </a:stretch>
        </p:blipFill>
        <p:spPr bwMode="auto">
          <a:xfrm>
            <a:off x="0" y="1285860"/>
            <a:ext cx="9144064" cy="45720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8501122" cy="1200329"/>
          </a:xfrm>
          <a:prstGeom prst="rect">
            <a:avLst/>
          </a:prstGeom>
        </p:spPr>
        <p:txBody>
          <a:bodyPr wrap="square">
            <a:spAutoFit/>
          </a:bodyPr>
          <a:lstStyle/>
          <a:p>
            <a:pPr algn="just"/>
            <a:r>
              <a:rPr lang="id-ID" dirty="0">
                <a:latin typeface="+mj-lt"/>
                <a:ea typeface="Adobe Gothic Std B" pitchFamily="34" charset="-128"/>
              </a:rPr>
              <a:t>Post modernisme adalah kelanjutan dari modernisme, sekaligus melampaui modernisme. Ciri khas karya-karyanya adalah makna ganda,ironi, banyaknya pilihan, konflik, dan terpecahnya berbagai tradisi, karena heterogenitas sangat memadai bagi pluralisme</a:t>
            </a:r>
          </a:p>
          <a:p>
            <a:pPr algn="just"/>
            <a:r>
              <a:rPr lang="id-ID" dirty="0">
                <a:latin typeface="+mj-lt"/>
                <a:ea typeface="Adobe Gothic Std B" pitchFamily="34" charset="-128"/>
              </a:rPr>
              <a:t>(Jencks, 1989) </a:t>
            </a:r>
          </a:p>
        </p:txBody>
      </p:sp>
      <p:pic>
        <p:nvPicPr>
          <p:cNvPr id="27650" name="Picture 2" descr="Design Trends for Addiction Recovery Centers in 2020"/>
          <p:cNvPicPr>
            <a:picLocks noChangeAspect="1" noChangeArrowheads="1"/>
          </p:cNvPicPr>
          <p:nvPr/>
        </p:nvPicPr>
        <p:blipFill>
          <a:blip r:embed="rId2"/>
          <a:srcRect/>
          <a:stretch>
            <a:fillRect/>
          </a:stretch>
        </p:blipFill>
        <p:spPr bwMode="auto">
          <a:xfrm>
            <a:off x="-1" y="1788827"/>
            <a:ext cx="9160337" cy="50691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2088901"/>
            <a:ext cx="3143272" cy="2554545"/>
          </a:xfrm>
          <a:prstGeom prst="rect">
            <a:avLst/>
          </a:prstGeom>
          <a:noFill/>
        </p:spPr>
        <p:txBody>
          <a:bodyPr wrap="square" rtlCol="0">
            <a:spAutoFit/>
          </a:bodyPr>
          <a:lstStyle/>
          <a:p>
            <a:pPr algn="just"/>
            <a:r>
              <a:rPr lang="id-ID" sz="2000" dirty="0">
                <a:latin typeface="+mj-lt"/>
              </a:rPr>
              <a:t>Dalam konteks seni dan desain, bahwa seni dan desain itu adalah milik semua orang. Ketika kita keluar dari aturan yang ada dan sedikit ‘memberontak’ maka sikap postmodern sudah ada didalam diri kita. </a:t>
            </a:r>
          </a:p>
        </p:txBody>
      </p:sp>
      <p:pic>
        <p:nvPicPr>
          <p:cNvPr id="30722" name="Picture 2" descr="FOTO] Vintage, Deratan Nostalgia Iklan Motor dan Para Ceweknya -  Kapanlagi.com"/>
          <p:cNvPicPr>
            <a:picLocks noChangeAspect="1" noChangeArrowheads="1"/>
          </p:cNvPicPr>
          <p:nvPr/>
        </p:nvPicPr>
        <p:blipFill>
          <a:blip r:embed="rId2"/>
          <a:srcRect/>
          <a:stretch>
            <a:fillRect/>
          </a:stretch>
        </p:blipFill>
        <p:spPr bwMode="auto">
          <a:xfrm>
            <a:off x="4117779" y="0"/>
            <a:ext cx="5026221"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71472" y="5286388"/>
            <a:ext cx="8229600" cy="1357322"/>
          </a:xfrm>
        </p:spPr>
        <p:txBody>
          <a:bodyPr>
            <a:normAutofit/>
          </a:bodyPr>
          <a:lstStyle/>
          <a:p>
            <a:pPr marL="0" indent="0">
              <a:buNone/>
            </a:pPr>
            <a:r>
              <a:rPr lang="id-ID" sz="1800" dirty="0"/>
              <a:t>Contoh :</a:t>
            </a:r>
          </a:p>
          <a:p>
            <a:pPr marL="0" indent="0" algn="just">
              <a:buNone/>
            </a:pPr>
            <a:r>
              <a:rPr lang="id-ID" sz="1800" dirty="0"/>
              <a:t>Perusahaan Shampoo, Dove, berani keluar dari aturan bahwa untuk sebuah iklan shampoo tidak hanya dibintangi oleh perempuan – perempuan berambut panjang saja tapi juga bisa dibintangi oleh perempuan berjilbab.</a:t>
            </a:r>
          </a:p>
        </p:txBody>
      </p:sp>
      <p:pic>
        <p:nvPicPr>
          <p:cNvPr id="29698" name="Picture 2" descr="Dove Serum Shampoo - Bebas Rontok, Walau Rambut Tertutup Seharian - YouTube"/>
          <p:cNvPicPr>
            <a:picLocks noChangeAspect="1" noChangeArrowheads="1"/>
          </p:cNvPicPr>
          <p:nvPr/>
        </p:nvPicPr>
        <p:blipFill>
          <a:blip r:embed="rId2"/>
          <a:srcRect/>
          <a:stretch>
            <a:fillRect/>
          </a:stretch>
        </p:blipFill>
        <p:spPr bwMode="auto">
          <a:xfrm>
            <a:off x="0" y="0"/>
            <a:ext cx="9144000" cy="51435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Referensi Untuk Karya\images (82).jpeg"/>
          <p:cNvPicPr>
            <a:picLocks noChangeAspect="1" noChangeArrowheads="1"/>
          </p:cNvPicPr>
          <p:nvPr/>
        </p:nvPicPr>
        <p:blipFill>
          <a:blip r:embed="rId2"/>
          <a:srcRect/>
          <a:stretch>
            <a:fillRect/>
          </a:stretch>
        </p:blipFill>
        <p:spPr bwMode="auto">
          <a:xfrm>
            <a:off x="5214942" y="2902748"/>
            <a:ext cx="3929058" cy="3955252"/>
          </a:xfrm>
          <a:prstGeom prst="rect">
            <a:avLst/>
          </a:prstGeom>
          <a:noFill/>
        </p:spPr>
      </p:pic>
      <p:sp>
        <p:nvSpPr>
          <p:cNvPr id="4" name="Rectangle 3"/>
          <p:cNvSpPr/>
          <p:nvPr/>
        </p:nvSpPr>
        <p:spPr>
          <a:xfrm>
            <a:off x="500034" y="2500306"/>
            <a:ext cx="4286280" cy="2585323"/>
          </a:xfrm>
          <a:prstGeom prst="rect">
            <a:avLst/>
          </a:prstGeom>
        </p:spPr>
        <p:txBody>
          <a:bodyPr wrap="square">
            <a:spAutoFit/>
          </a:bodyPr>
          <a:lstStyle/>
          <a:p>
            <a:pPr algn="just"/>
            <a:r>
              <a:rPr lang="id-ID" dirty="0"/>
              <a:t>Postmodern adalah istilah yang digunakan untuk mendeskripsikan implikasi sosial budaya serta seni kontemporer yang berkembang pada akhir abad 20 dan awal abad 21. Postmodernisme juga digunakan untuk menandai periode seni, desain dan arsitektur yang dimulai pada tahun 1950-an sebagai respon terhadap gaya desain modernisme.</a:t>
            </a:r>
            <a:endParaRPr lang="id-ID" b="1" dirty="0"/>
          </a:p>
        </p:txBody>
      </p:sp>
      <p:pic>
        <p:nvPicPr>
          <p:cNvPr id="2050" name="Picture 2" descr="E:\Referensi Untuk Karya\images (84).jpeg"/>
          <p:cNvPicPr>
            <a:picLocks noChangeAspect="1" noChangeArrowheads="1"/>
          </p:cNvPicPr>
          <p:nvPr/>
        </p:nvPicPr>
        <p:blipFill>
          <a:blip r:embed="rId3"/>
          <a:srcRect/>
          <a:stretch>
            <a:fillRect/>
          </a:stretch>
        </p:blipFill>
        <p:spPr bwMode="auto">
          <a:xfrm>
            <a:off x="5214934" y="0"/>
            <a:ext cx="3929066" cy="3929066"/>
          </a:xfrm>
          <a:prstGeom prst="rect">
            <a:avLst/>
          </a:prstGeom>
          <a:noFill/>
        </p:spPr>
      </p:pic>
      <p:sp>
        <p:nvSpPr>
          <p:cNvPr id="5" name="TextBox 4"/>
          <p:cNvSpPr txBox="1"/>
          <p:nvPr/>
        </p:nvSpPr>
        <p:spPr>
          <a:xfrm>
            <a:off x="500034" y="2059536"/>
            <a:ext cx="1857388" cy="369332"/>
          </a:xfrm>
          <a:prstGeom prst="rect">
            <a:avLst/>
          </a:prstGeom>
          <a:noFill/>
        </p:spPr>
        <p:txBody>
          <a:bodyPr wrap="square" rtlCol="0">
            <a:spAutoFit/>
          </a:bodyPr>
          <a:lstStyle/>
          <a:p>
            <a:r>
              <a:rPr lang="id-ID" b="1" u="sng" dirty="0"/>
              <a:t>Latar Belakang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bib Think sur Twitter : &amp;quot;Well said… &amp;quot;"/>
          <p:cNvPicPr>
            <a:picLocks noChangeAspect="1" noChangeArrowheads="1"/>
          </p:cNvPicPr>
          <p:nvPr/>
        </p:nvPicPr>
        <p:blipFill>
          <a:blip r:embed="rId2"/>
          <a:srcRect/>
          <a:stretch>
            <a:fillRect/>
          </a:stretch>
        </p:blipFill>
        <p:spPr bwMode="auto">
          <a:xfrm>
            <a:off x="1714480" y="285728"/>
            <a:ext cx="6215081" cy="621508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662"/>
            <a:ext cx="9144000" cy="603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28055"/>
            <a:ext cx="5286412" cy="69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01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142984"/>
            <a:ext cx="3357586" cy="3970318"/>
          </a:xfrm>
          <a:prstGeom prst="rect">
            <a:avLst/>
          </a:prstGeom>
        </p:spPr>
        <p:txBody>
          <a:bodyPr wrap="square">
            <a:spAutoFit/>
          </a:bodyPr>
          <a:lstStyle/>
          <a:p>
            <a:r>
              <a:rPr lang="id-ID" dirty="0"/>
              <a:t>Perspektif postmodernisme bisa dikatakan muncul sebagai kritik terhadap paradigma modernisme yang dinilai gagal mengangkat martabat manusia. Kemajuan ilmu pengetahuan beserta teknologi, terutama sejak revolusi industri, dianggap belum mampu memajukan peradaban manusia. Perang dan kerusakan lingkungan contoh kegagalan cara pandang modernisme.</a:t>
            </a:r>
            <a:br>
              <a:rPr lang="id-ID" dirty="0"/>
            </a:br>
            <a:br>
              <a:rPr lang="id-ID" dirty="0"/>
            </a:br>
            <a:endParaRPr lang="id-ID" dirty="0"/>
          </a:p>
        </p:txBody>
      </p:sp>
      <p:pic>
        <p:nvPicPr>
          <p:cNvPr id="1026" name="Picture 2" descr="Mengenal Macam-macam Aliran Style Desain Grafis – Ilmunesia"/>
          <p:cNvPicPr>
            <a:picLocks noChangeAspect="1" noChangeArrowheads="1"/>
          </p:cNvPicPr>
          <p:nvPr/>
        </p:nvPicPr>
        <p:blipFill>
          <a:blip r:embed="rId2"/>
          <a:srcRect/>
          <a:stretch>
            <a:fillRect/>
          </a:stretch>
        </p:blipFill>
        <p:spPr bwMode="auto">
          <a:xfrm>
            <a:off x="4430684" y="0"/>
            <a:ext cx="4713316"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596" y="357166"/>
            <a:ext cx="4762137" cy="369332"/>
          </a:xfrm>
          <a:prstGeom prst="rect">
            <a:avLst/>
          </a:prstGeom>
        </p:spPr>
        <p:txBody>
          <a:bodyPr wrap="none">
            <a:spAutoFit/>
          </a:bodyPr>
          <a:lstStyle/>
          <a:p>
            <a:r>
              <a:rPr lang="id-ID" dirty="0"/>
              <a:t>Tanda-tanda budaya postmodern dalam desain : </a:t>
            </a:r>
          </a:p>
        </p:txBody>
      </p:sp>
      <p:sp>
        <p:nvSpPr>
          <p:cNvPr id="14" name="Rectangle 13"/>
          <p:cNvSpPr/>
          <p:nvPr/>
        </p:nvSpPr>
        <p:spPr>
          <a:xfrm>
            <a:off x="500066" y="1000108"/>
            <a:ext cx="4572000" cy="1477328"/>
          </a:xfrm>
          <a:prstGeom prst="rect">
            <a:avLst/>
          </a:prstGeom>
        </p:spPr>
        <p:txBody>
          <a:bodyPr>
            <a:spAutoFit/>
          </a:bodyPr>
          <a:lstStyle/>
          <a:p>
            <a:pPr>
              <a:buFont typeface="Arial" pitchFamily="34" charset="0"/>
              <a:buChar char="•"/>
            </a:pPr>
            <a:r>
              <a:rPr lang="id-ID" dirty="0"/>
              <a:t> </a:t>
            </a:r>
            <a:r>
              <a:rPr lang="pt-BR" dirty="0"/>
              <a:t>Ekletisme</a:t>
            </a:r>
            <a:r>
              <a:rPr lang="id-ID" dirty="0"/>
              <a:t> </a:t>
            </a:r>
          </a:p>
          <a:p>
            <a:endParaRPr lang="id-ID" dirty="0"/>
          </a:p>
          <a:p>
            <a:r>
              <a:rPr lang="id-ID" dirty="0"/>
              <a:t>   P</a:t>
            </a:r>
            <a:r>
              <a:rPr lang="pt-BR" dirty="0"/>
              <a:t>emikiran atau upaya untuk menggabungkan </a:t>
            </a:r>
            <a:r>
              <a:rPr lang="id-ID" dirty="0"/>
              <a:t>  </a:t>
            </a:r>
          </a:p>
          <a:p>
            <a:r>
              <a:rPr lang="id-ID" dirty="0"/>
              <a:t>   </a:t>
            </a:r>
            <a:r>
              <a:rPr lang="pt-BR" dirty="0"/>
              <a:t>nilai dan unsur lama dengan unsur baru, </a:t>
            </a:r>
            <a:endParaRPr lang="id-ID" dirty="0"/>
          </a:p>
          <a:p>
            <a:r>
              <a:rPr lang="id-ID" dirty="0"/>
              <a:t>   </a:t>
            </a:r>
            <a:r>
              <a:rPr lang="pt-BR" dirty="0"/>
              <a:t>tradisional dengan lokal</a:t>
            </a:r>
            <a:r>
              <a:rPr lang="id-ID" dirty="0"/>
              <a:t> .</a:t>
            </a:r>
            <a:endParaRPr lang="pt-BR" dirty="0"/>
          </a:p>
        </p:txBody>
      </p:sp>
      <p:sp>
        <p:nvSpPr>
          <p:cNvPr id="15" name="Rectangle 14"/>
          <p:cNvSpPr/>
          <p:nvPr/>
        </p:nvSpPr>
        <p:spPr>
          <a:xfrm>
            <a:off x="500034" y="2643182"/>
            <a:ext cx="4572000" cy="1754326"/>
          </a:xfrm>
          <a:prstGeom prst="rect">
            <a:avLst/>
          </a:prstGeom>
        </p:spPr>
        <p:txBody>
          <a:bodyPr>
            <a:spAutoFit/>
          </a:bodyPr>
          <a:lstStyle/>
          <a:p>
            <a:pPr>
              <a:buFont typeface="Arial" pitchFamily="34" charset="0"/>
              <a:buChar char="•"/>
            </a:pPr>
            <a:r>
              <a:rPr lang="id-ID" dirty="0"/>
              <a:t> </a:t>
            </a:r>
            <a:r>
              <a:rPr lang="pt-BR" dirty="0"/>
              <a:t>Subculture</a:t>
            </a:r>
            <a:endParaRPr lang="id-ID" dirty="0"/>
          </a:p>
          <a:p>
            <a:pPr>
              <a:buFont typeface="Arial" pitchFamily="34" charset="0"/>
              <a:buChar char="•"/>
            </a:pPr>
            <a:endParaRPr lang="id-ID" dirty="0"/>
          </a:p>
          <a:p>
            <a:r>
              <a:rPr lang="id-ID" dirty="0"/>
              <a:t>Gejala budaya dalam masyarakat yang biasanya digunakan sebagai bentuk perlawanan akan kultur mainstream  atau anti mainstream</a:t>
            </a:r>
            <a:endParaRPr lang="pt-BR" dirty="0"/>
          </a:p>
        </p:txBody>
      </p:sp>
      <p:sp>
        <p:nvSpPr>
          <p:cNvPr id="16" name="Rectangle 15"/>
          <p:cNvSpPr/>
          <p:nvPr/>
        </p:nvSpPr>
        <p:spPr>
          <a:xfrm>
            <a:off x="357158" y="4594878"/>
            <a:ext cx="4572000" cy="1754326"/>
          </a:xfrm>
          <a:prstGeom prst="rect">
            <a:avLst/>
          </a:prstGeom>
        </p:spPr>
        <p:txBody>
          <a:bodyPr>
            <a:spAutoFit/>
          </a:bodyPr>
          <a:lstStyle/>
          <a:p>
            <a:pPr>
              <a:buFont typeface="Arial" pitchFamily="34" charset="0"/>
              <a:buChar char="•"/>
            </a:pPr>
            <a:r>
              <a:rPr lang="id-ID" dirty="0"/>
              <a:t> Deskontruksi, </a:t>
            </a:r>
          </a:p>
          <a:p>
            <a:r>
              <a:rPr lang="id-ID" dirty="0"/>
              <a:t>   </a:t>
            </a:r>
          </a:p>
          <a:p>
            <a:r>
              <a:rPr lang="id-ID" dirty="0"/>
              <a:t>Modernisme percaya pada  </a:t>
            </a:r>
          </a:p>
          <a:p>
            <a:r>
              <a:rPr lang="id-ID" dirty="0"/>
              <a:t>keteraturan, formalitas yang rasional, maka </a:t>
            </a:r>
          </a:p>
          <a:p>
            <a:r>
              <a:rPr lang="id-ID" dirty="0"/>
              <a:t>postmodern menolak semua itu dengan </a:t>
            </a:r>
          </a:p>
          <a:p>
            <a:r>
              <a:rPr lang="id-ID" dirty="0"/>
              <a:t> memunculkan konsep deskontruksi. </a:t>
            </a:r>
          </a:p>
        </p:txBody>
      </p:sp>
      <p:sp>
        <p:nvSpPr>
          <p:cNvPr id="17" name="Rectangle 16"/>
          <p:cNvSpPr/>
          <p:nvPr/>
        </p:nvSpPr>
        <p:spPr>
          <a:xfrm>
            <a:off x="5214942" y="0"/>
            <a:ext cx="3929058"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9458" name="Picture 2" descr="IDO Design: Neville Brody Lecture Poster Final | Lecture poster, Neville  brody, Typeface poster"/>
          <p:cNvPicPr>
            <a:picLocks noChangeAspect="1" noChangeArrowheads="1"/>
          </p:cNvPicPr>
          <p:nvPr/>
        </p:nvPicPr>
        <p:blipFill>
          <a:blip r:embed="rId2"/>
          <a:srcRect/>
          <a:stretch>
            <a:fillRect/>
          </a:stretch>
        </p:blipFill>
        <p:spPr bwMode="auto">
          <a:xfrm>
            <a:off x="5332798" y="0"/>
            <a:ext cx="3811202" cy="57150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694" y="285728"/>
            <a:ext cx="3286132" cy="2308324"/>
          </a:xfrm>
          <a:prstGeom prst="rect">
            <a:avLst/>
          </a:prstGeom>
        </p:spPr>
        <p:txBody>
          <a:bodyPr wrap="square">
            <a:spAutoFit/>
          </a:bodyPr>
          <a:lstStyle/>
          <a:p>
            <a:pPr>
              <a:buFont typeface="Arial" pitchFamily="34" charset="0"/>
              <a:buChar char="•"/>
            </a:pPr>
            <a:r>
              <a:rPr lang="id-ID" dirty="0"/>
              <a:t> </a:t>
            </a:r>
            <a:r>
              <a:rPr lang="fi-FI" dirty="0"/>
              <a:t>Parodi</a:t>
            </a:r>
            <a:endParaRPr lang="id-ID" dirty="0"/>
          </a:p>
          <a:p>
            <a:r>
              <a:rPr lang="id-ID" dirty="0"/>
              <a:t>  </a:t>
            </a:r>
          </a:p>
          <a:p>
            <a:r>
              <a:rPr lang="id-ID" dirty="0"/>
              <a:t>  M</a:t>
            </a:r>
            <a:r>
              <a:rPr lang="fi-FI" dirty="0"/>
              <a:t>odernisme berati bersifat </a:t>
            </a:r>
            <a:r>
              <a:rPr lang="id-ID" dirty="0"/>
              <a:t>  </a:t>
            </a:r>
          </a:p>
          <a:p>
            <a:r>
              <a:rPr lang="id-ID" dirty="0"/>
              <a:t>  </a:t>
            </a:r>
            <a:r>
              <a:rPr lang="fi-FI" dirty="0"/>
              <a:t>rasional, </a:t>
            </a:r>
            <a:r>
              <a:rPr lang="id-ID" dirty="0"/>
              <a:t>dan </a:t>
            </a:r>
            <a:r>
              <a:rPr lang="fi-FI" dirty="0"/>
              <a:t>sistematis. </a:t>
            </a:r>
            <a:endParaRPr lang="id-ID" dirty="0"/>
          </a:p>
          <a:p>
            <a:r>
              <a:rPr lang="id-ID" dirty="0"/>
              <a:t>  </a:t>
            </a:r>
            <a:r>
              <a:rPr lang="fi-FI" dirty="0"/>
              <a:t>Postmodern menolaknya </a:t>
            </a:r>
            <a:endParaRPr lang="id-ID" dirty="0"/>
          </a:p>
          <a:p>
            <a:r>
              <a:rPr lang="id-ID" dirty="0"/>
              <a:t>  </a:t>
            </a:r>
            <a:r>
              <a:rPr lang="fi-FI" dirty="0"/>
              <a:t>karena diangga menghilangkan </a:t>
            </a:r>
            <a:endParaRPr lang="id-ID" dirty="0"/>
          </a:p>
          <a:p>
            <a:r>
              <a:rPr lang="id-ID" dirty="0"/>
              <a:t>  </a:t>
            </a:r>
            <a:r>
              <a:rPr lang="fi-FI" dirty="0"/>
              <a:t>nilai-nilai kemanusiaan yang </a:t>
            </a:r>
            <a:endParaRPr lang="id-ID" dirty="0"/>
          </a:p>
          <a:p>
            <a:r>
              <a:rPr lang="id-ID" dirty="0"/>
              <a:t>  </a:t>
            </a:r>
            <a:r>
              <a:rPr lang="fi-FI" dirty="0"/>
              <a:t>penuh dengan perasaan.</a:t>
            </a:r>
          </a:p>
        </p:txBody>
      </p:sp>
      <p:pic>
        <p:nvPicPr>
          <p:cNvPr id="3074" name="Picture 2" descr="WWI Red Cross Serves Humanity War Poster Military Digital Download - Knox  West"/>
          <p:cNvPicPr>
            <a:picLocks noChangeAspect="1" noChangeArrowheads="1"/>
          </p:cNvPicPr>
          <p:nvPr/>
        </p:nvPicPr>
        <p:blipFill>
          <a:blip r:embed="rId2"/>
          <a:srcRect l="9507" t="9166" r="9154" b="9166"/>
          <a:stretch>
            <a:fillRect/>
          </a:stretch>
        </p:blipFill>
        <p:spPr bwMode="auto">
          <a:xfrm>
            <a:off x="-1" y="0"/>
            <a:ext cx="5388429" cy="6858000"/>
          </a:xfrm>
          <a:prstGeom prst="rect">
            <a:avLst/>
          </a:prstGeom>
          <a:noFill/>
        </p:spPr>
      </p:pic>
      <p:sp>
        <p:nvSpPr>
          <p:cNvPr id="6" name="Rectangle 5"/>
          <p:cNvSpPr/>
          <p:nvPr/>
        </p:nvSpPr>
        <p:spPr>
          <a:xfrm>
            <a:off x="5429256" y="2960558"/>
            <a:ext cx="3500462" cy="2308324"/>
          </a:xfrm>
          <a:prstGeom prst="rect">
            <a:avLst/>
          </a:prstGeom>
        </p:spPr>
        <p:txBody>
          <a:bodyPr wrap="square">
            <a:spAutoFit/>
          </a:bodyPr>
          <a:lstStyle/>
          <a:p>
            <a:pPr>
              <a:buFont typeface="Arial" pitchFamily="34" charset="0"/>
              <a:buChar char="•"/>
            </a:pPr>
            <a:r>
              <a:rPr lang="id-ID" dirty="0"/>
              <a:t> </a:t>
            </a:r>
            <a:r>
              <a:rPr lang="fi-FI" dirty="0"/>
              <a:t>Hiperealitas</a:t>
            </a:r>
            <a:endParaRPr lang="id-ID" dirty="0"/>
          </a:p>
          <a:p>
            <a:endParaRPr lang="id-ID" dirty="0"/>
          </a:p>
          <a:p>
            <a:r>
              <a:rPr lang="id-ID" dirty="0"/>
              <a:t>   H</a:t>
            </a:r>
            <a:r>
              <a:rPr lang="fi-FI" dirty="0"/>
              <a:t>ilangnya batas seni dan </a:t>
            </a:r>
            <a:endParaRPr lang="id-ID" dirty="0"/>
          </a:p>
          <a:p>
            <a:r>
              <a:rPr lang="id-ID" dirty="0"/>
              <a:t>   </a:t>
            </a:r>
            <a:r>
              <a:rPr lang="fi-FI" dirty="0"/>
              <a:t>kehidupan. Banyak karya seni </a:t>
            </a:r>
            <a:r>
              <a:rPr lang="id-ID" dirty="0"/>
              <a:t> </a:t>
            </a:r>
          </a:p>
          <a:p>
            <a:r>
              <a:rPr lang="id-ID" dirty="0"/>
              <a:t>   </a:t>
            </a:r>
            <a:r>
              <a:rPr lang="fi-FI" dirty="0"/>
              <a:t>yang ditampilakn di ruang publik, </a:t>
            </a:r>
            <a:endParaRPr lang="id-ID" dirty="0"/>
          </a:p>
          <a:p>
            <a:r>
              <a:rPr lang="id-ID" dirty="0"/>
              <a:t>   </a:t>
            </a:r>
            <a:r>
              <a:rPr lang="fi-FI" dirty="0"/>
              <a:t>trotoar, tembok jalan,</a:t>
            </a:r>
            <a:r>
              <a:rPr lang="id-ID" dirty="0"/>
              <a:t> </a:t>
            </a:r>
          </a:p>
          <a:p>
            <a:r>
              <a:rPr lang="id-ID" dirty="0"/>
              <a:t>   </a:t>
            </a:r>
            <a:r>
              <a:rPr lang="fi-FI" dirty="0"/>
              <a:t>eksperimental seni, seni kejadian, </a:t>
            </a:r>
            <a:endParaRPr lang="id-ID" dirty="0"/>
          </a:p>
          <a:p>
            <a:r>
              <a:rPr lang="id-ID" dirty="0"/>
              <a:t>   </a:t>
            </a:r>
            <a:r>
              <a:rPr lang="fi-FI" dirty="0"/>
              <a:t>konsepsi, instalasi, dll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 Street Advertising Dengan Konsep Yang Unik dan Kreatif | hai-online.com  | LINE TODAY"/>
          <p:cNvPicPr>
            <a:picLocks noChangeAspect="1" noChangeArrowheads="1"/>
          </p:cNvPicPr>
          <p:nvPr/>
        </p:nvPicPr>
        <p:blipFill>
          <a:blip r:embed="rId2"/>
          <a:srcRect/>
          <a:stretch>
            <a:fillRect/>
          </a:stretch>
        </p:blipFill>
        <p:spPr bwMode="auto">
          <a:xfrm>
            <a:off x="1000100" y="0"/>
            <a:ext cx="7210122"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media Ambi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52" name="AutoShape 4" descr="Ambient Media – Pesona Muda Advertis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54" name="Picture 6" descr="Ketahuilah Desain Font terbaik dan terburuk (Serta Alasannya) | indonesia  mendesain"/>
          <p:cNvPicPr>
            <a:picLocks noChangeAspect="1" noChangeArrowheads="1"/>
          </p:cNvPicPr>
          <p:nvPr/>
        </p:nvPicPr>
        <p:blipFill>
          <a:blip r:embed="rId2"/>
          <a:srcRect/>
          <a:stretch>
            <a:fillRect/>
          </a:stretch>
        </p:blipFill>
        <p:spPr bwMode="auto">
          <a:xfrm>
            <a:off x="1702830" y="0"/>
            <a:ext cx="5798128"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3000396" cy="2308324"/>
          </a:xfrm>
          <a:prstGeom prst="rect">
            <a:avLst/>
          </a:prstGeom>
        </p:spPr>
        <p:txBody>
          <a:bodyPr wrap="square">
            <a:spAutoFit/>
          </a:bodyPr>
          <a:lstStyle/>
          <a:p>
            <a:pPr>
              <a:buFont typeface="Arial" pitchFamily="34" charset="0"/>
              <a:buChar char="•"/>
            </a:pPr>
            <a:r>
              <a:rPr lang="id-ID" dirty="0"/>
              <a:t> </a:t>
            </a:r>
            <a:r>
              <a:rPr lang="fi-FI" dirty="0"/>
              <a:t>Kistch</a:t>
            </a:r>
            <a:endParaRPr lang="id-ID" dirty="0"/>
          </a:p>
          <a:p>
            <a:endParaRPr lang="id-ID" dirty="0"/>
          </a:p>
          <a:p>
            <a:r>
              <a:rPr lang="id-ID" dirty="0"/>
              <a:t>   L</a:t>
            </a:r>
            <a:r>
              <a:rPr lang="fi-FI" dirty="0"/>
              <a:t>ahirnya seni yang tidak </a:t>
            </a:r>
            <a:endParaRPr lang="id-ID" dirty="0"/>
          </a:p>
          <a:p>
            <a:r>
              <a:rPr lang="id-ID" dirty="0"/>
              <a:t>   </a:t>
            </a:r>
            <a:r>
              <a:rPr lang="fi-FI" dirty="0"/>
              <a:t>berpedoman pa</a:t>
            </a:r>
            <a:r>
              <a:rPr lang="id-ID" dirty="0"/>
              <a:t>d</a:t>
            </a:r>
            <a:r>
              <a:rPr lang="fi-FI" dirty="0"/>
              <a:t>a arus </a:t>
            </a:r>
            <a:endParaRPr lang="id-ID" dirty="0"/>
          </a:p>
          <a:p>
            <a:r>
              <a:rPr lang="id-ID" dirty="0"/>
              <a:t>   </a:t>
            </a:r>
            <a:r>
              <a:rPr lang="fi-FI" dirty="0"/>
              <a:t>utama kesenian. Seni pop </a:t>
            </a:r>
            <a:endParaRPr lang="id-ID" dirty="0"/>
          </a:p>
          <a:p>
            <a:r>
              <a:rPr lang="id-ID" dirty="0"/>
              <a:t>   </a:t>
            </a:r>
            <a:r>
              <a:rPr lang="fi-FI" dirty="0"/>
              <a:t>dan seni massa diangkat </a:t>
            </a:r>
            <a:endParaRPr lang="id-ID" dirty="0"/>
          </a:p>
          <a:p>
            <a:r>
              <a:rPr lang="id-ID" dirty="0"/>
              <a:t>   </a:t>
            </a:r>
            <a:r>
              <a:rPr lang="fi-FI" dirty="0"/>
              <a:t>sebagai salah satu bagian </a:t>
            </a:r>
            <a:endParaRPr lang="id-ID" dirty="0"/>
          </a:p>
          <a:p>
            <a:r>
              <a:rPr lang="id-ID" dirty="0"/>
              <a:t>   </a:t>
            </a:r>
            <a:r>
              <a:rPr lang="fi-FI" dirty="0"/>
              <a:t>dari seni garda depan.</a:t>
            </a:r>
          </a:p>
        </p:txBody>
      </p:sp>
      <p:pic>
        <p:nvPicPr>
          <p:cNvPr id="21508" name="Picture 4" descr="Pop Art, Tilman Osterwold | 9783822839454 | Boeken | bol.com"/>
          <p:cNvPicPr>
            <a:picLocks noChangeAspect="1" noChangeArrowheads="1"/>
          </p:cNvPicPr>
          <p:nvPr/>
        </p:nvPicPr>
        <p:blipFill>
          <a:blip r:embed="rId2"/>
          <a:srcRect/>
          <a:stretch>
            <a:fillRect/>
          </a:stretch>
        </p:blipFill>
        <p:spPr bwMode="auto">
          <a:xfrm>
            <a:off x="3770925" y="0"/>
            <a:ext cx="5373076" cy="6858000"/>
          </a:xfrm>
          <a:prstGeom prst="rect">
            <a:avLst/>
          </a:prstGeom>
          <a:noFill/>
        </p:spPr>
      </p:pic>
      <p:sp>
        <p:nvSpPr>
          <p:cNvPr id="7" name="Rectangle 6"/>
          <p:cNvSpPr/>
          <p:nvPr/>
        </p:nvSpPr>
        <p:spPr>
          <a:xfrm>
            <a:off x="428628" y="3143248"/>
            <a:ext cx="2714612" cy="2308324"/>
          </a:xfrm>
          <a:prstGeom prst="rect">
            <a:avLst/>
          </a:prstGeom>
        </p:spPr>
        <p:txBody>
          <a:bodyPr wrap="square">
            <a:spAutoFit/>
          </a:bodyPr>
          <a:lstStyle/>
          <a:p>
            <a:pPr>
              <a:buFont typeface="Arial" pitchFamily="34" charset="0"/>
              <a:buChar char="•"/>
            </a:pPr>
            <a:r>
              <a:rPr lang="id-ID" dirty="0"/>
              <a:t> </a:t>
            </a:r>
            <a:r>
              <a:rPr lang="fi-FI" dirty="0"/>
              <a:t>Doublecoding</a:t>
            </a:r>
            <a:endParaRPr lang="id-ID" dirty="0"/>
          </a:p>
          <a:p>
            <a:endParaRPr lang="id-ID" dirty="0"/>
          </a:p>
          <a:p>
            <a:r>
              <a:rPr lang="id-ID" dirty="0"/>
              <a:t>  S</a:t>
            </a:r>
            <a:r>
              <a:rPr lang="fi-FI" dirty="0"/>
              <a:t>eni yang tidak lagi </a:t>
            </a:r>
            <a:endParaRPr lang="id-ID" dirty="0"/>
          </a:p>
          <a:p>
            <a:r>
              <a:rPr lang="id-ID" dirty="0"/>
              <a:t>  </a:t>
            </a:r>
            <a:r>
              <a:rPr lang="fi-FI" dirty="0"/>
              <a:t>memiliki makna </a:t>
            </a:r>
            <a:endParaRPr lang="id-ID" dirty="0"/>
          </a:p>
          <a:p>
            <a:r>
              <a:rPr lang="id-ID" dirty="0"/>
              <a:t>  </a:t>
            </a:r>
            <a:r>
              <a:rPr lang="fi-FI" dirty="0"/>
              <a:t>tunggal. T</a:t>
            </a:r>
            <a:r>
              <a:rPr lang="id-ID" dirty="0"/>
              <a:t>api bermakna </a:t>
            </a:r>
            <a:r>
              <a:rPr lang="fi-FI" dirty="0"/>
              <a:t> </a:t>
            </a:r>
            <a:endParaRPr lang="id-ID" dirty="0"/>
          </a:p>
          <a:p>
            <a:r>
              <a:rPr lang="id-ID" dirty="0"/>
              <a:t>  </a:t>
            </a:r>
            <a:r>
              <a:rPr lang="fi-FI" dirty="0"/>
              <a:t>ganda,</a:t>
            </a:r>
            <a:r>
              <a:rPr lang="id-ID" dirty="0"/>
              <a:t>.</a:t>
            </a:r>
          </a:p>
          <a:p>
            <a:endParaRPr lang="id-ID" dirty="0"/>
          </a:p>
          <a:p>
            <a:r>
              <a:rPr lang="id-ID" dirty="0"/>
              <a:t>  </a:t>
            </a:r>
            <a:r>
              <a:rPr lang="fi-FI" dirty="0"/>
              <a:t>parodi dan juga ironi.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Juki on Twitter: &amp;quot;[KOMIK STRIP] Bekasi itu dekat, semua isu harus  diluruskan #SaveBekasi http://t.co/qP5i8F6UTA&amp;quot;"/>
          <p:cNvPicPr>
            <a:picLocks noChangeAspect="1" noChangeArrowheads="1"/>
          </p:cNvPicPr>
          <p:nvPr/>
        </p:nvPicPr>
        <p:blipFill>
          <a:blip r:embed="rId2"/>
          <a:srcRect/>
          <a:stretch>
            <a:fillRect/>
          </a:stretch>
        </p:blipFill>
        <p:spPr bwMode="auto">
          <a:xfrm>
            <a:off x="1214414" y="0"/>
            <a:ext cx="6858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237</TotalTime>
  <Words>537</Words>
  <Application>Microsoft Macintosh PowerPoint</Application>
  <PresentationFormat>On-screen Show (4:3)</PresentationFormat>
  <Paragraphs>73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Adobe Gothic Std B</vt:lpstr>
      <vt:lpstr>Arial</vt:lpstr>
      <vt:lpstr>Calibri</vt:lpstr>
      <vt:lpstr>Rockwell</vt:lpstr>
      <vt:lpstr>Rockwell Condensed</vt:lpstr>
      <vt:lpstr>Rockwell Extra Bold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37</cp:revision>
  <dcterms:created xsi:type="dcterms:W3CDTF">2021-10-31T11:05:18Z</dcterms:created>
  <dcterms:modified xsi:type="dcterms:W3CDTF">2023-12-07T04:07:05Z</dcterms:modified>
</cp:coreProperties>
</file>