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2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23" r:id="rId13"/>
    <p:sldId id="333" r:id="rId14"/>
    <p:sldId id="334" r:id="rId15"/>
    <p:sldId id="335" r:id="rId16"/>
    <p:sldId id="336" r:id="rId17"/>
    <p:sldId id="321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2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23"/>
            <p14:sldId id="333"/>
            <p14:sldId id="334"/>
            <p14:sldId id="335"/>
            <p14:sldId id="336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>
        <p:scale>
          <a:sx n="66" d="100"/>
          <a:sy n="66" d="100"/>
        </p:scale>
        <p:origin x="176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Human Resources Management </a:t>
            </a:r>
            <a:r>
              <a:rPr lang="en-US" sz="5400" b="1" dirty="0" err="1">
                <a:solidFill>
                  <a:schemeClr val="tx1"/>
                </a:solidFill>
              </a:rPr>
              <a:t>dan</a:t>
            </a:r>
            <a:r>
              <a:rPr lang="en-US" sz="5400" b="1" dirty="0">
                <a:solidFill>
                  <a:schemeClr val="tx1"/>
                </a:solidFill>
              </a:rPr>
              <a:t> Events</a:t>
            </a:r>
            <a:endParaRPr lang="en-US" sz="5400" dirty="0">
              <a:solidFill>
                <a:schemeClr val="tx1"/>
              </a:solidFill>
            </a:endParaRPr>
          </a:p>
          <a:p>
            <a:r>
              <a:rPr lang="en-US" sz="3600" b="1">
                <a:solidFill>
                  <a:schemeClr val="tx1"/>
                </a:solidFill>
              </a:rPr>
              <a:t> 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143000"/>
            <a:ext cx="8686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Noto Sans"/>
              </a:rPr>
              <a:t>2. </a:t>
            </a:r>
            <a:r>
              <a:rPr lang="en-US" b="1" dirty="0" err="1">
                <a:latin typeface="Noto Sans"/>
              </a:rPr>
              <a:t>Memperkirakan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Kebutuhan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Rekrutmen</a:t>
            </a:r>
            <a:r>
              <a:rPr lang="en-US" b="1" dirty="0">
                <a:latin typeface="Noto Sans"/>
              </a:rPr>
              <a:t> di </a:t>
            </a:r>
            <a:r>
              <a:rPr lang="en-US" b="1" dirty="0" err="1">
                <a:latin typeface="Noto Sans"/>
              </a:rPr>
              <a:t>Masa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Depan</a:t>
            </a:r>
            <a:endParaRPr lang="en-US" b="1" dirty="0">
              <a:latin typeface="Noto Sans"/>
            </a:endParaRPr>
          </a:p>
          <a:p>
            <a:pPr algn="just"/>
            <a:r>
              <a:rPr lang="en-US" dirty="0" err="1">
                <a:latin typeface="Noto Sans"/>
              </a:rPr>
              <a:t>Tahap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kedua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adalah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menguraikan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. Di </a:t>
            </a:r>
            <a:r>
              <a:rPr lang="en-US" dirty="0" err="1">
                <a:latin typeface="Noto Sans"/>
              </a:rPr>
              <a:t>sini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departemen</a:t>
            </a:r>
            <a:r>
              <a:rPr lang="en-US" dirty="0">
                <a:latin typeface="Noto Sans"/>
              </a:rPr>
              <a:t> HRD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mempertimbangkan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isu-isu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tertentu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seperti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promosi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pensiun</a:t>
            </a:r>
            <a:r>
              <a:rPr lang="en-US" dirty="0">
                <a:latin typeface="Noto Sans"/>
              </a:rPr>
              <a:t>, PHK, </a:t>
            </a:r>
            <a:r>
              <a:rPr lang="en-US" dirty="0" err="1">
                <a:latin typeface="Noto Sans"/>
              </a:rPr>
              <a:t>mutasi</a:t>
            </a:r>
            <a:r>
              <a:rPr lang="en-US" dirty="0">
                <a:latin typeface="Noto Sans"/>
              </a:rPr>
              <a:t>, </a:t>
            </a:r>
            <a:r>
              <a:rPr lang="en-US" dirty="0" err="1" smtClean="0">
                <a:latin typeface="Noto Sans"/>
              </a:rPr>
              <a:t>atau</a:t>
            </a:r>
            <a:r>
              <a:rPr lang="en-US" dirty="0" smtClean="0">
                <a:latin typeface="Noto Sans"/>
              </a:rPr>
              <a:t> </a:t>
            </a:r>
            <a:r>
              <a:rPr lang="en-US" dirty="0" err="1" smtClean="0">
                <a:latin typeface="Noto Sans"/>
              </a:rPr>
              <a:t>apapun</a:t>
            </a:r>
            <a:r>
              <a:rPr lang="en-US" dirty="0" smtClean="0">
                <a:latin typeface="Noto Sans"/>
              </a:rPr>
              <a:t> </a:t>
            </a:r>
            <a:r>
              <a:rPr lang="en-US" dirty="0">
                <a:latin typeface="Noto Sans"/>
              </a:rPr>
              <a:t>yang </a:t>
            </a:r>
            <a:r>
              <a:rPr lang="en-US" dirty="0" err="1">
                <a:latin typeface="Noto Sans"/>
              </a:rPr>
              <a:t>menjadi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faktor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rekrutmen</a:t>
            </a:r>
            <a:r>
              <a:rPr lang="en-US" dirty="0">
                <a:latin typeface="Noto Sans"/>
              </a:rPr>
              <a:t> di </a:t>
            </a:r>
            <a:r>
              <a:rPr lang="en-US" dirty="0" err="1">
                <a:latin typeface="Noto Sans"/>
              </a:rPr>
              <a:t>masa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depan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dirty="0">
                <a:latin typeface="Noto Sans"/>
              </a:rPr>
              <a:t>HR </a:t>
            </a:r>
            <a:r>
              <a:rPr lang="en-US" dirty="0" err="1">
                <a:latin typeface="Noto Sans"/>
              </a:rPr>
              <a:t>juga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melihat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faktor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eksternal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memengaruhi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rekrutmen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seperti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adanya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teknologi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baru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menambah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mengurangi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3469838"/>
            <a:ext cx="8915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Noto Sans"/>
              </a:rPr>
              <a:t>3. </a:t>
            </a:r>
            <a:r>
              <a:rPr lang="en-US" b="1" dirty="0" err="1">
                <a:latin typeface="Noto Sans"/>
              </a:rPr>
              <a:t>Menyeimbangkan</a:t>
            </a:r>
            <a:r>
              <a:rPr lang="en-US" b="1" dirty="0">
                <a:latin typeface="Noto Sans"/>
              </a:rPr>
              <a:t> </a:t>
            </a:r>
            <a:r>
              <a:rPr lang="en-US" b="1" i="1" dirty="0">
                <a:latin typeface="Noto Sans"/>
              </a:rPr>
              <a:t>Supply</a:t>
            </a:r>
            <a:r>
              <a:rPr lang="en-US" b="1" dirty="0">
                <a:latin typeface="Noto Sans"/>
              </a:rPr>
              <a:t> </a:t>
            </a:r>
            <a:r>
              <a:rPr lang="en-US" b="1" dirty="0" err="1">
                <a:latin typeface="Noto Sans"/>
              </a:rPr>
              <a:t>dan</a:t>
            </a:r>
            <a:r>
              <a:rPr lang="en-US" b="1" dirty="0">
                <a:latin typeface="Noto Sans"/>
              </a:rPr>
              <a:t> </a:t>
            </a:r>
            <a:r>
              <a:rPr lang="en-US" b="1" i="1" dirty="0">
                <a:latin typeface="Noto Sans"/>
              </a:rPr>
              <a:t>Demand</a:t>
            </a:r>
            <a:r>
              <a:rPr lang="en-US" b="1" dirty="0">
                <a:latin typeface="Noto Sans"/>
              </a:rPr>
              <a:t> </a:t>
            </a:r>
            <a:r>
              <a:rPr lang="en-US" b="1" dirty="0" err="1">
                <a:latin typeface="Noto Sans"/>
              </a:rPr>
              <a:t>Tenaga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Kerja</a:t>
            </a:r>
            <a:endParaRPr lang="en-US" b="1" dirty="0">
              <a:latin typeface="Noto Sans"/>
            </a:endParaRPr>
          </a:p>
          <a:p>
            <a:pPr algn="just"/>
            <a:r>
              <a:rPr lang="en-US" dirty="0" err="1">
                <a:latin typeface="Noto Sans"/>
              </a:rPr>
              <a:t>Langkah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berikutnya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yaitu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memprediksi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permintaan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. HR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analisis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kesenjangan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menjabarkan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khusus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penting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dilakukan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perencanaan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rekrutmen</a:t>
            </a:r>
            <a:r>
              <a:rPr lang="en-US" dirty="0">
                <a:latin typeface="Noto Sans"/>
              </a:rPr>
              <a:t> di </a:t>
            </a:r>
            <a:r>
              <a:rPr lang="en-US" dirty="0" err="1">
                <a:latin typeface="Noto Sans"/>
              </a:rPr>
              <a:t>masa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mendatang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Analisis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menghasilkan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serangkaian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pertanyaan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seperti</a:t>
            </a:r>
            <a:r>
              <a:rPr lang="en-US" dirty="0">
                <a:latin typeface="Noto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Noto Sans"/>
              </a:rPr>
              <a:t>Haruskah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mempelajari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keterampilan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baru</a:t>
            </a:r>
            <a:r>
              <a:rPr lang="en-US" dirty="0">
                <a:latin typeface="Noto Sans"/>
              </a:rPr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Noto Sans"/>
              </a:rPr>
              <a:t>Apakah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membutuhkan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banyak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manajer</a:t>
            </a:r>
            <a:r>
              <a:rPr lang="en-US" dirty="0">
                <a:latin typeface="Noto Sans"/>
              </a:rPr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Noto Sans"/>
              </a:rPr>
              <a:t>Apakah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semua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sudah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menggunakan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kemampuan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maksimal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mereka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dalam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bekerja</a:t>
            </a:r>
            <a:r>
              <a:rPr lang="en-US" dirty="0">
                <a:latin typeface="Noto Sans"/>
              </a:rPr>
              <a:t>?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5569458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Noto Sans"/>
              </a:rPr>
              <a:t>4. </a:t>
            </a:r>
            <a:r>
              <a:rPr lang="en-US" b="1" dirty="0" err="1">
                <a:latin typeface="Noto Sans"/>
              </a:rPr>
              <a:t>Mengembangkan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dan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Menerapkan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Rencana</a:t>
            </a:r>
            <a:endParaRPr lang="en-US" b="1" dirty="0">
              <a:latin typeface="Noto Sans"/>
            </a:endParaRPr>
          </a:p>
          <a:p>
            <a:pPr algn="just"/>
            <a:r>
              <a:rPr lang="en-US" dirty="0" err="1" smtClean="0">
                <a:latin typeface="Noto Sans"/>
              </a:rPr>
              <a:t>Sebagai</a:t>
            </a:r>
            <a:r>
              <a:rPr lang="en-US" dirty="0" smtClean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seorang</a:t>
            </a:r>
            <a:r>
              <a:rPr lang="en-US" dirty="0">
                <a:latin typeface="Noto Sans"/>
              </a:rPr>
              <a:t> HR </a:t>
            </a:r>
            <a:r>
              <a:rPr lang="en-US" dirty="0" err="1">
                <a:latin typeface="Noto Sans"/>
              </a:rPr>
              <a:t>Anda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harus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mengambil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langkah-langkah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praktis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mengintegrasikan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rencana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keseluruhan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</a:t>
            </a:r>
          </a:p>
          <a:p>
            <a:pPr algn="just"/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menjalankan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, HR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anggaran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usaha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kolaborasi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berbagai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departemen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 smtClean="0">
                <a:latin typeface="Noto Sans"/>
              </a:rPr>
              <a:t>ada</a:t>
            </a:r>
            <a:r>
              <a:rPr lang="en-US" dirty="0" smtClean="0">
                <a:latin typeface="Noto Sans"/>
              </a:rPr>
              <a:t>. </a:t>
            </a:r>
            <a:r>
              <a:rPr lang="en-US" dirty="0" err="1" smtClean="0">
                <a:latin typeface="Noto Sans"/>
              </a:rPr>
              <a:t>Sehingga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perekrutan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baru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dilakukan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efektif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efisien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91671350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560487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err="1" smtClean="0"/>
              <a:t>Teknik-Teknik</a:t>
            </a:r>
            <a:r>
              <a:rPr lang="en-US" sz="2400" b="1" dirty="0" smtClean="0"/>
              <a:t> </a:t>
            </a:r>
            <a:r>
              <a:rPr lang="en-US" sz="2400" b="1" dirty="0" err="1"/>
              <a:t>Mengelola</a:t>
            </a:r>
            <a:r>
              <a:rPr lang="en-US" sz="2400" b="1" dirty="0"/>
              <a:t> Tim </a:t>
            </a:r>
            <a:r>
              <a:rPr lang="en-US" sz="2400" b="1" dirty="0" err="1"/>
              <a:t>Mitra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1207532"/>
            <a:ext cx="8991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>
                <a:latin typeface="Montserrat"/>
              </a:rPr>
              <a:t>1. </a:t>
            </a:r>
            <a:r>
              <a:rPr lang="en-US" b="1" dirty="0" err="1">
                <a:latin typeface="Montserrat"/>
              </a:rPr>
              <a:t>Ciptakan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Komunikasi</a:t>
            </a:r>
            <a:r>
              <a:rPr lang="en-US" b="1" dirty="0">
                <a:latin typeface="Montserrat"/>
              </a:rPr>
              <a:t> yang </a:t>
            </a:r>
            <a:r>
              <a:rPr lang="en-US" b="1" dirty="0" err="1">
                <a:latin typeface="Montserrat"/>
              </a:rPr>
              <a:t>Baik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 err="1">
                <a:latin typeface="Montserrat"/>
              </a:rPr>
              <a:t>Komunikasi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merupakan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kunci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dari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sebuah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hubungan</a:t>
            </a:r>
            <a:r>
              <a:rPr lang="en-US" dirty="0">
                <a:latin typeface="Montserrat"/>
              </a:rPr>
              <a:t>. Hal </a:t>
            </a:r>
            <a:r>
              <a:rPr lang="en-US" dirty="0" err="1">
                <a:latin typeface="Montserrat"/>
              </a:rPr>
              <a:t>ini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juga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berlaku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bagi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hubungan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di </a:t>
            </a:r>
            <a:r>
              <a:rPr lang="en-US" dirty="0" err="1">
                <a:latin typeface="Montserrat"/>
              </a:rPr>
              <a:t>dalam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sebuah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organisasi</a:t>
            </a:r>
            <a:r>
              <a:rPr lang="en-US" dirty="0">
                <a:latin typeface="Montserrat"/>
              </a:rPr>
              <a:t>. </a:t>
            </a:r>
            <a:r>
              <a:rPr lang="en-US" dirty="0" err="1">
                <a:latin typeface="Montserrat"/>
              </a:rPr>
              <a:t>Diperlukan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komunikasi</a:t>
            </a:r>
            <a:r>
              <a:rPr lang="en-US" dirty="0">
                <a:latin typeface="Montserrat"/>
              </a:rPr>
              <a:t> 2 </a:t>
            </a:r>
            <a:r>
              <a:rPr lang="en-US" dirty="0" err="1">
                <a:latin typeface="Montserrat"/>
              </a:rPr>
              <a:t>arah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untuk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membangun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sama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tim.</a:t>
            </a:r>
            <a:r>
              <a:rPr lang="en-US" dirty="0">
                <a:latin typeface="Montserrat"/>
              </a:rPr>
              <a:t> </a:t>
            </a:r>
          </a:p>
          <a:p>
            <a:pPr algn="just" fontAlgn="base"/>
            <a:endParaRPr lang="en-US" dirty="0">
              <a:latin typeface="Montserrat"/>
            </a:endParaRPr>
          </a:p>
          <a:p>
            <a:pPr algn="just" fontAlgn="base"/>
            <a:r>
              <a:rPr lang="en-US" b="1" dirty="0">
                <a:latin typeface="Montserrat"/>
              </a:rPr>
              <a:t>2. </a:t>
            </a:r>
            <a:r>
              <a:rPr lang="en-US" b="1" dirty="0" err="1">
                <a:latin typeface="Montserrat"/>
              </a:rPr>
              <a:t>Tentukan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Tujuan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Bersama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 err="1">
                <a:latin typeface="Montserrat"/>
              </a:rPr>
              <a:t>Apabila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sudah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memiliki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komunikasi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, para </a:t>
            </a:r>
            <a:r>
              <a:rPr lang="en-US" dirty="0" err="1">
                <a:latin typeface="Montserrat"/>
              </a:rPr>
              <a:t>anggota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dapat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bersatu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menentukan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tujuan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bersama</a:t>
            </a:r>
            <a:r>
              <a:rPr lang="en-US" dirty="0">
                <a:latin typeface="Montserrat"/>
              </a:rPr>
              <a:t>. </a:t>
            </a:r>
          </a:p>
          <a:p>
            <a:pPr algn="just" fontAlgn="base"/>
            <a:r>
              <a:rPr lang="en-US" dirty="0">
                <a:latin typeface="Montserrat"/>
              </a:rPr>
              <a:t>Hal </a:t>
            </a:r>
            <a:r>
              <a:rPr lang="en-US" dirty="0" err="1">
                <a:latin typeface="Montserrat"/>
              </a:rPr>
              <a:t>ini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bertujuan</a:t>
            </a:r>
            <a:r>
              <a:rPr lang="en-US" dirty="0">
                <a:latin typeface="Montserrat"/>
              </a:rPr>
              <a:t> agar </a:t>
            </a:r>
            <a:r>
              <a:rPr lang="en-US" dirty="0" err="1">
                <a:latin typeface="Montserrat"/>
              </a:rPr>
              <a:t>setiap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karyawan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memiliki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visi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misi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sama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sehingga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kerjasama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dilakukan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bisa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lebih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efektif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dalam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mencapai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tujuan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bersama</a:t>
            </a:r>
            <a:r>
              <a:rPr lang="en-US" dirty="0" smtClean="0">
                <a:latin typeface="Montserrat"/>
              </a:rPr>
              <a:t>.</a:t>
            </a:r>
          </a:p>
          <a:p>
            <a:pPr algn="just" fontAlgn="base"/>
            <a:endParaRPr lang="en-US" dirty="0">
              <a:latin typeface="Montserrat"/>
            </a:endParaRPr>
          </a:p>
          <a:p>
            <a:pPr algn="just" fontAlgn="base"/>
            <a:r>
              <a:rPr lang="en-US" b="1" dirty="0">
                <a:latin typeface="Montserrat"/>
              </a:rPr>
              <a:t>3. </a:t>
            </a:r>
            <a:r>
              <a:rPr lang="en-US" b="1" dirty="0" err="1">
                <a:latin typeface="Montserrat"/>
              </a:rPr>
              <a:t>Pahami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Peran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dan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Tanggung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Jawab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Masing-Masing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 err="1">
                <a:latin typeface="Montserrat"/>
              </a:rPr>
              <a:t>Meskipun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mempunyai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tujuan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bersama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serta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visi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misi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sama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tentunya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setiap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anggota</a:t>
            </a:r>
            <a:r>
              <a:rPr lang="en-US" dirty="0">
                <a:latin typeface="Montserrat"/>
              </a:rPr>
              <a:t> di </a:t>
            </a:r>
            <a:r>
              <a:rPr lang="en-US" dirty="0" err="1">
                <a:latin typeface="Montserrat"/>
              </a:rPr>
              <a:t>dalam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tidak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selalu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mempunyai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peran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tanggung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jawab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sama</a:t>
            </a:r>
            <a:r>
              <a:rPr lang="en-US" dirty="0">
                <a:latin typeface="Montserrat"/>
              </a:rPr>
              <a:t>. </a:t>
            </a:r>
          </a:p>
          <a:p>
            <a:pPr algn="just" fontAlgn="base"/>
            <a:r>
              <a:rPr lang="en-US" dirty="0">
                <a:latin typeface="Montserrat"/>
              </a:rPr>
              <a:t>Hal </a:t>
            </a:r>
            <a:r>
              <a:rPr lang="en-US" dirty="0" err="1">
                <a:latin typeface="Montserrat"/>
              </a:rPr>
              <a:t>ini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perlu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dipahami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sebagai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cara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membangun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. </a:t>
            </a:r>
            <a:endParaRPr lang="en-US" b="0" i="0" dirty="0"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8244261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" y="1219200"/>
            <a:ext cx="8915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000" b="1" dirty="0">
                <a:latin typeface="Montserrat"/>
              </a:rPr>
              <a:t>4. </a:t>
            </a:r>
            <a:r>
              <a:rPr lang="en-US" sz="2000" b="1" dirty="0" err="1">
                <a:latin typeface="Montserrat"/>
              </a:rPr>
              <a:t>Menghargai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Tiap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Anggota</a:t>
            </a:r>
            <a:r>
              <a:rPr lang="en-US" sz="2000" b="1" dirty="0">
                <a:latin typeface="Montserrat"/>
              </a:rPr>
              <a:t> Tim</a:t>
            </a:r>
            <a:endParaRPr lang="en-US" sz="2000" dirty="0">
              <a:latin typeface="Montserrat"/>
            </a:endParaRPr>
          </a:p>
          <a:p>
            <a:pPr algn="just" fontAlgn="base"/>
            <a:r>
              <a:rPr lang="en-US" sz="2000" dirty="0" err="1">
                <a:latin typeface="Montserrat"/>
              </a:rPr>
              <a:t>Karena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perbedaan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peran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tanggung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jawab</a:t>
            </a:r>
            <a:r>
              <a:rPr lang="en-US" sz="2000" dirty="0">
                <a:latin typeface="Montserrat"/>
              </a:rPr>
              <a:t> di </a:t>
            </a:r>
            <a:r>
              <a:rPr lang="en-US" sz="2000" dirty="0" err="1">
                <a:latin typeface="Montserrat"/>
              </a:rPr>
              <a:t>dalam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penting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bagi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setiap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untuk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memiliki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sikap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menghormati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menghargai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antar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sesamanya</a:t>
            </a:r>
            <a:r>
              <a:rPr lang="en-US" sz="2000" dirty="0">
                <a:latin typeface="Montserrat"/>
              </a:rPr>
              <a:t>. </a:t>
            </a:r>
            <a:r>
              <a:rPr lang="en-US" sz="2000" dirty="0" err="1">
                <a:latin typeface="Montserrat"/>
              </a:rPr>
              <a:t>Tidak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boleh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ada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merasa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peran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mereka</a:t>
            </a:r>
            <a:r>
              <a:rPr lang="en-US" sz="2000" dirty="0">
                <a:latin typeface="Montserrat"/>
              </a:rPr>
              <a:t> paling </a:t>
            </a:r>
            <a:r>
              <a:rPr lang="en-US" sz="2000" dirty="0" err="1">
                <a:latin typeface="Montserrat"/>
              </a:rPr>
              <a:t>besar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meremehkan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bagian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lainnya</a:t>
            </a:r>
            <a:r>
              <a:rPr lang="en-US" sz="2000" dirty="0">
                <a:latin typeface="Montserrat"/>
              </a:rPr>
              <a:t>. </a:t>
            </a:r>
          </a:p>
          <a:p>
            <a:pPr algn="just" fontAlgn="base"/>
            <a:r>
              <a:rPr lang="en-US" sz="2000" b="1" dirty="0">
                <a:latin typeface="Montserrat"/>
              </a:rPr>
              <a:t>5. </a:t>
            </a:r>
            <a:r>
              <a:rPr lang="en-US" sz="2000" b="1" dirty="0" err="1">
                <a:latin typeface="Montserrat"/>
              </a:rPr>
              <a:t>Bangun</a:t>
            </a:r>
            <a:r>
              <a:rPr lang="en-US" sz="2000" b="1" dirty="0">
                <a:latin typeface="Montserrat"/>
              </a:rPr>
              <a:t> Rasa </a:t>
            </a:r>
            <a:r>
              <a:rPr lang="en-US" sz="2000" b="1" dirty="0" err="1">
                <a:latin typeface="Montserrat"/>
              </a:rPr>
              <a:t>Saling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Percaya</a:t>
            </a:r>
            <a:endParaRPr lang="en-US" sz="2000" dirty="0">
              <a:latin typeface="Montserrat"/>
            </a:endParaRPr>
          </a:p>
          <a:p>
            <a:pPr algn="just" fontAlgn="base"/>
            <a:r>
              <a:rPr lang="en-US" sz="2000" dirty="0" err="1">
                <a:latin typeface="Montserrat"/>
              </a:rPr>
              <a:t>Selain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menghormati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menghargai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antar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setiap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menjadi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bagian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penting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tidak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boleh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dilupakan</a:t>
            </a:r>
            <a:r>
              <a:rPr lang="en-US" sz="2000" dirty="0">
                <a:latin typeface="Montserrat"/>
              </a:rPr>
              <a:t>.</a:t>
            </a:r>
          </a:p>
          <a:p>
            <a:pPr algn="just" fontAlgn="base"/>
            <a:r>
              <a:rPr lang="en-US" sz="2000" b="1" dirty="0" smtClean="0">
                <a:latin typeface="Montserrat"/>
              </a:rPr>
              <a:t>6</a:t>
            </a:r>
            <a:r>
              <a:rPr lang="en-US" sz="2000" b="1" dirty="0">
                <a:latin typeface="Montserrat"/>
              </a:rPr>
              <a:t>. </a:t>
            </a:r>
            <a:r>
              <a:rPr lang="en-US" sz="2000" b="1" dirty="0" err="1">
                <a:latin typeface="Montserrat"/>
              </a:rPr>
              <a:t>Melibatkan</a:t>
            </a:r>
            <a:r>
              <a:rPr lang="en-US" sz="2000" b="1" dirty="0">
                <a:latin typeface="Montserrat"/>
              </a:rPr>
              <a:t> Tim </a:t>
            </a:r>
            <a:r>
              <a:rPr lang="en-US" sz="2000" b="1" dirty="0" err="1">
                <a:latin typeface="Montserrat"/>
              </a:rPr>
              <a:t>dalam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Setiap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Keputusan</a:t>
            </a:r>
            <a:endParaRPr lang="en-US" sz="2000" dirty="0">
              <a:latin typeface="Montserrat"/>
            </a:endParaRPr>
          </a:p>
          <a:p>
            <a:pPr algn="just" fontAlgn="base"/>
            <a:r>
              <a:rPr lang="en-US" sz="2000" dirty="0" err="1">
                <a:latin typeface="Montserrat"/>
              </a:rPr>
              <a:t>Jika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seorang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pemimpin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mengambil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keputusan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seorang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diri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besar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kemungkinan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ia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kehilangan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kepercayaan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dari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 smtClean="0">
                <a:latin typeface="Montserrat"/>
              </a:rPr>
              <a:t>timnya,selalu</a:t>
            </a:r>
            <a:r>
              <a:rPr lang="en-US" sz="2000" dirty="0" smtClean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libatkan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untuk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dalam</a:t>
            </a:r>
            <a:r>
              <a:rPr lang="en-US" sz="2000" dirty="0">
                <a:latin typeface="Montserrat"/>
              </a:rPr>
              <a:t> proses </a:t>
            </a:r>
            <a:r>
              <a:rPr lang="en-US" sz="2000" dirty="0" err="1">
                <a:latin typeface="Montserrat"/>
              </a:rPr>
              <a:t>pengambilan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keputusan</a:t>
            </a:r>
            <a:r>
              <a:rPr lang="en-US" sz="2000" dirty="0">
                <a:latin typeface="Montserrat"/>
              </a:rPr>
              <a:t>. </a:t>
            </a:r>
            <a:endParaRPr lang="en-US" sz="2000" b="0" i="0" dirty="0"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0890507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900178"/>
            <a:ext cx="8763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>
                <a:latin typeface="Montserrat"/>
              </a:rPr>
              <a:t>7. </a:t>
            </a:r>
            <a:r>
              <a:rPr lang="en-US" b="1" dirty="0" err="1">
                <a:latin typeface="Montserrat"/>
              </a:rPr>
              <a:t>Memberikan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Aturan</a:t>
            </a:r>
            <a:r>
              <a:rPr lang="en-US" b="1" dirty="0">
                <a:latin typeface="Montserrat"/>
              </a:rPr>
              <a:t> yang </a:t>
            </a:r>
            <a:r>
              <a:rPr lang="en-US" b="1" dirty="0" err="1">
                <a:latin typeface="Montserrat"/>
              </a:rPr>
              <a:t>Jelas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>
                <a:latin typeface="Montserrat"/>
              </a:rPr>
              <a:t>Cara </a:t>
            </a:r>
            <a:r>
              <a:rPr lang="en-US" dirty="0" err="1">
                <a:latin typeface="Montserrat"/>
              </a:rPr>
              <a:t>membangun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berikutnya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yaitu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memberikan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aturan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secara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jelas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sehingga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setiap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anggota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paham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apa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boleh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tidak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boleh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dilakukan</a:t>
            </a:r>
            <a:r>
              <a:rPr lang="en-US" dirty="0">
                <a:latin typeface="Montserrat"/>
              </a:rPr>
              <a:t>.</a:t>
            </a:r>
          </a:p>
          <a:p>
            <a:pPr algn="just" fontAlgn="base"/>
            <a:r>
              <a:rPr lang="en-US" b="1" dirty="0">
                <a:latin typeface="Montserrat"/>
              </a:rPr>
              <a:t>8. </a:t>
            </a:r>
            <a:r>
              <a:rPr lang="en-US" b="1" dirty="0" err="1">
                <a:latin typeface="Montserrat"/>
              </a:rPr>
              <a:t>Tunjukkan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Contoh</a:t>
            </a:r>
            <a:r>
              <a:rPr lang="en-US" b="1" dirty="0">
                <a:latin typeface="Montserrat"/>
              </a:rPr>
              <a:t> yang </a:t>
            </a:r>
            <a:r>
              <a:rPr lang="en-US" b="1" dirty="0" err="1">
                <a:latin typeface="Montserrat"/>
              </a:rPr>
              <a:t>Baik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 err="1">
                <a:latin typeface="Montserrat"/>
              </a:rPr>
              <a:t>Sebagai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pemimpin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dalam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sebuah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Anda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perlu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memberi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contoh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untuk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menciptakan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sinergi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. </a:t>
            </a:r>
          </a:p>
          <a:p>
            <a:pPr algn="just" fontAlgn="base"/>
            <a:r>
              <a:rPr lang="en-US" b="1" dirty="0" smtClean="0">
                <a:latin typeface="Montserrat"/>
              </a:rPr>
              <a:t>9</a:t>
            </a:r>
            <a:r>
              <a:rPr lang="en-US" b="1" dirty="0">
                <a:latin typeface="Montserrat"/>
              </a:rPr>
              <a:t>. </a:t>
            </a:r>
            <a:r>
              <a:rPr lang="en-US" b="1" dirty="0" err="1">
                <a:latin typeface="Montserrat"/>
              </a:rPr>
              <a:t>Berikan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Apresiasi</a:t>
            </a:r>
            <a:r>
              <a:rPr lang="en-US" b="1" dirty="0">
                <a:latin typeface="Montserrat"/>
              </a:rPr>
              <a:t> </a:t>
            </a:r>
            <a:endParaRPr lang="en-US" dirty="0">
              <a:latin typeface="Montserrat"/>
            </a:endParaRPr>
          </a:p>
          <a:p>
            <a:pPr algn="just" fontAlgn="base"/>
            <a:r>
              <a:rPr lang="en-US" dirty="0" err="1" smtClean="0">
                <a:latin typeface="Montserrat"/>
              </a:rPr>
              <a:t>Memberikan</a:t>
            </a:r>
            <a:r>
              <a:rPr lang="en-US" dirty="0" smtClean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apresiasi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atas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pencapaian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diperoleh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oleh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tim.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Berdasarkan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survei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dilakukan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pemberian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apresiasi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ini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dapat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meningkatkan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kepuasan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karyawan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mempengaruhi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motivasi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</a:t>
            </a:r>
            <a:r>
              <a:rPr lang="en-US" dirty="0">
                <a:latin typeface="Montserrat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29227262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" y="1945481"/>
            <a:ext cx="8915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000" b="1" dirty="0">
                <a:latin typeface="Montserrat"/>
              </a:rPr>
              <a:t>10. </a:t>
            </a:r>
            <a:r>
              <a:rPr lang="en-US" sz="2000" b="1" dirty="0" err="1">
                <a:latin typeface="Montserrat"/>
              </a:rPr>
              <a:t>Kenali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Karakter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Setiap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Anggota</a:t>
            </a:r>
            <a:endParaRPr lang="en-US" sz="2000" dirty="0">
              <a:latin typeface="Montserrat"/>
            </a:endParaRPr>
          </a:p>
          <a:p>
            <a:pPr fontAlgn="base"/>
            <a:r>
              <a:rPr lang="en-US" sz="2000" dirty="0" err="1">
                <a:latin typeface="Montserrat"/>
              </a:rPr>
              <a:t>Dengan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mengetahui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karakter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orangnya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Anda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bisa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mengetahui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pembagian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tugas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peran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tepat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untuk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masing-masing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.</a:t>
            </a:r>
          </a:p>
          <a:p>
            <a:pPr fontAlgn="base"/>
            <a:r>
              <a:rPr lang="en-US" sz="2000" b="1" dirty="0">
                <a:latin typeface="Montserrat"/>
              </a:rPr>
              <a:t>11. </a:t>
            </a:r>
            <a:r>
              <a:rPr lang="en-US" sz="2000" b="1" dirty="0" err="1">
                <a:latin typeface="Montserrat"/>
              </a:rPr>
              <a:t>Meningkatkan</a:t>
            </a:r>
            <a:r>
              <a:rPr lang="en-US" sz="2000" b="1" dirty="0">
                <a:latin typeface="Montserrat"/>
              </a:rPr>
              <a:t> </a:t>
            </a:r>
            <a:r>
              <a:rPr lang="en-US" sz="2000" b="1" dirty="0" err="1">
                <a:latin typeface="Montserrat"/>
              </a:rPr>
              <a:t>Kompetensi</a:t>
            </a:r>
            <a:r>
              <a:rPr lang="en-US" sz="2000" b="1" dirty="0">
                <a:latin typeface="Montserrat"/>
              </a:rPr>
              <a:t> Tim</a:t>
            </a:r>
            <a:endParaRPr lang="en-US" sz="2000" dirty="0">
              <a:latin typeface="Montserrat"/>
            </a:endParaRPr>
          </a:p>
          <a:p>
            <a:pPr fontAlgn="base"/>
            <a:r>
              <a:rPr lang="en-US" sz="2000" dirty="0" err="1">
                <a:latin typeface="Montserrat"/>
              </a:rPr>
              <a:t>Tidak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ada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salahnya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untuk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memberikan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pelatihan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untuk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meningkatkan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kualitas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dimiliki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oleh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tim.</a:t>
            </a:r>
            <a:r>
              <a:rPr lang="en-US" sz="2000" dirty="0">
                <a:latin typeface="Montserrat"/>
              </a:rPr>
              <a:t> </a:t>
            </a:r>
          </a:p>
          <a:p>
            <a:pPr fontAlgn="base"/>
            <a:r>
              <a:rPr lang="en-US" sz="2000" b="1" dirty="0" smtClean="0">
                <a:latin typeface="Montserrat"/>
              </a:rPr>
              <a:t>12</a:t>
            </a:r>
            <a:r>
              <a:rPr lang="en-US" sz="2000" b="1" dirty="0">
                <a:latin typeface="Montserrat"/>
              </a:rPr>
              <a:t>. </a:t>
            </a:r>
            <a:r>
              <a:rPr lang="en-US" sz="2000" b="1" dirty="0" err="1">
                <a:latin typeface="Montserrat"/>
              </a:rPr>
              <a:t>Komitmen</a:t>
            </a:r>
            <a:endParaRPr lang="en-US" sz="2000" dirty="0">
              <a:latin typeface="Montserrat"/>
            </a:endParaRPr>
          </a:p>
          <a:p>
            <a:pPr fontAlgn="base"/>
            <a:r>
              <a:rPr lang="en-US" sz="2000" dirty="0" err="1">
                <a:latin typeface="Montserrat"/>
              </a:rPr>
              <a:t>Membangun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komitmen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berbanding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lurus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dengan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membangun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kerja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baik</a:t>
            </a:r>
            <a:r>
              <a:rPr lang="en-US" sz="2000" dirty="0">
                <a:latin typeface="Montserrat"/>
              </a:rPr>
              <a:t>. </a:t>
            </a:r>
            <a:r>
              <a:rPr lang="en-US" sz="2000" dirty="0" err="1">
                <a:latin typeface="Montserrat"/>
              </a:rPr>
              <a:t>Adapun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cara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menciptakan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komitmen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pada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sebuah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tim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yaitu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dengan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keterlibatan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kerja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membentuk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hubungan</a:t>
            </a:r>
            <a:r>
              <a:rPr lang="en-US" sz="2000" dirty="0">
                <a:latin typeface="Montserrat"/>
              </a:rPr>
              <a:t> yang </a:t>
            </a:r>
            <a:r>
              <a:rPr lang="en-US" sz="2000" dirty="0" err="1">
                <a:latin typeface="Montserrat"/>
              </a:rPr>
              <a:t>baik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antar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anggota</a:t>
            </a:r>
            <a:r>
              <a:rPr lang="en-US" sz="2000" dirty="0">
                <a:latin typeface="Montserrat"/>
              </a:rPr>
              <a:t>.</a:t>
            </a:r>
            <a:endParaRPr lang="en-US" sz="2000" b="0" i="0" dirty="0"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39838483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981200"/>
            <a:ext cx="883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Montserrat"/>
              </a:rPr>
              <a:t>13. </a:t>
            </a:r>
            <a:r>
              <a:rPr lang="en-US" b="1" dirty="0" err="1">
                <a:latin typeface="Montserrat"/>
              </a:rPr>
              <a:t>Fasilitas</a:t>
            </a:r>
            <a:r>
              <a:rPr lang="en-US" b="1" dirty="0">
                <a:latin typeface="Montserrat"/>
              </a:rPr>
              <a:t> yang </a:t>
            </a:r>
            <a:r>
              <a:rPr lang="en-US" b="1" dirty="0" err="1">
                <a:latin typeface="Montserrat"/>
              </a:rPr>
              <a:t>Memadai</a:t>
            </a:r>
            <a:endParaRPr lang="en-US" dirty="0">
              <a:latin typeface="Montserrat"/>
            </a:endParaRPr>
          </a:p>
          <a:p>
            <a:pPr fontAlgn="base"/>
            <a:r>
              <a:rPr lang="en-US" dirty="0" err="1">
                <a:latin typeface="Montserrat"/>
              </a:rPr>
              <a:t>Manajemen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harus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memastikan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bahwa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fasilitas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disediakan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sudah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memadai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untuk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membangun</a:t>
            </a:r>
            <a:r>
              <a:rPr lang="en-US" dirty="0">
                <a:latin typeface="Montserrat"/>
              </a:rPr>
              <a:t> </a:t>
            </a:r>
            <a:r>
              <a:rPr lang="en-US" i="1" dirty="0">
                <a:latin typeface="Montserrat"/>
              </a:rPr>
              <a:t>team building</a:t>
            </a:r>
            <a:r>
              <a:rPr lang="en-US" dirty="0">
                <a:latin typeface="Montserrat"/>
              </a:rPr>
              <a:t>. </a:t>
            </a:r>
          </a:p>
          <a:p>
            <a:pPr fontAlgn="base"/>
            <a:r>
              <a:rPr lang="en-US" b="1" dirty="0" smtClean="0">
                <a:latin typeface="Montserrat"/>
              </a:rPr>
              <a:t>14</a:t>
            </a:r>
            <a:r>
              <a:rPr lang="en-US" b="1" dirty="0">
                <a:latin typeface="Montserrat"/>
              </a:rPr>
              <a:t>. </a:t>
            </a:r>
            <a:r>
              <a:rPr lang="en-US" b="1" dirty="0" err="1">
                <a:latin typeface="Montserrat"/>
              </a:rPr>
              <a:t>Lakukan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Evaluasi</a:t>
            </a:r>
            <a:endParaRPr lang="en-US" dirty="0">
              <a:latin typeface="Montserrat"/>
            </a:endParaRPr>
          </a:p>
          <a:p>
            <a:pPr fontAlgn="base"/>
            <a:r>
              <a:rPr lang="en-US" dirty="0" err="1">
                <a:latin typeface="Montserrat"/>
              </a:rPr>
              <a:t>L</a:t>
            </a:r>
            <a:r>
              <a:rPr lang="en-US" dirty="0" err="1" smtClean="0">
                <a:latin typeface="Montserrat"/>
              </a:rPr>
              <a:t>akukan</a:t>
            </a:r>
            <a:r>
              <a:rPr lang="en-US" dirty="0" smtClean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evaluasi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dengan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meminta</a:t>
            </a:r>
            <a:r>
              <a:rPr lang="en-US" dirty="0">
                <a:latin typeface="Montserrat"/>
              </a:rPr>
              <a:t> saran </a:t>
            </a:r>
            <a:r>
              <a:rPr lang="en-US" dirty="0" err="1">
                <a:latin typeface="Montserrat"/>
              </a:rPr>
              <a:t>dari</a:t>
            </a:r>
            <a:r>
              <a:rPr lang="en-US" dirty="0">
                <a:latin typeface="Montserrat"/>
              </a:rPr>
              <a:t> para </a:t>
            </a:r>
            <a:r>
              <a:rPr lang="en-US" dirty="0" err="1">
                <a:latin typeface="Montserrat"/>
              </a:rPr>
              <a:t>anggota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sebagai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upaya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untuk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meningkatkan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kerjasama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agar </a:t>
            </a:r>
            <a:r>
              <a:rPr lang="en-US" dirty="0" err="1">
                <a:latin typeface="Montserrat"/>
              </a:rPr>
              <a:t>menjadi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lebih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. </a:t>
            </a:r>
          </a:p>
          <a:p>
            <a:pPr fontAlgn="base"/>
            <a:r>
              <a:rPr lang="en-US" dirty="0" err="1">
                <a:latin typeface="Montserrat"/>
              </a:rPr>
              <a:t>Itulah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cara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membangun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tim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kerja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baik</a:t>
            </a:r>
            <a:r>
              <a:rPr lang="en-US" dirty="0">
                <a:latin typeface="Montserrat"/>
              </a:rPr>
              <a:t> di </a:t>
            </a:r>
            <a:r>
              <a:rPr lang="en-US" dirty="0" err="1">
                <a:latin typeface="Montserrat"/>
              </a:rPr>
              <a:t>organisasi</a:t>
            </a:r>
            <a:r>
              <a:rPr lang="en-US" dirty="0">
                <a:latin typeface="Montserrat"/>
              </a:rPr>
              <a:t>. </a:t>
            </a:r>
            <a:r>
              <a:rPr lang="en-US" dirty="0" err="1">
                <a:latin typeface="Montserrat"/>
              </a:rPr>
              <a:t>Karena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kemajuan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perusahaan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sangat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dipengaruhi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oleh</a:t>
            </a:r>
            <a:r>
              <a:rPr lang="en-US" dirty="0">
                <a:latin typeface="Montserrat"/>
              </a:rPr>
              <a:t> </a:t>
            </a:r>
            <a:r>
              <a:rPr lang="en-US" i="1" dirty="0">
                <a:latin typeface="Montserrat"/>
              </a:rPr>
              <a:t>teamwork</a:t>
            </a:r>
            <a:r>
              <a:rPr lang="en-US" dirty="0">
                <a:latin typeface="Montserrat"/>
              </a:rPr>
              <a:t>, </a:t>
            </a:r>
            <a:r>
              <a:rPr lang="en-US" dirty="0" err="1">
                <a:latin typeface="Montserrat"/>
              </a:rPr>
              <a:t>maka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seorang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pemimpin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patut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mengetahui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mana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hal</a:t>
            </a:r>
            <a:r>
              <a:rPr lang="en-US" dirty="0">
                <a:latin typeface="Montserrat"/>
              </a:rPr>
              <a:t> yang </a:t>
            </a:r>
            <a:r>
              <a:rPr lang="en-US" dirty="0" err="1">
                <a:latin typeface="Montserrat"/>
              </a:rPr>
              <a:t>harus</a:t>
            </a:r>
            <a:r>
              <a:rPr lang="en-US" dirty="0">
                <a:latin typeface="Montserrat"/>
              </a:rPr>
              <a:t> </a:t>
            </a:r>
            <a:r>
              <a:rPr lang="en-US" dirty="0" err="1">
                <a:latin typeface="Montserrat"/>
              </a:rPr>
              <a:t>diperbaiki</a:t>
            </a:r>
            <a:r>
              <a:rPr lang="en-US" dirty="0">
                <a:latin typeface="Montserrat"/>
              </a:rPr>
              <a:t>.</a:t>
            </a:r>
            <a:endParaRPr lang="en-US" b="0" i="0" dirty="0"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6562255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6477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/>
              <a:t>Proses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Human Resources</a:t>
            </a:r>
          </a:p>
          <a:p>
            <a:pPr lvl="0"/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28600" y="1041186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393939"/>
                </a:solidFill>
                <a:latin typeface="noto sans"/>
              </a:rPr>
              <a:t>Perencanaan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sumber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daya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manusia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atau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 </a:t>
            </a:r>
            <a:r>
              <a:rPr lang="en-US" i="1" dirty="0">
                <a:solidFill>
                  <a:srgbClr val="393939"/>
                </a:solidFill>
                <a:latin typeface="noto sans"/>
              </a:rPr>
              <a:t>Human Resource Planning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 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merupakan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proses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perencanaan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yang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mengatur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segala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kebutuhan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perusahaan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pada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sumber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daya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manusia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,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singkatnya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segala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pergerakan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sumber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daya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manusia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diatur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 </a:t>
            </a:r>
            <a:r>
              <a:rPr lang="en-US" dirty="0" err="1">
                <a:solidFill>
                  <a:srgbClr val="393939"/>
                </a:solidFill>
                <a:latin typeface="noto sans"/>
              </a:rPr>
              <a:t>dalam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 </a:t>
            </a:r>
            <a:r>
              <a:rPr lang="en-US" i="1" dirty="0">
                <a:solidFill>
                  <a:srgbClr val="393939"/>
                </a:solidFill>
                <a:latin typeface="noto sans"/>
              </a:rPr>
              <a:t>Human Resource Planning </a:t>
            </a:r>
            <a:r>
              <a:rPr lang="en-US" dirty="0">
                <a:solidFill>
                  <a:srgbClr val="393939"/>
                </a:solidFill>
                <a:latin typeface="noto sans"/>
              </a:rPr>
              <a:t>(HRP).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2672016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/>
              <a:t>Human Resource Planning</a:t>
            </a:r>
            <a:r>
              <a:rPr lang="en-US" sz="2000" dirty="0"/>
              <a:t> 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agar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berkualitas</a:t>
            </a:r>
            <a:r>
              <a:rPr lang="en-US" sz="2000" dirty="0"/>
              <a:t>, </a:t>
            </a:r>
            <a:r>
              <a:rPr lang="en-US" sz="2000" dirty="0" err="1"/>
              <a:t>kompeten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bekerja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rencana</a:t>
            </a:r>
            <a:r>
              <a:rPr lang="en-US" sz="2000" dirty="0"/>
              <a:t>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yang  </a:t>
            </a:r>
            <a:r>
              <a:rPr lang="en-US" sz="2000" dirty="0" err="1"/>
              <a:t>didapatkan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selaras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. 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HRP 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ketersediaan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porsinya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kekosongan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kelebihan</a:t>
            </a:r>
            <a:r>
              <a:rPr lang="en-US" sz="2000" dirty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mengakibatkan</a:t>
            </a:r>
            <a:r>
              <a:rPr lang="en-US" sz="2000" dirty="0"/>
              <a:t> </a:t>
            </a:r>
            <a:r>
              <a:rPr lang="en-US" sz="2000" dirty="0" err="1"/>
              <a:t>terganggunya</a:t>
            </a:r>
            <a:r>
              <a:rPr lang="en-US" sz="2000" dirty="0"/>
              <a:t> 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98971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" y="1166843"/>
            <a:ext cx="8686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Noto Sans"/>
              </a:rPr>
              <a:t>HR </a:t>
            </a:r>
            <a:r>
              <a:rPr lang="en-US" i="1" dirty="0">
                <a:latin typeface="Noto Sans"/>
              </a:rPr>
              <a:t>planning</a:t>
            </a:r>
            <a:r>
              <a:rPr lang="en-US" dirty="0">
                <a:latin typeface="Noto Sans"/>
              </a:rPr>
              <a:t> </a:t>
            </a:r>
            <a:r>
              <a:rPr lang="en-US" dirty="0" err="1">
                <a:latin typeface="Noto Sans"/>
              </a:rPr>
              <a:t>adalah</a:t>
            </a:r>
            <a:r>
              <a:rPr lang="en-US" dirty="0">
                <a:latin typeface="Noto Sans"/>
              </a:rPr>
              <a:t> proses </a:t>
            </a:r>
            <a:r>
              <a:rPr lang="en-US" dirty="0" err="1">
                <a:latin typeface="Noto Sans"/>
              </a:rPr>
              <a:t>berkelanjutan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memungkinkan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merencanakan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dalam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pemberdayaan</a:t>
            </a:r>
            <a:r>
              <a:rPr lang="en-US" dirty="0">
                <a:latin typeface="Noto Sans"/>
              </a:rPr>
              <a:t> SDM. </a:t>
            </a:r>
            <a:r>
              <a:rPr lang="en-US" dirty="0" err="1">
                <a:latin typeface="Noto Sans"/>
              </a:rPr>
              <a:t>Sehingga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memastikan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tidak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kekurangan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terampil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baik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secara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hard skill </a:t>
            </a:r>
            <a:r>
              <a:rPr lang="en-US" dirty="0" err="1">
                <a:latin typeface="Noto Sans"/>
              </a:rPr>
              <a:t>maupun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soft skill.</a:t>
            </a:r>
            <a:r>
              <a:rPr lang="en-US" dirty="0">
                <a:latin typeface="Noto Sans"/>
              </a:rPr>
              <a:t> </a:t>
            </a:r>
            <a:endParaRPr lang="en-US" dirty="0" smtClean="0">
              <a:latin typeface="Noto Sans"/>
            </a:endParaRPr>
          </a:p>
          <a:p>
            <a:pPr algn="just"/>
            <a:endParaRPr lang="en-US" dirty="0">
              <a:latin typeface="Noto Sans"/>
            </a:endParaRPr>
          </a:p>
          <a:p>
            <a:pPr algn="just"/>
            <a:endParaRPr lang="en-US" dirty="0" smtClean="0">
              <a:latin typeface="Noto Sans"/>
            </a:endParaRPr>
          </a:p>
          <a:p>
            <a:pPr algn="just"/>
            <a:endParaRPr lang="en-US" dirty="0">
              <a:latin typeface="Noto Sans"/>
            </a:endParaRPr>
          </a:p>
          <a:p>
            <a:pPr algn="just"/>
            <a:r>
              <a:rPr lang="en-US" dirty="0">
                <a:latin typeface="Noto Sans"/>
              </a:rPr>
              <a:t>Proses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juga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digunakan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membantu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mengevaluasi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merencanakan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manpower</a:t>
            </a:r>
            <a:r>
              <a:rPr lang="en-US" dirty="0">
                <a:latin typeface="Noto Sans"/>
              </a:rPr>
              <a:t> </a:t>
            </a:r>
            <a:r>
              <a:rPr lang="en-US" dirty="0" err="1">
                <a:latin typeface="Noto Sans"/>
              </a:rPr>
              <a:t>ke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depannya</a:t>
            </a:r>
            <a:r>
              <a:rPr lang="en-US" dirty="0">
                <a:latin typeface="Noto Sans"/>
              </a:rPr>
              <a:t>. Serta </a:t>
            </a:r>
            <a:r>
              <a:rPr lang="en-US" dirty="0" err="1">
                <a:latin typeface="Noto Sans"/>
              </a:rPr>
              <a:t>memungkinkan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melatih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mengembangkan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keterampilan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sesuai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1930406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990600"/>
            <a:ext cx="883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Noto Sans"/>
              </a:rPr>
              <a:t>B</a:t>
            </a:r>
            <a:r>
              <a:rPr lang="en-US" dirty="0" err="1" smtClean="0">
                <a:latin typeface="Noto Sans"/>
              </a:rPr>
              <a:t>eberapa</a:t>
            </a:r>
            <a:r>
              <a:rPr lang="en-US" dirty="0" smtClean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manfaat</a:t>
            </a:r>
            <a:r>
              <a:rPr lang="en-US" dirty="0">
                <a:latin typeface="Noto Sans"/>
              </a:rPr>
              <a:t> </a:t>
            </a:r>
            <a:r>
              <a:rPr lang="en-US" dirty="0" err="1" smtClean="0">
                <a:latin typeface="Noto Sans"/>
              </a:rPr>
              <a:t>dari</a:t>
            </a:r>
            <a:r>
              <a:rPr lang="en-US" dirty="0" smtClean="0">
                <a:latin typeface="Noto Sans"/>
              </a:rPr>
              <a:t> </a:t>
            </a:r>
            <a:r>
              <a:rPr lang="en-US" dirty="0">
                <a:latin typeface="Noto Sans"/>
              </a:rPr>
              <a:t>HRP, di </a:t>
            </a:r>
            <a:r>
              <a:rPr lang="en-US" dirty="0" err="1">
                <a:latin typeface="Noto Sans"/>
              </a:rPr>
              <a:t>antaranya</a:t>
            </a:r>
            <a:r>
              <a:rPr lang="en-US" dirty="0" smtClean="0">
                <a:latin typeface="Noto Sans"/>
              </a:rPr>
              <a:t>:</a:t>
            </a:r>
          </a:p>
          <a:p>
            <a:endParaRPr lang="en-US" dirty="0">
              <a:latin typeface="Noto Sans"/>
            </a:endParaRPr>
          </a:p>
          <a:p>
            <a:r>
              <a:rPr lang="en-US" b="1" dirty="0">
                <a:latin typeface="Noto Sans"/>
              </a:rPr>
              <a:t>1. </a:t>
            </a:r>
            <a:r>
              <a:rPr lang="en-US" b="1" dirty="0" err="1">
                <a:latin typeface="Noto Sans"/>
              </a:rPr>
              <a:t>Memberikan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Pandangan</a:t>
            </a:r>
            <a:r>
              <a:rPr lang="en-US" b="1" dirty="0">
                <a:latin typeface="Noto Sans"/>
              </a:rPr>
              <a:t> yang </a:t>
            </a:r>
            <a:r>
              <a:rPr lang="en-US" b="1" dirty="0" err="1">
                <a:latin typeface="Noto Sans"/>
              </a:rPr>
              <a:t>Lebih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Baik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terhadap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Keputusan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Bisnis</a:t>
            </a:r>
            <a:endParaRPr lang="en-US" b="1" dirty="0">
              <a:latin typeface="Noto Sans"/>
            </a:endParaRPr>
          </a:p>
          <a:p>
            <a:r>
              <a:rPr lang="en-US" dirty="0" err="1">
                <a:latin typeface="Noto Sans"/>
              </a:rPr>
              <a:t>Perencanaan</a:t>
            </a:r>
            <a:r>
              <a:rPr lang="en-US" dirty="0">
                <a:latin typeface="Noto Sans"/>
              </a:rPr>
              <a:t> SDM </a:t>
            </a:r>
            <a:r>
              <a:rPr lang="en-US" dirty="0" err="1">
                <a:latin typeface="Noto Sans"/>
              </a:rPr>
              <a:t>memberikan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pandangan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keseluruhan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mengenai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keadaan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Sehingga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manajerial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mengambil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keputusan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sistematis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berorientasi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pada</a:t>
            </a:r>
            <a:r>
              <a:rPr lang="en-US" dirty="0">
                <a:latin typeface="Noto Sans"/>
              </a:rPr>
              <a:t> proses. Hal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menghilangkan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subjektifitas</a:t>
            </a:r>
            <a:r>
              <a:rPr lang="en-US" dirty="0" smtClean="0">
                <a:latin typeface="Noto Sans"/>
              </a:rPr>
              <a:t>.</a:t>
            </a:r>
          </a:p>
          <a:p>
            <a:endParaRPr lang="en-US" dirty="0">
              <a:latin typeface="Noto Sans"/>
            </a:endParaRPr>
          </a:p>
          <a:p>
            <a:r>
              <a:rPr lang="en-US" b="1" dirty="0">
                <a:latin typeface="Noto Sans"/>
              </a:rPr>
              <a:t>2. </a:t>
            </a:r>
            <a:r>
              <a:rPr lang="en-US" b="1" dirty="0" err="1">
                <a:latin typeface="Noto Sans"/>
              </a:rPr>
              <a:t>Dapat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Beradaptasi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dengan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Perubahan</a:t>
            </a:r>
            <a:endParaRPr lang="en-US" b="1" dirty="0">
              <a:latin typeface="Noto Sans"/>
            </a:endParaRPr>
          </a:p>
          <a:p>
            <a:r>
              <a:rPr lang="en-US" dirty="0" err="1">
                <a:latin typeface="Noto Sans"/>
              </a:rPr>
              <a:t>Informasi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didapatkan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dari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perencanaan</a:t>
            </a:r>
            <a:r>
              <a:rPr lang="en-US" dirty="0">
                <a:latin typeface="Noto Sans"/>
              </a:rPr>
              <a:t> SDM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digunakan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mengantisipasi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staf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juga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bagaimana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beroperasi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menyesuaikan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tujuan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bisnis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dirty="0">
                <a:latin typeface="Noto Sans"/>
              </a:rPr>
              <a:t>Perusahaan pun </a:t>
            </a:r>
            <a:r>
              <a:rPr lang="en-US" dirty="0" err="1">
                <a:latin typeface="Noto Sans"/>
              </a:rPr>
              <a:t>bisa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cepat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menangkap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mana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posisi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atau</a:t>
            </a:r>
            <a:r>
              <a:rPr lang="en-US" dirty="0">
                <a:latin typeface="Noto Sans"/>
              </a:rPr>
              <a:t> unit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 di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membutuhkan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tambahan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83421125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127" y="152400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Noto Sans"/>
              </a:rPr>
              <a:t>3. </a:t>
            </a:r>
            <a:r>
              <a:rPr lang="en-US" b="1" dirty="0" err="1">
                <a:latin typeface="Noto Sans"/>
              </a:rPr>
              <a:t>Mempertahankan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Talenta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Terbaik</a:t>
            </a:r>
            <a:endParaRPr lang="en-US" b="1" dirty="0">
              <a:latin typeface="Noto Sans"/>
            </a:endParaRPr>
          </a:p>
          <a:p>
            <a:r>
              <a:rPr lang="en-US" dirty="0" err="1">
                <a:latin typeface="Noto Sans"/>
              </a:rPr>
              <a:t>Ketikan</a:t>
            </a:r>
            <a:r>
              <a:rPr lang="en-US" dirty="0">
                <a:latin typeface="Noto Sans"/>
              </a:rPr>
              <a:t> HR </a:t>
            </a:r>
            <a:r>
              <a:rPr lang="en-US" dirty="0" err="1">
                <a:latin typeface="Noto Sans"/>
              </a:rPr>
              <a:t>melakukan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perencanaan</a:t>
            </a:r>
            <a:r>
              <a:rPr lang="en-US" dirty="0">
                <a:latin typeface="Noto Sans"/>
              </a:rPr>
              <a:t> SDM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baik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mempertahankan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talenta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terbaik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mudah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dirty="0" err="1">
                <a:latin typeface="Noto Sans"/>
              </a:rPr>
              <a:t>Misalnya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rencana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memberikan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paket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kompensasi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membuat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terbaik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mau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bertahan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lama di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seperti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angka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turnover </a:t>
            </a:r>
            <a:r>
              <a:rPr lang="en-US" dirty="0">
                <a:latin typeface="Noto Sans"/>
              </a:rPr>
              <a:t>di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pun </a:t>
            </a:r>
            <a:r>
              <a:rPr lang="en-US" dirty="0" err="1">
                <a:latin typeface="Noto Sans"/>
              </a:rPr>
              <a:t>bisa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diminimalisir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b="1" dirty="0">
                <a:latin typeface="Noto Sans"/>
              </a:rPr>
              <a:t>4. </a:t>
            </a:r>
            <a:r>
              <a:rPr lang="en-US" b="1" dirty="0" err="1">
                <a:latin typeface="Noto Sans"/>
              </a:rPr>
              <a:t>Penganggaran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Rekrutmen</a:t>
            </a:r>
            <a:r>
              <a:rPr lang="en-US" b="1" dirty="0">
                <a:latin typeface="Noto Sans"/>
              </a:rPr>
              <a:t> yang </a:t>
            </a:r>
            <a:r>
              <a:rPr lang="en-US" b="1" dirty="0" err="1">
                <a:latin typeface="Noto Sans"/>
              </a:rPr>
              <a:t>Lebih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Baik</a:t>
            </a:r>
            <a:endParaRPr lang="en-US" b="1" dirty="0">
              <a:latin typeface="Noto Sans"/>
            </a:endParaRPr>
          </a:p>
          <a:p>
            <a:r>
              <a:rPr lang="en-US" i="1" dirty="0">
                <a:latin typeface="Noto Sans"/>
              </a:rPr>
              <a:t>Human resource planning </a:t>
            </a:r>
            <a:r>
              <a:rPr lang="en-US" dirty="0" err="1">
                <a:latin typeface="Noto Sans"/>
              </a:rPr>
              <a:t>membantu</a:t>
            </a:r>
            <a:r>
              <a:rPr lang="en-US" dirty="0">
                <a:latin typeface="Noto Sans"/>
              </a:rPr>
              <a:t> HR </a:t>
            </a:r>
            <a:r>
              <a:rPr lang="en-US" dirty="0" err="1">
                <a:latin typeface="Noto Sans"/>
              </a:rPr>
              <a:t>mempertimbangkan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kemungkinan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perubahan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mempersiapkan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diri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perekrutan</a:t>
            </a:r>
            <a:r>
              <a:rPr lang="en-US" dirty="0">
                <a:latin typeface="Noto Sans"/>
              </a:rPr>
              <a:t> di </a:t>
            </a:r>
            <a:r>
              <a:rPr lang="en-US" dirty="0" err="1">
                <a:latin typeface="Noto Sans"/>
              </a:rPr>
              <a:t>masa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depan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basis data yang </a:t>
            </a:r>
            <a:r>
              <a:rPr lang="en-US" dirty="0" err="1">
                <a:latin typeface="Noto Sans"/>
              </a:rPr>
              <a:t>telah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dimiliki</a:t>
            </a:r>
            <a:r>
              <a:rPr lang="en-US" dirty="0">
                <a:latin typeface="Noto Sans"/>
              </a:rPr>
              <a:t>, HR pun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menyusun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anggaran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merencanakan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tambahan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staf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lebih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baik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b="1" dirty="0">
                <a:latin typeface="Noto Sans"/>
              </a:rPr>
              <a:t>5. </a:t>
            </a:r>
            <a:r>
              <a:rPr lang="en-US" b="1" dirty="0" err="1">
                <a:latin typeface="Noto Sans"/>
              </a:rPr>
              <a:t>Memungkinkan</a:t>
            </a:r>
            <a:r>
              <a:rPr lang="en-US" b="1" dirty="0">
                <a:latin typeface="Noto Sans"/>
              </a:rPr>
              <a:t> Perusahaan </a:t>
            </a:r>
            <a:r>
              <a:rPr lang="en-US" b="1" dirty="0" err="1">
                <a:latin typeface="Noto Sans"/>
              </a:rPr>
              <a:t>untuk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Mempertahankan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Keunggulan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Kompetitif</a:t>
            </a:r>
            <a:endParaRPr lang="en-US" b="1" dirty="0">
              <a:latin typeface="Noto Sans"/>
            </a:endParaRPr>
          </a:p>
          <a:p>
            <a:r>
              <a:rPr lang="en-US" i="1" dirty="0">
                <a:latin typeface="Noto Sans"/>
              </a:rPr>
              <a:t>Human resource planning</a:t>
            </a:r>
            <a:r>
              <a:rPr lang="en-US" dirty="0">
                <a:latin typeface="Noto Sans"/>
              </a:rPr>
              <a:t> 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membantu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pelatihan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perekrutan</a:t>
            </a:r>
            <a:r>
              <a:rPr lang="en-US" dirty="0">
                <a:latin typeface="Noto Sans"/>
              </a:rPr>
              <a:t>. Perusahaan </a:t>
            </a:r>
            <a:r>
              <a:rPr lang="en-US" dirty="0" err="1">
                <a:latin typeface="Noto Sans"/>
              </a:rPr>
              <a:t>bisa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mengidentifikasi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pelatihan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kapan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meningkatkan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upaya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perekrutan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40384613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8382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52525"/>
                </a:solidFill>
                <a:latin typeface="Noto Sans"/>
              </a:rPr>
              <a:t>Faktor</a:t>
            </a:r>
            <a:r>
              <a:rPr lang="en-US" b="1" dirty="0">
                <a:solidFill>
                  <a:srgbClr val="252525"/>
                </a:solidFill>
                <a:latin typeface="Noto Sans"/>
              </a:rPr>
              <a:t> yang </a:t>
            </a:r>
            <a:r>
              <a:rPr lang="en-US" b="1" dirty="0" err="1">
                <a:solidFill>
                  <a:srgbClr val="252525"/>
                </a:solidFill>
                <a:latin typeface="Noto Sans"/>
              </a:rPr>
              <a:t>Mempengaruhi</a:t>
            </a:r>
            <a:r>
              <a:rPr lang="en-US" b="1" dirty="0">
                <a:solidFill>
                  <a:srgbClr val="252525"/>
                </a:solidFill>
                <a:latin typeface="Noto Sans"/>
              </a:rPr>
              <a:t> </a:t>
            </a:r>
            <a:r>
              <a:rPr lang="en-US" b="1" i="1" dirty="0">
                <a:solidFill>
                  <a:srgbClr val="252525"/>
                </a:solidFill>
                <a:latin typeface="Noto Sans"/>
              </a:rPr>
              <a:t>Human Resource Planning</a:t>
            </a:r>
            <a:endParaRPr lang="en-US" b="0" i="0" dirty="0">
              <a:solidFill>
                <a:srgbClr val="252525"/>
              </a:solidFill>
              <a:effectLst/>
              <a:latin typeface="Noto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782" y="1600200"/>
            <a:ext cx="8610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Noto Sans"/>
              </a:rPr>
              <a:t>1. </a:t>
            </a:r>
            <a:r>
              <a:rPr lang="en-US" b="1" dirty="0" err="1">
                <a:latin typeface="Noto Sans"/>
              </a:rPr>
              <a:t>Tipe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dan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Strategi</a:t>
            </a:r>
            <a:r>
              <a:rPr lang="en-US" b="1" dirty="0">
                <a:latin typeface="Noto Sans"/>
              </a:rPr>
              <a:t> Perusahaan</a:t>
            </a:r>
          </a:p>
          <a:p>
            <a:r>
              <a:rPr lang="en-US" dirty="0" err="1">
                <a:latin typeface="Noto Sans"/>
              </a:rPr>
              <a:t>Tipe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strategi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memiliki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pengaruh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besar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dalam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penyusunan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human resource planning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melihat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tipe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strategi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, HR </a:t>
            </a:r>
            <a:r>
              <a:rPr lang="en-US" dirty="0" err="1">
                <a:latin typeface="Noto Sans"/>
              </a:rPr>
              <a:t>bisa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memprediksi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memproyeksikan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berapa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banyak</a:t>
            </a:r>
            <a:r>
              <a:rPr lang="en-US" dirty="0">
                <a:latin typeface="Noto Sans"/>
              </a:rPr>
              <a:t> </a:t>
            </a:r>
            <a:r>
              <a:rPr lang="en-US" i="1" dirty="0">
                <a:latin typeface="Noto Sans"/>
              </a:rPr>
              <a:t>manpower</a:t>
            </a:r>
            <a:r>
              <a:rPr lang="en-US" dirty="0">
                <a:latin typeface="Noto Sans"/>
              </a:rPr>
              <a:t> yang </a:t>
            </a:r>
            <a:r>
              <a:rPr lang="en-US" dirty="0" err="1">
                <a:latin typeface="Noto Sans"/>
              </a:rPr>
              <a:t>dibutuhkan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suatu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pekerjaan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82" y="35814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Noto Sans"/>
              </a:rPr>
              <a:t>2. </a:t>
            </a:r>
            <a:r>
              <a:rPr lang="en-US" b="1" dirty="0" err="1">
                <a:latin typeface="Noto Sans"/>
              </a:rPr>
              <a:t>Rentang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Waktu</a:t>
            </a:r>
            <a:endParaRPr lang="en-US" b="1" dirty="0">
              <a:latin typeface="Noto Sans"/>
            </a:endParaRPr>
          </a:p>
          <a:p>
            <a:r>
              <a:rPr lang="en-US" dirty="0">
                <a:latin typeface="Noto Sans"/>
              </a:rPr>
              <a:t>HRP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memiliki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rentang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waktu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biasanya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dipersiapkan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untuk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enam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bulan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hingga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satu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tahun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mendatang</a:t>
            </a:r>
            <a:r>
              <a:rPr lang="en-US" dirty="0">
                <a:latin typeface="Noto Sans"/>
              </a:rPr>
              <a:t>. </a:t>
            </a:r>
            <a:r>
              <a:rPr lang="en-US" dirty="0" err="1">
                <a:latin typeface="Noto Sans"/>
              </a:rPr>
              <a:t>Rentang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waktu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ini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dimaksudkan</a:t>
            </a:r>
            <a:r>
              <a:rPr lang="en-US" dirty="0">
                <a:latin typeface="Noto Sans"/>
              </a:rPr>
              <a:t> agar </a:t>
            </a:r>
            <a:r>
              <a:rPr lang="en-US" dirty="0" err="1">
                <a:latin typeface="Noto Sans"/>
              </a:rPr>
              <a:t>rencana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telah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dibuat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dapat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dijalankan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segera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tetap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relevan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keadaan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bisnis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34876460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143000"/>
            <a:ext cx="8534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Noto Sans"/>
              </a:rPr>
              <a:t>3. </a:t>
            </a:r>
            <a:r>
              <a:rPr lang="en-US" b="1" dirty="0" err="1">
                <a:latin typeface="Noto Sans"/>
              </a:rPr>
              <a:t>Pasar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Tenaga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Kerja</a:t>
            </a:r>
            <a:endParaRPr lang="en-US" b="1" dirty="0">
              <a:latin typeface="Noto Sans"/>
            </a:endParaRPr>
          </a:p>
          <a:p>
            <a:r>
              <a:rPr lang="en-US" dirty="0" err="1">
                <a:latin typeface="Noto Sans"/>
              </a:rPr>
              <a:t>Menemukan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kandidat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cocok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kebutuhan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tidaklah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mudah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hal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inilah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harus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diantisipasi</a:t>
            </a:r>
            <a:r>
              <a:rPr lang="en-US" dirty="0">
                <a:latin typeface="Noto Sans"/>
              </a:rPr>
              <a:t> HR.</a:t>
            </a:r>
          </a:p>
          <a:p>
            <a:r>
              <a:rPr lang="en-US" dirty="0" err="1">
                <a:latin typeface="Noto Sans"/>
              </a:rPr>
              <a:t>Namun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melalui</a:t>
            </a:r>
            <a:r>
              <a:rPr lang="en-US" dirty="0">
                <a:latin typeface="Noto Sans"/>
              </a:rPr>
              <a:t> HR </a:t>
            </a:r>
            <a:r>
              <a:rPr lang="en-US" i="1" dirty="0">
                <a:latin typeface="Noto Sans"/>
              </a:rPr>
              <a:t>planning </a:t>
            </a:r>
            <a:r>
              <a:rPr lang="en-US" dirty="0" err="1">
                <a:latin typeface="Noto Sans"/>
              </a:rPr>
              <a:t>semuanya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bisa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dipersiapkan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baik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mulai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dari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posisi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apa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membutuhkan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baru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seperti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apa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mendapatkan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promosi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atau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demosi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345927284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380" r="5021" b="3054"/>
          <a:stretch/>
        </p:blipFill>
        <p:spPr>
          <a:xfrm>
            <a:off x="152400" y="990600"/>
            <a:ext cx="8382000" cy="46759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7820676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143000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252525"/>
                </a:solidFill>
                <a:latin typeface="Noto Sans"/>
              </a:rPr>
              <a:t>Tahapan </a:t>
            </a:r>
            <a:r>
              <a:rPr lang="en-US" sz="2400" b="1" i="1" smtClean="0">
                <a:solidFill>
                  <a:srgbClr val="252525"/>
                </a:solidFill>
                <a:latin typeface="Noto Sans"/>
              </a:rPr>
              <a:t>Human Resource Planning</a:t>
            </a:r>
            <a:endParaRPr lang="en-US" sz="2400" smtClean="0">
              <a:solidFill>
                <a:srgbClr val="252525"/>
              </a:solidFill>
              <a:latin typeface="Noto Sans"/>
            </a:endParaRPr>
          </a:p>
          <a:p>
            <a:r>
              <a:rPr lang="en-US" sz="2400" smtClean="0"/>
              <a:t/>
            </a:r>
            <a:br>
              <a:rPr lang="en-US" sz="2400" smtClean="0"/>
            </a:b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2208074"/>
            <a:ext cx="89846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Noto Sans"/>
              </a:rPr>
              <a:t>1. </a:t>
            </a:r>
            <a:r>
              <a:rPr lang="en-US" b="1" dirty="0" err="1">
                <a:latin typeface="Noto Sans"/>
              </a:rPr>
              <a:t>Memetakan</a:t>
            </a:r>
            <a:r>
              <a:rPr lang="en-US" b="1" dirty="0">
                <a:latin typeface="Noto Sans"/>
              </a:rPr>
              <a:t> </a:t>
            </a:r>
            <a:r>
              <a:rPr lang="en-US" b="1" dirty="0" err="1">
                <a:latin typeface="Noto Sans"/>
              </a:rPr>
              <a:t>Karyawan</a:t>
            </a:r>
            <a:r>
              <a:rPr lang="en-US" b="1" dirty="0">
                <a:latin typeface="Noto Sans"/>
              </a:rPr>
              <a:t> yang </a:t>
            </a:r>
            <a:r>
              <a:rPr lang="en-US" b="1" dirty="0" err="1">
                <a:latin typeface="Noto Sans"/>
              </a:rPr>
              <a:t>Dimiliki</a:t>
            </a:r>
            <a:endParaRPr lang="en-US" b="1" dirty="0">
              <a:latin typeface="Noto Sans"/>
            </a:endParaRPr>
          </a:p>
          <a:p>
            <a:r>
              <a:rPr lang="en-US" dirty="0" err="1">
                <a:latin typeface="Noto Sans"/>
              </a:rPr>
              <a:t>Tahap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pertama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perlu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dilakukan</a:t>
            </a:r>
            <a:r>
              <a:rPr lang="en-US" dirty="0">
                <a:latin typeface="Noto Sans"/>
              </a:rPr>
              <a:t> HR </a:t>
            </a:r>
            <a:r>
              <a:rPr lang="en-US" dirty="0" err="1">
                <a:latin typeface="Noto Sans"/>
              </a:rPr>
              <a:t>adalah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menganalisis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sisi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ketersediaan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tenaga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dimiliki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perusahaan</a:t>
            </a:r>
            <a:r>
              <a:rPr lang="en-US" dirty="0">
                <a:latin typeface="Noto Sans"/>
              </a:rPr>
              <a:t>.</a:t>
            </a:r>
          </a:p>
          <a:p>
            <a:r>
              <a:rPr lang="en-US" dirty="0">
                <a:latin typeface="Noto Sans"/>
              </a:rPr>
              <a:t>Cara </a:t>
            </a:r>
            <a:r>
              <a:rPr lang="en-US" dirty="0" err="1">
                <a:latin typeface="Noto Sans"/>
              </a:rPr>
              <a:t>termudah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adalah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dengan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memetakan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dari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jumlah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dimiliki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keterampilan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apa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saja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sudah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dikuasai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kualifikasi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karyawan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posisi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kerja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kompensasi</a:t>
            </a:r>
            <a:r>
              <a:rPr lang="en-US" dirty="0">
                <a:latin typeface="Noto Sans"/>
              </a:rPr>
              <a:t> yang </a:t>
            </a:r>
            <a:r>
              <a:rPr lang="en-US" dirty="0" err="1">
                <a:latin typeface="Noto Sans"/>
              </a:rPr>
              <a:t>didapatkan</a:t>
            </a:r>
            <a:r>
              <a:rPr lang="en-US" dirty="0">
                <a:latin typeface="Noto Sans"/>
              </a:rPr>
              <a:t>, </a:t>
            </a:r>
            <a:r>
              <a:rPr lang="en-US" dirty="0" err="1">
                <a:latin typeface="Noto Sans"/>
              </a:rPr>
              <a:t>serta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evaluasi</a:t>
            </a:r>
            <a:r>
              <a:rPr lang="en-US" dirty="0">
                <a:latin typeface="Noto Sans"/>
              </a:rPr>
              <a:t> </a:t>
            </a:r>
            <a:r>
              <a:rPr lang="en-US" dirty="0" err="1">
                <a:latin typeface="Noto Sans"/>
              </a:rPr>
              <a:t>kinerja</a:t>
            </a:r>
            <a:r>
              <a:rPr lang="en-US" dirty="0">
                <a:latin typeface="Noto Sans"/>
              </a:rPr>
              <a:t>.</a:t>
            </a:r>
            <a:endParaRPr lang="en-US" b="0" i="0" dirty="0"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325360664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5429</TotalTime>
  <Words>585</Words>
  <Application>Microsoft Office PowerPoint</Application>
  <PresentationFormat>On-screen Show (4:3)</PresentationFormat>
  <Paragraphs>88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Monotype Corsiva</vt:lpstr>
      <vt:lpstr>Montserrat</vt:lpstr>
      <vt:lpstr>Noto Sans</vt:lpstr>
      <vt:lpstr>Noto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612</cp:revision>
  <cp:lastPrinted>2017-08-29T02:54:51Z</cp:lastPrinted>
  <dcterms:created xsi:type="dcterms:W3CDTF">2010-04-18T12:06:30Z</dcterms:created>
  <dcterms:modified xsi:type="dcterms:W3CDTF">2024-11-28T00:59:48Z</dcterms:modified>
</cp:coreProperties>
</file>