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21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F46BE8-2A3F-4C61-8147-B28373D1B936}">
          <p14:sldIdLst>
            <p14:sldId id="256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</p14:sldIdLst>
        </p14:section>
        <p14:section name="Untitled Section" id="{66505958-36ED-43B9-BE0F-94F689A9CF66}">
          <p14:sldIdLst>
            <p14:sldId id="3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1" autoAdjust="0"/>
    <p:restoredTop sz="94580" autoAdjust="0"/>
  </p:normalViewPr>
  <p:slideViewPr>
    <p:cSldViewPr>
      <p:cViewPr varScale="1">
        <p:scale>
          <a:sx n="69" d="100"/>
          <a:sy n="69" d="100"/>
        </p:scale>
        <p:origin x="16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8686800" cy="2057400"/>
          </a:xfrm>
        </p:spPr>
        <p:txBody>
          <a:bodyPr>
            <a:noAutofit/>
          </a:bodyPr>
          <a:lstStyle/>
          <a:p>
            <a:r>
              <a:rPr lang="en-US" sz="5400" b="1" dirty="0" err="1">
                <a:solidFill>
                  <a:schemeClr val="tx1"/>
                </a:solidFill>
              </a:rPr>
              <a:t>Strategi</a:t>
            </a:r>
            <a:r>
              <a:rPr lang="en-US" sz="5400" b="1" dirty="0">
                <a:solidFill>
                  <a:schemeClr val="tx1"/>
                </a:solidFill>
              </a:rPr>
              <a:t> </a:t>
            </a:r>
            <a:r>
              <a:rPr lang="en-US" sz="5400" b="1" dirty="0" err="1">
                <a:solidFill>
                  <a:schemeClr val="tx1"/>
                </a:solidFill>
              </a:rPr>
              <a:t>Pemasaran</a:t>
            </a:r>
            <a:r>
              <a:rPr lang="en-US" sz="5400" b="1" dirty="0">
                <a:solidFill>
                  <a:schemeClr val="tx1"/>
                </a:solidFill>
              </a:rPr>
              <a:t> Events</a:t>
            </a:r>
            <a:endParaRPr lang="en-US" sz="5400" dirty="0">
              <a:solidFill>
                <a:schemeClr val="tx1"/>
              </a:solidFill>
            </a:endParaRPr>
          </a:p>
          <a:p>
            <a:r>
              <a:rPr lang="en-US" sz="5400" dirty="0">
                <a:solidFill>
                  <a:schemeClr val="tx1"/>
                </a:solidFill>
              </a:rPr>
              <a:t> 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010400" cy="1752600"/>
          </a:xfrm>
        </p:spPr>
        <p:txBody>
          <a:bodyPr>
            <a:normAutofit lnSpcReduction="10000"/>
          </a:bodyPr>
          <a:lstStyle/>
          <a:p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Thank you</a:t>
            </a:r>
            <a:endParaRPr lang="en-US" sz="66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54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37160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3B3B3B"/>
                </a:solidFill>
                <a:latin typeface="Open Sans"/>
              </a:rPr>
              <a:t>Bagi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ingin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terus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tumbuh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berkembang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memiliki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strategi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efektif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menjadi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kunci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kesuksesan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untuk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mencapai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tujuan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bisnis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di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tengan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persaingan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ketat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ini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</a:t>
            </a:r>
          </a:p>
          <a:p>
            <a:pPr algn="just"/>
            <a:r>
              <a:rPr lang="en-US" dirty="0" err="1">
                <a:solidFill>
                  <a:srgbClr val="3B3B3B"/>
                </a:solidFill>
                <a:latin typeface="Open Sans"/>
              </a:rPr>
              <a:t>Namun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seringkali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dihadapi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dengan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taktik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tak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terstruktur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Maka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dari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itu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penting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bagi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mereka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untuk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mengadopsi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langkah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mampu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membantu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merencanakan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mengimplementasikan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aktivitas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</a:t>
            </a:r>
            <a:endParaRPr lang="en-US" b="0" i="0" dirty="0">
              <a:solidFill>
                <a:srgbClr val="3B3B3B"/>
              </a:solidFill>
              <a:effectLst/>
              <a:latin typeface="Open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73380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3B3B3B"/>
                </a:solidFill>
                <a:latin typeface="Open Sans"/>
              </a:rPr>
              <a:t>Setiap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membutuhkan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proses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tepat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untuk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mendukung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kegiatan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bisnisnya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dengan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cara-cara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efketif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efisien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Proses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meliputi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serangkaian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langkah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guna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membantu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mengenali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mencapai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tujuan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bisnis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</a:t>
            </a:r>
          </a:p>
          <a:p>
            <a:pPr algn="just"/>
            <a:r>
              <a:rPr lang="en-US" dirty="0" err="1">
                <a:solidFill>
                  <a:srgbClr val="3B3B3B"/>
                </a:solidFill>
                <a:latin typeface="Open Sans"/>
              </a:rPr>
              <a:t>Melalui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proses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dapat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memperoleh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pemahaman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lebih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dalam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terkait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elemen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internal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eksternalnya</a:t>
            </a:r>
            <a:endParaRPr lang="en-US" b="0" i="0" dirty="0">
              <a:solidFill>
                <a:srgbClr val="3B3B3B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52823972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468154"/>
            <a:ext cx="8991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3B3B3B"/>
                </a:solidFill>
                <a:latin typeface="Open Sans"/>
              </a:rPr>
              <a:t>Berikut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beberapa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langkah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untuk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mencapai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keberhasilan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bisnis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di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antaranya</a:t>
            </a:r>
            <a:r>
              <a:rPr lang="en-US" dirty="0" smtClean="0">
                <a:solidFill>
                  <a:srgbClr val="3B3B3B"/>
                </a:solidFill>
                <a:latin typeface="Open Sans"/>
              </a:rPr>
              <a:t>:</a:t>
            </a:r>
          </a:p>
          <a:p>
            <a:pPr algn="just"/>
            <a:endParaRPr lang="en-US" dirty="0">
              <a:solidFill>
                <a:srgbClr val="3B3B3B"/>
              </a:solidFill>
              <a:latin typeface="Open Sans"/>
            </a:endParaRPr>
          </a:p>
          <a:p>
            <a:pPr algn="just"/>
            <a:r>
              <a:rPr lang="en-US" b="1" dirty="0">
                <a:latin typeface="var(--global-heading-font-family)"/>
              </a:rPr>
              <a:t>1. </a:t>
            </a:r>
            <a:r>
              <a:rPr lang="en-US" b="1" dirty="0" err="1">
                <a:latin typeface="var(--global-heading-font-family)"/>
              </a:rPr>
              <a:t>Definisikan</a:t>
            </a:r>
            <a:r>
              <a:rPr lang="en-US" b="1" dirty="0">
                <a:latin typeface="var(--global-heading-font-family)"/>
              </a:rPr>
              <a:t> </a:t>
            </a:r>
            <a:r>
              <a:rPr lang="en-US" b="1" dirty="0" err="1">
                <a:latin typeface="var(--global-heading-font-family)"/>
              </a:rPr>
              <a:t>Visi</a:t>
            </a:r>
            <a:r>
              <a:rPr lang="en-US" b="1" dirty="0">
                <a:latin typeface="var(--global-heading-font-family)"/>
              </a:rPr>
              <a:t> </a:t>
            </a:r>
            <a:r>
              <a:rPr lang="en-US" b="1" dirty="0" err="1">
                <a:latin typeface="var(--global-heading-font-family)"/>
              </a:rPr>
              <a:t>dan</a:t>
            </a:r>
            <a:r>
              <a:rPr lang="en-US" b="1" dirty="0">
                <a:latin typeface="var(--global-heading-font-family)"/>
              </a:rPr>
              <a:t> </a:t>
            </a:r>
            <a:r>
              <a:rPr lang="en-US" b="1" dirty="0" err="1">
                <a:latin typeface="var(--global-heading-font-family)"/>
              </a:rPr>
              <a:t>Misi</a:t>
            </a:r>
            <a:r>
              <a:rPr lang="en-US" b="1" dirty="0">
                <a:latin typeface="var(--global-heading-font-family)"/>
              </a:rPr>
              <a:t> Perusahaan</a:t>
            </a:r>
          </a:p>
          <a:p>
            <a:pPr algn="just"/>
            <a:r>
              <a:rPr lang="en-US" dirty="0" err="1">
                <a:solidFill>
                  <a:srgbClr val="3B3B3B"/>
                </a:solidFill>
                <a:latin typeface="Open Sans"/>
              </a:rPr>
              <a:t>Tahap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pertama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dalam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langkah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adalah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mengidentifikasi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memahami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misi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Pernyataan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misi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ini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biasanya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menjelaskan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tujuan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berbisnis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bagaimana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dampaknya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konsumen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</a:t>
            </a:r>
          </a:p>
          <a:p>
            <a:pPr algn="just"/>
            <a:r>
              <a:rPr lang="en-US" dirty="0">
                <a:solidFill>
                  <a:srgbClr val="3B3B3B"/>
                </a:solidFill>
                <a:latin typeface="Open Sans"/>
              </a:rPr>
              <a:t>Perusahaan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harus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bisa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mendefinisikan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visi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misinya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dengan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jelas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Jika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tidak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hal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ini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berdampak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pada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sulitnya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merencanakan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mengimplementasikan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proses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depannya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</a:t>
            </a:r>
            <a:endParaRPr lang="en-US" b="0" i="0" dirty="0">
              <a:solidFill>
                <a:srgbClr val="3B3B3B"/>
              </a:solidFill>
              <a:effectLst/>
              <a:latin typeface="Open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469838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var(--global-heading-font-family)"/>
              </a:rPr>
              <a:t>2. </a:t>
            </a:r>
            <a:r>
              <a:rPr lang="en-US" b="1" dirty="0" err="1">
                <a:latin typeface="var(--global-heading-font-family)"/>
              </a:rPr>
              <a:t>Analisis</a:t>
            </a:r>
            <a:r>
              <a:rPr lang="en-US" b="1" dirty="0">
                <a:latin typeface="var(--global-heading-font-family)"/>
              </a:rPr>
              <a:t> </a:t>
            </a:r>
            <a:r>
              <a:rPr lang="en-US" b="1" dirty="0" err="1">
                <a:latin typeface="var(--global-heading-font-family)"/>
              </a:rPr>
              <a:t>Situasi</a:t>
            </a:r>
            <a:r>
              <a:rPr lang="en-US" b="1" dirty="0">
                <a:latin typeface="var(--global-heading-font-family)"/>
              </a:rPr>
              <a:t> </a:t>
            </a:r>
            <a:r>
              <a:rPr lang="en-US" b="1" dirty="0" err="1">
                <a:latin typeface="var(--global-heading-font-family)"/>
              </a:rPr>
              <a:t>Terkini</a:t>
            </a:r>
            <a:endParaRPr lang="en-US" b="1" dirty="0">
              <a:latin typeface="var(--global-heading-font-family)"/>
            </a:endParaRPr>
          </a:p>
          <a:p>
            <a:pPr algn="just"/>
            <a:r>
              <a:rPr lang="en-US" dirty="0" err="1">
                <a:latin typeface="Open Sans"/>
              </a:rPr>
              <a:t>Kedua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langkah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pemasaran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strategis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adalah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mengevaluasi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faktor</a:t>
            </a:r>
            <a:r>
              <a:rPr lang="en-US" dirty="0">
                <a:latin typeface="Open Sans"/>
              </a:rPr>
              <a:t> internal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eksternal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memengaruhi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bisnis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pasar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sebuah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perusahaan</a:t>
            </a:r>
            <a:r>
              <a:rPr lang="en-US" dirty="0">
                <a:latin typeface="Open Sans"/>
              </a:rPr>
              <a:t>. </a:t>
            </a:r>
            <a:r>
              <a:rPr lang="en-US" dirty="0" err="1">
                <a:latin typeface="Open Sans"/>
              </a:rPr>
              <a:t>Untuk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melakukannya</a:t>
            </a:r>
            <a:r>
              <a:rPr lang="en-US" dirty="0">
                <a:latin typeface="Open Sans"/>
              </a:rPr>
              <a:t>, </a:t>
            </a:r>
            <a:r>
              <a:rPr lang="en-US" dirty="0" err="1">
                <a:latin typeface="Open Sans"/>
              </a:rPr>
              <a:t>perusahaan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bisa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menggunakan</a:t>
            </a:r>
            <a:r>
              <a:rPr lang="en-US" dirty="0">
                <a:latin typeface="Open Sans"/>
              </a:rPr>
              <a:t> model 4C-Diamond yang </a:t>
            </a:r>
            <a:r>
              <a:rPr lang="en-US" dirty="0" err="1">
                <a:latin typeface="Open Sans"/>
              </a:rPr>
              <a:t>terdiri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dari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perubahan</a:t>
            </a:r>
            <a:r>
              <a:rPr lang="en-US" dirty="0">
                <a:latin typeface="Open Sans"/>
              </a:rPr>
              <a:t> (</a:t>
            </a:r>
            <a:r>
              <a:rPr lang="en-US" i="1" dirty="0">
                <a:latin typeface="Open Sans"/>
              </a:rPr>
              <a:t>Change</a:t>
            </a:r>
            <a:r>
              <a:rPr lang="en-US" dirty="0">
                <a:latin typeface="Open Sans"/>
              </a:rPr>
              <a:t>), </a:t>
            </a:r>
            <a:r>
              <a:rPr lang="en-US" dirty="0" err="1">
                <a:latin typeface="Open Sans"/>
              </a:rPr>
              <a:t>konsumen</a:t>
            </a:r>
            <a:r>
              <a:rPr lang="en-US" dirty="0">
                <a:latin typeface="Open Sans"/>
              </a:rPr>
              <a:t> (</a:t>
            </a:r>
            <a:r>
              <a:rPr lang="en-US" i="1" dirty="0">
                <a:latin typeface="Open Sans"/>
              </a:rPr>
              <a:t>Customer</a:t>
            </a:r>
            <a:r>
              <a:rPr lang="en-US" dirty="0">
                <a:latin typeface="Open Sans"/>
              </a:rPr>
              <a:t>), </a:t>
            </a:r>
            <a:r>
              <a:rPr lang="en-US" dirty="0" err="1">
                <a:latin typeface="Open Sans"/>
              </a:rPr>
              <a:t>pesaing</a:t>
            </a:r>
            <a:r>
              <a:rPr lang="en-US" dirty="0">
                <a:latin typeface="Open Sans"/>
              </a:rPr>
              <a:t> (</a:t>
            </a:r>
            <a:r>
              <a:rPr lang="en-US" i="1" dirty="0">
                <a:latin typeface="Open Sans"/>
              </a:rPr>
              <a:t>Competitor</a:t>
            </a:r>
            <a:r>
              <a:rPr lang="en-US" dirty="0">
                <a:latin typeface="Open Sans"/>
              </a:rPr>
              <a:t>),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perusahaan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itu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sendiri</a:t>
            </a:r>
            <a:r>
              <a:rPr lang="en-US" dirty="0">
                <a:latin typeface="Open Sans"/>
              </a:rPr>
              <a:t> (</a:t>
            </a:r>
            <a:r>
              <a:rPr lang="en-US" i="1" dirty="0">
                <a:latin typeface="Open Sans"/>
              </a:rPr>
              <a:t>Company</a:t>
            </a:r>
            <a:r>
              <a:rPr lang="en-US" dirty="0">
                <a:latin typeface="Open Sans"/>
              </a:rPr>
              <a:t>). </a:t>
            </a:r>
          </a:p>
          <a:p>
            <a:r>
              <a:rPr lang="en-US" dirty="0" err="1">
                <a:latin typeface="Open Sans"/>
              </a:rPr>
              <a:t>Setelah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mendapatkan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pemahaman</a:t>
            </a:r>
            <a:r>
              <a:rPr lang="en-US" dirty="0">
                <a:latin typeface="Open Sans"/>
              </a:rPr>
              <a:t> yang </a:t>
            </a:r>
            <a:r>
              <a:rPr lang="en-US" dirty="0" err="1">
                <a:latin typeface="Open Sans"/>
              </a:rPr>
              <a:t>komprehensif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tentang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lingkungan</a:t>
            </a:r>
            <a:r>
              <a:rPr lang="en-US" dirty="0">
                <a:latin typeface="Open Sans"/>
              </a:rPr>
              <a:t> internal </a:t>
            </a:r>
            <a:r>
              <a:rPr lang="en-US" dirty="0" err="1">
                <a:latin typeface="Open Sans"/>
              </a:rPr>
              <a:t>dan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eksternal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melalui</a:t>
            </a:r>
            <a:r>
              <a:rPr lang="en-US" dirty="0">
                <a:latin typeface="Open Sans"/>
              </a:rPr>
              <a:t> model 4C-Diamond, </a:t>
            </a:r>
            <a:r>
              <a:rPr lang="en-US" dirty="0" err="1">
                <a:latin typeface="Open Sans"/>
              </a:rPr>
              <a:t>perusahaan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juga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bisa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melakukan</a:t>
            </a:r>
            <a:r>
              <a:rPr lang="en-US" dirty="0">
                <a:latin typeface="Open Sans"/>
              </a:rPr>
              <a:t> </a:t>
            </a:r>
            <a:r>
              <a:rPr lang="en-US" dirty="0" err="1">
                <a:latin typeface="Open Sans"/>
              </a:rPr>
              <a:t>analisis</a:t>
            </a:r>
            <a:r>
              <a:rPr lang="en-US" dirty="0">
                <a:latin typeface="Open Sans"/>
              </a:rPr>
              <a:t> </a:t>
            </a:r>
            <a:r>
              <a:rPr lang="en-US" dirty="0" smtClean="0">
                <a:latin typeface="Open Sans"/>
              </a:rPr>
              <a:t>SWOT</a:t>
            </a:r>
            <a:endParaRPr lang="en-US" b="0" i="0" dirty="0"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41088275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5334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>
                <a:latin typeface="var(--global-heading-font-family)"/>
              </a:rPr>
              <a:t>3. </a:t>
            </a:r>
            <a:r>
              <a:rPr lang="en-US" b="1" dirty="0" err="1">
                <a:latin typeface="var(--global-heading-font-family)"/>
              </a:rPr>
              <a:t>Perencanaan</a:t>
            </a:r>
            <a:r>
              <a:rPr lang="en-US" b="1" dirty="0">
                <a:latin typeface="var(--global-heading-font-family)"/>
              </a:rPr>
              <a:t>/</a:t>
            </a:r>
            <a:r>
              <a:rPr lang="en-US" b="1" dirty="0" err="1">
                <a:latin typeface="var(--global-heading-font-family)"/>
              </a:rPr>
              <a:t>Strategi</a:t>
            </a:r>
            <a:r>
              <a:rPr lang="en-US" b="1" dirty="0">
                <a:latin typeface="var(--global-heading-font-family)"/>
              </a:rPr>
              <a:t> </a:t>
            </a:r>
            <a:r>
              <a:rPr lang="en-US" b="1" dirty="0" err="1">
                <a:latin typeface="var(--global-heading-font-family)"/>
              </a:rPr>
              <a:t>Pemasaran</a:t>
            </a:r>
            <a:endParaRPr lang="en-US" b="1" dirty="0">
              <a:latin typeface="var(--global-heading-font-family)"/>
            </a:endParaRPr>
          </a:p>
          <a:p>
            <a:pPr algn="just"/>
            <a:r>
              <a:rPr lang="en-US" dirty="0" err="1">
                <a:solidFill>
                  <a:srgbClr val="3B3B3B"/>
                </a:solidFill>
                <a:latin typeface="Open Sans"/>
              </a:rPr>
              <a:t>Setelah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mengidentifikasi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berbagai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faktor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melalui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analisis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situasi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bisa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memprioritaskan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merencanakan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peluang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mana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ingin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dikejar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terlebih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dahulu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Sebab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menyusun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rencana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memperjelas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siapa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target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konsumen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bagaimana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mencapai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mereka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</a:t>
            </a:r>
            <a:endParaRPr lang="en-US" b="0" i="0" dirty="0">
              <a:solidFill>
                <a:srgbClr val="3B3B3B"/>
              </a:solidFill>
              <a:effectLst/>
              <a:latin typeface="Open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140654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var(--global-heading-font-family)"/>
              </a:rPr>
              <a:t>4. </a:t>
            </a:r>
            <a:r>
              <a:rPr lang="en-US" b="1" i="1" dirty="0">
                <a:latin typeface="var(--global-heading-font-family)"/>
              </a:rPr>
              <a:t>Marketing Mix</a:t>
            </a:r>
            <a:r>
              <a:rPr lang="en-US" b="1" dirty="0">
                <a:latin typeface="var(--global-heading-font-family)"/>
              </a:rPr>
              <a:t> </a:t>
            </a:r>
            <a:r>
              <a:rPr lang="en-US" b="1" dirty="0" err="1">
                <a:latin typeface="var(--global-heading-font-family)"/>
              </a:rPr>
              <a:t>atau</a:t>
            </a:r>
            <a:r>
              <a:rPr lang="en-US" b="1" dirty="0">
                <a:latin typeface="var(--global-heading-font-family)"/>
              </a:rPr>
              <a:t> </a:t>
            </a:r>
            <a:r>
              <a:rPr lang="en-US" b="1" dirty="0" err="1">
                <a:latin typeface="var(--global-heading-font-family)"/>
              </a:rPr>
              <a:t>Taktik</a:t>
            </a:r>
            <a:r>
              <a:rPr lang="en-US" b="1" dirty="0">
                <a:latin typeface="var(--global-heading-font-family)"/>
              </a:rPr>
              <a:t> </a:t>
            </a:r>
            <a:r>
              <a:rPr lang="en-US" b="1" dirty="0" err="1">
                <a:latin typeface="var(--global-heading-font-family)"/>
              </a:rPr>
              <a:t>Pemasaran</a:t>
            </a:r>
            <a:r>
              <a:rPr lang="en-US" b="1" dirty="0">
                <a:latin typeface="var(--global-heading-font-family)"/>
              </a:rPr>
              <a:t> 4P</a:t>
            </a:r>
            <a:endParaRPr lang="en-US" b="1" i="0" dirty="0">
              <a:effectLst/>
              <a:latin typeface="var(--global-heading-font-family)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63991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3B3B3B"/>
                </a:solidFill>
                <a:latin typeface="Open Sans"/>
              </a:rPr>
              <a:t>Langkah</a:t>
            </a:r>
            <a:r>
              <a:rPr lang="en-US" dirty="0" smtClean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berikutnya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adalah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menerapkan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taktik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4P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atau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 </a:t>
            </a:r>
            <a:r>
              <a:rPr lang="en-US" i="1" dirty="0">
                <a:solidFill>
                  <a:srgbClr val="3B3B3B"/>
                </a:solidFill>
                <a:latin typeface="Open Sans"/>
              </a:rPr>
              <a:t>marketing mix. 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Di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tahap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ini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merencanakan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pengembangan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produk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melalui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4P (</a:t>
            </a:r>
            <a:r>
              <a:rPr lang="en-US" i="1" dirty="0">
                <a:solidFill>
                  <a:srgbClr val="3B3B3B"/>
                </a:solidFill>
                <a:latin typeface="Open Sans"/>
              </a:rPr>
              <a:t>Product, Price, Promotion, Place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). </a:t>
            </a:r>
          </a:p>
        </p:txBody>
      </p:sp>
    </p:spTree>
    <p:extLst>
      <p:ext uri="{BB962C8B-B14F-4D97-AF65-F5344CB8AC3E}">
        <p14:creationId xmlns:p14="http://schemas.microsoft.com/office/powerpoint/2010/main" val="34459739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069181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3B3B3B"/>
                </a:solidFill>
                <a:latin typeface="Open Sans"/>
              </a:rPr>
              <a:t>Product</a:t>
            </a:r>
            <a:endParaRPr lang="en-US" b="1" dirty="0">
              <a:solidFill>
                <a:srgbClr val="3B3B3B"/>
              </a:solidFill>
              <a:latin typeface="Open Sans"/>
            </a:endParaRPr>
          </a:p>
          <a:p>
            <a:pPr algn="just"/>
            <a:r>
              <a:rPr lang="en-US" dirty="0" err="1">
                <a:solidFill>
                  <a:srgbClr val="3B3B3B"/>
                </a:solidFill>
                <a:latin typeface="Open Sans"/>
              </a:rPr>
              <a:t>Produk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adalah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barang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atau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layanan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ditawarkan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konsumen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untuk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memenuhi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kebutuhan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mereka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masing-masing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misalnya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dapat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membantu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memecahkan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masalah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Pastikan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memiliki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pemahaman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jelas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terkait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produk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ditawarkannya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konsumen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3B3B3B"/>
                </a:solidFill>
                <a:latin typeface="Open Sans"/>
              </a:rPr>
              <a:t>Price</a:t>
            </a:r>
            <a:endParaRPr lang="en-US" b="1" dirty="0">
              <a:solidFill>
                <a:srgbClr val="3B3B3B"/>
              </a:solidFill>
              <a:latin typeface="Open Sans"/>
            </a:endParaRPr>
          </a:p>
          <a:p>
            <a:r>
              <a:rPr lang="en-US" dirty="0" err="1">
                <a:solidFill>
                  <a:srgbClr val="3B3B3B"/>
                </a:solidFill>
                <a:latin typeface="Open Sans"/>
              </a:rPr>
              <a:t>Harga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adalah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jumlah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uang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yang target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audiens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bersedia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bayarkan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untuk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produk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tersebut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Faktor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harga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meliputi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diskon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periode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pembayaran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harga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jual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serta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biaya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produksi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produk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bagi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3B3B3B"/>
                </a:solidFill>
                <a:latin typeface="Open Sans"/>
              </a:rPr>
              <a:t>Promotion</a:t>
            </a:r>
            <a:endParaRPr lang="en-US" b="1" dirty="0">
              <a:solidFill>
                <a:srgbClr val="3B3B3B"/>
              </a:solidFill>
              <a:latin typeface="Open Sans"/>
            </a:endParaRPr>
          </a:p>
          <a:p>
            <a:r>
              <a:rPr lang="en-US" dirty="0" err="1">
                <a:solidFill>
                  <a:srgbClr val="3B3B3B"/>
                </a:solidFill>
                <a:latin typeface="Open Sans"/>
              </a:rPr>
              <a:t>Promosi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adalah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cara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mengkomunikasikan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produknya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ke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target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audiens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Dalam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promosi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bisa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mengedukasi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konsumen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bahwa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produknya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memberikan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nilai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berguna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untuk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memecahkan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masalah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mereka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 </a:t>
            </a:r>
            <a:endParaRPr lang="en-US" dirty="0">
              <a:solidFill>
                <a:srgbClr val="3B3B3B"/>
              </a:solidFill>
              <a:latin typeface="Open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855" y="4762500"/>
            <a:ext cx="91301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3B3B3B"/>
                </a:solidFill>
                <a:latin typeface="Open Sans"/>
              </a:rPr>
              <a:t>Place </a:t>
            </a:r>
            <a:endParaRPr lang="en-US" b="1" dirty="0">
              <a:solidFill>
                <a:srgbClr val="3B3B3B"/>
              </a:solidFill>
              <a:latin typeface="Open Sans"/>
            </a:endParaRPr>
          </a:p>
          <a:p>
            <a:r>
              <a:rPr lang="en-US" dirty="0">
                <a:solidFill>
                  <a:srgbClr val="3B3B3B"/>
                </a:solidFill>
                <a:latin typeface="Open Sans"/>
              </a:rPr>
              <a:t>Perusahaan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juga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perlu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mempertimbangkan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tempat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sebagai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distribusi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produk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Dengan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begitu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, target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audiens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bisa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mendapatkan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produk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dengan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mudah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Adapun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contoh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 </a:t>
            </a:r>
            <a:r>
              <a:rPr lang="en-US" i="1" dirty="0">
                <a:solidFill>
                  <a:srgbClr val="3B3B3B"/>
                </a:solidFill>
                <a:latin typeface="Open Sans"/>
              </a:rPr>
              <a:t>place 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yang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bisa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dipertimbangkan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adalah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toko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 </a:t>
            </a:r>
            <a:r>
              <a:rPr lang="en-US" i="1" dirty="0">
                <a:solidFill>
                  <a:srgbClr val="3B3B3B"/>
                </a:solidFill>
                <a:latin typeface="Open Sans"/>
              </a:rPr>
              <a:t>online, 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retail, outlet,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dirty="0" err="1">
                <a:solidFill>
                  <a:srgbClr val="3B3B3B"/>
                </a:solidFill>
                <a:latin typeface="Open Sans"/>
              </a:rPr>
              <a:t>lainnya</a:t>
            </a:r>
            <a:r>
              <a:rPr lang="en-US" dirty="0">
                <a:solidFill>
                  <a:srgbClr val="3B3B3B"/>
                </a:solidFill>
                <a:latin typeface="Open Sans"/>
              </a:rPr>
              <a:t>.</a:t>
            </a:r>
            <a:endParaRPr lang="en-US" b="0" i="0" dirty="0">
              <a:solidFill>
                <a:srgbClr val="3B3B3B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0355501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-34636" y="1295400"/>
            <a:ext cx="9220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var(--global-heading-font-family)"/>
              </a:rPr>
              <a:t>5. </a:t>
            </a:r>
            <a:r>
              <a:rPr lang="en-US" sz="2000" b="1" dirty="0" err="1">
                <a:latin typeface="var(--global-heading-font-family)"/>
              </a:rPr>
              <a:t>Implementasi</a:t>
            </a:r>
            <a:r>
              <a:rPr lang="en-US" sz="2000" b="1" dirty="0">
                <a:latin typeface="var(--global-heading-font-family)"/>
              </a:rPr>
              <a:t> </a:t>
            </a:r>
            <a:r>
              <a:rPr lang="en-US" sz="2000" b="1" dirty="0" err="1">
                <a:latin typeface="var(--global-heading-font-family)"/>
              </a:rPr>
              <a:t>dan</a:t>
            </a:r>
            <a:r>
              <a:rPr lang="en-US" sz="2000" b="1" dirty="0">
                <a:latin typeface="var(--global-heading-font-family)"/>
              </a:rPr>
              <a:t> </a:t>
            </a:r>
            <a:r>
              <a:rPr lang="en-US" sz="2000" b="1" dirty="0" err="1">
                <a:latin typeface="var(--global-heading-font-family)"/>
              </a:rPr>
              <a:t>Pengendalian</a:t>
            </a:r>
            <a:endParaRPr lang="en-US" sz="2000" b="1" dirty="0">
              <a:latin typeface="var(--global-heading-font-family)"/>
            </a:endParaRPr>
          </a:p>
          <a:p>
            <a:r>
              <a:rPr lang="en-US" sz="2000" dirty="0" err="1">
                <a:solidFill>
                  <a:srgbClr val="3B3B3B"/>
                </a:solidFill>
                <a:latin typeface="Open Sans"/>
              </a:rPr>
              <a:t>Langkah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terakhir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adalah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implementasi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pengendalian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Dalam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tahap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ini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akan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menerapkan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semua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rencana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yang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telah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dirumuskan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tadi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Perlu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diingat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bahwa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langkah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pemasaran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strategis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adalah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proses yang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dinamis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Maka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dari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itu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harus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mengukur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mengevaluasi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secara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teratur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sehingga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bisa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melihat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 </a:t>
            </a:r>
            <a:r>
              <a:rPr lang="en-US" sz="2000" i="1" dirty="0">
                <a:solidFill>
                  <a:srgbClr val="3B3B3B"/>
                </a:solidFill>
                <a:latin typeface="Open Sans"/>
              </a:rPr>
              <a:t>progress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-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nya</a:t>
            </a:r>
            <a:r>
              <a:rPr lang="en-US" sz="2000" dirty="0" smtClean="0">
                <a:solidFill>
                  <a:srgbClr val="3B3B3B"/>
                </a:solidFill>
                <a:latin typeface="Open Sans"/>
              </a:rPr>
              <a:t>.</a:t>
            </a:r>
          </a:p>
          <a:p>
            <a:endParaRPr lang="en-US" sz="2000" dirty="0">
              <a:solidFill>
                <a:srgbClr val="3B3B3B"/>
              </a:solidFill>
              <a:latin typeface="Open Sans"/>
            </a:endParaRPr>
          </a:p>
          <a:p>
            <a:r>
              <a:rPr lang="en-US" sz="2000" dirty="0" err="1">
                <a:solidFill>
                  <a:srgbClr val="3B3B3B"/>
                </a:solidFill>
                <a:latin typeface="Open Sans"/>
              </a:rPr>
              <a:t>Dalam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hal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mengukur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mengevaluasi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bisa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melihat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dari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berbagai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aspek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Mulai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dari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pendapatan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penjualan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kepuasan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konsumen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jumlah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kunjungan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situs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web,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atau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metrik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lainnya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.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Jika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angka-angka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tersebut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tidak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mencapai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 </a:t>
            </a:r>
            <a:r>
              <a:rPr lang="en-US" sz="2000" i="1" dirty="0">
                <a:solidFill>
                  <a:srgbClr val="3B3B3B"/>
                </a:solidFill>
                <a:latin typeface="Open Sans"/>
              </a:rPr>
              <a:t>goals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,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perusahaan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dapat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melakukan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perubahan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atau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restrukturisasi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untuk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mencapai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tujuan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itu</a:t>
            </a:r>
            <a:r>
              <a:rPr lang="en-US" sz="2000" dirty="0">
                <a:solidFill>
                  <a:srgbClr val="3B3B3B"/>
                </a:solidFill>
                <a:latin typeface="Open Sans"/>
              </a:rPr>
              <a:t> </a:t>
            </a:r>
            <a:r>
              <a:rPr lang="en-US" sz="2000" dirty="0" err="1">
                <a:solidFill>
                  <a:srgbClr val="3B3B3B"/>
                </a:solidFill>
                <a:latin typeface="Open Sans"/>
              </a:rPr>
              <a:t>semua</a:t>
            </a:r>
            <a:endParaRPr lang="en-US" sz="2000" b="0" i="0" dirty="0">
              <a:solidFill>
                <a:srgbClr val="3B3B3B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8834540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751344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2800" dirty="0" err="1">
                <a:latin typeface="Open Sans"/>
              </a:rPr>
              <a:t>Strategi</a:t>
            </a:r>
            <a:r>
              <a:rPr lang="en-US" sz="2800" dirty="0">
                <a:latin typeface="Open Sans"/>
              </a:rPr>
              <a:t> </a:t>
            </a:r>
            <a:r>
              <a:rPr lang="en-US" sz="2800" i="1" dirty="0">
                <a:latin typeface="Open Sans"/>
              </a:rPr>
              <a:t>event marketing</a:t>
            </a:r>
            <a:r>
              <a:rPr lang="en-US" sz="2800" dirty="0">
                <a:latin typeface="Open Sans"/>
              </a:rPr>
              <a:t> yang </a:t>
            </a:r>
            <a:r>
              <a:rPr lang="en-US" sz="2800" dirty="0" err="1">
                <a:latin typeface="Open Sans"/>
              </a:rPr>
              <a:t>akan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kita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bahas</a:t>
            </a:r>
            <a:r>
              <a:rPr lang="en-US" sz="2800" dirty="0">
                <a:latin typeface="Open Sans"/>
              </a:rPr>
              <a:t> kali </a:t>
            </a:r>
            <a:r>
              <a:rPr lang="en-US" sz="2800" dirty="0" err="1">
                <a:latin typeface="Open Sans"/>
              </a:rPr>
              <a:t>ini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sangat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erat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kaitannya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dengan</a:t>
            </a:r>
            <a:r>
              <a:rPr lang="en-US" sz="2800" dirty="0">
                <a:latin typeface="Open Sans"/>
              </a:rPr>
              <a:t> </a:t>
            </a:r>
            <a:r>
              <a:rPr lang="en-US" sz="2800" i="1" dirty="0">
                <a:latin typeface="Open Sans"/>
              </a:rPr>
              <a:t>branding</a:t>
            </a:r>
            <a:r>
              <a:rPr lang="en-US" sz="2800" dirty="0">
                <a:latin typeface="Open Sans"/>
              </a:rPr>
              <a:t> </a:t>
            </a:r>
            <a:r>
              <a:rPr lang="en-US" sz="2800" dirty="0" err="1">
                <a:latin typeface="Open Sans"/>
              </a:rPr>
              <a:t>dan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juga</a:t>
            </a:r>
            <a:r>
              <a:rPr lang="en-US" sz="2800" dirty="0">
                <a:latin typeface="Open Sans"/>
              </a:rPr>
              <a:t> </a:t>
            </a:r>
            <a:r>
              <a:rPr lang="en-US" sz="2800" i="1" dirty="0">
                <a:latin typeface="Open Sans"/>
              </a:rPr>
              <a:t>brand awareness</a:t>
            </a:r>
            <a:r>
              <a:rPr lang="en-US" sz="2800" i="1" dirty="0" smtClean="0">
                <a:latin typeface="Open Sans"/>
              </a:rPr>
              <a:t>.</a:t>
            </a:r>
          </a:p>
          <a:p>
            <a:pPr algn="just" fontAlgn="base"/>
            <a:endParaRPr lang="en-US" sz="2800" dirty="0">
              <a:latin typeface="Open Sans"/>
            </a:endParaRPr>
          </a:p>
          <a:p>
            <a:pPr algn="just" fontAlgn="base"/>
            <a:r>
              <a:rPr lang="en-US" sz="2800" dirty="0" err="1" smtClean="0">
                <a:latin typeface="Open Sans"/>
              </a:rPr>
              <a:t>Hakikatnya</a:t>
            </a:r>
            <a:r>
              <a:rPr lang="en-US" sz="2800" dirty="0">
                <a:latin typeface="Open Sans"/>
              </a:rPr>
              <a:t>, event </a:t>
            </a:r>
            <a:r>
              <a:rPr lang="en-US" sz="2800" dirty="0" err="1">
                <a:latin typeface="Open Sans"/>
              </a:rPr>
              <a:t>adalah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suatu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pergelaran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ataupun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kegiatan</a:t>
            </a:r>
            <a:r>
              <a:rPr lang="en-US" sz="2800" dirty="0">
                <a:latin typeface="Open Sans"/>
              </a:rPr>
              <a:t> yang </a:t>
            </a:r>
            <a:r>
              <a:rPr lang="en-US" sz="2800" dirty="0" err="1">
                <a:latin typeface="Open Sans"/>
              </a:rPr>
              <a:t>dipertunjukkan</a:t>
            </a:r>
            <a:r>
              <a:rPr lang="en-US" sz="2800" dirty="0">
                <a:latin typeface="Open Sans"/>
              </a:rPr>
              <a:t>. </a:t>
            </a:r>
            <a:r>
              <a:rPr lang="en-US" sz="2800" dirty="0" err="1">
                <a:latin typeface="Open Sans"/>
              </a:rPr>
              <a:t>Itu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artinya</a:t>
            </a:r>
            <a:r>
              <a:rPr lang="en-US" sz="2800" dirty="0">
                <a:latin typeface="Open Sans"/>
              </a:rPr>
              <a:t>, </a:t>
            </a:r>
            <a:r>
              <a:rPr lang="en-US" sz="2800" dirty="0" err="1">
                <a:latin typeface="Open Sans"/>
              </a:rPr>
              <a:t>tujuannya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adalah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menyelenggarakan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acara</a:t>
            </a:r>
            <a:r>
              <a:rPr lang="en-US" sz="2800" dirty="0">
                <a:latin typeface="Open Sans"/>
              </a:rPr>
              <a:t>. </a:t>
            </a:r>
            <a:r>
              <a:rPr lang="en-US" sz="2800" dirty="0" err="1">
                <a:latin typeface="Open Sans"/>
              </a:rPr>
              <a:t>Tapi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untuk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suatu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perusahaan</a:t>
            </a:r>
            <a:r>
              <a:rPr lang="en-US" sz="2800" dirty="0">
                <a:latin typeface="Open Sans"/>
              </a:rPr>
              <a:t>, </a:t>
            </a:r>
            <a:r>
              <a:rPr lang="en-US" sz="2800" dirty="0" err="1">
                <a:latin typeface="Open Sans"/>
              </a:rPr>
              <a:t>acara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adalah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suatu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cara</a:t>
            </a:r>
            <a:r>
              <a:rPr lang="en-US" sz="2800" dirty="0">
                <a:latin typeface="Open Sans"/>
              </a:rPr>
              <a:t> yang </a:t>
            </a:r>
            <a:r>
              <a:rPr lang="en-US" sz="2800" dirty="0" err="1">
                <a:latin typeface="Open Sans"/>
              </a:rPr>
              <a:t>baik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untuk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mencapai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tujuan</a:t>
            </a:r>
            <a:r>
              <a:rPr lang="en-US" sz="2800" dirty="0">
                <a:latin typeface="Open Sans"/>
              </a:rPr>
              <a:t>, </a:t>
            </a:r>
            <a:r>
              <a:rPr lang="en-US" sz="2800" dirty="0" err="1">
                <a:latin typeface="Open Sans"/>
              </a:rPr>
              <a:t>yakni</a:t>
            </a:r>
            <a:r>
              <a:rPr lang="en-US" sz="2800" dirty="0">
                <a:latin typeface="Open Sans"/>
              </a:rPr>
              <a:t> </a:t>
            </a:r>
            <a:r>
              <a:rPr lang="en-US" sz="2800" dirty="0" err="1">
                <a:latin typeface="Open Sans"/>
              </a:rPr>
              <a:t>keuntungan</a:t>
            </a:r>
            <a:r>
              <a:rPr lang="en-US" sz="2800" dirty="0">
                <a:latin typeface="Open Sans"/>
              </a:rPr>
              <a:t>.</a:t>
            </a:r>
            <a:endParaRPr lang="en-US" sz="2800" b="0" i="0" dirty="0"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54027841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5406" y="381000"/>
            <a:ext cx="4416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333333"/>
                </a:solidFill>
                <a:latin typeface="Buka Sans Display"/>
              </a:rPr>
              <a:t>7 Cara </a:t>
            </a:r>
            <a:r>
              <a:rPr lang="es-ES" b="1" dirty="0" err="1">
                <a:solidFill>
                  <a:srgbClr val="333333"/>
                </a:solidFill>
                <a:latin typeface="Buka Sans Display"/>
              </a:rPr>
              <a:t>Pemasaran</a:t>
            </a:r>
            <a:r>
              <a:rPr lang="es-ES" b="1" dirty="0">
                <a:solidFill>
                  <a:srgbClr val="333333"/>
                </a:solidFill>
                <a:latin typeface="Buka Sans Display"/>
              </a:rPr>
              <a:t> </a:t>
            </a:r>
            <a:r>
              <a:rPr lang="es-ES" b="1" dirty="0" err="1">
                <a:solidFill>
                  <a:srgbClr val="333333"/>
                </a:solidFill>
                <a:latin typeface="Buka Sans Display"/>
              </a:rPr>
              <a:t>Produk</a:t>
            </a:r>
            <a:r>
              <a:rPr lang="es-ES" b="1" dirty="0">
                <a:solidFill>
                  <a:srgbClr val="333333"/>
                </a:solidFill>
                <a:latin typeface="Buka Sans Display"/>
              </a:rPr>
              <a:t> yang </a:t>
            </a:r>
            <a:r>
              <a:rPr lang="es-ES" b="1" dirty="0" err="1">
                <a:solidFill>
                  <a:srgbClr val="333333"/>
                </a:solidFill>
                <a:latin typeface="Buka Sans Display"/>
              </a:rPr>
              <a:t>Efektif</a:t>
            </a:r>
            <a:endParaRPr lang="es-ES" b="1" i="0" dirty="0">
              <a:solidFill>
                <a:srgbClr val="333333"/>
              </a:solidFill>
              <a:effectLst/>
              <a:latin typeface="Buka Sans Display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5406" y="1154668"/>
            <a:ext cx="3300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Buka Sans Text"/>
              </a:rPr>
              <a:t>1.Pahami </a:t>
            </a:r>
            <a:r>
              <a:rPr lang="en-US" dirty="0" err="1">
                <a:latin typeface="Buka Sans Text"/>
              </a:rPr>
              <a:t>Siapa</a:t>
            </a:r>
            <a:r>
              <a:rPr lang="en-US" dirty="0">
                <a:latin typeface="Buka Sans Text"/>
              </a:rPr>
              <a:t> </a:t>
            </a:r>
            <a:r>
              <a:rPr lang="en-US" dirty="0" err="1">
                <a:latin typeface="Buka Sans Text"/>
              </a:rPr>
              <a:t>Pelangganmu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5406" y="174367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Buka Sans Text"/>
              </a:rPr>
              <a:t>2.Ketahui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Produkmu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0042" y="2382798"/>
            <a:ext cx="2018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Buka Sans Text"/>
              </a:rPr>
              <a:t>3.Susun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Rencana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0042" y="3030038"/>
            <a:ext cx="1864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Buka Sans Text"/>
              </a:rPr>
              <a:t>4.Edukasi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Pasar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9260" y="3710913"/>
            <a:ext cx="18518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Buka Sans Text"/>
              </a:rPr>
              <a:t>5.Tetap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Promosi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2333" y="4271389"/>
            <a:ext cx="2813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Buka Sans Text"/>
              </a:rPr>
              <a:t>6.Pelajari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Setiap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Langkah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62333" y="4987902"/>
            <a:ext cx="2018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Buka Sans Text"/>
              </a:rPr>
              <a:t>7.Mengulang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Lagi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92997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6858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>
                <a:solidFill>
                  <a:srgbClr val="333333"/>
                </a:solidFill>
                <a:latin typeface="Buka Sans Display"/>
              </a:rPr>
              <a:t>Pentingnya</a:t>
            </a:r>
            <a:r>
              <a:rPr lang="en-US" b="1" dirty="0">
                <a:solidFill>
                  <a:srgbClr val="333333"/>
                </a:solidFill>
                <a:latin typeface="Buka Sans Display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Buka Sans Display"/>
              </a:rPr>
              <a:t>Pemasaran</a:t>
            </a:r>
            <a:r>
              <a:rPr lang="en-US" b="1" dirty="0">
                <a:solidFill>
                  <a:srgbClr val="333333"/>
                </a:solidFill>
                <a:latin typeface="Buka Sans Display"/>
              </a:rPr>
              <a:t> </a:t>
            </a:r>
            <a:r>
              <a:rPr lang="en-US" b="1" dirty="0" err="1">
                <a:solidFill>
                  <a:srgbClr val="333333"/>
                </a:solidFill>
                <a:latin typeface="Buka Sans Display"/>
              </a:rPr>
              <a:t>Produk</a:t>
            </a:r>
            <a:endParaRPr lang="en-US" b="1" dirty="0">
              <a:solidFill>
                <a:srgbClr val="333333"/>
              </a:solidFill>
              <a:latin typeface="Buka Sans Display"/>
            </a:endParaRPr>
          </a:p>
          <a:p>
            <a:pPr algn="just"/>
            <a:r>
              <a:rPr lang="en-US" dirty="0" err="1">
                <a:solidFill>
                  <a:srgbClr val="333333"/>
                </a:solidFill>
                <a:latin typeface="Buka Sans Text"/>
              </a:rPr>
              <a:t>Pemasaran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produk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akan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mendatangkan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penghasilan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untuk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perusahaan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.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Dengan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memasarkan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produk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yang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tepat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akan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lebih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banyak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orang yang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tertarik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untuk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membeli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produk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tersebut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dan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ini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bisa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meningkatkan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penjualan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usaha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.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Berikut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ini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adalah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beberapa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alasan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mengapa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pemasaran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produk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sangatlah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penting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:</a:t>
            </a:r>
            <a:endParaRPr lang="en-US" b="0" i="0" dirty="0">
              <a:solidFill>
                <a:srgbClr val="333333"/>
              </a:solidFill>
              <a:effectLst/>
              <a:latin typeface="Buka Sans Tex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27" y="2470666"/>
            <a:ext cx="4198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Buka Sans Text"/>
              </a:rPr>
              <a:t>1.Menarik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Calon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Pembeli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yang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Spesifik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709" y="3178433"/>
            <a:ext cx="34932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Buka Sans Text"/>
              </a:rPr>
              <a:t>2.Meningkatkan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Kualitas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Produk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7709" y="4038600"/>
            <a:ext cx="2903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333333"/>
                </a:solidFill>
                <a:latin typeface="Buka Sans Text"/>
              </a:rPr>
              <a:t>3.Menjadi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Lebih</a:t>
            </a:r>
            <a:r>
              <a:rPr lang="en-US" dirty="0">
                <a:solidFill>
                  <a:srgbClr val="333333"/>
                </a:solidFill>
                <a:latin typeface="Buka Sans Text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Buka Sans Text"/>
              </a:rPr>
              <a:t>Kompetitif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99946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5605</TotalTime>
  <Words>501</Words>
  <Application>Microsoft Office PowerPoint</Application>
  <PresentationFormat>On-screen Show (4:3)</PresentationFormat>
  <Paragraphs>48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Buka Sans Display</vt:lpstr>
      <vt:lpstr>Buka Sans Text</vt:lpstr>
      <vt:lpstr>Calibri</vt:lpstr>
      <vt:lpstr>Monotype Corsiva</vt:lpstr>
      <vt:lpstr>Open Sans</vt:lpstr>
      <vt:lpstr>Times New Roman</vt:lpstr>
      <vt:lpstr>var(--global-heading-font-family)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613</cp:revision>
  <cp:lastPrinted>2017-08-29T02:54:51Z</cp:lastPrinted>
  <dcterms:created xsi:type="dcterms:W3CDTF">2010-04-18T12:06:30Z</dcterms:created>
  <dcterms:modified xsi:type="dcterms:W3CDTF">2024-12-11T09:20:32Z</dcterms:modified>
</cp:coreProperties>
</file>