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23" r:id="rId3"/>
    <p:sldId id="324" r:id="rId4"/>
    <p:sldId id="325" r:id="rId5"/>
    <p:sldId id="326" r:id="rId6"/>
    <p:sldId id="328" r:id="rId7"/>
    <p:sldId id="329" r:id="rId8"/>
    <p:sldId id="327" r:id="rId9"/>
    <p:sldId id="330" r:id="rId10"/>
    <p:sldId id="331" r:id="rId11"/>
    <p:sldId id="333" r:id="rId12"/>
    <p:sldId id="332" r:id="rId13"/>
    <p:sldId id="334" r:id="rId14"/>
    <p:sldId id="321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46BE8-2A3F-4C61-8147-B28373D1B936}">
          <p14:sldIdLst>
            <p14:sldId id="256"/>
            <p14:sldId id="323"/>
            <p14:sldId id="324"/>
            <p14:sldId id="325"/>
            <p14:sldId id="326"/>
            <p14:sldId id="328"/>
            <p14:sldId id="329"/>
            <p14:sldId id="327"/>
            <p14:sldId id="330"/>
            <p14:sldId id="331"/>
            <p14:sldId id="333"/>
            <p14:sldId id="332"/>
            <p14:sldId id="334"/>
          </p14:sldIdLst>
        </p14:section>
        <p14:section name="Untitled Section" id="{66505958-36ED-43B9-BE0F-94F689A9CF66}">
          <p14:sldIdLst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" autoAdjust="0"/>
    <p:restoredTop sz="94580" autoAdjust="0"/>
  </p:normalViewPr>
  <p:slideViewPr>
    <p:cSldViewPr>
      <p:cViewPr varScale="1">
        <p:scale>
          <a:sx n="69" d="100"/>
          <a:sy n="69" d="100"/>
        </p:scale>
        <p:origin x="16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8686800" cy="2057400"/>
          </a:xfrm>
        </p:spPr>
        <p:txBody>
          <a:bodyPr>
            <a:noAutofit/>
          </a:bodyPr>
          <a:lstStyle/>
          <a:p>
            <a:r>
              <a:rPr lang="en-US" sz="5400" b="1" dirty="0" err="1">
                <a:solidFill>
                  <a:schemeClr val="tx1"/>
                </a:solidFill>
              </a:rPr>
              <a:t>Strategi</a:t>
            </a:r>
            <a:r>
              <a:rPr lang="en-US" sz="5400" b="1" dirty="0">
                <a:solidFill>
                  <a:schemeClr val="tx1"/>
                </a:solidFill>
              </a:rPr>
              <a:t> </a:t>
            </a:r>
            <a:r>
              <a:rPr lang="en-US" sz="5400" b="1" dirty="0" err="1">
                <a:solidFill>
                  <a:schemeClr val="tx1"/>
                </a:solidFill>
              </a:rPr>
              <a:t>Pemasaran</a:t>
            </a:r>
            <a:r>
              <a:rPr lang="en-US" sz="5400" b="1" dirty="0">
                <a:solidFill>
                  <a:schemeClr val="tx1"/>
                </a:solidFill>
              </a:rPr>
              <a:t> Events</a:t>
            </a:r>
            <a:endParaRPr lang="en-US" sz="5400" dirty="0">
              <a:solidFill>
                <a:schemeClr val="tx1"/>
              </a:solidFill>
            </a:endParaRPr>
          </a:p>
          <a:p>
            <a:r>
              <a:rPr lang="en-US" sz="5400" dirty="0" smtClean="0">
                <a:solidFill>
                  <a:schemeClr val="tx1"/>
                </a:solidFill>
              </a:rPr>
              <a:t> </a:t>
            </a:r>
            <a:endParaRPr lang="en-US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-13855" y="1029078"/>
            <a:ext cx="885305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var(--h2_typography-font-family)"/>
              </a:rPr>
              <a:t>4. </a:t>
            </a:r>
            <a:r>
              <a:rPr lang="en-US" b="1" dirty="0" err="1">
                <a:latin typeface="var(--h2_typography-font-family)"/>
              </a:rPr>
              <a:t>Memeriksa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Ketersediaan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dan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Harga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Sewa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Lokasi</a:t>
            </a:r>
            <a:endParaRPr lang="en-US" b="1" dirty="0">
              <a:latin typeface="var(--h2_typography-font-family)"/>
            </a:endParaRPr>
          </a:p>
          <a:p>
            <a:pPr algn="just"/>
            <a:r>
              <a:rPr lang="en-US" dirty="0" err="1">
                <a:latin typeface="Open Sans"/>
              </a:rPr>
              <a:t>Saat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Anda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harus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memeriksa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ketersediaan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harga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sewanya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Pastikan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bahwa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Anda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tersedia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pada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tanggal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diinginkan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tidak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bertabrakan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dengan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lain yang </a:t>
            </a:r>
            <a:r>
              <a:rPr lang="en-US" dirty="0" err="1">
                <a:latin typeface="Open Sans"/>
              </a:rPr>
              <a:t>mungkin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berlangsung</a:t>
            </a:r>
            <a:r>
              <a:rPr lang="en-US" dirty="0">
                <a:latin typeface="Open Sans"/>
              </a:rPr>
              <a:t> di </a:t>
            </a:r>
            <a:r>
              <a:rPr lang="en-US" dirty="0" err="1">
                <a:latin typeface="Open Sans"/>
              </a:rPr>
              <a:t>sana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Selain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itu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periksa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harga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sewa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tersebut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apakah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sesuai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dengan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anggaran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sudah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disiapkan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atau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tidak</a:t>
            </a:r>
            <a:r>
              <a:rPr lang="en-US" dirty="0">
                <a:latin typeface="Open Sans"/>
              </a:rPr>
              <a:t>.</a:t>
            </a:r>
          </a:p>
          <a:p>
            <a:pPr algn="just"/>
            <a:r>
              <a:rPr lang="en-US" dirty="0" err="1">
                <a:latin typeface="Open Sans"/>
              </a:rPr>
              <a:t>Harga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sewa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biasanya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bervariasi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tergantung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pada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ukuran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fasilitas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tersebut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Pastikan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Anda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membandingkan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harga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sewa</a:t>
            </a:r>
            <a:r>
              <a:rPr lang="en-US" dirty="0">
                <a:latin typeface="Open Sans"/>
              </a:rPr>
              <a:t> di </a:t>
            </a:r>
            <a:r>
              <a:rPr lang="en-US" dirty="0" err="1">
                <a:latin typeface="Open Sans"/>
              </a:rPr>
              <a:t>beberapa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tempat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sebelum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membuat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keputusan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akhir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Jangan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lupa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untuk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menanyakan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tentang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persyaratan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biaya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tambahan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mungkin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dikenakan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oleh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seperti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biaya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parkir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biaya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listrik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atau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biaya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keamanan</a:t>
            </a:r>
            <a:r>
              <a:rPr lang="en-US" dirty="0">
                <a:latin typeface="Open Sans"/>
              </a:rPr>
              <a:t>.</a:t>
            </a:r>
            <a:endParaRPr lang="en-US" b="0" i="0" dirty="0">
              <a:effectLst/>
              <a:latin typeface="Open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4636" y="4679751"/>
            <a:ext cx="91093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var(--h2_typography-font-family)"/>
              </a:rPr>
              <a:t>5. </a:t>
            </a:r>
            <a:r>
              <a:rPr lang="en-US" b="1" dirty="0" err="1">
                <a:latin typeface="var(--h2_typography-font-family)"/>
              </a:rPr>
              <a:t>Memperhatikan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Keamanan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dan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Keselamatan</a:t>
            </a:r>
            <a:endParaRPr lang="en-US" b="1" dirty="0">
              <a:latin typeface="var(--h2_typography-font-family)"/>
            </a:endParaRPr>
          </a:p>
          <a:p>
            <a:pPr algn="just"/>
            <a:r>
              <a:rPr lang="en-US" dirty="0" err="1">
                <a:latin typeface="Open Sans"/>
              </a:rPr>
              <a:t>Ketika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faktor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keamanan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keselamatan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harus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diperhatikan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dengan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serius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Pastikan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dipilih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terletak</a:t>
            </a:r>
            <a:r>
              <a:rPr lang="en-US" dirty="0">
                <a:latin typeface="Open Sans"/>
              </a:rPr>
              <a:t> di </a:t>
            </a:r>
            <a:r>
              <a:rPr lang="en-US" dirty="0" err="1">
                <a:latin typeface="Open Sans"/>
              </a:rPr>
              <a:t>daerah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aman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bebas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dari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ancaman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kejahatan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Perhatikan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apakah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tersebut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dilengkapi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dengan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sistem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keamanan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seperti</a:t>
            </a:r>
            <a:r>
              <a:rPr lang="en-US" dirty="0">
                <a:latin typeface="Open Sans"/>
              </a:rPr>
              <a:t> CCTV, </a:t>
            </a:r>
            <a:r>
              <a:rPr lang="en-US" dirty="0" err="1">
                <a:latin typeface="Open Sans"/>
              </a:rPr>
              <a:t>petugas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keamanan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peralatan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pemadam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kebakaran</a:t>
            </a:r>
            <a:r>
              <a:rPr lang="en-US" dirty="0">
                <a:latin typeface="Open Sans"/>
              </a:rPr>
              <a:t>.</a:t>
            </a:r>
            <a:endParaRPr lang="en-US" b="0" i="0" dirty="0"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97661952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44780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var(--h2_typography-font-family)"/>
              </a:rPr>
              <a:t>6. </a:t>
            </a:r>
            <a:r>
              <a:rPr lang="en-US" b="1" dirty="0" err="1">
                <a:latin typeface="var(--h2_typography-font-family)"/>
              </a:rPr>
              <a:t>Mengetahui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Izin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dan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Peraturan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Terkait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Acara</a:t>
            </a:r>
            <a:endParaRPr lang="en-US" b="1" dirty="0">
              <a:latin typeface="var(--h2_typography-font-family)"/>
            </a:endParaRPr>
          </a:p>
          <a:p>
            <a:pPr algn="just"/>
            <a:r>
              <a:rPr lang="en-US" dirty="0" err="1">
                <a:solidFill>
                  <a:srgbClr val="5A5D62"/>
                </a:solidFill>
                <a:latin typeface="Open Sans"/>
              </a:rPr>
              <a:t>Mengetahui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izin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peraturan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terkait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acara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sangat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penting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agar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acara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berjalan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dengan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aman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lancar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Setiap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lokasi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acara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biasanya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memiliki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aturan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persyaratan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tertentu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harus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dipenuhi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sebelum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acara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berlangsung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Pastikan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untuk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memeriksa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peraturan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berlaku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di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lokasi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acara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terkait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izin-izin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diperlukan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seperti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izin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lokasi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izin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keamanan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izin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suara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izin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lainnya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mungkin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diperlukan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tergantung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pada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jenis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acara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akan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dilaksanakan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.</a:t>
            </a:r>
            <a:endParaRPr lang="en-US" b="0" i="0" dirty="0">
              <a:solidFill>
                <a:srgbClr val="5A5D62"/>
              </a:solidFill>
              <a:effectLst/>
              <a:latin typeface="Open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16233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var(--h2_typography-font-family)"/>
              </a:rPr>
              <a:t>7. </a:t>
            </a:r>
            <a:r>
              <a:rPr lang="en-US" b="1" dirty="0" err="1">
                <a:latin typeface="var(--h2_typography-font-family)"/>
              </a:rPr>
              <a:t>Memperhitungkan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Faktor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Cuaca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dan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Lingkungan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Sekitar</a:t>
            </a:r>
            <a:endParaRPr lang="en-US" b="1" dirty="0">
              <a:latin typeface="var(--h2_typography-font-family)"/>
            </a:endParaRPr>
          </a:p>
          <a:p>
            <a:pPr algn="just"/>
            <a:r>
              <a:rPr lang="en-US" dirty="0" err="1">
                <a:solidFill>
                  <a:srgbClr val="5A5D62"/>
                </a:solidFill>
                <a:latin typeface="Open Sans"/>
              </a:rPr>
              <a:t>Sebelum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memilih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lokasi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acara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ada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beberapa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faktor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penting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harus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dipertimbangkan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salah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satunya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adalah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faktor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cuaca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lingkungan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sekitar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Faktor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ini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dapat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mempengaruhi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kesuksesan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acara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kenyamanan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para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tamu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5A5D62"/>
                </a:solidFill>
                <a:latin typeface="Open Sans"/>
              </a:rPr>
              <a:t>hadir</a:t>
            </a:r>
            <a:r>
              <a:rPr lang="en-US" dirty="0">
                <a:solidFill>
                  <a:srgbClr val="5A5D62"/>
                </a:solidFill>
                <a:latin typeface="Open Sans"/>
              </a:rPr>
              <a:t>.</a:t>
            </a:r>
            <a:endParaRPr lang="en-US" b="0" i="0" dirty="0">
              <a:solidFill>
                <a:srgbClr val="5A5D62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8822786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295400"/>
            <a:ext cx="89916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b="1" dirty="0" err="1">
                <a:solidFill>
                  <a:srgbClr val="121212"/>
                </a:solidFill>
                <a:latin typeface="Montserrat"/>
              </a:rPr>
              <a:t>Apa</a:t>
            </a:r>
            <a:r>
              <a:rPr lang="en-US" sz="2400" b="1" dirty="0">
                <a:solidFill>
                  <a:srgbClr val="121212"/>
                </a:solidFill>
                <a:latin typeface="Montserrat"/>
              </a:rPr>
              <a:t> </a:t>
            </a:r>
            <a:r>
              <a:rPr lang="en-US" sz="2400" b="1" dirty="0" err="1">
                <a:solidFill>
                  <a:srgbClr val="121212"/>
                </a:solidFill>
                <a:latin typeface="Montserrat"/>
              </a:rPr>
              <a:t>itu</a:t>
            </a:r>
            <a:r>
              <a:rPr lang="en-US" sz="2400" b="1" dirty="0">
                <a:solidFill>
                  <a:srgbClr val="121212"/>
                </a:solidFill>
                <a:latin typeface="Montserrat"/>
              </a:rPr>
              <a:t> </a:t>
            </a:r>
            <a:r>
              <a:rPr lang="en-US" sz="2400" b="1" dirty="0" err="1">
                <a:solidFill>
                  <a:srgbClr val="121212"/>
                </a:solidFill>
                <a:latin typeface="Montserrat"/>
              </a:rPr>
              <a:t>Komunikasi</a:t>
            </a:r>
            <a:r>
              <a:rPr lang="en-US" sz="2400" b="1" dirty="0">
                <a:solidFill>
                  <a:srgbClr val="121212"/>
                </a:solidFill>
                <a:latin typeface="Montserrat"/>
              </a:rPr>
              <a:t> </a:t>
            </a:r>
            <a:r>
              <a:rPr lang="en-US" sz="2400" b="1" dirty="0" err="1">
                <a:solidFill>
                  <a:srgbClr val="121212"/>
                </a:solidFill>
                <a:latin typeface="Montserrat"/>
              </a:rPr>
              <a:t>Pemasaran</a:t>
            </a:r>
            <a:r>
              <a:rPr lang="en-US" sz="2400" b="1" dirty="0">
                <a:solidFill>
                  <a:srgbClr val="121212"/>
                </a:solidFill>
                <a:latin typeface="Montserrat"/>
              </a:rPr>
              <a:t> </a:t>
            </a:r>
            <a:r>
              <a:rPr lang="en-US" sz="2400" b="1" dirty="0" err="1">
                <a:solidFill>
                  <a:srgbClr val="121212"/>
                </a:solidFill>
                <a:latin typeface="Montserrat"/>
              </a:rPr>
              <a:t>Terintegrasi</a:t>
            </a:r>
            <a:r>
              <a:rPr lang="en-US" sz="2400" b="1" dirty="0" smtClean="0">
                <a:solidFill>
                  <a:srgbClr val="121212"/>
                </a:solidFill>
                <a:latin typeface="Montserrat"/>
              </a:rPr>
              <a:t>?</a:t>
            </a:r>
          </a:p>
          <a:p>
            <a:pPr fontAlgn="base"/>
            <a:endParaRPr lang="en-US" b="1" dirty="0">
              <a:solidFill>
                <a:srgbClr val="121212"/>
              </a:solidFill>
              <a:latin typeface="Montserrat"/>
            </a:endParaRPr>
          </a:p>
          <a:p>
            <a:pPr fontAlgn="base"/>
            <a:r>
              <a:rPr lang="en-US" sz="2400" dirty="0" err="1">
                <a:latin typeface="Open Sans"/>
              </a:rPr>
              <a:t>Komunikasi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pemasaran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terintegrasi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atau</a:t>
            </a:r>
            <a:r>
              <a:rPr lang="en-US" sz="2400" dirty="0">
                <a:latin typeface="Open Sans"/>
              </a:rPr>
              <a:t> </a:t>
            </a:r>
            <a:r>
              <a:rPr lang="en-US" sz="2400" i="1" dirty="0">
                <a:latin typeface="Open Sans"/>
              </a:rPr>
              <a:t>Integrated Marketing Communications (IMC)</a:t>
            </a:r>
            <a:r>
              <a:rPr lang="en-US" sz="2400" dirty="0">
                <a:latin typeface="Open Sans"/>
              </a:rPr>
              <a:t> </a:t>
            </a:r>
            <a:r>
              <a:rPr lang="en-US" sz="2400" dirty="0" err="1">
                <a:latin typeface="Open Sans"/>
              </a:rPr>
              <a:t>adalah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fungsi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pemasaran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strategis</a:t>
            </a:r>
            <a:r>
              <a:rPr lang="en-US" sz="2400" dirty="0">
                <a:latin typeface="Open Sans"/>
              </a:rPr>
              <a:t>, </a:t>
            </a:r>
            <a:r>
              <a:rPr lang="en-US" sz="2400" dirty="0" err="1">
                <a:latin typeface="Open Sans"/>
              </a:rPr>
              <a:t>kolaboratif</a:t>
            </a:r>
            <a:r>
              <a:rPr lang="en-US" sz="2400" dirty="0">
                <a:latin typeface="Open Sans"/>
              </a:rPr>
              <a:t>, </a:t>
            </a:r>
            <a:r>
              <a:rPr lang="en-US" sz="2400" dirty="0" err="1">
                <a:latin typeface="Open Sans"/>
              </a:rPr>
              <a:t>dan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promosi</a:t>
            </a:r>
            <a:r>
              <a:rPr lang="en-US" sz="2400" dirty="0">
                <a:latin typeface="Open Sans"/>
              </a:rPr>
              <a:t> di </a:t>
            </a:r>
            <a:r>
              <a:rPr lang="en-US" sz="2400" dirty="0" err="1">
                <a:latin typeface="Open Sans"/>
              </a:rPr>
              <a:t>mana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audiens</a:t>
            </a:r>
            <a:r>
              <a:rPr lang="en-US" sz="2400" dirty="0">
                <a:latin typeface="Open Sans"/>
              </a:rPr>
              <a:t> yang </a:t>
            </a:r>
            <a:r>
              <a:rPr lang="en-US" sz="2400" dirty="0" err="1">
                <a:latin typeface="Open Sans"/>
              </a:rPr>
              <a:t>ditargetkan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menerima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pesan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merek</a:t>
            </a:r>
            <a:r>
              <a:rPr lang="en-US" sz="2400" dirty="0">
                <a:latin typeface="Open Sans"/>
              </a:rPr>
              <a:t> yang </a:t>
            </a:r>
            <a:r>
              <a:rPr lang="en-US" sz="2400" dirty="0" err="1">
                <a:latin typeface="Open Sans"/>
              </a:rPr>
              <a:t>konsisten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dan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persuasif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melalui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berbagai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saluran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pemasaran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secara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terintegrasi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untuk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menggerakkan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pembeli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melalui</a:t>
            </a:r>
            <a:r>
              <a:rPr lang="en-US" sz="2400" dirty="0">
                <a:latin typeface="Open Sans"/>
              </a:rPr>
              <a:t> proses </a:t>
            </a:r>
            <a:r>
              <a:rPr lang="en-US" sz="2400" dirty="0" err="1">
                <a:latin typeface="Open Sans"/>
              </a:rPr>
              <a:t>pengambilan</a:t>
            </a:r>
            <a:r>
              <a:rPr lang="en-US" sz="2400" dirty="0">
                <a:latin typeface="Open Sans"/>
              </a:rPr>
              <a:t> </a:t>
            </a:r>
            <a:r>
              <a:rPr lang="en-US" sz="2400" dirty="0" err="1">
                <a:latin typeface="Open Sans"/>
              </a:rPr>
              <a:t>keputusan</a:t>
            </a:r>
            <a:r>
              <a:rPr lang="en-US" sz="2400" dirty="0">
                <a:solidFill>
                  <a:srgbClr val="595858"/>
                </a:solidFill>
                <a:latin typeface="Open Sans"/>
              </a:rPr>
              <a:t>.</a:t>
            </a:r>
            <a:endParaRPr lang="en-US" sz="2400" b="0" i="0" dirty="0">
              <a:solidFill>
                <a:srgbClr val="595858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81411505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1618" y="1524000"/>
            <a:ext cx="88807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b="1" dirty="0" err="1">
                <a:latin typeface="Open Sans"/>
              </a:rPr>
              <a:t>Setiap</a:t>
            </a:r>
            <a:r>
              <a:rPr lang="en-US" b="1" dirty="0">
                <a:latin typeface="Open Sans"/>
              </a:rPr>
              <a:t> </a:t>
            </a:r>
            <a:r>
              <a:rPr lang="en-US" b="1" dirty="0" err="1">
                <a:latin typeface="Open Sans"/>
              </a:rPr>
              <a:t>strategi</a:t>
            </a:r>
            <a:r>
              <a:rPr lang="en-US" b="1" dirty="0">
                <a:latin typeface="Open Sans"/>
              </a:rPr>
              <a:t> </a:t>
            </a:r>
            <a:r>
              <a:rPr lang="en-US" b="1" dirty="0" err="1">
                <a:latin typeface="Open Sans"/>
              </a:rPr>
              <a:t>komunikasi</a:t>
            </a:r>
            <a:r>
              <a:rPr lang="en-US" b="1" dirty="0">
                <a:latin typeface="Open Sans"/>
              </a:rPr>
              <a:t> </a:t>
            </a:r>
            <a:r>
              <a:rPr lang="en-US" b="1" dirty="0" err="1">
                <a:latin typeface="Open Sans"/>
              </a:rPr>
              <a:t>pemasaran</a:t>
            </a:r>
            <a:r>
              <a:rPr lang="en-US" b="1" dirty="0">
                <a:latin typeface="Open Sans"/>
              </a:rPr>
              <a:t> </a:t>
            </a:r>
            <a:r>
              <a:rPr lang="en-US" b="1" dirty="0" err="1">
                <a:latin typeface="Open Sans"/>
              </a:rPr>
              <a:t>terintegrasi</a:t>
            </a:r>
            <a:r>
              <a:rPr lang="en-US" b="1" dirty="0">
                <a:latin typeface="Open Sans"/>
              </a:rPr>
              <a:t> (IMC) </a:t>
            </a:r>
            <a:r>
              <a:rPr lang="en-US" b="1" dirty="0" err="1">
                <a:latin typeface="Open Sans"/>
              </a:rPr>
              <a:t>harus</a:t>
            </a:r>
            <a:r>
              <a:rPr lang="en-US" b="1" dirty="0">
                <a:latin typeface="Open Sans"/>
              </a:rPr>
              <a:t> </a:t>
            </a:r>
            <a:r>
              <a:rPr lang="en-US" b="1" dirty="0" err="1">
                <a:latin typeface="Open Sans"/>
              </a:rPr>
              <a:t>memiliki</a:t>
            </a:r>
            <a:r>
              <a:rPr lang="en-US" b="1" dirty="0">
                <a:latin typeface="Open Sans"/>
              </a:rPr>
              <a:t> </a:t>
            </a:r>
            <a:r>
              <a:rPr lang="en-US" b="1" dirty="0" err="1">
                <a:latin typeface="Open Sans"/>
              </a:rPr>
              <a:t>tiga</a:t>
            </a:r>
            <a:r>
              <a:rPr lang="en-US" b="1" dirty="0">
                <a:latin typeface="Open Sans"/>
              </a:rPr>
              <a:t> </a:t>
            </a:r>
            <a:r>
              <a:rPr lang="en-US" b="1" dirty="0" err="1">
                <a:latin typeface="Open Sans"/>
              </a:rPr>
              <a:t>prinsip</a:t>
            </a:r>
            <a:r>
              <a:rPr lang="en-US" b="1" dirty="0">
                <a:latin typeface="Open Sans"/>
              </a:rPr>
              <a:t> </a:t>
            </a:r>
            <a:r>
              <a:rPr lang="en-US" b="1" dirty="0" err="1">
                <a:latin typeface="Open Sans"/>
              </a:rPr>
              <a:t>panduan</a:t>
            </a:r>
            <a:r>
              <a:rPr lang="en-US" b="1" dirty="0" smtClean="0">
                <a:latin typeface="Open Sans"/>
              </a:rPr>
              <a:t>:</a:t>
            </a:r>
          </a:p>
          <a:p>
            <a:pPr algn="just" fontAlgn="base"/>
            <a:endParaRPr lang="en-US" b="1" dirty="0">
              <a:latin typeface="Open Sans"/>
            </a:endParaRPr>
          </a:p>
          <a:p>
            <a:pPr algn="just" fontAlgn="base"/>
            <a:endParaRPr lang="en-US" b="1" dirty="0">
              <a:latin typeface="Open Sans"/>
            </a:endParaRPr>
          </a:p>
          <a:p>
            <a:pPr algn="just" fontAlgn="base"/>
            <a:r>
              <a:rPr lang="en-US" b="1" dirty="0" err="1">
                <a:latin typeface="Montserrat"/>
              </a:rPr>
              <a:t>Penyelarasan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merek</a:t>
            </a:r>
            <a:endParaRPr lang="en-US" b="1" dirty="0">
              <a:latin typeface="Montserrat"/>
            </a:endParaRPr>
          </a:p>
          <a:p>
            <a:pPr algn="just" fontAlgn="base"/>
            <a:r>
              <a:rPr lang="en-US" dirty="0" err="1">
                <a:latin typeface="Open Sans"/>
              </a:rPr>
              <a:t>Saluran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pemasaran</a:t>
            </a:r>
            <a:r>
              <a:rPr lang="en-US" dirty="0">
                <a:latin typeface="Open Sans"/>
              </a:rPr>
              <a:t> </a:t>
            </a:r>
            <a:r>
              <a:rPr lang="en-US" dirty="0" smtClean="0">
                <a:latin typeface="Open Sans"/>
              </a:rPr>
              <a:t>yang </a:t>
            </a:r>
            <a:r>
              <a:rPr lang="en-US" dirty="0" err="1" smtClean="0">
                <a:latin typeface="Open Sans"/>
              </a:rPr>
              <a:t>dipilih</a:t>
            </a:r>
            <a:r>
              <a:rPr lang="en-US" dirty="0" smtClean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harus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memiliki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persepsi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merek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sama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seperti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milik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Anda</a:t>
            </a:r>
            <a:r>
              <a:rPr lang="en-US" dirty="0" smtClean="0">
                <a:latin typeface="Open Sans"/>
              </a:rPr>
              <a:t>..</a:t>
            </a:r>
            <a:endParaRPr lang="en-US" dirty="0">
              <a:latin typeface="Open Sans"/>
            </a:endParaRPr>
          </a:p>
          <a:p>
            <a:pPr algn="just" fontAlgn="base"/>
            <a:r>
              <a:rPr lang="en-US" b="1" dirty="0" err="1">
                <a:latin typeface="Montserrat"/>
              </a:rPr>
              <a:t>Keselarasan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>
                <a:latin typeface="Montserrat"/>
              </a:rPr>
              <a:t>pelanggan</a:t>
            </a:r>
            <a:endParaRPr lang="en-US" b="1" dirty="0">
              <a:latin typeface="Montserrat"/>
            </a:endParaRPr>
          </a:p>
          <a:p>
            <a:pPr algn="just" fontAlgn="base"/>
            <a:r>
              <a:rPr lang="en-US" dirty="0" err="1" smtClean="0">
                <a:latin typeface="Open Sans"/>
              </a:rPr>
              <a:t>Jika</a:t>
            </a:r>
            <a:r>
              <a:rPr lang="en-US" dirty="0" smtClean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Anda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menargetkan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generasi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muda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beriklanlah</a:t>
            </a:r>
            <a:r>
              <a:rPr lang="en-US" dirty="0">
                <a:latin typeface="Open Sans"/>
              </a:rPr>
              <a:t> di platform media </a:t>
            </a:r>
            <a:r>
              <a:rPr lang="en-US" dirty="0" err="1">
                <a:latin typeface="Open Sans"/>
              </a:rPr>
              <a:t>sosial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seperti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Instagram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bukan</a:t>
            </a:r>
            <a:r>
              <a:rPr lang="en-US" dirty="0">
                <a:latin typeface="Open Sans"/>
              </a:rPr>
              <a:t> Facebook,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tentunya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bukan</a:t>
            </a:r>
            <a:r>
              <a:rPr lang="en-US" dirty="0">
                <a:latin typeface="Open Sans"/>
              </a:rPr>
              <a:t> TV di </a:t>
            </a:r>
            <a:r>
              <a:rPr lang="en-US" dirty="0" err="1">
                <a:latin typeface="Open Sans"/>
              </a:rPr>
              <a:t>siang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hari</a:t>
            </a:r>
            <a:r>
              <a:rPr lang="en-US" dirty="0">
                <a:latin typeface="Open Sans"/>
              </a:rPr>
              <a:t>!</a:t>
            </a:r>
          </a:p>
          <a:p>
            <a:pPr algn="just" fontAlgn="base"/>
            <a:r>
              <a:rPr lang="en-US" b="1" dirty="0" err="1">
                <a:latin typeface="Montserrat"/>
              </a:rPr>
              <a:t>Penyelarasan</a:t>
            </a:r>
            <a:r>
              <a:rPr lang="en-US" b="1" dirty="0">
                <a:latin typeface="Montserrat"/>
              </a:rPr>
              <a:t> </a:t>
            </a:r>
            <a:r>
              <a:rPr lang="en-US" b="1" dirty="0" err="1" smtClean="0">
                <a:latin typeface="Montserrat"/>
              </a:rPr>
              <a:t>anggaran</a:t>
            </a:r>
            <a:endParaRPr lang="en-US" b="1" dirty="0" smtClean="0">
              <a:latin typeface="Montserrat"/>
            </a:endParaRPr>
          </a:p>
          <a:p>
            <a:pPr algn="just" fontAlgn="base"/>
            <a:r>
              <a:rPr lang="en-US" dirty="0" err="1" smtClean="0">
                <a:latin typeface="Open Sans"/>
              </a:rPr>
              <a:t>Pilihlah</a:t>
            </a:r>
            <a:r>
              <a:rPr lang="en-US" dirty="0" smtClean="0">
                <a:latin typeface="Open Sans"/>
              </a:rPr>
              <a:t> </a:t>
            </a:r>
            <a:r>
              <a:rPr lang="en-US" dirty="0">
                <a:latin typeface="Open Sans"/>
              </a:rPr>
              <a:t>proses </a:t>
            </a:r>
            <a:r>
              <a:rPr lang="en-US" dirty="0" err="1">
                <a:latin typeface="Open Sans"/>
              </a:rPr>
              <a:t>periklanan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lebih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murah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namun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tetap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efektif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seperti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menggunakan</a:t>
            </a:r>
            <a:r>
              <a:rPr lang="en-US" dirty="0">
                <a:latin typeface="Open Sans"/>
              </a:rPr>
              <a:t> influencer </a:t>
            </a:r>
            <a:r>
              <a:rPr lang="en-US" dirty="0" err="1">
                <a:latin typeface="Open Sans"/>
              </a:rPr>
              <a:t>lokal</a:t>
            </a:r>
            <a:r>
              <a:rPr lang="en-US" dirty="0" smtClean="0">
                <a:latin typeface="Open Sans"/>
              </a:rPr>
              <a:t>.</a:t>
            </a:r>
            <a:endParaRPr lang="en-US" dirty="0"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144961526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855" y="1305369"/>
            <a:ext cx="9144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Ubuntu"/>
              </a:rPr>
              <a:t>Kesuksesan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acara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bergantung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seberapa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mahal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mematok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.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tinggi</a:t>
            </a:r>
            <a:r>
              <a:rPr lang="en-US" dirty="0">
                <a:latin typeface="Ubuntu"/>
              </a:rPr>
              <a:t> </a:t>
            </a:r>
            <a:r>
              <a:rPr lang="en-US" sz="2000" dirty="0" err="1">
                <a:latin typeface="Ubuntu"/>
              </a:rPr>
              <a:t>memang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mendatangkan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lebih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banyak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keuntungan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tetapi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rendah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membuat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pelanggan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menjauh</a:t>
            </a:r>
            <a:r>
              <a:rPr lang="en-US" dirty="0">
                <a:latin typeface="Ubuntu"/>
              </a:rPr>
              <a:t>. Di </a:t>
            </a:r>
            <a:r>
              <a:rPr lang="en-US" dirty="0" err="1">
                <a:latin typeface="Ubuntu"/>
              </a:rPr>
              <a:t>sisi</a:t>
            </a:r>
            <a:r>
              <a:rPr lang="en-US" dirty="0">
                <a:latin typeface="Ubuntu"/>
              </a:rPr>
              <a:t> lain,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murah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menciptakan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persepsi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nilai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rendah</a:t>
            </a:r>
            <a:r>
              <a:rPr lang="en-US" dirty="0">
                <a:latin typeface="Ubuntu"/>
              </a:rPr>
              <a:t>.</a:t>
            </a:r>
          </a:p>
          <a:p>
            <a:pPr algn="just"/>
            <a:r>
              <a:rPr lang="en-US" dirty="0" err="1">
                <a:latin typeface="Ubuntu"/>
              </a:rPr>
              <a:t>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akhirnya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hanya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satu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nilai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dapat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membuat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pelanggan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mendaftar</a:t>
            </a:r>
            <a:r>
              <a:rPr lang="en-US" dirty="0">
                <a:latin typeface="Ubuntu"/>
              </a:rPr>
              <a:t> - </a:t>
            </a:r>
            <a:r>
              <a:rPr lang="en-US" dirty="0" err="1">
                <a:latin typeface="Ubuntu"/>
              </a:rPr>
              <a:t>jumlah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bersedia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mereka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bayar</a:t>
            </a:r>
            <a:r>
              <a:rPr lang="en-US" dirty="0">
                <a:latin typeface="Ubuntu"/>
              </a:rPr>
              <a:t>. </a:t>
            </a:r>
            <a:endParaRPr lang="en-US" b="0" i="0" dirty="0">
              <a:effectLst/>
              <a:latin typeface="Ubuntu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855" y="3418224"/>
            <a:ext cx="9067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Ubuntu"/>
              </a:rPr>
              <a:t>Peramalan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penjualan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 smtClean="0">
                <a:latin typeface="Ubuntu"/>
              </a:rPr>
              <a:t>mempertimbangkan</a:t>
            </a:r>
            <a:r>
              <a:rPr lang="en-US" dirty="0" smtClean="0">
                <a:latin typeface="Ubuntu"/>
              </a:rPr>
              <a:t> </a:t>
            </a:r>
            <a:r>
              <a:rPr lang="en-US" dirty="0" err="1">
                <a:latin typeface="Ubuntu"/>
              </a:rPr>
              <a:t>faktor-faktor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berikut</a:t>
            </a:r>
            <a:r>
              <a:rPr lang="en-US" dirty="0">
                <a:latin typeface="Ubuntu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terjual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acara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sebelumnya</a:t>
            </a:r>
            <a:r>
              <a:rPr lang="en-US" dirty="0">
                <a:latin typeface="Ubuntu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Ubuntu"/>
              </a:rPr>
              <a:t>Jumlah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pendaftaran</a:t>
            </a:r>
            <a:r>
              <a:rPr lang="en-US" dirty="0">
                <a:latin typeface="Ubuntu"/>
              </a:rPr>
              <a:t> di </a:t>
            </a:r>
            <a:r>
              <a:rPr lang="en-US" dirty="0" err="1">
                <a:latin typeface="Ubuntu"/>
              </a:rPr>
              <a:t>acara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pesaing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 (</a:t>
            </a:r>
            <a:r>
              <a:rPr lang="en-US" dirty="0" err="1">
                <a:latin typeface="Ubuntu"/>
              </a:rPr>
              <a:t>baik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sekarang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maupun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lalu</a:t>
            </a:r>
            <a:r>
              <a:rPr lang="en-US" dirty="0">
                <a:latin typeface="Ubuntu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latin typeface="Ubuntu"/>
              </a:rPr>
              <a:t>Lokasi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acara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.</a:t>
            </a:r>
          </a:p>
          <a:p>
            <a:r>
              <a:rPr lang="en-US" dirty="0" err="1">
                <a:latin typeface="Ubuntu"/>
              </a:rPr>
              <a:t>Tergantung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situasinya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juga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mempertimbangkan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poin-poin</a:t>
            </a:r>
            <a:r>
              <a:rPr lang="en-US" dirty="0">
                <a:latin typeface="Ubuntu"/>
              </a:rPr>
              <a:t> lain </a:t>
            </a:r>
            <a:r>
              <a:rPr lang="en-US" dirty="0" err="1">
                <a:latin typeface="Ubuntu"/>
              </a:rPr>
              <a:t>seperti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kapasitas</a:t>
            </a:r>
            <a:r>
              <a:rPr lang="en-US" dirty="0">
                <a:latin typeface="Ubuntu"/>
              </a:rPr>
              <a:t> </a:t>
            </a:r>
            <a:r>
              <a:rPr lang="en-US" dirty="0" err="1">
                <a:latin typeface="Ubuntu"/>
              </a:rPr>
              <a:t>tempat</a:t>
            </a:r>
            <a:r>
              <a:rPr lang="en-US" dirty="0">
                <a:latin typeface="Ubuntu"/>
              </a:rPr>
              <a:t> </a:t>
            </a:r>
            <a:r>
              <a:rPr lang="en-US" dirty="0" err="1" smtClean="0">
                <a:latin typeface="Ubuntu"/>
              </a:rPr>
              <a:t>acara</a:t>
            </a:r>
            <a:r>
              <a:rPr lang="en-US" dirty="0" smtClean="0">
                <a:latin typeface="Ubuntu"/>
              </a:rPr>
              <a:t> </a:t>
            </a:r>
            <a:r>
              <a:rPr lang="en-US" dirty="0">
                <a:latin typeface="Ubuntu"/>
              </a:rPr>
              <a:t> , </a:t>
            </a:r>
            <a:r>
              <a:rPr lang="en-US" dirty="0" err="1">
                <a:latin typeface="Ubuntu"/>
              </a:rPr>
              <a:t>ramalan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cuaca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besar</a:t>
            </a:r>
            <a:r>
              <a:rPr lang="en-US" dirty="0">
                <a:latin typeface="Ubuntu"/>
              </a:rPr>
              <a:t>, </a:t>
            </a:r>
            <a:r>
              <a:rPr lang="en-US" dirty="0" err="1">
                <a:latin typeface="Ubuntu"/>
              </a:rPr>
              <a:t>kesadaran</a:t>
            </a:r>
            <a:r>
              <a:rPr lang="en-US" dirty="0">
                <a:latin typeface="Ubuntu"/>
              </a:rPr>
              <a:t> </a:t>
            </a:r>
            <a:r>
              <a:rPr lang="en-US" dirty="0" err="1" smtClean="0">
                <a:latin typeface="Ubuntu"/>
              </a:rPr>
              <a:t>merek</a:t>
            </a:r>
            <a:r>
              <a:rPr lang="en-US" dirty="0">
                <a:latin typeface="Ubuntu"/>
              </a:rPr>
              <a:t> , </a:t>
            </a:r>
            <a:r>
              <a:rPr lang="en-US" dirty="0" err="1">
                <a:latin typeface="Ubuntu"/>
              </a:rPr>
              <a:t>dan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acara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utama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lainnya</a:t>
            </a:r>
            <a:r>
              <a:rPr lang="en-US" dirty="0">
                <a:latin typeface="Ubuntu"/>
              </a:rPr>
              <a:t>.</a:t>
            </a:r>
            <a:endParaRPr lang="en-US" b="0" i="0" dirty="0">
              <a:effectLst/>
              <a:latin typeface="Ubuntu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608287"/>
            <a:ext cx="678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/>
              <a:t>Strategi</a:t>
            </a:r>
            <a:r>
              <a:rPr lang="en-US" sz="2000" b="1" dirty="0"/>
              <a:t> </a:t>
            </a:r>
            <a:r>
              <a:rPr lang="en-US" sz="2000" b="1" dirty="0" err="1"/>
              <a:t>Penentuan</a:t>
            </a:r>
            <a:r>
              <a:rPr lang="en-US" sz="2000" b="1" dirty="0"/>
              <a:t> </a:t>
            </a:r>
            <a:r>
              <a:rPr lang="en-US" sz="2000" b="1" dirty="0" err="1"/>
              <a:t>Harga</a:t>
            </a:r>
            <a:r>
              <a:rPr lang="en-US" sz="2000" b="1" dirty="0"/>
              <a:t> </a:t>
            </a:r>
            <a:r>
              <a:rPr lang="en-US" sz="2000" b="1" dirty="0" err="1"/>
              <a:t>Tiket</a:t>
            </a:r>
            <a:r>
              <a:rPr lang="en-US" sz="2000" b="1" dirty="0"/>
              <a:t> </a:t>
            </a:r>
            <a:r>
              <a:rPr lang="en-US" sz="2000" b="1" dirty="0" err="1"/>
              <a:t>Masuk</a:t>
            </a:r>
            <a:r>
              <a:rPr lang="en-US" sz="2000" b="1" dirty="0"/>
              <a:t> </a:t>
            </a:r>
            <a:r>
              <a:rPr lang="en-US" sz="2000" b="1" dirty="0" err="1"/>
              <a:t>suatu</a:t>
            </a:r>
            <a:r>
              <a:rPr lang="en-US" sz="2000" b="1" dirty="0"/>
              <a:t> Event </a:t>
            </a:r>
          </a:p>
        </p:txBody>
      </p:sp>
    </p:spTree>
    <p:extLst>
      <p:ext uri="{BB962C8B-B14F-4D97-AF65-F5344CB8AC3E}">
        <p14:creationId xmlns:p14="http://schemas.microsoft.com/office/powerpoint/2010/main" val="25809559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708" y="152400"/>
            <a:ext cx="6830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latin typeface="Ubuntu"/>
              </a:rPr>
              <a:t>Strategi</a:t>
            </a:r>
            <a:r>
              <a:rPr lang="en-US" b="1" dirty="0" smtClean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Penetapan</a:t>
            </a:r>
            <a:r>
              <a:rPr lang="en-US" b="1" dirty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Harga</a:t>
            </a:r>
            <a:r>
              <a:rPr lang="en-US" b="1" dirty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Tiket</a:t>
            </a:r>
            <a:r>
              <a:rPr lang="en-US" b="1" dirty="0">
                <a:latin typeface="Ubuntu"/>
              </a:rPr>
              <a:t> yang </a:t>
            </a:r>
            <a:r>
              <a:rPr lang="en-US" b="1" dirty="0" err="1">
                <a:latin typeface="Ubuntu"/>
              </a:rPr>
              <a:t>Umum</a:t>
            </a:r>
            <a:endParaRPr lang="en-US" b="1" i="0" dirty="0">
              <a:effectLst/>
              <a:latin typeface="Ubuntu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708" y="914400"/>
            <a:ext cx="2249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12121"/>
                </a:solidFill>
                <a:latin typeface="Ubuntu"/>
              </a:rPr>
              <a:t>1. </a:t>
            </a:r>
            <a:r>
              <a:rPr lang="en-US" b="1" dirty="0" err="1">
                <a:solidFill>
                  <a:srgbClr val="212121"/>
                </a:solidFill>
                <a:latin typeface="Ubuntu"/>
              </a:rPr>
              <a:t>Harga</a:t>
            </a:r>
            <a:r>
              <a:rPr lang="en-US" b="1" dirty="0">
                <a:solidFill>
                  <a:srgbClr val="212121"/>
                </a:solidFill>
                <a:latin typeface="Ubuntu"/>
              </a:rPr>
              <a:t> Early Bird</a:t>
            </a:r>
            <a:endParaRPr lang="en-US" b="1" i="0" dirty="0">
              <a:solidFill>
                <a:srgbClr val="212121"/>
              </a:solidFill>
              <a:effectLst/>
              <a:latin typeface="Ubuntu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290659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Ubuntu"/>
              </a:rPr>
              <a:t>Strategi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banyak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digunakan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menarik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pelanggan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tahap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awal</a:t>
            </a:r>
            <a:r>
              <a:rPr lang="en-US" dirty="0">
                <a:latin typeface="Ubuntu"/>
              </a:rPr>
              <a:t> proses </a:t>
            </a:r>
            <a:r>
              <a:rPr lang="en-US" dirty="0" err="1">
                <a:latin typeface="Ubuntu"/>
              </a:rPr>
              <a:t>pemesanan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dikenal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sebagai</a:t>
            </a:r>
            <a:r>
              <a:rPr lang="en-US" dirty="0">
                <a:latin typeface="Ubuntu"/>
              </a:rPr>
              <a:t> </a:t>
            </a:r>
            <a:r>
              <a:rPr lang="en-US" dirty="0" err="1">
                <a:latin typeface="Ubuntu"/>
              </a:rPr>
              <a:t>diskon</a:t>
            </a:r>
            <a:r>
              <a:rPr lang="en-US" dirty="0">
                <a:latin typeface="Ubuntu"/>
              </a:rPr>
              <a:t> early </a:t>
            </a:r>
            <a:r>
              <a:rPr lang="en-US" dirty="0" smtClean="0">
                <a:latin typeface="Ubuntu"/>
              </a:rPr>
              <a:t>bird.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tenggat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ketat</a:t>
            </a:r>
            <a:r>
              <a:rPr lang="en-US" dirty="0"/>
              <a:t>, </a:t>
            </a:r>
            <a:r>
              <a:rPr lang="en-US" dirty="0" err="1"/>
              <a:t>pemesanan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orang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pemesanan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2797804"/>
            <a:ext cx="9144000" cy="3085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04723" rIns="91440" bIns="10791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Bertingkat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 lain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pemesanan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penetapan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bertingkat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Penetapan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bertingkat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tiket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tiket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seharga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150.000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20-50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tiket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seharga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100.000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Tiket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reguler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seharga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200.000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82483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-6927" y="888831"/>
            <a:ext cx="9144000" cy="1239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04723" rIns="91440" bIns="10791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Tiket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Batch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Berjangka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Tiket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batch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mirip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tiket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multi-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harganya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berbeda-beda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tiket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batch,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harganya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seiring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mendekatnya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tanggal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acara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1563" y="2162489"/>
            <a:ext cx="913707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/>
              <a:t>4. </a:t>
            </a:r>
            <a:r>
              <a:rPr lang="en-US" sz="2000" b="1" dirty="0" err="1"/>
              <a:t>Harga</a:t>
            </a:r>
            <a:r>
              <a:rPr lang="en-US" sz="2000" b="1" dirty="0"/>
              <a:t> </a:t>
            </a:r>
            <a:r>
              <a:rPr lang="en-US" sz="2000" b="1" dirty="0" err="1"/>
              <a:t>Tiket</a:t>
            </a:r>
            <a:r>
              <a:rPr lang="en-US" sz="2000" b="1" dirty="0"/>
              <a:t> </a:t>
            </a:r>
            <a:r>
              <a:rPr lang="en-US" sz="2000" b="1" dirty="0" err="1"/>
              <a:t>Paket</a:t>
            </a:r>
            <a:endParaRPr lang="en-US" sz="2000" b="1" dirty="0"/>
          </a:p>
          <a:p>
            <a:pPr algn="just"/>
            <a:r>
              <a:rPr lang="en-US" sz="2000" dirty="0" err="1" smtClean="0">
                <a:solidFill>
                  <a:srgbClr val="4D4D4D"/>
                </a:solidFill>
                <a:latin typeface="Ubuntu"/>
              </a:rPr>
              <a:t>Harga</a:t>
            </a:r>
            <a:r>
              <a:rPr lang="en-US" sz="2000" dirty="0" smtClean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paket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menawarkan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harga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paket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untuk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pembelian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dalam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jumlah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besar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.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Strategi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harga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ini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membantu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menjual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lebih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banyak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dengan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menyampaikan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nilai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yang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dirasakan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dari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penghematan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uang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dengan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membeli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dalam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jumlah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besar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.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Anda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dapat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menawarkan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paket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dengan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menawarkan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penawaran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2-in-1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atau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paket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masuk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VIP.</a:t>
            </a:r>
          </a:p>
          <a:p>
            <a:pPr algn="just"/>
            <a:r>
              <a:rPr lang="en-US" sz="2000" dirty="0" err="1">
                <a:solidFill>
                  <a:srgbClr val="4D4D4D"/>
                </a:solidFill>
                <a:latin typeface="Ubuntu"/>
              </a:rPr>
              <a:t>Bergantung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pada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jenis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acara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atau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keanggotaan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,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Anda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dapat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memilih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salah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satu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harga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paket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berikut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Blok: 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Ini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adalah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jenis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bundel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paling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umum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yang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mencakup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penjualan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sejumlah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besar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dalam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satu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pembelian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Meja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atau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VIP: 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Harga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paket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untuk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kursi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yang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disediakan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untuk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VIP.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Sponsor: 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Tiket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ini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hanya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dijual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</a:t>
            </a:r>
            <a:r>
              <a:rPr lang="en-US" sz="2000" dirty="0" err="1">
                <a:solidFill>
                  <a:srgbClr val="4D4D4D"/>
                </a:solidFill>
                <a:latin typeface="Ubuntu"/>
              </a:rPr>
              <a:t>kepada</a:t>
            </a:r>
            <a:r>
              <a:rPr lang="en-US" sz="2000" dirty="0">
                <a:solidFill>
                  <a:srgbClr val="4D4D4D"/>
                </a:solidFill>
                <a:latin typeface="Ubuntu"/>
              </a:rPr>
              <a:t> sponsor.</a:t>
            </a:r>
            <a:endParaRPr lang="en-US" sz="2000" b="0" i="0" dirty="0">
              <a:solidFill>
                <a:srgbClr val="4D4D4D"/>
              </a:solidFill>
              <a:effectLst/>
              <a:latin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1208514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7613" y="260627"/>
            <a:ext cx="2719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Ubuntu"/>
              </a:rPr>
              <a:t>5. </a:t>
            </a:r>
            <a:r>
              <a:rPr lang="en-US" b="1" dirty="0" err="1">
                <a:latin typeface="Ubuntu"/>
              </a:rPr>
              <a:t>Tiket</a:t>
            </a:r>
            <a:r>
              <a:rPr lang="en-US" b="1" dirty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Reguler</a:t>
            </a:r>
            <a:r>
              <a:rPr lang="en-US" b="1" dirty="0">
                <a:latin typeface="Ubuntu"/>
              </a:rPr>
              <a:t> </a:t>
            </a:r>
            <a:r>
              <a:rPr lang="en-US" b="1" dirty="0" smtClean="0">
                <a:latin typeface="Ubuntu"/>
              </a:rPr>
              <a:t>vs</a:t>
            </a:r>
            <a:r>
              <a:rPr lang="en-US" b="1" dirty="0">
                <a:latin typeface="Ubuntu"/>
              </a:rPr>
              <a:t>. VIP</a:t>
            </a:r>
            <a:endParaRPr lang="en-US" b="1" i="0" dirty="0">
              <a:effectLst/>
              <a:latin typeface="Ubuntu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56369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Ubuntu"/>
              </a:rPr>
              <a:t>Menampilkan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perbandingan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reguler</a:t>
            </a:r>
            <a:r>
              <a:rPr lang="en-US" dirty="0">
                <a:latin typeface="Ubuntu"/>
              </a:rPr>
              <a:t> vs. VIP </a:t>
            </a:r>
            <a:r>
              <a:rPr lang="en-US" dirty="0" err="1">
                <a:latin typeface="Ubuntu"/>
              </a:rPr>
              <a:t>merupakan</a:t>
            </a:r>
            <a:r>
              <a:rPr lang="en-US" dirty="0">
                <a:latin typeface="Ubuntu"/>
              </a:rPr>
              <a:t> </a:t>
            </a:r>
            <a:r>
              <a:rPr lang="en-US" dirty="0" err="1">
                <a:latin typeface="Ubuntu"/>
              </a:rPr>
              <a:t>strategi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menguntungkan</a:t>
            </a:r>
            <a:r>
              <a:rPr lang="en-US" dirty="0">
                <a:latin typeface="Ubuntu"/>
              </a:rPr>
              <a:t> </a:t>
            </a:r>
            <a:r>
              <a:rPr lang="en-US" dirty="0" err="1">
                <a:latin typeface="Ubuntu"/>
              </a:rPr>
              <a:t>bagi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banyak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acara</a:t>
            </a:r>
            <a:r>
              <a:rPr lang="en-US" dirty="0">
                <a:latin typeface="Ubuntu"/>
              </a:rPr>
              <a:t>.</a:t>
            </a:r>
          </a:p>
          <a:p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reguler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adalah</a:t>
            </a:r>
            <a:r>
              <a:rPr lang="en-US" dirty="0">
                <a:latin typeface="Ubuntu"/>
              </a:rPr>
              <a:t> yang paling </a:t>
            </a:r>
            <a:r>
              <a:rPr lang="en-US" dirty="0" err="1">
                <a:latin typeface="Ubuntu"/>
              </a:rPr>
              <a:t>terjangkau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dalam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daftar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ini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menyediakan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akses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ke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acara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tanpa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biaya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tambahan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apa</a:t>
            </a:r>
            <a:r>
              <a:rPr lang="en-US" dirty="0">
                <a:latin typeface="Ubuntu"/>
              </a:rPr>
              <a:t> pun.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ini</a:t>
            </a:r>
            <a:r>
              <a:rPr lang="en-US" dirty="0">
                <a:latin typeface="Ubuntu"/>
              </a:rPr>
              <a:t> paling </a:t>
            </a:r>
            <a:r>
              <a:rPr lang="en-US" dirty="0" err="1">
                <a:latin typeface="Ubuntu"/>
              </a:rPr>
              <a:t>cocok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bagi</a:t>
            </a:r>
            <a:r>
              <a:rPr lang="en-US" dirty="0">
                <a:latin typeface="Ubuntu"/>
              </a:rPr>
              <a:t> orang yang </a:t>
            </a:r>
            <a:r>
              <a:rPr lang="en-US" dirty="0" err="1">
                <a:latin typeface="Ubuntu"/>
              </a:rPr>
              <a:t>mencari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pengalaman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dasar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dengan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paling </a:t>
            </a:r>
            <a:r>
              <a:rPr lang="en-US" dirty="0" err="1">
                <a:latin typeface="Ubuntu"/>
              </a:rPr>
              <a:t>terjangkau</a:t>
            </a:r>
            <a:r>
              <a:rPr lang="en-US" dirty="0">
                <a:latin typeface="Ubuntu"/>
              </a:rPr>
              <a:t>.</a:t>
            </a:r>
          </a:p>
          <a:p>
            <a:pPr algn="just"/>
            <a:r>
              <a:rPr lang="en-US" dirty="0">
                <a:latin typeface="Ubuntu"/>
              </a:rPr>
              <a:t>Di </a:t>
            </a:r>
            <a:r>
              <a:rPr lang="en-US" dirty="0" err="1">
                <a:latin typeface="Ubuntu"/>
              </a:rPr>
              <a:t>sisi</a:t>
            </a:r>
            <a:r>
              <a:rPr lang="en-US" dirty="0">
                <a:latin typeface="Ubuntu"/>
              </a:rPr>
              <a:t> lain,  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VIP </a:t>
            </a:r>
            <a:r>
              <a:rPr lang="en-US" dirty="0" err="1">
                <a:latin typeface="Ubuntu"/>
              </a:rPr>
              <a:t>dengan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manfaat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tambahan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menciptakan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persepsi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nilai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eksklusivitas</a:t>
            </a:r>
            <a:r>
              <a:rPr lang="en-US" dirty="0">
                <a:latin typeface="Ubuntu"/>
              </a:rPr>
              <a:t>.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ini</a:t>
            </a:r>
            <a:r>
              <a:rPr lang="en-US" dirty="0">
                <a:latin typeface="Ubuntu"/>
              </a:rPr>
              <a:t> ideal </a:t>
            </a:r>
            <a:r>
              <a:rPr lang="en-US" dirty="0" err="1">
                <a:latin typeface="Ubuntu"/>
              </a:rPr>
              <a:t>bagi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peserta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mencari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pengalaman</a:t>
            </a:r>
            <a:r>
              <a:rPr lang="en-US" dirty="0">
                <a:latin typeface="Ubuntu"/>
              </a:rPr>
              <a:t> premium </a:t>
            </a:r>
            <a:r>
              <a:rPr lang="en-US" dirty="0" err="1">
                <a:latin typeface="Ubuntu"/>
              </a:rPr>
              <a:t>dengan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tinggi</a:t>
            </a:r>
            <a:r>
              <a:rPr lang="en-US" dirty="0">
                <a:latin typeface="Ubuntu"/>
              </a:rPr>
              <a:t>.</a:t>
            </a:r>
          </a:p>
          <a:p>
            <a:r>
              <a:rPr lang="en-US" dirty="0" err="1">
                <a:latin typeface="Ubuntu"/>
              </a:rPr>
              <a:t>Jika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menawarkan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VIP,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harus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mengonfirmasikan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berapa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bersedia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dibayar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oleh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peserta</a:t>
            </a:r>
            <a:r>
              <a:rPr lang="en-US" dirty="0">
                <a:latin typeface="Ubuntu"/>
              </a:rPr>
              <a:t>. </a:t>
            </a:r>
            <a:r>
              <a:rPr lang="en-US" dirty="0" err="1">
                <a:latin typeface="Ubuntu"/>
              </a:rPr>
              <a:t>Menetapkan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terlalu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tinggi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membuat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peserta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menjauh</a:t>
            </a:r>
            <a:r>
              <a:rPr lang="en-US" dirty="0">
                <a:latin typeface="Ubuntu"/>
              </a:rPr>
              <a:t>.</a:t>
            </a:r>
            <a:endParaRPr lang="en-US" b="0" i="0" dirty="0">
              <a:effectLst/>
              <a:latin typeface="Ubuntu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904" y="3991432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Ubuntu"/>
              </a:rPr>
              <a:t>6. </a:t>
            </a:r>
            <a:r>
              <a:rPr lang="en-US" b="1" dirty="0" err="1">
                <a:latin typeface="Ubuntu"/>
              </a:rPr>
              <a:t>Diskon</a:t>
            </a:r>
            <a:r>
              <a:rPr lang="en-US" b="1" dirty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Referensi</a:t>
            </a:r>
            <a:endParaRPr lang="en-US" b="1" dirty="0">
              <a:latin typeface="Ubuntu"/>
            </a:endParaRPr>
          </a:p>
          <a:p>
            <a:r>
              <a:rPr lang="en-US" dirty="0" err="1">
                <a:latin typeface="Ubuntu"/>
              </a:rPr>
              <a:t>Buat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kode</a:t>
            </a:r>
            <a:r>
              <a:rPr lang="en-US" dirty="0">
                <a:latin typeface="Ubuntu"/>
              </a:rPr>
              <a:t> promo </a:t>
            </a:r>
            <a:r>
              <a:rPr lang="en-US" dirty="0" err="1">
                <a:latin typeface="Ubuntu"/>
              </a:rPr>
              <a:t>untuk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segmen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tertentu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dapat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membantu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mendorong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penjualan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melalui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referensi</a:t>
            </a:r>
            <a:r>
              <a:rPr lang="en-US" dirty="0">
                <a:latin typeface="Ubuntu"/>
              </a:rPr>
              <a:t>. </a:t>
            </a:r>
            <a:r>
              <a:rPr lang="en-US" dirty="0" err="1">
                <a:latin typeface="Ubuntu"/>
              </a:rPr>
              <a:t>Misalnya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membuat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kode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khusus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untuk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pemangku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kepentingan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utama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pembicara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dan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peserta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pameran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sehingga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mereka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berbagi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acara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dengan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audiens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mereka</a:t>
            </a:r>
            <a:r>
              <a:rPr lang="en-US" dirty="0">
                <a:latin typeface="Ubuntu"/>
              </a:rPr>
              <a:t>.</a:t>
            </a:r>
            <a:endParaRPr lang="en-US" b="0" i="0" dirty="0">
              <a:effectLst/>
              <a:latin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74865758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782" y="989242"/>
            <a:ext cx="8991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Ubuntu"/>
              </a:rPr>
              <a:t>7. </a:t>
            </a:r>
            <a:r>
              <a:rPr lang="en-US" b="1" dirty="0" err="1">
                <a:latin typeface="Ubuntu"/>
              </a:rPr>
              <a:t>Harga</a:t>
            </a:r>
            <a:r>
              <a:rPr lang="en-US" b="1" dirty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Tiket</a:t>
            </a:r>
            <a:r>
              <a:rPr lang="en-US" b="1" dirty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Menit</a:t>
            </a:r>
            <a:r>
              <a:rPr lang="en-US" b="1" dirty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Terakhir</a:t>
            </a:r>
            <a:endParaRPr lang="en-US" b="1" dirty="0">
              <a:latin typeface="Ubuntu"/>
            </a:endParaRPr>
          </a:p>
          <a:p>
            <a:pPr algn="just"/>
            <a:r>
              <a:rPr lang="en-US" dirty="0" err="1">
                <a:latin typeface="Ubuntu"/>
              </a:rPr>
              <a:t>Praktik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umum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lainnya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adalah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mempertahankan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penjualan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menit-menit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terakhir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lebih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tinggi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daripada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penjualan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sebelumnya</a:t>
            </a:r>
            <a:r>
              <a:rPr lang="en-US" dirty="0">
                <a:latin typeface="Ubuntu"/>
              </a:rPr>
              <a:t>.</a:t>
            </a:r>
          </a:p>
          <a:p>
            <a:pPr algn="just"/>
            <a:r>
              <a:rPr lang="en-US" dirty="0" err="1">
                <a:latin typeface="Ubuntu"/>
              </a:rPr>
              <a:t>Strategi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penjualan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sebelumnya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menciptakan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urgensi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untuk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membeli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di </a:t>
            </a:r>
            <a:r>
              <a:rPr lang="en-US" dirty="0" err="1">
                <a:latin typeface="Ubuntu"/>
              </a:rPr>
              <a:t>muka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karena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takut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ketinggalan</a:t>
            </a:r>
            <a:r>
              <a:rPr lang="en-US" dirty="0">
                <a:latin typeface="Ubuntu"/>
              </a:rPr>
              <a:t>. </a:t>
            </a:r>
            <a:r>
              <a:rPr lang="en-US" dirty="0" err="1">
                <a:latin typeface="Ubuntu"/>
              </a:rPr>
              <a:t>Namun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selalu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beberapa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calon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peserta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menunggu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hingga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menit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terakhir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untuk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mendapatkan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.</a:t>
            </a:r>
          </a:p>
          <a:p>
            <a:pPr algn="just"/>
            <a:r>
              <a:rPr lang="en-US" dirty="0" err="1">
                <a:latin typeface="Ubuntu"/>
              </a:rPr>
              <a:t>Menjual</a:t>
            </a:r>
            <a:r>
              <a:rPr lang="en-US" dirty="0">
                <a:latin typeface="Ubuntu"/>
              </a:rPr>
              <a:t> 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menit-menit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terakhir</a:t>
            </a:r>
            <a:r>
              <a:rPr lang="en-US" dirty="0">
                <a:latin typeface="Ubuntu"/>
              </a:rPr>
              <a:t> </a:t>
            </a:r>
            <a:r>
              <a:rPr lang="en-US" dirty="0" err="1">
                <a:latin typeface="Ubuntu"/>
              </a:rPr>
              <a:t>dengan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lebih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tinggi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membantu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memperoleh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penjualan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ekstra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acara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mengisi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tempat-tempat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kosong</a:t>
            </a:r>
            <a:r>
              <a:rPr lang="en-US" dirty="0">
                <a:latin typeface="Ubuntu"/>
              </a:rPr>
              <a:t>. </a:t>
            </a:r>
            <a:r>
              <a:rPr lang="en-US" dirty="0" err="1">
                <a:latin typeface="Ubuntu"/>
              </a:rPr>
              <a:t>Karena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mereka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tahu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bahwa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mereka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didaftarkan</a:t>
            </a:r>
            <a:r>
              <a:rPr lang="en-US" dirty="0">
                <a:latin typeface="Ubuntu"/>
              </a:rPr>
              <a:t> di </a:t>
            </a:r>
            <a:r>
              <a:rPr lang="en-US" dirty="0" err="1">
                <a:latin typeface="Ubuntu"/>
              </a:rPr>
              <a:t>pintu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masuk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dibebankan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dengan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penuh</a:t>
            </a:r>
            <a:r>
              <a:rPr lang="en-US" dirty="0">
                <a:latin typeface="Ubuntu"/>
              </a:rPr>
              <a:t>.</a:t>
            </a:r>
            <a:endParaRPr lang="en-US" b="0" i="0" dirty="0">
              <a:effectLst/>
              <a:latin typeface="Ubuntu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328406"/>
            <a:ext cx="815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212121"/>
                </a:solidFill>
                <a:latin typeface="Ubuntu"/>
              </a:rPr>
              <a:t>8. </a:t>
            </a:r>
            <a:r>
              <a:rPr lang="en-US" b="1" dirty="0" err="1">
                <a:solidFill>
                  <a:srgbClr val="212121"/>
                </a:solidFill>
                <a:latin typeface="Ubuntu"/>
              </a:rPr>
              <a:t>Diskon</a:t>
            </a:r>
            <a:r>
              <a:rPr lang="en-US" b="1" dirty="0">
                <a:solidFill>
                  <a:srgbClr val="212121"/>
                </a:solidFill>
                <a:latin typeface="Ubuntu"/>
              </a:rPr>
              <a:t> </a:t>
            </a:r>
            <a:r>
              <a:rPr lang="en-US" b="1" dirty="0" err="1">
                <a:solidFill>
                  <a:srgbClr val="212121"/>
                </a:solidFill>
                <a:latin typeface="Ubuntu"/>
              </a:rPr>
              <a:t>Khusus</a:t>
            </a:r>
            <a:r>
              <a:rPr lang="en-US" b="1" dirty="0">
                <a:solidFill>
                  <a:srgbClr val="212121"/>
                </a:solidFill>
                <a:latin typeface="Ubuntu"/>
              </a:rPr>
              <a:t> </a:t>
            </a:r>
            <a:r>
              <a:rPr lang="en-US" b="1" dirty="0" err="1">
                <a:solidFill>
                  <a:srgbClr val="212121"/>
                </a:solidFill>
                <a:latin typeface="Ubuntu"/>
              </a:rPr>
              <a:t>untuk</a:t>
            </a:r>
            <a:r>
              <a:rPr lang="en-US" b="1" dirty="0">
                <a:solidFill>
                  <a:srgbClr val="212121"/>
                </a:solidFill>
                <a:latin typeface="Ubuntu"/>
              </a:rPr>
              <a:t> </a:t>
            </a:r>
            <a:r>
              <a:rPr lang="en-US" b="1" dirty="0" err="1">
                <a:solidFill>
                  <a:srgbClr val="212121"/>
                </a:solidFill>
                <a:latin typeface="Ubuntu"/>
              </a:rPr>
              <a:t>Pelanggan</a:t>
            </a:r>
            <a:r>
              <a:rPr lang="en-US" b="1" dirty="0">
                <a:solidFill>
                  <a:srgbClr val="212121"/>
                </a:solidFill>
                <a:latin typeface="Ubuntu"/>
              </a:rPr>
              <a:t> </a:t>
            </a:r>
            <a:r>
              <a:rPr lang="en-US" b="1" dirty="0" err="1">
                <a:solidFill>
                  <a:srgbClr val="212121"/>
                </a:solidFill>
                <a:latin typeface="Ubuntu"/>
              </a:rPr>
              <a:t>Berharga</a:t>
            </a:r>
            <a:endParaRPr lang="en-US" b="1" i="0" dirty="0">
              <a:solidFill>
                <a:srgbClr val="212121"/>
              </a:solidFill>
              <a:effectLst/>
              <a:latin typeface="Ubuntu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750106"/>
            <a:ext cx="899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Ubuntu"/>
              </a:rPr>
              <a:t>Pilihan</a:t>
            </a:r>
            <a:r>
              <a:rPr lang="en-US" dirty="0">
                <a:latin typeface="Ubuntu"/>
              </a:rPr>
              <a:t> lain </a:t>
            </a:r>
            <a:r>
              <a:rPr lang="en-US" dirty="0" err="1">
                <a:latin typeface="Ubuntu"/>
              </a:rPr>
              <a:t>untuk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menggunakan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skema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</a:t>
            </a:r>
            <a:r>
              <a:rPr lang="en-US" dirty="0" err="1" smtClean="0">
                <a:latin typeface="Ubuntu"/>
              </a:rPr>
              <a:t>untuk</a:t>
            </a:r>
            <a:r>
              <a:rPr lang="en-US" dirty="0" smtClean="0">
                <a:latin typeface="Ubuntu"/>
              </a:rPr>
              <a:t> </a:t>
            </a:r>
            <a:r>
              <a:rPr lang="en-US" dirty="0" err="1" smtClean="0">
                <a:latin typeface="Ubuntu"/>
              </a:rPr>
              <a:t>pembelian</a:t>
            </a:r>
            <a:r>
              <a:rPr lang="en-US" dirty="0" smtClean="0">
                <a:latin typeface="Ubuntu"/>
              </a:rPr>
              <a:t> </a:t>
            </a:r>
            <a:r>
              <a:rPr lang="en-US" dirty="0" err="1" smtClean="0">
                <a:latin typeface="Ubuntu"/>
              </a:rPr>
              <a:t>tiket</a:t>
            </a:r>
            <a:r>
              <a:rPr lang="en-US" dirty="0">
                <a:latin typeface="Ubuntu"/>
              </a:rPr>
              <a:t>  </a:t>
            </a:r>
            <a:r>
              <a:rPr lang="en-US" dirty="0" err="1">
                <a:latin typeface="Ubuntu"/>
              </a:rPr>
              <a:t>adalah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dengan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menawarkan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diskon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khusus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kepada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pelanggan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berharga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sebagai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cara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menghargai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kesetiaan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mereka</a:t>
            </a:r>
            <a:r>
              <a:rPr lang="en-US" dirty="0">
                <a:latin typeface="Ubuntu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63128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855" y="76200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Ubuntu"/>
              </a:rPr>
              <a:t>9. </a:t>
            </a:r>
            <a:r>
              <a:rPr lang="en-US" b="1" dirty="0" err="1">
                <a:latin typeface="Ubuntu"/>
              </a:rPr>
              <a:t>Tiket</a:t>
            </a:r>
            <a:r>
              <a:rPr lang="en-US" b="1" dirty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Tempat</a:t>
            </a:r>
            <a:r>
              <a:rPr lang="en-US" b="1" dirty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Duduk</a:t>
            </a:r>
            <a:r>
              <a:rPr lang="en-US" b="1" dirty="0">
                <a:latin typeface="Ubuntu"/>
              </a:rPr>
              <a:t> </a:t>
            </a:r>
            <a:r>
              <a:rPr lang="en-US" b="1" dirty="0" err="1">
                <a:latin typeface="Ubuntu"/>
              </a:rPr>
              <a:t>Reservasi</a:t>
            </a:r>
            <a:endParaRPr lang="en-US" b="1" dirty="0">
              <a:latin typeface="Ubuntu"/>
            </a:endParaRPr>
          </a:p>
          <a:p>
            <a:r>
              <a:rPr lang="en-US" dirty="0" err="1">
                <a:latin typeface="Ubuntu"/>
              </a:rPr>
              <a:t>Jika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menyelenggarakan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acara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dengan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tempat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duduk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Anda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dapat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membiarkan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peserta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memilih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tempat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duduk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terbaik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dengan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menawarkan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tempat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duduk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dipesan</a:t>
            </a:r>
            <a:r>
              <a:rPr lang="en-US" dirty="0">
                <a:latin typeface="Ubuntu"/>
              </a:rPr>
              <a:t>. Hal </a:t>
            </a:r>
            <a:r>
              <a:rPr lang="en-US" dirty="0" err="1">
                <a:latin typeface="Ubuntu"/>
              </a:rPr>
              <a:t>ini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memberikan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nilai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tambah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bagi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calon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peserta</a:t>
            </a:r>
            <a:r>
              <a:rPr lang="en-US" dirty="0">
                <a:latin typeface="Ubuntu"/>
              </a:rPr>
              <a:t> yang </a:t>
            </a:r>
            <a:r>
              <a:rPr lang="en-US" dirty="0" err="1">
                <a:latin typeface="Ubuntu"/>
              </a:rPr>
              <a:t>ingin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duduk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lebih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dekat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ke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panggung</a:t>
            </a:r>
            <a:r>
              <a:rPr lang="en-US" dirty="0">
                <a:latin typeface="Ubuntu"/>
              </a:rPr>
              <a:t>.</a:t>
            </a:r>
          </a:p>
          <a:p>
            <a:r>
              <a:rPr lang="en-US" dirty="0">
                <a:latin typeface="Ubuntu"/>
              </a:rPr>
              <a:t>Akan </a:t>
            </a:r>
            <a:r>
              <a:rPr lang="en-US" dirty="0" err="1">
                <a:latin typeface="Ubuntu"/>
              </a:rPr>
              <a:t>tetapi</a:t>
            </a:r>
            <a:r>
              <a:rPr lang="en-US" dirty="0">
                <a:latin typeface="Ubuntu"/>
              </a:rPr>
              <a:t>, </a:t>
            </a:r>
            <a:r>
              <a:rPr lang="en-US" dirty="0" err="1">
                <a:latin typeface="Ubuntu"/>
              </a:rPr>
              <a:t>penting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untuk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menjaga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terdekat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tetap</a:t>
            </a:r>
            <a:r>
              <a:rPr lang="en-US" dirty="0">
                <a:latin typeface="Ubuntu"/>
              </a:rPr>
              <a:t> paling </a:t>
            </a:r>
            <a:r>
              <a:rPr lang="en-US" dirty="0" err="1">
                <a:latin typeface="Ubuntu"/>
              </a:rPr>
              <a:t>mahal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sambil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mengurangi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harganya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saat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tiket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tersebut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bergerak</a:t>
            </a:r>
            <a:r>
              <a:rPr lang="en-US" dirty="0">
                <a:latin typeface="Ubuntu"/>
              </a:rPr>
              <a:t> </a:t>
            </a:r>
            <a:r>
              <a:rPr lang="en-US" dirty="0" err="1">
                <a:latin typeface="Ubuntu"/>
              </a:rPr>
              <a:t>mundur</a:t>
            </a:r>
            <a:r>
              <a:rPr lang="en-US" dirty="0">
                <a:latin typeface="Ubuntu"/>
              </a:rPr>
              <a:t>.</a:t>
            </a:r>
            <a:endParaRPr lang="en-US" b="0" i="0" dirty="0">
              <a:effectLst/>
              <a:latin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52431283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675382"/>
            <a:ext cx="7467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var(--post_title_typography-font-family)"/>
              </a:rPr>
              <a:t>7 Hal yang </a:t>
            </a:r>
            <a:r>
              <a:rPr lang="en-US" sz="3200" b="1" dirty="0" err="1">
                <a:latin typeface="var(--post_title_typography-font-family)"/>
              </a:rPr>
              <a:t>Harus</a:t>
            </a:r>
            <a:r>
              <a:rPr lang="en-US" sz="3200" b="1" dirty="0">
                <a:latin typeface="var(--post_title_typography-font-family)"/>
              </a:rPr>
              <a:t> </a:t>
            </a:r>
            <a:r>
              <a:rPr lang="en-US" sz="3200" b="1" dirty="0" err="1">
                <a:latin typeface="var(--post_title_typography-font-family)"/>
              </a:rPr>
              <a:t>Diperhatikan</a:t>
            </a:r>
            <a:r>
              <a:rPr lang="en-US" sz="3200" b="1" dirty="0">
                <a:latin typeface="var(--post_title_typography-font-family)"/>
              </a:rPr>
              <a:t> </a:t>
            </a:r>
            <a:r>
              <a:rPr lang="en-US" sz="3200" b="1" dirty="0" err="1">
                <a:latin typeface="var(--post_title_typography-font-family)"/>
              </a:rPr>
              <a:t>Saat</a:t>
            </a:r>
            <a:r>
              <a:rPr lang="en-US" sz="3200" b="1" dirty="0">
                <a:latin typeface="var(--post_title_typography-font-family)"/>
              </a:rPr>
              <a:t> </a:t>
            </a:r>
            <a:r>
              <a:rPr lang="en-US" sz="3200" b="1" dirty="0" err="1">
                <a:latin typeface="var(--post_title_typography-font-family)"/>
              </a:rPr>
              <a:t>Memilih</a:t>
            </a:r>
            <a:r>
              <a:rPr lang="en-US" sz="3200" b="1" dirty="0">
                <a:latin typeface="var(--post_title_typography-font-family)"/>
              </a:rPr>
              <a:t> </a:t>
            </a:r>
            <a:r>
              <a:rPr lang="en-US" sz="3200" b="1" dirty="0" err="1">
                <a:latin typeface="var(--post_title_typography-font-family)"/>
              </a:rPr>
              <a:t>Lokasi</a:t>
            </a:r>
            <a:r>
              <a:rPr lang="en-US" sz="3200" b="1" dirty="0">
                <a:latin typeface="var(--post_title_typography-font-family)"/>
              </a:rPr>
              <a:t> </a:t>
            </a:r>
            <a:r>
              <a:rPr lang="en-US" sz="3200" b="1" dirty="0" err="1">
                <a:latin typeface="var(--post_title_typography-font-family)"/>
              </a:rPr>
              <a:t>Acara</a:t>
            </a:r>
            <a:endParaRPr lang="en-US" sz="3200" b="1" i="0" dirty="0">
              <a:effectLst/>
              <a:latin typeface="var(--post_title_typography-font-family)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7526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atin typeface="Open Sans"/>
              </a:rPr>
              <a:t>Acara</a:t>
            </a:r>
            <a:r>
              <a:rPr lang="en-US" dirty="0" smtClean="0">
                <a:latin typeface="Open Sans"/>
              </a:rPr>
              <a:t> </a:t>
            </a:r>
            <a:r>
              <a:rPr lang="en-US" dirty="0">
                <a:latin typeface="Open Sans"/>
              </a:rPr>
              <a:t>yang </a:t>
            </a:r>
            <a:r>
              <a:rPr lang="en-US" dirty="0" err="1">
                <a:latin typeface="Open Sans"/>
              </a:rPr>
              <a:t>sukses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tidak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hanya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ditentukan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oleh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itu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sendiri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tetapi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oleh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lokasinya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tepat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menentukan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kenyamanan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kepuasan</a:t>
            </a:r>
            <a:r>
              <a:rPr lang="en-US" dirty="0">
                <a:latin typeface="Open Sans"/>
              </a:rPr>
              <a:t> para </a:t>
            </a:r>
            <a:r>
              <a:rPr lang="en-US" dirty="0" err="1">
                <a:latin typeface="Open Sans"/>
              </a:rPr>
              <a:t>tamu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serta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mempengaruhi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kesan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ditinggalkan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oleh</a:t>
            </a:r>
            <a:r>
              <a:rPr lang="en-US" dirty="0">
                <a:latin typeface="Open Sans"/>
              </a:rPr>
              <a:t> </a:t>
            </a:r>
            <a:r>
              <a:rPr lang="en-US" dirty="0" err="1" smtClean="0">
                <a:latin typeface="Open Sans"/>
              </a:rPr>
              <a:t>acara</a:t>
            </a:r>
            <a:r>
              <a:rPr lang="en-US" dirty="0" smtClean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Oleh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karena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itu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memilih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tepat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adalah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langkah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penting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dalam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merencanakan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sebuah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312420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var(--h2_typography-font-family)"/>
              </a:rPr>
              <a:t>1. </a:t>
            </a:r>
            <a:r>
              <a:rPr lang="en-US" b="1" dirty="0" err="1">
                <a:latin typeface="var(--h2_typography-font-family)"/>
              </a:rPr>
              <a:t>Memperhitungkan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Kapasitas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dan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Jenis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Acara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Anda</a:t>
            </a:r>
            <a:endParaRPr lang="en-US" b="1" dirty="0">
              <a:latin typeface="var(--h2_typography-font-family)"/>
            </a:endParaRPr>
          </a:p>
          <a:p>
            <a:pPr algn="just"/>
            <a:r>
              <a:rPr lang="en-US" dirty="0" err="1">
                <a:latin typeface="Open Sans"/>
              </a:rPr>
              <a:t>Saat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hal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pertama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harus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diperhatikan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adalah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memperhitungkan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kapasitas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jenis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Anda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Kapasitas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tempat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mempengaruhi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jumlah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tamu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dapat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diundang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jenis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dapat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diadakan</a:t>
            </a:r>
            <a:r>
              <a:rPr lang="en-US" dirty="0">
                <a:latin typeface="Open Sans"/>
              </a:rPr>
              <a:t> </a:t>
            </a:r>
            <a:r>
              <a:rPr lang="en-US" dirty="0" err="1" smtClean="0">
                <a:latin typeface="Open Sans"/>
              </a:rPr>
              <a:t>Jenis</a:t>
            </a:r>
            <a:r>
              <a:rPr lang="en-US" dirty="0" smtClean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sangat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penting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untuk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dipertimbangkan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saat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memilih</a:t>
            </a:r>
            <a:r>
              <a:rPr lang="en-US" dirty="0">
                <a:latin typeface="Open Sans"/>
              </a:rPr>
              <a:t> </a:t>
            </a:r>
            <a:r>
              <a:rPr lang="en-US" dirty="0" err="1" smtClean="0">
                <a:latin typeface="Open Sans"/>
              </a:rPr>
              <a:t>lokasi</a:t>
            </a:r>
            <a:r>
              <a:rPr lang="en-US" dirty="0" smtClean="0">
                <a:latin typeface="Open Sans"/>
              </a:rPr>
              <a:t>. </a:t>
            </a:r>
            <a:r>
              <a:rPr lang="en-US" dirty="0" err="1" smtClean="0">
                <a:latin typeface="Open Sans"/>
              </a:rPr>
              <a:t>Terkait</a:t>
            </a:r>
            <a:r>
              <a:rPr lang="en-US" dirty="0" smtClean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dengan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hal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ini</a:t>
            </a:r>
            <a:r>
              <a:rPr lang="en-US" dirty="0">
                <a:latin typeface="Open Sans"/>
              </a:rPr>
              <a:t>, </a:t>
            </a:r>
            <a:r>
              <a:rPr lang="en-US" dirty="0" err="1" smtClean="0">
                <a:latin typeface="Open Sans"/>
              </a:rPr>
              <a:t>juga</a:t>
            </a:r>
            <a:r>
              <a:rPr lang="en-US" dirty="0" smtClean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perlu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mempertimbangkan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jenis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fasilitas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diperlukan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seperti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tempat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parkir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aksesibilitas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bagi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tamu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memiliki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kebutuhan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khusus</a:t>
            </a:r>
            <a:r>
              <a:rPr lang="en-US" dirty="0">
                <a:latin typeface="Open Sans"/>
              </a:rPr>
              <a:t>, area </a:t>
            </a:r>
            <a:r>
              <a:rPr lang="en-US" dirty="0" err="1">
                <a:latin typeface="Open Sans"/>
              </a:rPr>
              <a:t>untuk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persiapan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makanan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minuman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serta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peralatan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layanan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teknis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seperti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suara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cahaya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internet. </a:t>
            </a:r>
            <a:r>
              <a:rPr lang="en-US" dirty="0" err="1">
                <a:latin typeface="Open Sans"/>
              </a:rPr>
              <a:t>Pastikan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bahwa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dipilih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memiliki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fasilitas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sesuai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dengan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kebutuhan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Anda</a:t>
            </a:r>
            <a:r>
              <a:rPr lang="en-US" dirty="0">
                <a:latin typeface="Open Sans"/>
              </a:rPr>
              <a:t>.</a:t>
            </a:r>
            <a:endParaRPr lang="en-US" b="0" i="0" dirty="0"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35495486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994442"/>
            <a:ext cx="9067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var(--h2_typography-font-family)"/>
              </a:rPr>
              <a:t>2. </a:t>
            </a:r>
            <a:r>
              <a:rPr lang="en-US" b="1" dirty="0" err="1">
                <a:latin typeface="var(--h2_typography-font-family)"/>
              </a:rPr>
              <a:t>Menentukan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Lokasi</a:t>
            </a:r>
            <a:r>
              <a:rPr lang="en-US" b="1" dirty="0">
                <a:latin typeface="var(--h2_typography-font-family)"/>
              </a:rPr>
              <a:t> yang </a:t>
            </a:r>
            <a:r>
              <a:rPr lang="en-US" b="1" dirty="0" err="1">
                <a:latin typeface="var(--h2_typography-font-family)"/>
              </a:rPr>
              <a:t>Strategis</a:t>
            </a:r>
            <a:endParaRPr lang="en-US" b="1" dirty="0">
              <a:latin typeface="var(--h2_typography-font-family)"/>
            </a:endParaRPr>
          </a:p>
          <a:p>
            <a:pPr algn="just"/>
            <a:r>
              <a:rPr lang="en-US" dirty="0" err="1">
                <a:latin typeface="Open Sans"/>
              </a:rPr>
              <a:t>Ketika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salah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satu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hal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penting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harus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dipertimbangkan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adalah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keberadaan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strategis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strategis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membuat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tamu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undangan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lebih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mudah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untuk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mencapai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tempat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Sebaiknya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dekat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dengan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tempat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umum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seperti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stasiun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bandara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atau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pusat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perbelanjaan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Pastikan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mudah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dijangkau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dengan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kendaraan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umum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atau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kendaraan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pribadi</a:t>
            </a:r>
            <a:r>
              <a:rPr lang="en-US" dirty="0">
                <a:latin typeface="Open Sans"/>
              </a:rPr>
              <a:t>.</a:t>
            </a:r>
          </a:p>
          <a:p>
            <a:pPr algn="just"/>
            <a:r>
              <a:rPr lang="en-US" dirty="0" err="1">
                <a:latin typeface="Open Sans"/>
              </a:rPr>
              <a:t>Tidak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hanya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itu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keberadaan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tempat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parkir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cukup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mudah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diakses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perlu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dipertimbangkan</a:t>
            </a:r>
            <a:r>
              <a:rPr lang="en-US" dirty="0">
                <a:latin typeface="Open Sans"/>
              </a:rPr>
              <a:t> agar </a:t>
            </a:r>
            <a:r>
              <a:rPr lang="en-US" dirty="0" err="1">
                <a:latin typeface="Open Sans"/>
              </a:rPr>
              <a:t>tamu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undangan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tidak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kesulitan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mencari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tempat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parkir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Selain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itu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strategis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mempengaruhi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keberhasilan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Jika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terletak</a:t>
            </a:r>
            <a:r>
              <a:rPr lang="en-US" dirty="0">
                <a:latin typeface="Open Sans"/>
              </a:rPr>
              <a:t> di </a:t>
            </a:r>
            <a:r>
              <a:rPr lang="en-US" dirty="0" err="1">
                <a:latin typeface="Open Sans"/>
              </a:rPr>
              <a:t>tempat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strategis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maka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Anda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lebih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mudah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dikenal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diakses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oleh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banyak</a:t>
            </a:r>
            <a:r>
              <a:rPr lang="en-US" dirty="0">
                <a:latin typeface="Open Sans"/>
              </a:rPr>
              <a:t> orang.</a:t>
            </a:r>
            <a:endParaRPr lang="en-US" b="0" i="0" dirty="0">
              <a:effectLst/>
              <a:latin typeface="Open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586360"/>
            <a:ext cx="9067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var(--h2_typography-font-family)"/>
              </a:rPr>
              <a:t>3. </a:t>
            </a:r>
            <a:r>
              <a:rPr lang="en-US" b="1" dirty="0" err="1">
                <a:latin typeface="var(--h2_typography-font-family)"/>
              </a:rPr>
              <a:t>Mempertimbangkan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Fasilitas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dan</a:t>
            </a:r>
            <a:r>
              <a:rPr lang="en-US" b="1" dirty="0">
                <a:latin typeface="var(--h2_typography-font-family)"/>
              </a:rPr>
              <a:t> </a:t>
            </a:r>
            <a:r>
              <a:rPr lang="en-US" b="1" dirty="0" err="1">
                <a:latin typeface="var(--h2_typography-font-family)"/>
              </a:rPr>
              <a:t>Layanan</a:t>
            </a:r>
            <a:r>
              <a:rPr lang="en-US" b="1" dirty="0">
                <a:latin typeface="var(--h2_typography-font-family)"/>
              </a:rPr>
              <a:t> yang </a:t>
            </a:r>
            <a:r>
              <a:rPr lang="en-US" b="1" dirty="0" err="1">
                <a:latin typeface="var(--h2_typography-font-family)"/>
              </a:rPr>
              <a:t>Tersedia</a:t>
            </a:r>
            <a:endParaRPr lang="en-US" b="1" dirty="0">
              <a:latin typeface="var(--h2_typography-font-family)"/>
            </a:endParaRPr>
          </a:p>
          <a:p>
            <a:r>
              <a:rPr lang="en-US" dirty="0" err="1">
                <a:latin typeface="Open Sans"/>
              </a:rPr>
              <a:t>Memilih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tepat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tidak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hanya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tentang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strategis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tetapi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tentang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fasilitas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layanan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tersedia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Pastikan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bahwa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lokasi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Anda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pilih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menyediakan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fasilitas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sesuai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dengan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kebutuhan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acara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Anda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seperti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ruang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pertemuan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panggung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atau</a:t>
            </a:r>
            <a:r>
              <a:rPr lang="en-US" dirty="0">
                <a:latin typeface="Open Sans"/>
              </a:rPr>
              <a:t> sound system.</a:t>
            </a:r>
            <a:endParaRPr lang="en-US" b="0" i="0" dirty="0"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76759550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5639</TotalTime>
  <Words>1190</Words>
  <Application>Microsoft Office PowerPoint</Application>
  <PresentationFormat>On-screen Show (4:3)</PresentationFormat>
  <Paragraphs>73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Monotype Corsiva</vt:lpstr>
      <vt:lpstr>Montserrat</vt:lpstr>
      <vt:lpstr>Open Sans</vt:lpstr>
      <vt:lpstr>Times New Roman</vt:lpstr>
      <vt:lpstr>Ubuntu</vt:lpstr>
      <vt:lpstr>var(--h2_typography-font-family)</vt:lpstr>
      <vt:lpstr>var(--post_title_typography-font-family)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624</cp:revision>
  <cp:lastPrinted>2017-08-29T02:54:51Z</cp:lastPrinted>
  <dcterms:created xsi:type="dcterms:W3CDTF">2010-04-18T12:06:30Z</dcterms:created>
  <dcterms:modified xsi:type="dcterms:W3CDTF">2024-12-18T07:03:10Z</dcterms:modified>
</cp:coreProperties>
</file>