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21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</p14:sldIdLst>
        </p14:section>
        <p14:section name="Untitled Section" id="{66505958-36ED-43B9-BE0F-94F689A9CF66}">
          <p14:sldIdLst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94580" autoAdjust="0"/>
  </p:normalViewPr>
  <p:slideViewPr>
    <p:cSldViewPr>
      <p:cViewPr varScale="1">
        <p:scale>
          <a:sx n="69" d="100"/>
          <a:sy n="69" d="100"/>
        </p:scale>
        <p:origin x="16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057400" y="3196267"/>
            <a:ext cx="5581650" cy="1379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9690" marR="0">
              <a:lnSpc>
                <a:spcPts val="135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Sponsorship</a:t>
            </a:r>
            <a:endParaRPr lang="en-US" sz="7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443841"/>
            <a:ext cx="8991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latin typeface="georgia" panose="02040502050405020303" pitchFamily="18" charset="0"/>
              </a:rPr>
              <a:t>4. </a:t>
            </a:r>
            <a:r>
              <a:rPr lang="en-US" sz="2000" b="1" dirty="0" err="1">
                <a:latin typeface="georgia" panose="02040502050405020303" pitchFamily="18" charset="0"/>
              </a:rPr>
              <a:t>Gunakan</a:t>
            </a:r>
            <a:r>
              <a:rPr lang="en-US" sz="2000" b="1" dirty="0">
                <a:latin typeface="georgia" panose="02040502050405020303" pitchFamily="18" charset="0"/>
              </a:rPr>
              <a:t> Media </a:t>
            </a:r>
            <a:r>
              <a:rPr lang="en-US" sz="2000" b="1" dirty="0" err="1">
                <a:latin typeface="georgia" panose="02040502050405020303" pitchFamily="18" charset="0"/>
              </a:rPr>
              <a:t>Sosial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dirty="0" err="1">
                <a:latin typeface="georgia" panose="02040502050405020303" pitchFamily="18" charset="0"/>
              </a:rPr>
              <a:t>Gunakan</a:t>
            </a:r>
            <a:r>
              <a:rPr lang="en-US" sz="2000" dirty="0">
                <a:latin typeface="georgia" panose="02040502050405020303" pitchFamily="18" charset="0"/>
              </a:rPr>
              <a:t> media </a:t>
            </a:r>
            <a:r>
              <a:rPr lang="en-US" sz="2000" dirty="0" err="1">
                <a:latin typeface="georgia" panose="02040502050405020303" pitchFamily="18" charset="0"/>
              </a:rPr>
              <a:t>sosial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untuk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mempromosikan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kegiatan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acara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menjangkau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potensi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smtClean="0">
                <a:latin typeface="georgia" panose="02040502050405020303" pitchFamily="18" charset="0"/>
              </a:rPr>
              <a:t>sponsor.</a:t>
            </a:r>
            <a:r>
              <a:rPr lang="en-US" sz="2000" dirty="0" smtClean="0">
                <a:latin typeface="Roboto"/>
              </a:rPr>
              <a:t> </a:t>
            </a:r>
            <a:r>
              <a:rPr lang="en-US" sz="2000" dirty="0" err="1" smtClean="0">
                <a:latin typeface="georgia" panose="02040502050405020303" pitchFamily="18" charset="0"/>
              </a:rPr>
              <a:t>Buatlah</a:t>
            </a:r>
            <a:r>
              <a:rPr lang="en-US" sz="2000" dirty="0" smtClean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postingan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menarik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kreatif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untuk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menarik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perhatian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calon</a:t>
            </a:r>
            <a:r>
              <a:rPr lang="en-US" sz="2000" dirty="0">
                <a:latin typeface="georgia" panose="02040502050405020303" pitchFamily="18" charset="0"/>
              </a:rPr>
              <a:t> sponsor</a:t>
            </a:r>
            <a:r>
              <a:rPr lang="en-US" sz="2000" dirty="0" smtClean="0">
                <a:latin typeface="georgia" panose="02040502050405020303" pitchFamily="18" charset="0"/>
              </a:rPr>
              <a:t>.</a:t>
            </a:r>
          </a:p>
          <a:p>
            <a:pPr algn="just"/>
            <a:endParaRPr lang="en-US" sz="2000" dirty="0">
              <a:latin typeface="Roboto"/>
            </a:endParaRPr>
          </a:p>
          <a:p>
            <a:pPr algn="just"/>
            <a:r>
              <a:rPr lang="en-US" sz="2000" b="1" dirty="0">
                <a:latin typeface="georgia" panose="02040502050405020303" pitchFamily="18" charset="0"/>
              </a:rPr>
              <a:t>5. </a:t>
            </a:r>
            <a:r>
              <a:rPr lang="en-US" sz="2000" b="1" dirty="0" err="1">
                <a:latin typeface="georgia" panose="02040502050405020303" pitchFamily="18" charset="0"/>
              </a:rPr>
              <a:t>Periksa</a:t>
            </a:r>
            <a:r>
              <a:rPr lang="en-US" sz="2000" b="1" dirty="0">
                <a:latin typeface="georgia" panose="02040502050405020303" pitchFamily="18" charset="0"/>
              </a:rPr>
              <a:t> Program Sponsorship </a:t>
            </a:r>
            <a:r>
              <a:rPr lang="en-US" sz="2000" b="1" dirty="0" err="1">
                <a:latin typeface="georgia" panose="02040502050405020303" pitchFamily="18" charset="0"/>
              </a:rPr>
              <a:t>dari</a:t>
            </a:r>
            <a:r>
              <a:rPr lang="en-US" sz="2000" b="1" dirty="0">
                <a:latin typeface="georgia" panose="02040502050405020303" pitchFamily="18" charset="0"/>
              </a:rPr>
              <a:t> Perusahaan yang </a:t>
            </a:r>
            <a:r>
              <a:rPr lang="en-US" sz="2000" b="1" dirty="0" err="1">
                <a:latin typeface="georgia" panose="02040502050405020303" pitchFamily="18" charset="0"/>
              </a:rPr>
              <a:t>Sejenis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dirty="0" err="1">
                <a:latin typeface="georgia" panose="02040502050405020303" pitchFamily="18" charset="0"/>
              </a:rPr>
              <a:t>Periksa</a:t>
            </a:r>
            <a:r>
              <a:rPr lang="en-US" sz="2000" dirty="0">
                <a:latin typeface="georgia" panose="02040502050405020303" pitchFamily="18" charset="0"/>
              </a:rPr>
              <a:t> program sponsorship </a:t>
            </a:r>
            <a:r>
              <a:rPr lang="en-US" sz="2000" dirty="0" err="1">
                <a:latin typeface="georgia" panose="02040502050405020303" pitchFamily="18" charset="0"/>
              </a:rPr>
              <a:t>dari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perusahaan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organisasi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sejenis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dengan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untuk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melihat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jenis</a:t>
            </a:r>
            <a:r>
              <a:rPr lang="en-US" sz="2000" dirty="0">
                <a:latin typeface="georgia" panose="02040502050405020303" pitchFamily="18" charset="0"/>
              </a:rPr>
              <a:t> sponsor yang </a:t>
            </a:r>
            <a:r>
              <a:rPr lang="en-US" sz="2000" dirty="0" err="1">
                <a:latin typeface="georgia" panose="02040502050405020303" pitchFamily="18" charset="0"/>
              </a:rPr>
              <a:t>mereka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terima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manfaat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apa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mereka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tawarkan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kepada</a:t>
            </a:r>
            <a:r>
              <a:rPr lang="en-US" sz="2000" dirty="0">
                <a:latin typeface="georgia" panose="02040502050405020303" pitchFamily="18" charset="0"/>
              </a:rPr>
              <a:t> sponsor.</a:t>
            </a:r>
            <a:endParaRPr lang="en-US" sz="2000" b="0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49544645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5334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Montserrat"/>
              </a:rPr>
              <a:t>Format </a:t>
            </a:r>
            <a:r>
              <a:rPr lang="en-US" b="1" dirty="0">
                <a:latin typeface="Montserrat"/>
              </a:rPr>
              <a:t>proposal </a:t>
            </a:r>
            <a:r>
              <a:rPr lang="en-US" b="1" i="1" dirty="0">
                <a:latin typeface="Montserrat"/>
              </a:rPr>
              <a:t>sponsorship event </a:t>
            </a:r>
            <a:r>
              <a:rPr lang="en-US" b="1" dirty="0" err="1">
                <a:latin typeface="Montserrat"/>
              </a:rPr>
              <a:t>tersebut</a:t>
            </a:r>
            <a:r>
              <a:rPr lang="en-US" b="1" dirty="0">
                <a:latin typeface="Montserrat"/>
              </a:rPr>
              <a:t> : 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38545" y="1219200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92647"/>
                </a:solidFill>
                <a:latin typeface="Montserrat"/>
              </a:rPr>
              <a:t>1. 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Halaman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Judul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/ Cover</a:t>
            </a:r>
            <a:endParaRPr lang="en-US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72840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92647"/>
                </a:solidFill>
                <a:latin typeface="Montserrat"/>
              </a:rPr>
              <a:t>2. 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Latar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Belakang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Penyelenggaraan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Acara</a:t>
            </a:r>
            <a:endParaRPr lang="en-US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8545" y="2321868"/>
            <a:ext cx="336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92647"/>
                </a:solidFill>
                <a:latin typeface="Montserrat"/>
              </a:rPr>
              <a:t>3. 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Judul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dan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Tema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dari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Acara</a:t>
            </a:r>
            <a:endParaRPr lang="en-US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0109" y="3055204"/>
            <a:ext cx="3433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b="1" dirty="0">
                <a:solidFill>
                  <a:srgbClr val="092647"/>
                </a:solidFill>
                <a:latin typeface="Montserrat"/>
              </a:rPr>
              <a:t>4. Waktu dan Lokasi Kegiatan</a:t>
            </a:r>
            <a:endParaRPr lang="fi-FI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3740326"/>
            <a:ext cx="693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92647"/>
                </a:solidFill>
                <a:latin typeface="Montserrat"/>
              </a:rPr>
              <a:t>5. 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Aktivitas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Apa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Saja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yang Akan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Dilakukan</a:t>
            </a:r>
            <a:endParaRPr lang="en-US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7818" y="4425448"/>
            <a:ext cx="2480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92647"/>
                </a:solidFill>
                <a:latin typeface="Montserrat"/>
              </a:rPr>
              <a:t>6. 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Gambaran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Peserta</a:t>
            </a:r>
            <a:endParaRPr lang="en-US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1673" y="5190188"/>
            <a:ext cx="4557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92647"/>
                </a:solidFill>
                <a:latin typeface="Montserrat"/>
              </a:rPr>
              <a:t>7. </a:t>
            </a:r>
            <a:r>
              <a:rPr lang="es-ES" b="1" dirty="0" err="1">
                <a:solidFill>
                  <a:srgbClr val="092647"/>
                </a:solidFill>
                <a:latin typeface="Montserrat"/>
              </a:rPr>
              <a:t>Jajaran</a:t>
            </a:r>
            <a:r>
              <a:rPr lang="es-E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s-ES" b="1" dirty="0" err="1">
                <a:solidFill>
                  <a:srgbClr val="092647"/>
                </a:solidFill>
                <a:latin typeface="Montserrat"/>
              </a:rPr>
              <a:t>Pengurus</a:t>
            </a:r>
            <a:r>
              <a:rPr lang="es-ES" b="1" dirty="0">
                <a:solidFill>
                  <a:srgbClr val="092647"/>
                </a:solidFill>
                <a:latin typeface="Montserrat"/>
              </a:rPr>
              <a:t> Acara yang </a:t>
            </a:r>
            <a:r>
              <a:rPr lang="es-ES" b="1" dirty="0" err="1">
                <a:solidFill>
                  <a:srgbClr val="092647"/>
                </a:solidFill>
                <a:latin typeface="Montserrat"/>
              </a:rPr>
              <a:t>Terlibat</a:t>
            </a:r>
            <a:endParaRPr lang="es-ES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5133556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533400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92647"/>
                </a:solidFill>
                <a:latin typeface="Montserrat"/>
              </a:rPr>
              <a:t>8. 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Penawaran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 </a:t>
            </a:r>
            <a:r>
              <a:rPr lang="en-US" b="1" i="1" dirty="0">
                <a:solidFill>
                  <a:srgbClr val="092647"/>
                </a:solidFill>
                <a:latin typeface="Montserrat"/>
              </a:rPr>
              <a:t>Benefit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 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dan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Kesepakatan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Kontrak</a:t>
            </a:r>
            <a:endParaRPr lang="en-US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219200"/>
            <a:ext cx="3446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92647"/>
                </a:solidFill>
                <a:latin typeface="Montserrat"/>
              </a:rPr>
              <a:t>9. 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Perencanaan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  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Alokasi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Dana</a:t>
            </a:r>
            <a:endParaRPr lang="en-US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2025134"/>
            <a:ext cx="2544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92647"/>
                </a:solidFill>
                <a:latin typeface="Montserrat"/>
              </a:rPr>
              <a:t>10. </a:t>
            </a:r>
            <a:r>
              <a:rPr lang="en-US" b="1" dirty="0" err="1">
                <a:solidFill>
                  <a:srgbClr val="092647"/>
                </a:solidFill>
                <a:latin typeface="Montserrat"/>
              </a:rPr>
              <a:t>Penutup</a:t>
            </a:r>
            <a:r>
              <a:rPr lang="en-US" b="1" dirty="0">
                <a:solidFill>
                  <a:srgbClr val="092647"/>
                </a:solidFill>
                <a:latin typeface="Montserrat"/>
              </a:rPr>
              <a:t> Proposal</a:t>
            </a:r>
            <a:endParaRPr lang="en-US" b="1" i="0" dirty="0">
              <a:solidFill>
                <a:srgbClr val="092647"/>
              </a:solidFill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28747936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522744"/>
            <a:ext cx="8915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Open Sans"/>
              </a:rPr>
              <a:t>Dalam</a:t>
            </a:r>
            <a:r>
              <a:rPr lang="en-US" dirty="0">
                <a:latin typeface="Open Sans"/>
              </a:rPr>
              <a:t> </a:t>
            </a:r>
            <a:r>
              <a:rPr lang="en-US" i="1" dirty="0">
                <a:latin typeface="Open Sans"/>
              </a:rPr>
              <a:t>marketing</a:t>
            </a:r>
            <a:r>
              <a:rPr lang="en-US" dirty="0">
                <a:latin typeface="Open Sans"/>
              </a:rPr>
              <a:t>, </a:t>
            </a:r>
            <a:r>
              <a:rPr lang="en-US" b="1" i="1" dirty="0">
                <a:latin typeface="Open Sans"/>
              </a:rPr>
              <a:t>sponsorship</a:t>
            </a:r>
            <a:r>
              <a:rPr lang="en-US" dirty="0">
                <a:latin typeface="Open Sans"/>
              </a:rPr>
              <a:t> </a:t>
            </a:r>
            <a:r>
              <a:rPr lang="en-US" dirty="0" err="1">
                <a:latin typeface="Open Sans"/>
              </a:rPr>
              <a:t>adalah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suatu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bentuk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kegiatan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berbasis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kesepakatan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dari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pihak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pengiklan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pihak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ingin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memasang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suatu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iklan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Pada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umumnya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kesepakatan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ini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berbentuk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pembayaran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sejumlah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dana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sudah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disetujui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oleh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pihak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pengiklan</a:t>
            </a:r>
            <a:r>
              <a:rPr lang="en-US" dirty="0">
                <a:latin typeface="Open Sans"/>
              </a:rPr>
              <a:t>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859340"/>
            <a:ext cx="8763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err="1">
                <a:latin typeface="Montserrat"/>
              </a:rPr>
              <a:t>Tugas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Utama</a:t>
            </a:r>
            <a:r>
              <a:rPr lang="en-US" b="1" dirty="0">
                <a:latin typeface="Montserrat"/>
              </a:rPr>
              <a:t> </a:t>
            </a:r>
            <a:r>
              <a:rPr lang="en-US" b="1" i="1" dirty="0">
                <a:latin typeface="Montserrat"/>
              </a:rPr>
              <a:t>Sponsorship</a:t>
            </a:r>
            <a:endParaRPr lang="en-US" b="1" dirty="0">
              <a:latin typeface="Montserrat"/>
            </a:endParaRPr>
          </a:p>
          <a:p>
            <a:pPr algn="just" fontAlgn="base"/>
            <a:r>
              <a:rPr lang="en-US" dirty="0" err="1">
                <a:latin typeface="Open Sans"/>
              </a:rPr>
              <a:t>Sebagai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salah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satu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kegiatan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promosi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berbagai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tugas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kewajiban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ada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pada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kegiatan</a:t>
            </a:r>
            <a:r>
              <a:rPr lang="en-US" dirty="0">
                <a:latin typeface="Open Sans"/>
              </a:rPr>
              <a:t> </a:t>
            </a:r>
            <a:r>
              <a:rPr lang="en-US" i="1" dirty="0">
                <a:latin typeface="Open Sans"/>
              </a:rPr>
              <a:t>sponsorship</a:t>
            </a:r>
            <a:r>
              <a:rPr lang="en-US" dirty="0">
                <a:latin typeface="Open Sans"/>
              </a:rPr>
              <a:t> </a:t>
            </a:r>
            <a:r>
              <a:rPr lang="en-US" dirty="0" err="1">
                <a:latin typeface="Open Sans"/>
              </a:rPr>
              <a:t>tentunya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harus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bisa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dilakukan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baik</a:t>
            </a:r>
            <a:r>
              <a:rPr lang="en-US" dirty="0">
                <a:latin typeface="Open Sans"/>
              </a:rPr>
              <a:t>. Hal </a:t>
            </a:r>
            <a:r>
              <a:rPr lang="en-US" dirty="0" err="1">
                <a:latin typeface="Open Sans"/>
              </a:rPr>
              <a:t>tersebut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bertujuan</a:t>
            </a:r>
            <a:r>
              <a:rPr lang="en-US" dirty="0">
                <a:latin typeface="Open Sans"/>
              </a:rPr>
              <a:t> agar </a:t>
            </a:r>
            <a:r>
              <a:rPr lang="en-US" dirty="0" err="1">
                <a:latin typeface="Open Sans"/>
              </a:rPr>
              <a:t>tujuan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utama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kegiatan</a:t>
            </a:r>
            <a:r>
              <a:rPr lang="en-US" dirty="0">
                <a:latin typeface="Open Sans"/>
              </a:rPr>
              <a:t> </a:t>
            </a:r>
            <a:r>
              <a:rPr lang="en-US" i="1" dirty="0">
                <a:latin typeface="Open Sans"/>
              </a:rPr>
              <a:t>sponsorship</a:t>
            </a:r>
            <a:r>
              <a:rPr lang="en-US" dirty="0">
                <a:latin typeface="Open Sans"/>
              </a:rPr>
              <a:t> </a:t>
            </a:r>
            <a:r>
              <a:rPr lang="en-US" dirty="0" err="1">
                <a:latin typeface="Open Sans"/>
              </a:rPr>
              <a:t>bisa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tercapai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mampu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memuaskan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berbagai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pihak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ada</a:t>
            </a:r>
            <a:r>
              <a:rPr lang="en-US" dirty="0">
                <a:latin typeface="Open Sans"/>
              </a:rPr>
              <a:t> di </a:t>
            </a:r>
            <a:r>
              <a:rPr lang="en-US" dirty="0" err="1">
                <a:latin typeface="Open Sans"/>
              </a:rPr>
              <a:t>dalam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bentuk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kerjasama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ini</a:t>
            </a:r>
            <a:r>
              <a:rPr lang="en-US" dirty="0">
                <a:latin typeface="Open Sans"/>
              </a:rPr>
              <a:t>.</a:t>
            </a:r>
          </a:p>
          <a:p>
            <a:pPr fontAlgn="base"/>
            <a:r>
              <a:rPr lang="en-US" dirty="0" err="1">
                <a:latin typeface="Open Sans"/>
              </a:rPr>
              <a:t>Secara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garis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besar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terdapat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dua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tugas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utama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dari</a:t>
            </a:r>
            <a:r>
              <a:rPr lang="en-US" dirty="0">
                <a:latin typeface="Open Sans"/>
              </a:rPr>
              <a:t> </a:t>
            </a:r>
            <a:r>
              <a:rPr lang="en-US" i="1" dirty="0">
                <a:latin typeface="Open Sans"/>
              </a:rPr>
              <a:t>sponsorship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yaitu</a:t>
            </a:r>
            <a:r>
              <a:rPr lang="en-US" dirty="0">
                <a:latin typeface="Open Sans"/>
              </a:rPr>
              <a:t>:</a:t>
            </a:r>
            <a:endParaRPr lang="en-US" b="0" i="0" dirty="0">
              <a:effectLst/>
              <a:latin typeface="Open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166" y="3858491"/>
            <a:ext cx="45448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b="1" dirty="0">
                <a:solidFill>
                  <a:srgbClr val="121212"/>
                </a:solidFill>
                <a:latin typeface="Montserrat"/>
              </a:rPr>
              <a:t>1. </a:t>
            </a:r>
            <a:r>
              <a:rPr lang="en-US" b="1" dirty="0" err="1">
                <a:solidFill>
                  <a:srgbClr val="121212"/>
                </a:solidFill>
                <a:latin typeface="Montserrat"/>
              </a:rPr>
              <a:t>Menyukseskan</a:t>
            </a:r>
            <a:r>
              <a:rPr lang="en-US" b="1" dirty="0">
                <a:solidFill>
                  <a:srgbClr val="121212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121212"/>
                </a:solidFill>
                <a:latin typeface="Montserrat"/>
              </a:rPr>
              <a:t>Kampanye</a:t>
            </a:r>
            <a:r>
              <a:rPr lang="en-US" b="1" dirty="0">
                <a:solidFill>
                  <a:srgbClr val="121212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121212"/>
                </a:solidFill>
                <a:latin typeface="Montserrat"/>
              </a:rPr>
              <a:t>Periklanan</a:t>
            </a:r>
            <a:endParaRPr lang="en-US" b="1" i="0" u="none" strike="noStrike" dirty="0">
              <a:solidFill>
                <a:srgbClr val="121212"/>
              </a:solidFill>
              <a:effectLst/>
              <a:latin typeface="Montserra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166" y="4407023"/>
            <a:ext cx="3954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b="1" dirty="0">
                <a:solidFill>
                  <a:srgbClr val="121212"/>
                </a:solidFill>
                <a:latin typeface="Montserrat"/>
              </a:rPr>
              <a:t>2. </a:t>
            </a:r>
            <a:r>
              <a:rPr lang="en-US" b="1" dirty="0" err="1">
                <a:solidFill>
                  <a:srgbClr val="121212"/>
                </a:solidFill>
                <a:latin typeface="Montserrat"/>
              </a:rPr>
              <a:t>Mendukung</a:t>
            </a:r>
            <a:r>
              <a:rPr lang="en-US" b="1" dirty="0">
                <a:solidFill>
                  <a:srgbClr val="121212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121212"/>
                </a:solidFill>
                <a:latin typeface="Montserrat"/>
              </a:rPr>
              <a:t>Strategi</a:t>
            </a:r>
            <a:r>
              <a:rPr lang="en-US" b="1" dirty="0">
                <a:solidFill>
                  <a:srgbClr val="121212"/>
                </a:solidFill>
                <a:latin typeface="Montserrat"/>
              </a:rPr>
              <a:t> </a:t>
            </a:r>
            <a:r>
              <a:rPr lang="en-US" b="1" dirty="0" err="1">
                <a:solidFill>
                  <a:srgbClr val="121212"/>
                </a:solidFill>
                <a:latin typeface="Montserrat"/>
              </a:rPr>
              <a:t>Pemasaran</a:t>
            </a:r>
            <a:endParaRPr lang="en-US" b="1" i="0" u="none" strike="noStrike" dirty="0">
              <a:solidFill>
                <a:srgbClr val="121212"/>
              </a:solidFill>
              <a:effectLst/>
              <a:latin typeface="Montserra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292" y="5022911"/>
            <a:ext cx="45918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nb-NO" b="1" dirty="0">
                <a:solidFill>
                  <a:srgbClr val="121212"/>
                </a:solidFill>
                <a:latin typeface="Montserrat"/>
              </a:rPr>
              <a:t>3. Menunjukkan Tanggung Jawab Sosial</a:t>
            </a:r>
            <a:endParaRPr lang="nb-NO" b="1" i="0" u="none" strike="noStrike" dirty="0">
              <a:solidFill>
                <a:srgbClr val="121212"/>
              </a:solidFill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13511267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636" y="1371600"/>
            <a:ext cx="8610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georgia" panose="02040502050405020303" pitchFamily="18" charset="0"/>
              </a:rPr>
              <a:t>Bentuk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dukungan</a:t>
            </a:r>
            <a:r>
              <a:rPr lang="en-US" sz="2800" dirty="0">
                <a:latin typeface="georgia" panose="02040502050405020303" pitchFamily="18" charset="0"/>
              </a:rPr>
              <a:t> sponsorship </a:t>
            </a:r>
            <a:r>
              <a:rPr lang="en-US" sz="2800" dirty="0" err="1">
                <a:latin typeface="georgia" panose="02040502050405020303" pitchFamily="18" charset="0"/>
              </a:rPr>
              <a:t>dapat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berupa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dukungan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keuangan</a:t>
            </a:r>
            <a:r>
              <a:rPr lang="en-US" sz="2800" dirty="0">
                <a:latin typeface="georgia" panose="02040502050405020303" pitchFamily="18" charset="0"/>
              </a:rPr>
              <a:t>, </a:t>
            </a:r>
            <a:r>
              <a:rPr lang="en-US" sz="2800" dirty="0" err="1">
                <a:latin typeface="georgia" panose="02040502050405020303" pitchFamily="18" charset="0"/>
              </a:rPr>
              <a:t>penyediaan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produk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atau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jasa</a:t>
            </a:r>
            <a:r>
              <a:rPr lang="en-US" sz="2800" dirty="0">
                <a:latin typeface="georgia" panose="02040502050405020303" pitchFamily="18" charset="0"/>
              </a:rPr>
              <a:t>, </a:t>
            </a:r>
            <a:r>
              <a:rPr lang="en-US" sz="2800" dirty="0" err="1">
                <a:latin typeface="georgia" panose="02040502050405020303" pitchFamily="18" charset="0"/>
              </a:rPr>
              <a:t>penyediaan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peralatan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atau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fasilitas</a:t>
            </a:r>
            <a:r>
              <a:rPr lang="en-US" sz="2800" dirty="0">
                <a:latin typeface="georgia" panose="02040502050405020303" pitchFamily="18" charset="0"/>
              </a:rPr>
              <a:t>, </a:t>
            </a:r>
            <a:r>
              <a:rPr lang="en-US" sz="2800" dirty="0" err="1">
                <a:latin typeface="georgia" panose="02040502050405020303" pitchFamily="18" charset="0"/>
              </a:rPr>
              <a:t>serta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dukungan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lainnya</a:t>
            </a:r>
            <a:r>
              <a:rPr lang="en-US" sz="2800" dirty="0">
                <a:latin typeface="georgia" panose="02040502050405020303" pitchFamily="18" charset="0"/>
              </a:rPr>
              <a:t> yang </a:t>
            </a:r>
            <a:r>
              <a:rPr lang="en-US" sz="2800" dirty="0" err="1">
                <a:latin typeface="georgia" panose="02040502050405020303" pitchFamily="18" charset="0"/>
              </a:rPr>
              <a:t>dapat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membantu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dalam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memfasilitasi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sebuah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acara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atau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kegiatan</a:t>
            </a:r>
            <a:r>
              <a:rPr lang="en-US" sz="2800" dirty="0">
                <a:latin typeface="georgia" panose="02040502050405020303" pitchFamily="18" charset="0"/>
              </a:rPr>
              <a:t>.</a:t>
            </a:r>
            <a:endParaRPr lang="en-US" sz="2800" dirty="0">
              <a:latin typeface="Roboto"/>
            </a:endParaRPr>
          </a:p>
          <a:p>
            <a:pPr algn="just"/>
            <a:r>
              <a:rPr lang="en-US" sz="2800" dirty="0">
                <a:latin typeface="georgia" panose="02040502050405020303" pitchFamily="18" charset="0"/>
              </a:rPr>
              <a:t>Sponsorship </a:t>
            </a:r>
            <a:r>
              <a:rPr lang="en-US" sz="2800" dirty="0" err="1">
                <a:latin typeface="georgia" panose="02040502050405020303" pitchFamily="18" charset="0"/>
              </a:rPr>
              <a:t>juga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dapat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membantu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organisasi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atau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individu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untuk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memperoleh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sumber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daya</a:t>
            </a:r>
            <a:r>
              <a:rPr lang="en-US" sz="2800" dirty="0">
                <a:latin typeface="georgia" panose="02040502050405020303" pitchFamily="18" charset="0"/>
              </a:rPr>
              <a:t> yang </a:t>
            </a:r>
            <a:r>
              <a:rPr lang="en-US" sz="2800" dirty="0" err="1">
                <a:latin typeface="georgia" panose="02040502050405020303" pitchFamily="18" charset="0"/>
              </a:rPr>
              <a:t>diperlukan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untuk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menyelenggarakan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acara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atau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kegiatan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dengan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baik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dan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 err="1">
                <a:latin typeface="georgia" panose="02040502050405020303" pitchFamily="18" charset="0"/>
              </a:rPr>
              <a:t>sukses</a:t>
            </a:r>
            <a:r>
              <a:rPr lang="en-US" sz="2800" dirty="0">
                <a:latin typeface="georgia" panose="02040502050405020303" pitchFamily="18" charset="0"/>
              </a:rPr>
              <a:t>.</a:t>
            </a:r>
            <a:endParaRPr lang="en-US" sz="2800" b="0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00476990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" y="381000"/>
            <a:ext cx="6400800" cy="6096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Jenis-jenis</a:t>
            </a:r>
            <a:r>
              <a:rPr lang="en-US" dirty="0" smtClean="0">
                <a:solidFill>
                  <a:schemeClr val="tx1"/>
                </a:solidFill>
              </a:rPr>
              <a:t> Sponsorship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7709" y="990600"/>
            <a:ext cx="9067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rgbClr val="444444"/>
              </a:solidFill>
              <a:latin typeface="Roboto"/>
            </a:endParaRPr>
          </a:p>
          <a:p>
            <a:pPr marL="342900" indent="-342900">
              <a:buAutoNum type="arabicPeriod"/>
            </a:pPr>
            <a:r>
              <a:rPr lang="en-US" sz="2000" b="1" dirty="0" smtClean="0">
                <a:solidFill>
                  <a:srgbClr val="444444"/>
                </a:solidFill>
                <a:latin typeface="georgia" panose="02040502050405020303" pitchFamily="18" charset="0"/>
              </a:rPr>
              <a:t>Sports </a:t>
            </a:r>
            <a:r>
              <a:rPr lang="en-US" sz="2000" b="1" dirty="0">
                <a:solidFill>
                  <a:srgbClr val="444444"/>
                </a:solidFill>
                <a:latin typeface="georgia" panose="02040502050405020303" pitchFamily="18" charset="0"/>
              </a:rPr>
              <a:t>Sponsorship</a:t>
            </a:r>
            <a:r>
              <a:rPr lang="en-US" sz="2000" b="1" dirty="0" smtClean="0">
                <a:solidFill>
                  <a:srgbClr val="444444"/>
                </a:solidFill>
                <a:latin typeface="georgia" panose="02040502050405020303" pitchFamily="18" charset="0"/>
              </a:rPr>
              <a:t>:</a:t>
            </a:r>
          </a:p>
          <a:p>
            <a:r>
              <a:rPr lang="en-US" sz="2000" dirty="0" err="1" smtClean="0">
                <a:solidFill>
                  <a:srgbClr val="444444"/>
                </a:solidFill>
                <a:latin typeface="georgia" panose="02040502050405020303" pitchFamily="18" charset="0"/>
              </a:rPr>
              <a:t>Jenis</a:t>
            </a:r>
            <a:r>
              <a:rPr lang="en-US" sz="2000" dirty="0" smtClean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sponsorship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ini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melibatkan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perusahaan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dalam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mendukung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atlet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atau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tim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olahraga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,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liga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olahraga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,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atau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acara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olahraga.Contohnya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seperti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Nike yang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mensponsori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atlet-atlet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terkenal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seperti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Cristiano Ronaldo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dan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Serena Williams,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atau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Coca-Cola yang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mensponsori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Olimpiade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.</a:t>
            </a:r>
            <a:endParaRPr lang="en-US" sz="2000" dirty="0">
              <a:solidFill>
                <a:srgbClr val="444444"/>
              </a:solidFill>
              <a:latin typeface="Roboto"/>
            </a:endParaRPr>
          </a:p>
          <a:p>
            <a:r>
              <a:rPr lang="en-US" sz="2000" b="1" dirty="0">
                <a:solidFill>
                  <a:srgbClr val="444444"/>
                </a:solidFill>
                <a:latin typeface="georgia" panose="02040502050405020303" pitchFamily="18" charset="0"/>
              </a:rPr>
              <a:t>2. Event Sponsorship: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 </a:t>
            </a:r>
            <a:endParaRPr lang="en-US" sz="2000" dirty="0" smtClean="0">
              <a:solidFill>
                <a:srgbClr val="444444"/>
              </a:solidFill>
              <a:latin typeface="georgia" panose="02040502050405020303" pitchFamily="18" charset="0"/>
            </a:endParaRPr>
          </a:p>
          <a:p>
            <a:r>
              <a:rPr lang="en-US" sz="2000" dirty="0" err="1" smtClean="0">
                <a:solidFill>
                  <a:srgbClr val="444444"/>
                </a:solidFill>
                <a:latin typeface="georgia" panose="02040502050405020303" pitchFamily="18" charset="0"/>
              </a:rPr>
              <a:t>Jenis</a:t>
            </a:r>
            <a:r>
              <a:rPr lang="en-US" sz="2000" dirty="0" smtClean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sponsorship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ini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melibatkan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perusahaan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dalam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mendukung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acara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atau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festival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tertentu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.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Contohnya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seperti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perusahaan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makanan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ringan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mensponsori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festival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makanan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dan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minuman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,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atau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perusahaan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kosmetik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mensponsori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acara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fashion.</a:t>
            </a:r>
            <a:endParaRPr lang="en-US" sz="2000" dirty="0">
              <a:solidFill>
                <a:srgbClr val="444444"/>
              </a:solidFill>
              <a:latin typeface="Roboto"/>
            </a:endParaRPr>
          </a:p>
          <a:p>
            <a:r>
              <a:rPr lang="en-US" sz="2000" b="1" dirty="0">
                <a:solidFill>
                  <a:srgbClr val="444444"/>
                </a:solidFill>
                <a:latin typeface="georgia" panose="02040502050405020303" pitchFamily="18" charset="0"/>
              </a:rPr>
              <a:t>3. Arts Sponsorship</a:t>
            </a:r>
            <a:r>
              <a:rPr lang="en-US" sz="2000" b="1" dirty="0" smtClean="0">
                <a:solidFill>
                  <a:srgbClr val="444444"/>
                </a:solidFill>
                <a:latin typeface="georgia" panose="02040502050405020303" pitchFamily="18" charset="0"/>
              </a:rPr>
              <a:t>:</a:t>
            </a:r>
          </a:p>
          <a:p>
            <a:r>
              <a:rPr lang="en-US" sz="2000" dirty="0" err="1" smtClean="0">
                <a:solidFill>
                  <a:srgbClr val="444444"/>
                </a:solidFill>
                <a:latin typeface="georgia" panose="02040502050405020303" pitchFamily="18" charset="0"/>
              </a:rPr>
              <a:t>Jenis</a:t>
            </a:r>
            <a:r>
              <a:rPr lang="en-US" sz="2000" dirty="0" smtClean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sponsorship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ini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melibatkan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perusahaan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dalam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mendukung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seni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dan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budaya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,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seperti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sponsor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untuk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konser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musik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,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pertunjukan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teater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,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atau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pameran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444444"/>
                </a:solidFill>
                <a:latin typeface="georgia" panose="02040502050405020303" pitchFamily="18" charset="0"/>
              </a:rPr>
              <a:t>seni</a:t>
            </a:r>
            <a:r>
              <a:rPr lang="en-US" sz="2000" dirty="0">
                <a:solidFill>
                  <a:srgbClr val="444444"/>
                </a:solidFill>
                <a:latin typeface="georgia" panose="02040502050405020303" pitchFamily="18" charset="0"/>
              </a:rPr>
              <a:t>.</a:t>
            </a:r>
            <a:endParaRPr lang="en-US" sz="2000" b="0" i="0" dirty="0">
              <a:solidFill>
                <a:srgbClr val="44444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45063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028343"/>
            <a:ext cx="8763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georgia" panose="02040502050405020303" pitchFamily="18" charset="0"/>
              </a:rPr>
              <a:t>4. Educational Sponsorship:</a:t>
            </a:r>
            <a:r>
              <a:rPr lang="en-US" sz="2400" dirty="0">
                <a:latin typeface="georgia" panose="02040502050405020303" pitchFamily="18" charset="0"/>
              </a:rPr>
              <a:t> </a:t>
            </a:r>
            <a:r>
              <a:rPr lang="en-US" sz="2400" dirty="0" err="1">
                <a:latin typeface="georgia" panose="02040502050405020303" pitchFamily="18" charset="0"/>
              </a:rPr>
              <a:t>Jenis</a:t>
            </a:r>
            <a:r>
              <a:rPr lang="en-US" sz="2400" dirty="0">
                <a:latin typeface="georgia" panose="02040502050405020303" pitchFamily="18" charset="0"/>
              </a:rPr>
              <a:t> sponsorship </a:t>
            </a:r>
            <a:r>
              <a:rPr lang="en-US" sz="2400" dirty="0" err="1">
                <a:latin typeface="georgia" panose="02040502050405020303" pitchFamily="18" charset="0"/>
              </a:rPr>
              <a:t>ini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melibatkan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perusahaan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dalam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mendukung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pendidikan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seperti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memberikan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beasiswa</a:t>
            </a:r>
            <a:r>
              <a:rPr lang="en-US" sz="2400" dirty="0">
                <a:latin typeface="georgia" panose="02040502050405020303" pitchFamily="18" charset="0"/>
              </a:rPr>
              <a:t>, sponsor </a:t>
            </a:r>
            <a:r>
              <a:rPr lang="en-US" sz="2400" dirty="0" err="1">
                <a:latin typeface="georgia" panose="02040502050405020303" pitchFamily="18" charset="0"/>
              </a:rPr>
              <a:t>untuk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acara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pendidikan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atau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dukungan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untuk</a:t>
            </a:r>
            <a:r>
              <a:rPr lang="en-US" sz="2400" dirty="0">
                <a:latin typeface="georgia" panose="02040502050405020303" pitchFamily="18" charset="0"/>
              </a:rPr>
              <a:t> program </a:t>
            </a:r>
            <a:r>
              <a:rPr lang="en-US" sz="2400" dirty="0" err="1">
                <a:latin typeface="georgia" panose="02040502050405020303" pitchFamily="18" charset="0"/>
              </a:rPr>
              <a:t>pengembangan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keterampilan</a:t>
            </a:r>
            <a:r>
              <a:rPr lang="en-US" sz="2400" dirty="0">
                <a:latin typeface="georgia" panose="02040502050405020303" pitchFamily="18" charset="0"/>
              </a:rPr>
              <a:t>.</a:t>
            </a:r>
            <a:endParaRPr lang="en-US" sz="2400" dirty="0">
              <a:latin typeface="Roboto"/>
            </a:endParaRP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5. Cause-Related Sponsorship:</a:t>
            </a:r>
            <a:r>
              <a:rPr lang="en-US" sz="2400" dirty="0">
                <a:latin typeface="georgia" panose="02040502050405020303" pitchFamily="18" charset="0"/>
              </a:rPr>
              <a:t> </a:t>
            </a:r>
            <a:r>
              <a:rPr lang="en-US" sz="2400" dirty="0" err="1">
                <a:latin typeface="georgia" panose="02040502050405020303" pitchFamily="18" charset="0"/>
              </a:rPr>
              <a:t>Jenis</a:t>
            </a:r>
            <a:r>
              <a:rPr lang="en-US" sz="2400" dirty="0">
                <a:latin typeface="georgia" panose="02040502050405020303" pitchFamily="18" charset="0"/>
              </a:rPr>
              <a:t> sponsorship </a:t>
            </a:r>
            <a:r>
              <a:rPr lang="en-US" sz="2400" dirty="0" err="1">
                <a:latin typeface="georgia" panose="02040502050405020303" pitchFamily="18" charset="0"/>
              </a:rPr>
              <a:t>ini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melibatkan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perusahaan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dalam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mendukung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suatu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tujuan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atau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isu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sosial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tertentu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seperti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dukungan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untuk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organisasi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nirlaba</a:t>
            </a:r>
            <a:r>
              <a:rPr lang="en-US" sz="2400" dirty="0">
                <a:latin typeface="georgia" panose="02040502050405020303" pitchFamily="18" charset="0"/>
              </a:rPr>
              <a:t> yang </a:t>
            </a:r>
            <a:r>
              <a:rPr lang="en-US" sz="2400" dirty="0" err="1">
                <a:latin typeface="georgia" panose="02040502050405020303" pitchFamily="18" charset="0"/>
              </a:rPr>
              <a:t>berfokus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pada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kesehatan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lingkungan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atau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hak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asasi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manusia</a:t>
            </a:r>
            <a:r>
              <a:rPr lang="en-US" sz="2400" dirty="0">
                <a:latin typeface="georgia" panose="02040502050405020303" pitchFamily="18" charset="0"/>
              </a:rPr>
              <a:t>.</a:t>
            </a:r>
            <a:endParaRPr lang="en-US" sz="2400" dirty="0">
              <a:latin typeface="Roboto"/>
            </a:endParaRPr>
          </a:p>
          <a:p>
            <a:pPr algn="just"/>
            <a:r>
              <a:rPr lang="en-US" sz="2400" b="1" dirty="0">
                <a:latin typeface="georgia" panose="02040502050405020303" pitchFamily="18" charset="0"/>
              </a:rPr>
              <a:t>6. Celebrity Sponsorship:</a:t>
            </a:r>
            <a:r>
              <a:rPr lang="en-US" sz="2400" dirty="0">
                <a:latin typeface="georgia" panose="02040502050405020303" pitchFamily="18" charset="0"/>
              </a:rPr>
              <a:t> </a:t>
            </a:r>
            <a:r>
              <a:rPr lang="en-US" sz="2400" dirty="0" err="1">
                <a:latin typeface="georgia" panose="02040502050405020303" pitchFamily="18" charset="0"/>
              </a:rPr>
              <a:t>Jenis</a:t>
            </a:r>
            <a:r>
              <a:rPr lang="en-US" sz="2400" dirty="0">
                <a:latin typeface="georgia" panose="02040502050405020303" pitchFamily="18" charset="0"/>
              </a:rPr>
              <a:t> sponsorship </a:t>
            </a:r>
            <a:r>
              <a:rPr lang="en-US" sz="2400" dirty="0" err="1">
                <a:latin typeface="georgia" panose="02040502050405020303" pitchFamily="18" charset="0"/>
              </a:rPr>
              <a:t>ini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melibatkan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perusahaan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dalam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mendukung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artis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atau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selebriti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tertentu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sebagai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duta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merek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mereka</a:t>
            </a:r>
            <a:r>
              <a:rPr lang="en-US" sz="2400" dirty="0">
                <a:latin typeface="georgia" panose="02040502050405020303" pitchFamily="18" charset="0"/>
              </a:rPr>
              <a:t>.</a:t>
            </a:r>
            <a:endParaRPr lang="en-US" sz="2400" b="0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07659174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551837"/>
            <a:ext cx="8153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georgia" panose="02040502050405020303" pitchFamily="18" charset="0"/>
              </a:rPr>
              <a:t>7. Product Sponsorship</a:t>
            </a:r>
            <a:r>
              <a:rPr lang="en-US" sz="2000" dirty="0">
                <a:latin typeface="georgia" panose="02040502050405020303" pitchFamily="18" charset="0"/>
              </a:rPr>
              <a:t>: </a:t>
            </a:r>
            <a:r>
              <a:rPr lang="en-US" sz="2000" dirty="0" err="1">
                <a:latin typeface="georgia" panose="02040502050405020303" pitchFamily="18" charset="0"/>
              </a:rPr>
              <a:t>Jenis</a:t>
            </a:r>
            <a:r>
              <a:rPr lang="en-US" sz="2000" dirty="0">
                <a:latin typeface="georgia" panose="02040502050405020303" pitchFamily="18" charset="0"/>
              </a:rPr>
              <a:t> sponsorship </a:t>
            </a:r>
            <a:r>
              <a:rPr lang="en-US" sz="2000" dirty="0" err="1">
                <a:latin typeface="georgia" panose="02040502050405020303" pitchFamily="18" charset="0"/>
              </a:rPr>
              <a:t>ini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melibatkan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perusahaan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dalam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mensponsori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penggunaan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produk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mereka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dalam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acara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kegiatan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tertentu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seperti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produk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teknologi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mensponsori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konferensi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teknologi</a:t>
            </a:r>
            <a:r>
              <a:rPr lang="en-US" sz="2000" dirty="0">
                <a:latin typeface="georgia" panose="02040502050405020303" pitchFamily="18" charset="0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245672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-34636" y="68580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georgia" panose="02040502050405020303" pitchFamily="18" charset="0"/>
              </a:rPr>
              <a:t>Manfaat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  <a:r>
              <a:rPr lang="en-US" sz="2000" b="1" dirty="0" err="1">
                <a:latin typeface="georgia" panose="02040502050405020303" pitchFamily="18" charset="0"/>
              </a:rPr>
              <a:t>atau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  <a:r>
              <a:rPr lang="en-US" sz="2000" b="1" dirty="0" err="1">
                <a:latin typeface="georgia" panose="02040502050405020303" pitchFamily="18" charset="0"/>
              </a:rPr>
              <a:t>Keuntungan</a:t>
            </a:r>
            <a:r>
              <a:rPr lang="en-US" sz="2000" b="1" dirty="0">
                <a:latin typeface="georgia" panose="02040502050405020303" pitchFamily="18" charset="0"/>
              </a:rPr>
              <a:t> Sponsorship</a:t>
            </a:r>
            <a:endParaRPr lang="en-US" sz="2000" dirty="0">
              <a:latin typeface="Roboto"/>
            </a:endParaRPr>
          </a:p>
          <a:p>
            <a:endParaRPr lang="en-US" sz="2000" dirty="0">
              <a:latin typeface="Roboto"/>
            </a:endParaRPr>
          </a:p>
          <a:p>
            <a:r>
              <a:rPr lang="en-US" sz="2000" b="1" dirty="0" smtClean="0">
                <a:latin typeface="georgia" panose="02040502050405020303" pitchFamily="18" charset="0"/>
              </a:rPr>
              <a:t>1. Brand </a:t>
            </a:r>
            <a:r>
              <a:rPr lang="en-US" sz="2000" b="1" dirty="0">
                <a:latin typeface="georgia" panose="02040502050405020303" pitchFamily="18" charset="0"/>
              </a:rPr>
              <a:t>Awareness: </a:t>
            </a:r>
            <a:r>
              <a:rPr lang="en-US" sz="2000" dirty="0">
                <a:latin typeface="georgia" panose="02040502050405020303" pitchFamily="18" charset="0"/>
              </a:rPr>
              <a:t>Sponsorship </a:t>
            </a:r>
            <a:r>
              <a:rPr lang="en-US" sz="2000" dirty="0" err="1">
                <a:latin typeface="georgia" panose="02040502050405020303" pitchFamily="18" charset="0"/>
              </a:rPr>
              <a:t>dapat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meningkatkan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kesadaran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merek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visibilitas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pengenalan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merek</a:t>
            </a:r>
            <a:r>
              <a:rPr lang="en-US" sz="2000" dirty="0">
                <a:latin typeface="georgia" panose="02040502050405020303" pitchFamily="18" charset="0"/>
              </a:rPr>
              <a:t>. </a:t>
            </a:r>
            <a:r>
              <a:rPr lang="en-US" sz="2000" dirty="0" err="1">
                <a:latin typeface="georgia" panose="02040502050405020303" pitchFamily="18" charset="0"/>
              </a:rPr>
              <a:t>Dengan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mendukung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acara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kegiatan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populer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pemberi</a:t>
            </a:r>
            <a:r>
              <a:rPr lang="en-US" sz="2000" dirty="0">
                <a:latin typeface="georgia" panose="02040502050405020303" pitchFamily="18" charset="0"/>
              </a:rPr>
              <a:t> sponsorship </a:t>
            </a:r>
            <a:r>
              <a:rPr lang="en-US" sz="2000" dirty="0" err="1">
                <a:latin typeface="georgia" panose="02040502050405020303" pitchFamily="18" charset="0"/>
              </a:rPr>
              <a:t>dapat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memperluas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jangkauan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merek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mereka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menciptakan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hubungan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emosional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dengan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konsumen</a:t>
            </a:r>
            <a:r>
              <a:rPr lang="en-US" sz="2000" dirty="0" smtClean="0">
                <a:latin typeface="georgia" panose="02040502050405020303" pitchFamily="18" charset="0"/>
              </a:rPr>
              <a:t>.</a:t>
            </a:r>
          </a:p>
          <a:p>
            <a:endParaRPr lang="en-US" sz="2000" dirty="0">
              <a:latin typeface="Roboto"/>
            </a:endParaRPr>
          </a:p>
          <a:p>
            <a:r>
              <a:rPr lang="en-US" sz="2000" b="1" dirty="0">
                <a:latin typeface="georgia" panose="02040502050405020303" pitchFamily="18" charset="0"/>
              </a:rPr>
              <a:t>2. </a:t>
            </a:r>
            <a:r>
              <a:rPr lang="en-US" sz="2000" b="1" dirty="0" err="1">
                <a:latin typeface="georgia" panose="02040502050405020303" pitchFamily="18" charset="0"/>
              </a:rPr>
              <a:t>Peningkatan</a:t>
            </a:r>
            <a:r>
              <a:rPr lang="en-US" sz="2000" b="1" dirty="0">
                <a:latin typeface="georgia" panose="02040502050405020303" pitchFamily="18" charset="0"/>
              </a:rPr>
              <a:t> Citra </a:t>
            </a:r>
            <a:r>
              <a:rPr lang="en-US" sz="2000" b="1" dirty="0" err="1">
                <a:latin typeface="georgia" panose="02040502050405020303" pitchFamily="18" charset="0"/>
              </a:rPr>
              <a:t>Merek</a:t>
            </a:r>
            <a:r>
              <a:rPr lang="en-US" sz="2000" b="1" dirty="0">
                <a:latin typeface="georgia" panose="02040502050405020303" pitchFamily="18" charset="0"/>
              </a:rPr>
              <a:t>: </a:t>
            </a:r>
            <a:r>
              <a:rPr lang="en-US" sz="2000" dirty="0">
                <a:latin typeface="georgia" panose="02040502050405020303" pitchFamily="18" charset="0"/>
              </a:rPr>
              <a:t>Sponsorship </a:t>
            </a:r>
            <a:r>
              <a:rPr lang="en-US" sz="2000" dirty="0" err="1">
                <a:latin typeface="georgia" panose="02040502050405020303" pitchFamily="18" charset="0"/>
              </a:rPr>
              <a:t>juga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dapat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membantu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pemberi</a:t>
            </a:r>
            <a:r>
              <a:rPr lang="en-US" sz="2000" dirty="0">
                <a:latin typeface="georgia" panose="02040502050405020303" pitchFamily="18" charset="0"/>
              </a:rPr>
              <a:t> sponsorship </a:t>
            </a:r>
            <a:r>
              <a:rPr lang="en-US" sz="2000" dirty="0" err="1">
                <a:latin typeface="georgia" panose="02040502050405020303" pitchFamily="18" charset="0"/>
              </a:rPr>
              <a:t>memperbaiki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citra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merek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mereka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dengan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menjadi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bagian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dari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kegiatan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acara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dianggap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positif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bermanfaat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bagi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masyarakat</a:t>
            </a:r>
            <a:r>
              <a:rPr lang="en-US" sz="2000" dirty="0" smtClean="0">
                <a:latin typeface="georgia" panose="02040502050405020303" pitchFamily="18" charset="0"/>
              </a:rPr>
              <a:t>.</a:t>
            </a:r>
          </a:p>
          <a:p>
            <a:endParaRPr lang="en-US" sz="2000" dirty="0">
              <a:latin typeface="Roboto"/>
            </a:endParaRPr>
          </a:p>
          <a:p>
            <a:r>
              <a:rPr lang="en-US" sz="2000" b="1" dirty="0">
                <a:latin typeface="georgia" panose="02040502050405020303" pitchFamily="18" charset="0"/>
              </a:rPr>
              <a:t>3. Targeting Market </a:t>
            </a:r>
            <a:r>
              <a:rPr lang="en-US" sz="2000" b="1" dirty="0" smtClean="0">
                <a:latin typeface="georgia" panose="02040502050405020303" pitchFamily="18" charset="0"/>
              </a:rPr>
              <a:t>:</a:t>
            </a:r>
            <a:r>
              <a:rPr lang="en-US" sz="2000" dirty="0">
                <a:latin typeface="georgia" panose="02040502050405020303" pitchFamily="18" charset="0"/>
              </a:rPr>
              <a:t> Sponsorship </a:t>
            </a:r>
            <a:r>
              <a:rPr lang="en-US" sz="2000" dirty="0" err="1">
                <a:latin typeface="georgia" panose="02040502050405020303" pitchFamily="18" charset="0"/>
              </a:rPr>
              <a:t>dapat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membantu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pemberi</a:t>
            </a:r>
            <a:r>
              <a:rPr lang="en-US" sz="2000" dirty="0">
                <a:latin typeface="georgia" panose="02040502050405020303" pitchFamily="18" charset="0"/>
              </a:rPr>
              <a:t> sponsorship </a:t>
            </a:r>
            <a:r>
              <a:rPr lang="en-US" sz="2000" dirty="0" err="1">
                <a:latin typeface="georgia" panose="02040502050405020303" pitchFamily="18" charset="0"/>
              </a:rPr>
              <a:t>mencapai</a:t>
            </a:r>
            <a:r>
              <a:rPr lang="en-US" sz="2000" dirty="0">
                <a:latin typeface="georgia" panose="02040502050405020303" pitchFamily="18" charset="0"/>
              </a:rPr>
              <a:t> target </a:t>
            </a:r>
            <a:r>
              <a:rPr lang="en-US" sz="2000" dirty="0" err="1">
                <a:latin typeface="georgia" panose="02040502050405020303" pitchFamily="18" charset="0"/>
              </a:rPr>
              <a:t>pasar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tertentu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seperti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pasar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olahraga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pasar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seni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budaya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pasar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berfokus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pada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tujuan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isu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sosial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tertentu</a:t>
            </a:r>
            <a:r>
              <a:rPr lang="en-US" sz="2000" dirty="0">
                <a:latin typeface="georgia" panose="02040502050405020303" pitchFamily="18" charset="0"/>
              </a:rPr>
              <a:t>.</a:t>
            </a:r>
            <a:endParaRPr lang="en-US" sz="2000" b="0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47797711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90600"/>
            <a:ext cx="8915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georgia" panose="02040502050405020303" pitchFamily="18" charset="0"/>
              </a:rPr>
              <a:t>4. </a:t>
            </a:r>
            <a:r>
              <a:rPr lang="en-US" b="1" dirty="0" err="1">
                <a:latin typeface="georgia" panose="02040502050405020303" pitchFamily="18" charset="0"/>
              </a:rPr>
              <a:t>Meningkatkan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Hubungan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dengan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Konsumen</a:t>
            </a:r>
            <a:r>
              <a:rPr lang="en-US" b="1" dirty="0">
                <a:latin typeface="georgia" panose="02040502050405020303" pitchFamily="18" charset="0"/>
              </a:rPr>
              <a:t>:</a:t>
            </a:r>
            <a:r>
              <a:rPr lang="en-US" dirty="0">
                <a:latin typeface="georgia" panose="02040502050405020303" pitchFamily="18" charset="0"/>
              </a:rPr>
              <a:t> Sponsorship </a:t>
            </a:r>
            <a:r>
              <a:rPr lang="en-US" dirty="0" err="1">
                <a:latin typeface="georgia" panose="02040502050405020303" pitchFamily="18" charset="0"/>
              </a:rPr>
              <a:t>dapat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membantu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memperkuat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hubungan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dengan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konsumen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melalui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keterlibatan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merek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dalam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acara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atau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kegiatan</a:t>
            </a:r>
            <a:r>
              <a:rPr lang="en-US" dirty="0">
                <a:latin typeface="georgia" panose="02040502050405020303" pitchFamily="18" charset="0"/>
              </a:rPr>
              <a:t> yang </a:t>
            </a:r>
            <a:r>
              <a:rPr lang="en-US" dirty="0" err="1">
                <a:latin typeface="georgia" panose="02040502050405020303" pitchFamily="18" charset="0"/>
              </a:rPr>
              <a:t>disukai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oleh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konsumen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pPr algn="just"/>
            <a:endParaRPr lang="en-US" dirty="0">
              <a:latin typeface="Roboto"/>
            </a:endParaRPr>
          </a:p>
          <a:p>
            <a:pPr algn="just"/>
            <a:r>
              <a:rPr lang="en-US" b="1" dirty="0">
                <a:latin typeface="georgia" panose="02040502050405020303" pitchFamily="18" charset="0"/>
              </a:rPr>
              <a:t>5. </a:t>
            </a:r>
            <a:r>
              <a:rPr lang="en-US" b="1" dirty="0" err="1">
                <a:latin typeface="georgia" panose="02040502050405020303" pitchFamily="18" charset="0"/>
              </a:rPr>
              <a:t>Menghasilkan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Laba</a:t>
            </a:r>
            <a:r>
              <a:rPr lang="en-US" b="1" dirty="0">
                <a:latin typeface="georgia" panose="02040502050405020303" pitchFamily="18" charset="0"/>
              </a:rPr>
              <a:t>:</a:t>
            </a:r>
            <a:r>
              <a:rPr lang="en-US" dirty="0">
                <a:latin typeface="georgia" panose="02040502050405020303" pitchFamily="18" charset="0"/>
              </a:rPr>
              <a:t> Sponsorship </a:t>
            </a:r>
            <a:r>
              <a:rPr lang="en-US" dirty="0" err="1">
                <a:latin typeface="georgia" panose="02040502050405020303" pitchFamily="18" charset="0"/>
              </a:rPr>
              <a:t>dapat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membantu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pemberi</a:t>
            </a:r>
            <a:r>
              <a:rPr lang="en-US" dirty="0">
                <a:latin typeface="georgia" panose="02040502050405020303" pitchFamily="18" charset="0"/>
              </a:rPr>
              <a:t> sponsorship </a:t>
            </a:r>
            <a:r>
              <a:rPr lang="en-US" dirty="0" err="1">
                <a:latin typeface="georgia" panose="02040502050405020303" pitchFamily="18" charset="0"/>
              </a:rPr>
              <a:t>memperoleh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pengembalian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investasi</a:t>
            </a:r>
            <a:r>
              <a:rPr lang="en-US" dirty="0">
                <a:latin typeface="georgia" panose="02040502050405020303" pitchFamily="18" charset="0"/>
              </a:rPr>
              <a:t> yang </a:t>
            </a:r>
            <a:r>
              <a:rPr lang="en-US" dirty="0" err="1">
                <a:latin typeface="georgia" panose="02040502050405020303" pitchFamily="18" charset="0"/>
              </a:rPr>
              <a:t>lebih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besar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melalui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peningkatan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penjualan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atau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kesuksesan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dalam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acara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atau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kegiatan</a:t>
            </a:r>
            <a:r>
              <a:rPr lang="en-US" dirty="0">
                <a:latin typeface="georgia" panose="02040502050405020303" pitchFamily="18" charset="0"/>
              </a:rPr>
              <a:t> yang </a:t>
            </a:r>
            <a:r>
              <a:rPr lang="en-US" dirty="0" err="1">
                <a:latin typeface="georgia" panose="02040502050405020303" pitchFamily="18" charset="0"/>
              </a:rPr>
              <a:t>mereka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sponsori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pPr algn="just"/>
            <a:endParaRPr lang="en-US" dirty="0">
              <a:latin typeface="Roboto"/>
            </a:endParaRPr>
          </a:p>
          <a:p>
            <a:pPr algn="just"/>
            <a:r>
              <a:rPr lang="en-US" b="1" dirty="0">
                <a:latin typeface="georgia" panose="02040502050405020303" pitchFamily="18" charset="0"/>
              </a:rPr>
              <a:t>6. </a:t>
            </a:r>
            <a:r>
              <a:rPr lang="en-US" b="1" dirty="0" err="1">
                <a:latin typeface="georgia" panose="02040502050405020303" pitchFamily="18" charset="0"/>
              </a:rPr>
              <a:t>Meningkatkan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Kesadaran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Produk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atau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Layanan</a:t>
            </a:r>
            <a:r>
              <a:rPr lang="en-US" b="1" dirty="0">
                <a:latin typeface="georgia" panose="02040502050405020303" pitchFamily="18" charset="0"/>
              </a:rPr>
              <a:t>:</a:t>
            </a:r>
            <a:r>
              <a:rPr lang="en-US" dirty="0">
                <a:latin typeface="georgia" panose="02040502050405020303" pitchFamily="18" charset="0"/>
              </a:rPr>
              <a:t> Sponsorship </a:t>
            </a:r>
            <a:r>
              <a:rPr lang="en-US" dirty="0" err="1">
                <a:latin typeface="georgia" panose="02040502050405020303" pitchFamily="18" charset="0"/>
              </a:rPr>
              <a:t>dapat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membantu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pemberi</a:t>
            </a:r>
            <a:r>
              <a:rPr lang="en-US" dirty="0">
                <a:latin typeface="georgia" panose="02040502050405020303" pitchFamily="18" charset="0"/>
              </a:rPr>
              <a:t> sponsorship </a:t>
            </a:r>
            <a:r>
              <a:rPr lang="en-US" dirty="0" err="1">
                <a:latin typeface="georgia" panose="02040502050405020303" pitchFamily="18" charset="0"/>
              </a:rPr>
              <a:t>memperkenalkan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produk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atau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layanan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baru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atau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memperluas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kesadaran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produk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atau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layanan</a:t>
            </a:r>
            <a:r>
              <a:rPr lang="en-US" dirty="0">
                <a:latin typeface="georgia" panose="02040502050405020303" pitchFamily="18" charset="0"/>
              </a:rPr>
              <a:t> yang </a:t>
            </a:r>
            <a:r>
              <a:rPr lang="en-US" dirty="0" err="1">
                <a:latin typeface="georgia" panose="02040502050405020303" pitchFamily="18" charset="0"/>
              </a:rPr>
              <a:t>sudah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ada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pPr algn="just"/>
            <a:endParaRPr lang="en-US" dirty="0">
              <a:latin typeface="Roboto"/>
            </a:endParaRPr>
          </a:p>
          <a:p>
            <a:pPr algn="just"/>
            <a:r>
              <a:rPr lang="en-US" b="1" dirty="0">
                <a:latin typeface="georgia" panose="02040502050405020303" pitchFamily="18" charset="0"/>
              </a:rPr>
              <a:t>7. </a:t>
            </a:r>
            <a:r>
              <a:rPr lang="en-US" b="1" dirty="0" err="1">
                <a:latin typeface="georgia" panose="02040502050405020303" pitchFamily="18" charset="0"/>
              </a:rPr>
              <a:t>Meningkatkan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Keterlibatan</a:t>
            </a:r>
            <a:r>
              <a:rPr lang="en-US" b="1" dirty="0">
                <a:latin typeface="georgia" panose="02040502050405020303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</a:rPr>
              <a:t>Karyawan</a:t>
            </a:r>
            <a:r>
              <a:rPr lang="en-US" b="1" dirty="0">
                <a:latin typeface="georgia" panose="02040502050405020303" pitchFamily="18" charset="0"/>
              </a:rPr>
              <a:t>:</a:t>
            </a:r>
            <a:r>
              <a:rPr lang="en-US" dirty="0">
                <a:latin typeface="georgia" panose="02040502050405020303" pitchFamily="18" charset="0"/>
              </a:rPr>
              <a:t> Sponsorship </a:t>
            </a:r>
            <a:r>
              <a:rPr lang="en-US" dirty="0" err="1">
                <a:latin typeface="georgia" panose="02040502050405020303" pitchFamily="18" charset="0"/>
              </a:rPr>
              <a:t>dapat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membantu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memotivasi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karyawan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dan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meningkatkan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keterlibatan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mereka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dengan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merek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dan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perusahaan</a:t>
            </a:r>
            <a:r>
              <a:rPr lang="en-US" dirty="0">
                <a:latin typeface="georgia" panose="02040502050405020303" pitchFamily="18" charset="0"/>
              </a:rPr>
              <a:t> yang </a:t>
            </a:r>
            <a:r>
              <a:rPr lang="en-US" dirty="0" err="1">
                <a:latin typeface="georgia" panose="02040502050405020303" pitchFamily="18" charset="0"/>
              </a:rPr>
              <a:t>mereka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wakili</a:t>
            </a:r>
            <a:r>
              <a:rPr lang="en-US" dirty="0">
                <a:latin typeface="georgia" panose="02040502050405020303" pitchFamily="18" charset="0"/>
              </a:rPr>
              <a:t>.</a:t>
            </a:r>
            <a:endParaRPr lang="en-US" b="0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69617810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609600"/>
            <a:ext cx="85725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 smtClean="0">
                <a:latin typeface="georgia" panose="02040502050405020303" pitchFamily="18" charset="0"/>
              </a:rPr>
              <a:t>Berikut</a:t>
            </a:r>
            <a:r>
              <a:rPr lang="en-US" sz="2000" dirty="0" smtClean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ini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adalah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beberapa</a:t>
            </a:r>
            <a:r>
              <a:rPr lang="en-US" sz="2000" dirty="0">
                <a:latin typeface="georgia" panose="02040502050405020303" pitchFamily="18" charset="0"/>
              </a:rPr>
              <a:t> tips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trik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dalam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mencari</a:t>
            </a:r>
            <a:r>
              <a:rPr lang="en-US" sz="2000" dirty="0">
                <a:latin typeface="georgia" panose="02040502050405020303" pitchFamily="18" charset="0"/>
              </a:rPr>
              <a:t> sponsor: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b="1" dirty="0">
                <a:latin typeface="georgia" panose="02040502050405020303" pitchFamily="18" charset="0"/>
              </a:rPr>
              <a:t>1. </a:t>
            </a:r>
            <a:r>
              <a:rPr lang="en-US" sz="2000" b="1" dirty="0" err="1">
                <a:latin typeface="georgia" panose="02040502050405020303" pitchFamily="18" charset="0"/>
              </a:rPr>
              <a:t>Tentukan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  <a:r>
              <a:rPr lang="en-US" sz="2000" b="1" dirty="0" err="1">
                <a:latin typeface="georgia" panose="02040502050405020303" pitchFamily="18" charset="0"/>
              </a:rPr>
              <a:t>Tujuan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  <a:r>
              <a:rPr lang="en-US" sz="2000" b="1" dirty="0" err="1">
                <a:latin typeface="georgia" panose="02040502050405020303" pitchFamily="18" charset="0"/>
              </a:rPr>
              <a:t>dan</a:t>
            </a:r>
            <a:r>
              <a:rPr lang="en-US" sz="2000" b="1" dirty="0">
                <a:latin typeface="georgia" panose="02040502050405020303" pitchFamily="18" charset="0"/>
              </a:rPr>
              <a:t> Target </a:t>
            </a:r>
            <a:r>
              <a:rPr lang="en-US" sz="2000" b="1" dirty="0" err="1">
                <a:latin typeface="georgia" panose="02040502050405020303" pitchFamily="18" charset="0"/>
              </a:rPr>
              <a:t>Pasar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  <a:r>
              <a:rPr lang="en-US" sz="2000" b="1" dirty="0" err="1">
                <a:latin typeface="georgia" panose="02040502050405020303" pitchFamily="18" charset="0"/>
              </a:rPr>
              <a:t>Kamu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dirty="0" err="1">
                <a:latin typeface="georgia" panose="02040502050405020303" pitchFamily="18" charset="0"/>
              </a:rPr>
              <a:t>Sebelum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mencari</a:t>
            </a:r>
            <a:r>
              <a:rPr lang="en-US" sz="2000" dirty="0">
                <a:latin typeface="georgia" panose="02040502050405020303" pitchFamily="18" charset="0"/>
              </a:rPr>
              <a:t> sponsor, </a:t>
            </a:r>
            <a:r>
              <a:rPr lang="en-US" sz="2000" dirty="0" err="1">
                <a:latin typeface="georgia" panose="02040502050405020303" pitchFamily="18" charset="0"/>
              </a:rPr>
              <a:t>tentukan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terlebih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dahulu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tujuan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dalam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mencari</a:t>
            </a:r>
            <a:r>
              <a:rPr lang="en-US" sz="2000" dirty="0">
                <a:latin typeface="georgia" panose="02040502050405020303" pitchFamily="18" charset="0"/>
              </a:rPr>
              <a:t> sponsor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siapa</a:t>
            </a:r>
            <a:r>
              <a:rPr lang="en-US" sz="2000" dirty="0">
                <a:latin typeface="georgia" panose="02040502050405020303" pitchFamily="18" charset="0"/>
              </a:rPr>
              <a:t> target </a:t>
            </a:r>
            <a:r>
              <a:rPr lang="en-US" sz="2000" dirty="0" err="1">
                <a:latin typeface="georgia" panose="02040502050405020303" pitchFamily="18" charset="0"/>
              </a:rPr>
              <a:t>pasar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.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dirty="0" err="1">
                <a:latin typeface="georgia" panose="02040502050405020303" pitchFamily="18" charset="0"/>
              </a:rPr>
              <a:t>Dengan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mengetahui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tujuan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target </a:t>
            </a:r>
            <a:r>
              <a:rPr lang="en-US" sz="2000" dirty="0" err="1">
                <a:latin typeface="georgia" panose="02040502050405020303" pitchFamily="18" charset="0"/>
              </a:rPr>
              <a:t>pasar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dapat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menentukan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jenis</a:t>
            </a:r>
            <a:r>
              <a:rPr lang="en-US" sz="2000" dirty="0">
                <a:latin typeface="georgia" panose="02040502050405020303" pitchFamily="18" charset="0"/>
              </a:rPr>
              <a:t> sponsor yang </a:t>
            </a:r>
            <a:r>
              <a:rPr lang="en-US" sz="2000" dirty="0" err="1">
                <a:latin typeface="georgia" panose="02040502050405020303" pitchFamily="18" charset="0"/>
              </a:rPr>
              <a:t>tepat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untuk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mencapai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tujuan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target </a:t>
            </a:r>
            <a:r>
              <a:rPr lang="en-US" sz="2000" dirty="0" err="1">
                <a:latin typeface="georgia" panose="02040502050405020303" pitchFamily="18" charset="0"/>
              </a:rPr>
              <a:t>pasar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.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b="1" dirty="0">
                <a:latin typeface="georgia" panose="02040502050405020303" pitchFamily="18" charset="0"/>
              </a:rPr>
              <a:t>2. </a:t>
            </a:r>
            <a:r>
              <a:rPr lang="en-US" sz="2000" b="1" dirty="0" err="1">
                <a:latin typeface="georgia" panose="02040502050405020303" pitchFamily="18" charset="0"/>
              </a:rPr>
              <a:t>Buat</a:t>
            </a:r>
            <a:r>
              <a:rPr lang="en-US" sz="2000" b="1" dirty="0">
                <a:latin typeface="georgia" panose="02040502050405020303" pitchFamily="18" charset="0"/>
              </a:rPr>
              <a:t> Proposal Sponsorship yang </a:t>
            </a:r>
            <a:r>
              <a:rPr lang="en-US" sz="2000" b="1" dirty="0" err="1">
                <a:latin typeface="georgia" panose="02040502050405020303" pitchFamily="18" charset="0"/>
              </a:rPr>
              <a:t>Menarik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dirty="0" err="1">
                <a:latin typeface="georgia" panose="02040502050405020303" pitchFamily="18" charset="0"/>
              </a:rPr>
              <a:t>Buatlah</a:t>
            </a:r>
            <a:r>
              <a:rPr lang="en-US" sz="2000" dirty="0">
                <a:latin typeface="georgia" panose="02040502050405020303" pitchFamily="18" charset="0"/>
              </a:rPr>
              <a:t> proposal sponsorship yang </a:t>
            </a:r>
            <a:r>
              <a:rPr lang="en-US" sz="2000" dirty="0" err="1">
                <a:latin typeface="georgia" panose="02040502050405020303" pitchFamily="18" charset="0"/>
              </a:rPr>
              <a:t>menarik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jelas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untuk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mempresentasikan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nilai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tambah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dari</a:t>
            </a:r>
            <a:r>
              <a:rPr lang="en-US" sz="2000" dirty="0">
                <a:latin typeface="georgia" panose="02040502050405020303" pitchFamily="18" charset="0"/>
              </a:rPr>
              <a:t> sponsorship yang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tawarkan</a:t>
            </a:r>
            <a:r>
              <a:rPr lang="en-US" sz="2000" dirty="0">
                <a:latin typeface="georgia" panose="02040502050405020303" pitchFamily="18" charset="0"/>
              </a:rPr>
              <a:t>.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dirty="0">
                <a:latin typeface="georgia" panose="02040502050405020303" pitchFamily="18" charset="0"/>
              </a:rPr>
              <a:t>Proposal </a:t>
            </a:r>
            <a:r>
              <a:rPr lang="en-US" sz="2000" dirty="0" err="1">
                <a:latin typeface="georgia" panose="02040502050405020303" pitchFamily="18" charset="0"/>
              </a:rPr>
              <a:t>harus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mencakup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informasi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tentang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tujuan</a:t>
            </a:r>
            <a:r>
              <a:rPr lang="en-US" sz="2000" dirty="0">
                <a:latin typeface="georgia" panose="02040502050405020303" pitchFamily="18" charset="0"/>
              </a:rPr>
              <a:t> sponsorship, </a:t>
            </a:r>
            <a:r>
              <a:rPr lang="en-US" sz="2000" dirty="0" err="1">
                <a:latin typeface="georgia" panose="02040502050405020303" pitchFamily="18" charset="0"/>
              </a:rPr>
              <a:t>kegiatan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acara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akan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disponsori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manfaat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bagi</a:t>
            </a:r>
            <a:r>
              <a:rPr lang="en-US" sz="2000" dirty="0">
                <a:latin typeface="georgia" panose="02040502050405020303" pitchFamily="18" charset="0"/>
              </a:rPr>
              <a:t> sponsor, </a:t>
            </a:r>
            <a:r>
              <a:rPr lang="en-US" sz="2000" dirty="0" err="1">
                <a:latin typeface="georgia" panose="02040502050405020303" pitchFamily="18" charset="0"/>
              </a:rPr>
              <a:t>serta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anggaran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dibutuhkan</a:t>
            </a:r>
            <a:r>
              <a:rPr lang="en-US" sz="2000" dirty="0">
                <a:latin typeface="georgia" panose="02040502050405020303" pitchFamily="18" charset="0"/>
              </a:rPr>
              <a:t>.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b="1" dirty="0">
                <a:latin typeface="georgia" panose="02040502050405020303" pitchFamily="18" charset="0"/>
              </a:rPr>
              <a:t>3. </a:t>
            </a:r>
            <a:r>
              <a:rPr lang="en-US" sz="2000" b="1" dirty="0" err="1">
                <a:latin typeface="georgia" panose="02040502050405020303" pitchFamily="18" charset="0"/>
              </a:rPr>
              <a:t>Jalin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  <a:r>
              <a:rPr lang="en-US" sz="2000" b="1" dirty="0" err="1">
                <a:latin typeface="georgia" panose="02040502050405020303" pitchFamily="18" charset="0"/>
              </a:rPr>
              <a:t>Hubungan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  <a:r>
              <a:rPr lang="en-US" sz="2000" b="1" dirty="0" err="1">
                <a:latin typeface="georgia" panose="02040502050405020303" pitchFamily="18" charset="0"/>
              </a:rPr>
              <a:t>dengan</a:t>
            </a:r>
            <a:r>
              <a:rPr lang="en-US" sz="2000" b="1" dirty="0">
                <a:latin typeface="georgia" panose="02040502050405020303" pitchFamily="18" charset="0"/>
              </a:rPr>
              <a:t> </a:t>
            </a:r>
            <a:r>
              <a:rPr lang="en-US" sz="2000" b="1" dirty="0" err="1">
                <a:latin typeface="georgia" panose="02040502050405020303" pitchFamily="18" charset="0"/>
              </a:rPr>
              <a:t>Calon</a:t>
            </a:r>
            <a:r>
              <a:rPr lang="en-US" sz="2000" b="1" dirty="0">
                <a:latin typeface="georgia" panose="02040502050405020303" pitchFamily="18" charset="0"/>
              </a:rPr>
              <a:t> Sponsor</a:t>
            </a:r>
            <a:endParaRPr lang="en-US" sz="2000" dirty="0">
              <a:latin typeface="Roboto"/>
            </a:endParaRPr>
          </a:p>
          <a:p>
            <a:pPr algn="just"/>
            <a:r>
              <a:rPr lang="en-US" sz="2000" dirty="0" err="1">
                <a:latin typeface="georgia" panose="02040502050405020303" pitchFamily="18" charset="0"/>
              </a:rPr>
              <a:t>Jalin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hubungan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dengan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calon</a:t>
            </a:r>
            <a:r>
              <a:rPr lang="en-US" sz="2000" dirty="0">
                <a:latin typeface="georgia" panose="02040502050405020303" pitchFamily="18" charset="0"/>
              </a:rPr>
              <a:t> sponsor </a:t>
            </a:r>
            <a:r>
              <a:rPr lang="en-US" sz="2000" dirty="0" err="1">
                <a:latin typeface="georgia" panose="02040502050405020303" pitchFamily="18" charset="0"/>
              </a:rPr>
              <a:t>sebelum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meminta</a:t>
            </a:r>
            <a:r>
              <a:rPr lang="en-US" sz="2000" dirty="0">
                <a:latin typeface="georgia" panose="02040502050405020303" pitchFamily="18" charset="0"/>
              </a:rPr>
              <a:t> sponsorship. </a:t>
            </a:r>
            <a:r>
              <a:rPr lang="en-US" sz="2000" dirty="0" err="1">
                <a:latin typeface="georgia" panose="02040502050405020303" pitchFamily="18" charset="0"/>
              </a:rPr>
              <a:t>Berikan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informasi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tentang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perusahaan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organisasi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keterlibatan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dalam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kegiatan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acara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sebelumnya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serta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manfaat</a:t>
            </a:r>
            <a:r>
              <a:rPr lang="en-US" sz="2000" dirty="0">
                <a:latin typeface="georgia" panose="02040502050405020303" pitchFamily="18" charset="0"/>
              </a:rPr>
              <a:t> yang </a:t>
            </a:r>
            <a:r>
              <a:rPr lang="en-US" sz="2000" dirty="0" err="1">
                <a:latin typeface="georgia" panose="02040502050405020303" pitchFamily="18" charset="0"/>
              </a:rPr>
              <a:t>akan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diperoleh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oleh</a:t>
            </a:r>
            <a:r>
              <a:rPr lang="en-US" sz="2000" dirty="0">
                <a:latin typeface="georgia" panose="02040502050405020303" pitchFamily="18" charset="0"/>
              </a:rPr>
              <a:t> sponsor </a:t>
            </a:r>
            <a:r>
              <a:rPr lang="en-US" sz="2000" dirty="0" err="1">
                <a:latin typeface="georgia" panose="02040502050405020303" pitchFamily="18" charset="0"/>
              </a:rPr>
              <a:t>jika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mereka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memutuskan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untuk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mensponsori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kegiatan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atau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acara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kamu</a:t>
            </a:r>
            <a:r>
              <a:rPr lang="en-US" sz="2000" dirty="0">
                <a:latin typeface="georgia" panose="02040502050405020303" pitchFamily="18" charset="0"/>
              </a:rPr>
              <a:t>.</a:t>
            </a:r>
            <a:endParaRPr lang="en-US" sz="2000" b="0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91907632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5511</TotalTime>
  <Words>415</Words>
  <Application>Microsoft Office PowerPoint</Application>
  <PresentationFormat>On-screen Show (4:3)</PresentationFormat>
  <Paragraphs>64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georgia</vt:lpstr>
      <vt:lpstr>Monotype Corsiva</vt:lpstr>
      <vt:lpstr>Montserrat</vt:lpstr>
      <vt:lpstr>Open Sans</vt:lpstr>
      <vt:lpstr>Roboto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614</cp:revision>
  <cp:lastPrinted>2017-08-29T02:54:51Z</cp:lastPrinted>
  <dcterms:created xsi:type="dcterms:W3CDTF">2010-04-18T12:06:30Z</dcterms:created>
  <dcterms:modified xsi:type="dcterms:W3CDTF">2024-12-27T00:51:44Z</dcterms:modified>
</cp:coreProperties>
</file>