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-7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Jud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1891874-0D7D-8149-B063-BA6C7E3846D8}" type="datetimeFigureOut">
              <a:rPr lang="id-ID" smtClean="0"/>
              <a:t>27/04/2022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4DE786-3E8F-2646-BC9B-AAA0C41B027E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53971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1874-0D7D-8149-B063-BA6C7E3846D8}" type="datetimeFigureOut">
              <a:rPr lang="id-ID" smtClean="0"/>
              <a:t>27/04/2022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786-3E8F-2646-BC9B-AAA0C41B02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37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1874-0D7D-8149-B063-BA6C7E3846D8}" type="datetimeFigureOut">
              <a:rPr lang="id-ID" smtClean="0"/>
              <a:t>27/04/2022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786-3E8F-2646-BC9B-AAA0C41B02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345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1874-0D7D-8149-B063-BA6C7E3846D8}" type="datetimeFigureOut">
              <a:rPr lang="id-ID" smtClean="0"/>
              <a:t>27/04/2022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786-3E8F-2646-BC9B-AAA0C41B02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55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Bagia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91874-0D7D-8149-B063-BA6C7E3846D8}" type="datetimeFigureOut">
              <a:rPr lang="id-ID" smtClean="0"/>
              <a:t>27/04/2022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4DE786-3E8F-2646-BC9B-AAA0C41B027E}" type="slidenum">
              <a:rPr lang="id-ID" smtClean="0"/>
              <a:t>‹#›</a:t>
            </a:fld>
            <a:endParaRPr lang="id-ID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46143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1874-0D7D-8149-B063-BA6C7E3846D8}" type="datetimeFigureOut">
              <a:rPr lang="id-ID" smtClean="0"/>
              <a:t>27/04/2022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786-3E8F-2646-BC9B-AAA0C41B02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15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1874-0D7D-8149-B063-BA6C7E3846D8}" type="datetimeFigureOut">
              <a:rPr lang="id-ID" smtClean="0"/>
              <a:t>27/04/2022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786-3E8F-2646-BC9B-AAA0C41B02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811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1874-0D7D-8149-B063-BA6C7E3846D8}" type="datetimeFigureOut">
              <a:rPr lang="id-ID" smtClean="0"/>
              <a:t>27/04/2022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786-3E8F-2646-BC9B-AAA0C41B02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749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1874-0D7D-8149-B063-BA6C7E3846D8}" type="datetimeFigureOut">
              <a:rPr lang="id-ID" smtClean="0"/>
              <a:t>27/04/2022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E786-3E8F-2646-BC9B-AAA0C41B02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076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91874-0D7D-8149-B063-BA6C7E3846D8}" type="datetimeFigureOut">
              <a:rPr lang="id-ID" smtClean="0"/>
              <a:t>27/04/2022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4DE786-3E8F-2646-BC9B-AAA0C41B027E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383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91874-0D7D-8149-B063-BA6C7E3846D8}" type="datetimeFigureOut">
              <a:rPr lang="id-ID" smtClean="0"/>
              <a:t>27/04/2022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4DE786-3E8F-2646-BC9B-AAA0C41B027E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443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1891874-0D7D-8149-B063-BA6C7E3846D8}" type="datetimeFigureOut">
              <a:rPr lang="id-ID" smtClean="0"/>
              <a:t>27/04/2022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94DE786-3E8F-2646-BC9B-AAA0C41B027E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898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05789563-5632-4F43-96CC-E9E8E5E41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err="1"/>
              <a:t>Algoritma</a:t>
            </a:r>
            <a:r>
              <a:rPr lang="id-ID" dirty="0"/>
              <a:t> FIFO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xmlns="" id="{89E26305-E159-B043-A7E8-711E2C125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4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4BD1B378-A497-AC4F-8FE3-510E793D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944" y="2686050"/>
            <a:ext cx="9601200" cy="1485900"/>
          </a:xfrm>
        </p:spPr>
        <p:txBody>
          <a:bodyPr/>
          <a:lstStyle/>
          <a:p>
            <a:pPr algn="ctr"/>
            <a:r>
              <a:rPr lang="id-ID" dirty="0"/>
              <a:t>Selesai</a:t>
            </a:r>
          </a:p>
        </p:txBody>
      </p:sp>
    </p:spTree>
    <p:extLst>
      <p:ext uri="{BB962C8B-B14F-4D97-AF65-F5344CB8AC3E}">
        <p14:creationId xmlns:p14="http://schemas.microsoft.com/office/powerpoint/2010/main" val="207053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E5CCD468-E476-BE4B-8E10-FA66115F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5292"/>
          </a:xfrm>
        </p:spPr>
        <p:txBody>
          <a:bodyPr>
            <a:normAutofit/>
          </a:bodyPr>
          <a:lstStyle/>
          <a:p>
            <a:r>
              <a:rPr lang="id-ID" dirty="0" err="1"/>
              <a:t>Algoritma</a:t>
            </a:r>
            <a:r>
              <a:rPr lang="id-ID" dirty="0"/>
              <a:t> </a:t>
            </a:r>
            <a:r>
              <a:rPr lang="id-ID" dirty="0" err="1"/>
              <a:t>Fifo</a:t>
            </a:r>
            <a:r>
              <a:rPr lang="id-ID" dirty="0"/>
              <a:t> (</a:t>
            </a:r>
            <a:r>
              <a:rPr lang="id-ID" dirty="0" err="1"/>
              <a:t>Arrival</a:t>
            </a:r>
            <a:r>
              <a:rPr lang="id-ID" dirty="0"/>
              <a:t> </a:t>
            </a:r>
            <a:r>
              <a:rPr lang="id-ID" dirty="0" err="1"/>
              <a:t>Time</a:t>
            </a:r>
            <a:r>
              <a:rPr lang="id-ID" dirty="0"/>
              <a:t> Sama)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CF3AC513-E1E2-3647-A653-F8F926FF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1092"/>
            <a:ext cx="9601200" cy="4236308"/>
          </a:xfrm>
        </p:spPr>
        <p:txBody>
          <a:bodyPr/>
          <a:lstStyle/>
          <a:p>
            <a:r>
              <a:rPr lang="id-ID" dirty="0"/>
              <a:t>Soal</a:t>
            </a:r>
          </a:p>
          <a:p>
            <a:r>
              <a:rPr lang="id-ID" dirty="0"/>
              <a:t>Tiga Proses (P1, P2, dan P3) tiba dalam saat yang bersamaan (</a:t>
            </a:r>
            <a:r>
              <a:rPr lang="id-ID" dirty="0" err="1"/>
              <a:t>arrival</a:t>
            </a:r>
            <a:r>
              <a:rPr lang="id-ID" dirty="0"/>
              <a:t> </a:t>
            </a:r>
            <a:r>
              <a:rPr lang="id-ID" dirty="0" err="1"/>
              <a:t>time</a:t>
            </a:r>
            <a:r>
              <a:rPr lang="id-ID" dirty="0"/>
              <a:t> = 0). Waktu layanan untuk setiap proses secara berurutan adalah 8,4,6</a:t>
            </a:r>
          </a:p>
          <a:p>
            <a:r>
              <a:rPr lang="id-ID" dirty="0"/>
              <a:t>Hitung </a:t>
            </a:r>
            <a:r>
              <a:rPr lang="id-ID" b="1" i="1" dirty="0" err="1"/>
              <a:t>Turn</a:t>
            </a:r>
            <a:r>
              <a:rPr lang="id-ID" b="1" i="1" dirty="0"/>
              <a:t> </a:t>
            </a:r>
            <a:r>
              <a:rPr lang="id-ID" b="1" i="1" dirty="0" err="1"/>
              <a:t>Arround</a:t>
            </a:r>
            <a:r>
              <a:rPr lang="id-ID" b="1" i="1" dirty="0"/>
              <a:t> </a:t>
            </a:r>
            <a:r>
              <a:rPr lang="id-ID" b="1" i="1" dirty="0" err="1"/>
              <a:t>Time</a:t>
            </a:r>
            <a:r>
              <a:rPr lang="id-ID" b="1" i="1" dirty="0"/>
              <a:t> (TAT) </a:t>
            </a:r>
            <a:r>
              <a:rPr lang="id-ID" b="1" dirty="0"/>
              <a:t>dan </a:t>
            </a:r>
            <a:r>
              <a:rPr lang="id-ID" b="1" i="1" dirty="0" err="1"/>
              <a:t>Average</a:t>
            </a:r>
            <a:r>
              <a:rPr lang="id-ID" b="1" i="1" dirty="0"/>
              <a:t> </a:t>
            </a:r>
            <a:r>
              <a:rPr lang="id-ID" b="1" i="1" dirty="0" err="1"/>
              <a:t>Waiting</a:t>
            </a:r>
            <a:r>
              <a:rPr lang="id-ID" b="1" i="1" dirty="0"/>
              <a:t> </a:t>
            </a:r>
            <a:r>
              <a:rPr lang="id-ID" b="1" i="1" dirty="0" err="1"/>
              <a:t>Time</a:t>
            </a:r>
            <a:r>
              <a:rPr lang="id-ID" b="1" i="1" dirty="0"/>
              <a:t> (AWT) </a:t>
            </a:r>
            <a:r>
              <a:rPr lang="id-ID" dirty="0"/>
              <a:t>dari ketiga proses tersebut jika menggunakan penjadwalan FIFO. </a:t>
            </a:r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xmlns="" id="{8EA57896-ADF1-FB4E-A287-AB989EF53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13965"/>
              </p:ext>
            </p:extLst>
          </p:nvPr>
        </p:nvGraphicFramePr>
        <p:xfrm>
          <a:off x="1775146" y="3715855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337268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7348019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12473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Proses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Arrival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Burst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63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69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33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32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45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E5CCD468-E476-BE4B-8E10-FA66115F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5292"/>
          </a:xfrm>
        </p:spPr>
        <p:txBody>
          <a:bodyPr>
            <a:normAutofit/>
          </a:bodyPr>
          <a:lstStyle/>
          <a:p>
            <a:r>
              <a:rPr lang="id-ID" dirty="0"/>
              <a:t>Jawab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CF3AC513-E1E2-3647-A653-F8F926FF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1092"/>
            <a:ext cx="9601200" cy="4236308"/>
          </a:xfrm>
        </p:spPr>
        <p:txBody>
          <a:bodyPr/>
          <a:lstStyle/>
          <a:p>
            <a:r>
              <a:rPr lang="id-ID" dirty="0"/>
              <a:t>Diketahui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 err="1"/>
              <a:t>Gant</a:t>
            </a:r>
            <a:r>
              <a:rPr lang="id-ID" dirty="0"/>
              <a:t> </a:t>
            </a:r>
            <a:r>
              <a:rPr lang="id-ID" dirty="0" err="1"/>
              <a:t>Chart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       </a:t>
            </a:r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xmlns="" id="{8EA57896-ADF1-FB4E-A287-AB989EF53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02196"/>
              </p:ext>
            </p:extLst>
          </p:nvPr>
        </p:nvGraphicFramePr>
        <p:xfrm>
          <a:off x="1816243" y="2265886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337268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7348019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12473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Proses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Arrival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Burst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63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69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33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327166"/>
                  </a:ext>
                </a:extLst>
              </a:tr>
            </a:tbl>
          </a:graphicData>
        </a:graphic>
      </p:graphicFrame>
      <p:pic>
        <p:nvPicPr>
          <p:cNvPr id="6" name="Gambar 5">
            <a:extLst>
              <a:ext uri="{FF2B5EF4-FFF2-40B4-BE49-F238E27FC236}">
                <a16:creationId xmlns:a16="http://schemas.microsoft.com/office/drawing/2014/main" xmlns="" id="{25446202-FA80-2948-A617-B52D245A3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3" t="60623" r="35424" b="19467"/>
          <a:stretch/>
        </p:blipFill>
        <p:spPr>
          <a:xfrm>
            <a:off x="1816243" y="4798170"/>
            <a:ext cx="6218285" cy="170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3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E5CCD468-E476-BE4B-8E10-FA66115F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5806"/>
            <a:ext cx="9601200" cy="945292"/>
          </a:xfrm>
        </p:spPr>
        <p:txBody>
          <a:bodyPr>
            <a:normAutofit/>
          </a:bodyPr>
          <a:lstStyle/>
          <a:p>
            <a:r>
              <a:rPr lang="id-ID" dirty="0"/>
              <a:t>Jawab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CF3AC513-E1E2-3647-A653-F8F926FF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04372"/>
            <a:ext cx="9601200" cy="4236308"/>
          </a:xfrm>
        </p:spPr>
        <p:txBody>
          <a:bodyPr/>
          <a:lstStyle/>
          <a:p>
            <a:r>
              <a:rPr lang="id-ID" dirty="0"/>
              <a:t>Diketahui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 err="1"/>
              <a:t>Gant</a:t>
            </a:r>
            <a:r>
              <a:rPr lang="id-ID" dirty="0"/>
              <a:t> </a:t>
            </a:r>
            <a:r>
              <a:rPr lang="id-ID" dirty="0" err="1"/>
              <a:t>Chart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       </a:t>
            </a:r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xmlns="" id="{8EA57896-ADF1-FB4E-A287-AB989EF53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42425"/>
              </p:ext>
            </p:extLst>
          </p:nvPr>
        </p:nvGraphicFramePr>
        <p:xfrm>
          <a:off x="1816243" y="1770895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337268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7348019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12473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Proses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Arrival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Burst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63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69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33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327166"/>
                  </a:ext>
                </a:extLst>
              </a:tr>
            </a:tbl>
          </a:graphicData>
        </a:graphic>
      </p:graphicFrame>
      <p:pic>
        <p:nvPicPr>
          <p:cNvPr id="6" name="Gambar 5">
            <a:extLst>
              <a:ext uri="{FF2B5EF4-FFF2-40B4-BE49-F238E27FC236}">
                <a16:creationId xmlns:a16="http://schemas.microsoft.com/office/drawing/2014/main" xmlns="" id="{25446202-FA80-2948-A617-B52D245A3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3" t="60623" r="35424" b="19467"/>
          <a:stretch/>
        </p:blipFill>
        <p:spPr>
          <a:xfrm>
            <a:off x="1816243" y="4420218"/>
            <a:ext cx="6218285" cy="170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3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E5CCD468-E476-BE4B-8E10-FA66115F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5806"/>
            <a:ext cx="9601200" cy="945292"/>
          </a:xfrm>
        </p:spPr>
        <p:txBody>
          <a:bodyPr>
            <a:normAutofit/>
          </a:bodyPr>
          <a:lstStyle/>
          <a:p>
            <a:r>
              <a:rPr lang="id-ID" dirty="0"/>
              <a:t>Hitung AWT dan TAT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CF3AC513-E1E2-3647-A653-F8F926FF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60" y="1204372"/>
            <a:ext cx="4511040" cy="4236308"/>
          </a:xfrm>
        </p:spPr>
        <p:txBody>
          <a:bodyPr/>
          <a:lstStyle/>
          <a:p>
            <a:r>
              <a:rPr lang="id-ID" dirty="0"/>
              <a:t>Diketahui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 err="1"/>
              <a:t>Gant</a:t>
            </a:r>
            <a:r>
              <a:rPr lang="id-ID" dirty="0"/>
              <a:t> </a:t>
            </a:r>
            <a:r>
              <a:rPr lang="id-ID" dirty="0" err="1"/>
              <a:t>Chart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       </a:t>
            </a:r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xmlns="" id="{8EA57896-ADF1-FB4E-A287-AB989EF53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77634"/>
              </p:ext>
            </p:extLst>
          </p:nvPr>
        </p:nvGraphicFramePr>
        <p:xfrm>
          <a:off x="6482502" y="1769254"/>
          <a:ext cx="44902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766">
                  <a:extLst>
                    <a:ext uri="{9D8B030D-6E8A-4147-A177-3AD203B41FA5}">
                      <a16:colId xmlns:a16="http://schemas.microsoft.com/office/drawing/2014/main" xmlns="" val="2033726840"/>
                    </a:ext>
                  </a:extLst>
                </a:gridCol>
                <a:gridCol w="1496766">
                  <a:extLst>
                    <a:ext uri="{9D8B030D-6E8A-4147-A177-3AD203B41FA5}">
                      <a16:colId xmlns:a16="http://schemas.microsoft.com/office/drawing/2014/main" xmlns="" val="734801945"/>
                    </a:ext>
                  </a:extLst>
                </a:gridCol>
                <a:gridCol w="1496766">
                  <a:extLst>
                    <a:ext uri="{9D8B030D-6E8A-4147-A177-3AD203B41FA5}">
                      <a16:colId xmlns:a16="http://schemas.microsoft.com/office/drawing/2014/main" xmlns="" val="2012473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Proses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Arrival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Burst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63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69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33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327166"/>
                  </a:ext>
                </a:extLst>
              </a:tr>
            </a:tbl>
          </a:graphicData>
        </a:graphic>
      </p:graphicFrame>
      <p:pic>
        <p:nvPicPr>
          <p:cNvPr id="6" name="Gambar 5">
            <a:extLst>
              <a:ext uri="{FF2B5EF4-FFF2-40B4-BE49-F238E27FC236}">
                <a16:creationId xmlns:a16="http://schemas.microsoft.com/office/drawing/2014/main" xmlns="" id="{25446202-FA80-2948-A617-B52D245A3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3" t="60623" r="35424" b="19467"/>
          <a:stretch/>
        </p:blipFill>
        <p:spPr>
          <a:xfrm>
            <a:off x="6527483" y="4347066"/>
            <a:ext cx="4424576" cy="1212486"/>
          </a:xfrm>
          <a:prstGeom prst="rect">
            <a:avLst/>
          </a:prstGeom>
        </p:spPr>
      </p:pic>
      <p:sp>
        <p:nvSpPr>
          <p:cNvPr id="5" name="Kotak Teks 4">
            <a:extLst>
              <a:ext uri="{FF2B5EF4-FFF2-40B4-BE49-F238E27FC236}">
                <a16:creationId xmlns:a16="http://schemas.microsoft.com/office/drawing/2014/main" xmlns="" id="{49A30FE7-97EF-A943-9BF2-C79A14E694BA}"/>
              </a:ext>
            </a:extLst>
          </p:cNvPr>
          <p:cNvSpPr txBox="1"/>
          <p:nvPr/>
        </p:nvSpPr>
        <p:spPr>
          <a:xfrm>
            <a:off x="1645920" y="1511808"/>
            <a:ext cx="4620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err="1"/>
              <a:t>Waiting</a:t>
            </a:r>
            <a:r>
              <a:rPr lang="id-ID" dirty="0"/>
              <a:t> </a:t>
            </a:r>
            <a:r>
              <a:rPr lang="id-ID" dirty="0" err="1"/>
              <a:t>Time</a:t>
            </a:r>
            <a:r>
              <a:rPr lang="id-ID" dirty="0"/>
              <a:t> AWT (waktu proses – waktu kedatangan)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P1 = 0 - 0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P2 = 8 –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P3 = 6 –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Total = 0 + 8 + 12 =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err="1"/>
              <a:t>Rata-Rata</a:t>
            </a:r>
            <a:r>
              <a:rPr lang="id-ID" dirty="0"/>
              <a:t>: 20/3 = 6,66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err="1"/>
              <a:t>Turn</a:t>
            </a:r>
            <a:r>
              <a:rPr lang="id-ID" dirty="0"/>
              <a:t> </a:t>
            </a:r>
            <a:r>
              <a:rPr lang="id-ID" dirty="0" err="1"/>
              <a:t>Arround</a:t>
            </a:r>
            <a:r>
              <a:rPr lang="id-ID" dirty="0"/>
              <a:t> </a:t>
            </a:r>
            <a:r>
              <a:rPr lang="id-ID" dirty="0" err="1"/>
              <a:t>Time</a:t>
            </a:r>
            <a:r>
              <a:rPr lang="id-ID" dirty="0"/>
              <a:t> TAT - (Waktu Selesai – Waktu Kedatangan)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P1 = 8 –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P2 = 12 –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P3 = 18 - 0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Total = 8+12+18 = 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Rata-rata: 38/3 = 12,66</a:t>
            </a:r>
          </a:p>
        </p:txBody>
      </p:sp>
    </p:spTree>
    <p:extLst>
      <p:ext uri="{BB962C8B-B14F-4D97-AF65-F5344CB8AC3E}">
        <p14:creationId xmlns:p14="http://schemas.microsoft.com/office/powerpoint/2010/main" val="40567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E5CCD468-E476-BE4B-8E10-FA66115F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5292"/>
          </a:xfrm>
        </p:spPr>
        <p:txBody>
          <a:bodyPr>
            <a:normAutofit/>
          </a:bodyPr>
          <a:lstStyle/>
          <a:p>
            <a:r>
              <a:rPr lang="id-ID" dirty="0" err="1"/>
              <a:t>Algoritma</a:t>
            </a:r>
            <a:r>
              <a:rPr lang="id-ID" dirty="0"/>
              <a:t> </a:t>
            </a:r>
            <a:r>
              <a:rPr lang="id-ID" dirty="0" err="1"/>
              <a:t>Fifo</a:t>
            </a:r>
            <a:r>
              <a:rPr lang="id-ID" dirty="0"/>
              <a:t> (</a:t>
            </a:r>
            <a:r>
              <a:rPr lang="id-ID" dirty="0" err="1"/>
              <a:t>Arrival</a:t>
            </a:r>
            <a:r>
              <a:rPr lang="id-ID" dirty="0"/>
              <a:t> </a:t>
            </a:r>
            <a:r>
              <a:rPr lang="id-ID" dirty="0" err="1"/>
              <a:t>Time</a:t>
            </a:r>
            <a:r>
              <a:rPr lang="id-ID" dirty="0"/>
              <a:t> Beda)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CF3AC513-E1E2-3647-A653-F8F926FF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1092"/>
            <a:ext cx="9601200" cy="4236308"/>
          </a:xfrm>
        </p:spPr>
        <p:txBody>
          <a:bodyPr/>
          <a:lstStyle/>
          <a:p>
            <a:r>
              <a:rPr lang="id-ID" dirty="0"/>
              <a:t>Soal</a:t>
            </a:r>
          </a:p>
          <a:p>
            <a:r>
              <a:rPr lang="id-ID" dirty="0"/>
              <a:t>Tiga Proses (P1, P2, dan P3) tiba dalam saat yang berbeda (</a:t>
            </a:r>
            <a:r>
              <a:rPr lang="id-ID" dirty="0" err="1"/>
              <a:t>arrival</a:t>
            </a:r>
            <a:r>
              <a:rPr lang="id-ID" dirty="0"/>
              <a:t> </a:t>
            </a:r>
            <a:r>
              <a:rPr lang="id-ID" dirty="0" err="1"/>
              <a:t>time</a:t>
            </a:r>
            <a:r>
              <a:rPr lang="id-ID" dirty="0"/>
              <a:t> = 0,6,4). Waktu layanan untuk setiap proses secara berurutan adalah 8,4,6</a:t>
            </a:r>
          </a:p>
          <a:p>
            <a:r>
              <a:rPr lang="id-ID" dirty="0"/>
              <a:t>Hitung </a:t>
            </a:r>
            <a:r>
              <a:rPr lang="id-ID" b="1" i="1" dirty="0" err="1"/>
              <a:t>Turn</a:t>
            </a:r>
            <a:r>
              <a:rPr lang="id-ID" b="1" i="1" dirty="0"/>
              <a:t> </a:t>
            </a:r>
            <a:r>
              <a:rPr lang="id-ID" b="1" i="1" dirty="0" err="1"/>
              <a:t>Arround</a:t>
            </a:r>
            <a:r>
              <a:rPr lang="id-ID" b="1" i="1" dirty="0"/>
              <a:t> </a:t>
            </a:r>
            <a:r>
              <a:rPr lang="id-ID" b="1" i="1" dirty="0" err="1"/>
              <a:t>Time</a:t>
            </a:r>
            <a:r>
              <a:rPr lang="id-ID" b="1" i="1" dirty="0"/>
              <a:t> (TAT) </a:t>
            </a:r>
            <a:r>
              <a:rPr lang="id-ID" b="1" dirty="0"/>
              <a:t>dan </a:t>
            </a:r>
            <a:r>
              <a:rPr lang="id-ID" b="1" i="1" dirty="0" err="1"/>
              <a:t>Average</a:t>
            </a:r>
            <a:r>
              <a:rPr lang="id-ID" b="1" i="1" dirty="0"/>
              <a:t> </a:t>
            </a:r>
            <a:r>
              <a:rPr lang="id-ID" b="1" i="1" dirty="0" err="1"/>
              <a:t>Waiting</a:t>
            </a:r>
            <a:r>
              <a:rPr lang="id-ID" b="1" i="1" dirty="0"/>
              <a:t> </a:t>
            </a:r>
            <a:r>
              <a:rPr lang="id-ID" b="1" i="1" dirty="0" err="1"/>
              <a:t>Time</a:t>
            </a:r>
            <a:r>
              <a:rPr lang="id-ID" b="1" i="1" dirty="0"/>
              <a:t> (AWT) </a:t>
            </a:r>
            <a:r>
              <a:rPr lang="id-ID" dirty="0"/>
              <a:t>dari ketiga proses tersebut jika menggunakan penjadwalan FIFO. </a:t>
            </a:r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xmlns="" id="{8EA57896-ADF1-FB4E-A287-AB989EF53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37369"/>
              </p:ext>
            </p:extLst>
          </p:nvPr>
        </p:nvGraphicFramePr>
        <p:xfrm>
          <a:off x="1775146" y="3715855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337268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7348019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12473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Proses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Arrival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Burst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63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69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33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32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3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E5CCD468-E476-BE4B-8E10-FA66115F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5292"/>
          </a:xfrm>
        </p:spPr>
        <p:txBody>
          <a:bodyPr>
            <a:normAutofit/>
          </a:bodyPr>
          <a:lstStyle/>
          <a:p>
            <a:r>
              <a:rPr lang="id-ID" dirty="0"/>
              <a:t>Jawab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CF3AC513-E1E2-3647-A653-F8F926FF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1092"/>
            <a:ext cx="9601200" cy="4236308"/>
          </a:xfrm>
        </p:spPr>
        <p:txBody>
          <a:bodyPr/>
          <a:lstStyle/>
          <a:p>
            <a:r>
              <a:rPr lang="id-ID" dirty="0"/>
              <a:t>Diketahui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>       </a:t>
            </a:r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xmlns="" id="{8EA57896-ADF1-FB4E-A287-AB989EF53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82690"/>
              </p:ext>
            </p:extLst>
          </p:nvPr>
        </p:nvGraphicFramePr>
        <p:xfrm>
          <a:off x="1816243" y="2265886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337268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7348019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12473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Proses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Arrival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Burst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63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69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33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327166"/>
                  </a:ext>
                </a:extLst>
              </a:tr>
            </a:tbl>
          </a:graphicData>
        </a:graphic>
      </p:graphicFrame>
      <p:pic>
        <p:nvPicPr>
          <p:cNvPr id="7" name="Tampungan Konten 4">
            <a:extLst>
              <a:ext uri="{FF2B5EF4-FFF2-40B4-BE49-F238E27FC236}">
                <a16:creationId xmlns:a16="http://schemas.microsoft.com/office/drawing/2014/main" xmlns="" id="{3589A66D-8303-814E-9734-80654DE19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8" t="58336" r="51128" b="11336"/>
          <a:stretch/>
        </p:blipFill>
        <p:spPr>
          <a:xfrm>
            <a:off x="1816243" y="4176110"/>
            <a:ext cx="3602736" cy="21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6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1A85176E-CE53-7546-BD74-76EECF22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Gant</a:t>
            </a:r>
            <a:r>
              <a:rPr lang="id-ID" dirty="0"/>
              <a:t> </a:t>
            </a:r>
            <a:r>
              <a:rPr lang="id-ID" dirty="0" err="1"/>
              <a:t>Chart</a:t>
            </a:r>
            <a:r>
              <a:rPr lang="id-ID" dirty="0"/>
              <a:t> Final</a:t>
            </a:r>
          </a:p>
        </p:txBody>
      </p:sp>
      <p:pic>
        <p:nvPicPr>
          <p:cNvPr id="11" name="Tampungan Konten 10">
            <a:extLst>
              <a:ext uri="{FF2B5EF4-FFF2-40B4-BE49-F238E27FC236}">
                <a16:creationId xmlns:a16="http://schemas.microsoft.com/office/drawing/2014/main" xmlns="" id="{C15F62C1-497C-0640-B5B3-3110262C6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14" t="58511" r="34947" b="10638"/>
          <a:stretch/>
        </p:blipFill>
        <p:spPr>
          <a:xfrm>
            <a:off x="1371600" y="1797558"/>
            <a:ext cx="8569008" cy="3262884"/>
          </a:xfrm>
        </p:spPr>
      </p:pic>
    </p:spTree>
    <p:extLst>
      <p:ext uri="{BB962C8B-B14F-4D97-AF65-F5344CB8AC3E}">
        <p14:creationId xmlns:p14="http://schemas.microsoft.com/office/powerpoint/2010/main" val="87686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E5CCD468-E476-BE4B-8E10-FA66115F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5806"/>
            <a:ext cx="9601200" cy="945292"/>
          </a:xfrm>
        </p:spPr>
        <p:txBody>
          <a:bodyPr>
            <a:normAutofit/>
          </a:bodyPr>
          <a:lstStyle/>
          <a:p>
            <a:r>
              <a:rPr lang="id-ID" dirty="0"/>
              <a:t>Hitung AWT dan TAT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CF3AC513-E1E2-3647-A653-F8F926FF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60" y="1204372"/>
            <a:ext cx="4511040" cy="4236308"/>
          </a:xfrm>
        </p:spPr>
        <p:txBody>
          <a:bodyPr>
            <a:normAutofit lnSpcReduction="10000"/>
          </a:bodyPr>
          <a:lstStyle/>
          <a:p>
            <a:r>
              <a:rPr lang="id-ID" dirty="0"/>
              <a:t>Diketahui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 err="1"/>
              <a:t>Gant</a:t>
            </a:r>
            <a:r>
              <a:rPr lang="id-ID" dirty="0"/>
              <a:t> </a:t>
            </a:r>
            <a:r>
              <a:rPr lang="id-ID" dirty="0" err="1"/>
              <a:t>Chart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       </a:t>
            </a:r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xmlns="" id="{8EA57896-ADF1-FB4E-A287-AB989EF53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98791"/>
              </p:ext>
            </p:extLst>
          </p:nvPr>
        </p:nvGraphicFramePr>
        <p:xfrm>
          <a:off x="6482502" y="1769254"/>
          <a:ext cx="44902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766">
                  <a:extLst>
                    <a:ext uri="{9D8B030D-6E8A-4147-A177-3AD203B41FA5}">
                      <a16:colId xmlns:a16="http://schemas.microsoft.com/office/drawing/2014/main" xmlns="" val="2033726840"/>
                    </a:ext>
                  </a:extLst>
                </a:gridCol>
                <a:gridCol w="1496766">
                  <a:extLst>
                    <a:ext uri="{9D8B030D-6E8A-4147-A177-3AD203B41FA5}">
                      <a16:colId xmlns:a16="http://schemas.microsoft.com/office/drawing/2014/main" xmlns="" val="734801945"/>
                    </a:ext>
                  </a:extLst>
                </a:gridCol>
                <a:gridCol w="1496766">
                  <a:extLst>
                    <a:ext uri="{9D8B030D-6E8A-4147-A177-3AD203B41FA5}">
                      <a16:colId xmlns:a16="http://schemas.microsoft.com/office/drawing/2014/main" xmlns="" val="2012473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Proses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Arrival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Burst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63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69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33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327166"/>
                  </a:ext>
                </a:extLst>
              </a:tr>
            </a:tbl>
          </a:graphicData>
        </a:graphic>
      </p:graphicFrame>
      <p:sp>
        <p:nvSpPr>
          <p:cNvPr id="5" name="Kotak Teks 4">
            <a:extLst>
              <a:ext uri="{FF2B5EF4-FFF2-40B4-BE49-F238E27FC236}">
                <a16:creationId xmlns:a16="http://schemas.microsoft.com/office/drawing/2014/main" xmlns="" id="{49A30FE7-97EF-A943-9BF2-C79A14E694BA}"/>
              </a:ext>
            </a:extLst>
          </p:cNvPr>
          <p:cNvSpPr txBox="1"/>
          <p:nvPr/>
        </p:nvSpPr>
        <p:spPr>
          <a:xfrm>
            <a:off x="1645920" y="1511808"/>
            <a:ext cx="4620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err="1"/>
              <a:t>Waiting</a:t>
            </a:r>
            <a:r>
              <a:rPr lang="id-ID" dirty="0"/>
              <a:t> </a:t>
            </a:r>
            <a:r>
              <a:rPr lang="id-ID" dirty="0" err="1"/>
              <a:t>Time</a:t>
            </a:r>
            <a:r>
              <a:rPr lang="id-ID" dirty="0"/>
              <a:t> AWT (waktu proses – waktu kedatangan)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P1 : 0 – 0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P2 : 14 – 6 =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P3 : 8 – 4 =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Total = 0 + 8 + 4 =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err="1"/>
              <a:t>Rata-Rata</a:t>
            </a:r>
            <a:r>
              <a:rPr lang="id-ID" dirty="0"/>
              <a:t>: 12/3 =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err="1"/>
              <a:t>Turn</a:t>
            </a:r>
            <a:r>
              <a:rPr lang="id-ID" dirty="0"/>
              <a:t> </a:t>
            </a:r>
            <a:r>
              <a:rPr lang="id-ID" dirty="0" err="1"/>
              <a:t>Arround</a:t>
            </a:r>
            <a:r>
              <a:rPr lang="id-ID" dirty="0"/>
              <a:t> </a:t>
            </a:r>
            <a:r>
              <a:rPr lang="id-ID" dirty="0" err="1"/>
              <a:t>Time</a:t>
            </a:r>
            <a:r>
              <a:rPr lang="id-ID" dirty="0"/>
              <a:t> TAT - (Waktu Selesai – Waktu Kedatangan)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P1: 8 – 0 =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P2: 18 – 6 =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P3: 14 – 4 =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Total = 8+12+10 =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Rata-rata: 30/3 = 10</a:t>
            </a:r>
          </a:p>
        </p:txBody>
      </p:sp>
      <p:pic>
        <p:nvPicPr>
          <p:cNvPr id="7" name="Tampungan Konten 10">
            <a:extLst>
              <a:ext uri="{FF2B5EF4-FFF2-40B4-BE49-F238E27FC236}">
                <a16:creationId xmlns:a16="http://schemas.microsoft.com/office/drawing/2014/main" xmlns="" id="{B4D582D3-94D8-7D4F-A053-9D622BBA1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4" t="58511" r="34947" b="10638"/>
          <a:stretch/>
        </p:blipFill>
        <p:spPr>
          <a:xfrm>
            <a:off x="6482502" y="4129006"/>
            <a:ext cx="4511040" cy="17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74743"/>
      </p:ext>
    </p:extLst>
  </p:cSld>
  <p:clrMapOvr>
    <a:masterClrMapping/>
  </p:clrMapOvr>
</p:sld>
</file>

<file path=ppt/theme/theme1.xml><?xml version="1.0" encoding="utf-8"?>
<a:theme xmlns:a="http://schemas.openxmlformats.org/drawingml/2006/main" name="Pangkas">
  <a:themeElements>
    <a:clrScheme name="Pangkas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angkas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ngkas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{874E9822-5F4B-F84D-837B-D16B7D0376DF}tf10001072</Template>
  <TotalTime>212</TotalTime>
  <Words>419</Words>
  <Application>Microsoft Office PowerPoint</Application>
  <PresentationFormat>Custom</PresentationFormat>
  <Paragraphs>171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Pangkas</vt:lpstr>
      <vt:lpstr>Algoritma FIFO</vt:lpstr>
      <vt:lpstr>Algoritma Fifo (Arrival Time Sama)</vt:lpstr>
      <vt:lpstr>Jawab</vt:lpstr>
      <vt:lpstr>Jawab</vt:lpstr>
      <vt:lpstr>Hitung AWT dan TAT</vt:lpstr>
      <vt:lpstr>Algoritma Fifo (Arrival Time Beda)</vt:lpstr>
      <vt:lpstr>Jawab</vt:lpstr>
      <vt:lpstr>Gant Chart Final</vt:lpstr>
      <vt:lpstr>Hitung AWT dan TAT</vt:lpstr>
      <vt:lpstr>Selesai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Microsoft Office User</dc:creator>
  <cp:lastModifiedBy>Microsoft</cp:lastModifiedBy>
  <cp:revision>12</cp:revision>
  <dcterms:created xsi:type="dcterms:W3CDTF">2021-07-01T03:45:50Z</dcterms:created>
  <dcterms:modified xsi:type="dcterms:W3CDTF">2022-04-26T23:17:26Z</dcterms:modified>
</cp:coreProperties>
</file>