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Raleway" charset="1" panose="00000000000000000000"/>
      <p:regular r:id="rId14"/>
    </p:embeddedFont>
    <p:embeddedFont>
      <p:font typeface="Raleway Bold" charset="1" panose="00000000000000000000"/>
      <p:regular r:id="rId15"/>
    </p:embeddedFont>
    <p:embeddedFont>
      <p:font typeface="Canva Sans Bold" charset="1" panose="020B0803030501040103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1562100"/>
            <a:ext cx="8324850" cy="3206154"/>
            <a:chOff x="0" y="0"/>
            <a:chExt cx="11099800" cy="427487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71450"/>
              <a:ext cx="11099800" cy="33769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9525"/>
                </a:lnSpc>
              </a:pPr>
              <a:r>
                <a:rPr lang="en-US" sz="9525">
                  <a:solidFill>
                    <a:srgbClr val="1E0604"/>
                  </a:solidFill>
                  <a:latin typeface="Raleway"/>
                  <a:ea typeface="Raleway"/>
                  <a:cs typeface="Raleway"/>
                  <a:sym typeface="Raleway"/>
                </a:rPr>
                <a:t>Understanding Passive Voice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598597"/>
              <a:ext cx="11099800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sz="3000">
                  <a:solidFill>
                    <a:srgbClr val="1E0604"/>
                  </a:solidFill>
                  <a:latin typeface="Raleway"/>
                  <a:ea typeface="Raleway"/>
                  <a:cs typeface="Raleway"/>
                  <a:sym typeface="Raleway"/>
                </a:rPr>
                <a:t>Purwanto, S.Pd., M.A.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9296400" y="5086350"/>
            <a:ext cx="6886575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00"/>
              </a:lnSpc>
            </a:pPr>
            <a:r>
              <a:rPr lang="en-US" sz="2000">
                <a:solidFill>
                  <a:srgbClr val="1E0604"/>
                </a:solidFill>
                <a:latin typeface="Raleway"/>
                <a:ea typeface="Raleway"/>
                <a:cs typeface="Raleway"/>
                <a:sym typeface="Raleway"/>
              </a:rPr>
              <a:t>Meeting 6: Wednesday, 28</a:t>
            </a:r>
            <a:r>
              <a:rPr lang="en-US" sz="2000">
                <a:solidFill>
                  <a:srgbClr val="1E0604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r>
              <a:rPr lang="en-US" sz="2000">
                <a:solidFill>
                  <a:srgbClr val="1E0604"/>
                </a:solidFill>
                <a:latin typeface="Raleway"/>
                <a:ea typeface="Raleway"/>
                <a:cs typeface="Raleway"/>
                <a:sym typeface="Raleway"/>
              </a:rPr>
              <a:t> October 2025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666750" y="666750"/>
            <a:ext cx="7191375" cy="8953500"/>
            <a:chOff x="0" y="0"/>
            <a:chExt cx="1036915" cy="1290994"/>
          </a:xfrm>
        </p:grpSpPr>
        <p:sp>
          <p:nvSpPr>
            <p:cNvPr name="Freeform 7" id="7"/>
            <p:cNvSpPr/>
            <p:nvPr/>
          </p:nvSpPr>
          <p:spPr>
            <a:xfrm flipH="false" flipV="false" rot="132000">
              <a:off x="-24397" y="-19427"/>
              <a:ext cx="1085709" cy="1329847"/>
            </a:xfrm>
            <a:custGeom>
              <a:avLst/>
              <a:gdLst/>
              <a:ahLst/>
              <a:cxnLst/>
              <a:rect r="r" b="b" t="t" l="l"/>
              <a:pathLst>
                <a:path h="1329847" w="1085709">
                  <a:moveTo>
                    <a:pt x="0" y="39805"/>
                  </a:moveTo>
                  <a:lnTo>
                    <a:pt x="1036151" y="0"/>
                  </a:lnTo>
                  <a:lnTo>
                    <a:pt x="1085709" y="1290042"/>
                  </a:lnTo>
                  <a:lnTo>
                    <a:pt x="49558" y="1329847"/>
                  </a:lnTo>
                  <a:close/>
                </a:path>
              </a:pathLst>
            </a:custGeom>
            <a:blipFill>
              <a:blip r:embed="rId2"/>
              <a:stretch>
                <a:fillRect l="-70934" t="-9701" r="-46298" b="-8459"/>
              </a:stretch>
            </a:blipFill>
            <a:ln w="19050" cap="sq">
              <a:solidFill>
                <a:srgbClr val="FFFFFF"/>
              </a:solidFill>
              <a:prstDash val="solid"/>
              <a:miter/>
            </a:ln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4785" y="666750"/>
            <a:ext cx="11203365" cy="3258770"/>
            <a:chOff x="0" y="0"/>
            <a:chExt cx="14937820" cy="434502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76200"/>
              <a:ext cx="14937820" cy="3429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9900"/>
                </a:lnSpc>
              </a:pPr>
              <a:r>
                <a:rPr lang="en-US" sz="9000">
                  <a:solidFill>
                    <a:srgbClr val="1E0604"/>
                  </a:solidFill>
                  <a:latin typeface="Raleway"/>
                  <a:ea typeface="Raleway"/>
                  <a:cs typeface="Raleway"/>
                  <a:sym typeface="Raleway"/>
                </a:rPr>
                <a:t>Overview of Passive Voice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668751"/>
              <a:ext cx="14937820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sz="3000">
                  <a:solidFill>
                    <a:srgbClr val="1E0604"/>
                  </a:solidFill>
                  <a:latin typeface="Raleway"/>
                  <a:ea typeface="Raleway"/>
                  <a:cs typeface="Raleway"/>
                  <a:sym typeface="Raleway"/>
                </a:rPr>
                <a:t>Understanding present and past tense forms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71512" y="6886575"/>
            <a:ext cx="2590269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79"/>
              </a:lnSpc>
            </a:pPr>
            <a:r>
              <a:rPr lang="en-US" sz="2199">
                <a:solidFill>
                  <a:srgbClr val="1E0604"/>
                </a:solidFill>
                <a:latin typeface="Raleway"/>
                <a:ea typeface="Raleway"/>
                <a:cs typeface="Raleway"/>
                <a:sym typeface="Raleway"/>
              </a:rPr>
              <a:t>Introduction to Passive Voice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994990" y="6886575"/>
            <a:ext cx="2617503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79"/>
              </a:lnSpc>
            </a:pPr>
            <a:r>
              <a:rPr lang="en-US" sz="2199">
                <a:solidFill>
                  <a:srgbClr val="1E0604"/>
                </a:solidFill>
                <a:latin typeface="Raleway"/>
                <a:ea typeface="Raleway"/>
                <a:cs typeface="Raleway"/>
                <a:sym typeface="Raleway"/>
              </a:rPr>
              <a:t>Present Tense Passive Voice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296400" y="6886575"/>
            <a:ext cx="2571750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79"/>
              </a:lnSpc>
            </a:pPr>
            <a:r>
              <a:rPr lang="en-US" sz="2199">
                <a:solidFill>
                  <a:srgbClr val="1E0604"/>
                </a:solidFill>
                <a:latin typeface="Raleway"/>
                <a:ea typeface="Raleway"/>
                <a:cs typeface="Raleway"/>
                <a:sym typeface="Raleway"/>
              </a:rPr>
              <a:t>Past Tense Passive Voice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611225" y="6886575"/>
            <a:ext cx="2571750" cy="77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79"/>
              </a:lnSpc>
            </a:pPr>
            <a:r>
              <a:rPr lang="en-US" sz="2199">
                <a:solidFill>
                  <a:srgbClr val="1E0604"/>
                </a:solidFill>
                <a:latin typeface="Raleway"/>
                <a:ea typeface="Raleway"/>
                <a:cs typeface="Raleway"/>
                <a:sym typeface="Raleway"/>
              </a:rPr>
              <a:t>Summary and Practice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488928" y="9402749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E0604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</a:p>
        </p:txBody>
      </p:sp>
      <p:sp>
        <p:nvSpPr>
          <p:cNvPr name="AutoShape 10" id="10"/>
          <p:cNvSpPr/>
          <p:nvPr/>
        </p:nvSpPr>
        <p:spPr>
          <a:xfrm>
            <a:off x="1431704" y="9610725"/>
            <a:ext cx="15624461" cy="0"/>
          </a:xfrm>
          <a:prstGeom prst="line">
            <a:avLst/>
          </a:prstGeom>
          <a:ln cap="flat" w="19050">
            <a:solidFill>
              <a:srgbClr val="57130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671512" y="9387884"/>
            <a:ext cx="445682" cy="445682"/>
          </a:xfrm>
          <a:custGeom>
            <a:avLst/>
            <a:gdLst/>
            <a:ahLst/>
            <a:cxnLst/>
            <a:rect r="r" b="b" t="t" l="l"/>
            <a:pathLst>
              <a:path h="445682" w="445682">
                <a:moveTo>
                  <a:pt x="0" y="0"/>
                </a:moveTo>
                <a:lnTo>
                  <a:pt x="445683" y="0"/>
                </a:lnTo>
                <a:lnTo>
                  <a:pt x="445683" y="445682"/>
                </a:lnTo>
                <a:lnTo>
                  <a:pt x="0" y="445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62404" y="5469939"/>
            <a:ext cx="1137821" cy="568911"/>
          </a:xfrm>
          <a:custGeom>
            <a:avLst/>
            <a:gdLst/>
            <a:ahLst/>
            <a:cxnLst/>
            <a:rect r="r" b="b" t="t" l="l"/>
            <a:pathLst>
              <a:path h="568911" w="1137821">
                <a:moveTo>
                  <a:pt x="0" y="0"/>
                </a:moveTo>
                <a:lnTo>
                  <a:pt x="1137821" y="0"/>
                </a:lnTo>
                <a:lnTo>
                  <a:pt x="1137821" y="568911"/>
                </a:lnTo>
                <a:lnTo>
                  <a:pt x="0" y="568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0800000">
            <a:off x="4994990" y="5478820"/>
            <a:ext cx="1120060" cy="560030"/>
          </a:xfrm>
          <a:custGeom>
            <a:avLst/>
            <a:gdLst/>
            <a:ahLst/>
            <a:cxnLst/>
            <a:rect r="r" b="b" t="t" l="l"/>
            <a:pathLst>
              <a:path h="560030" w="1120060">
                <a:moveTo>
                  <a:pt x="0" y="0"/>
                </a:moveTo>
                <a:lnTo>
                  <a:pt x="1120060" y="0"/>
                </a:lnTo>
                <a:lnTo>
                  <a:pt x="1120060" y="560030"/>
                </a:lnTo>
                <a:lnTo>
                  <a:pt x="0" y="560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0800000">
            <a:off x="13611225" y="5478820"/>
            <a:ext cx="1120060" cy="560030"/>
          </a:xfrm>
          <a:custGeom>
            <a:avLst/>
            <a:gdLst/>
            <a:ahLst/>
            <a:cxnLst/>
            <a:rect r="r" b="b" t="t" l="l"/>
            <a:pathLst>
              <a:path h="560030" w="1120060">
                <a:moveTo>
                  <a:pt x="0" y="0"/>
                </a:moveTo>
                <a:lnTo>
                  <a:pt x="1120060" y="0"/>
                </a:lnTo>
                <a:lnTo>
                  <a:pt x="1120060" y="560030"/>
                </a:lnTo>
                <a:lnTo>
                  <a:pt x="0" y="560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296400" y="5478820"/>
            <a:ext cx="1120060" cy="560030"/>
          </a:xfrm>
          <a:custGeom>
            <a:avLst/>
            <a:gdLst/>
            <a:ahLst/>
            <a:cxnLst/>
            <a:rect r="r" b="b" t="t" l="l"/>
            <a:pathLst>
              <a:path h="560030" w="1120060">
                <a:moveTo>
                  <a:pt x="0" y="0"/>
                </a:moveTo>
                <a:lnTo>
                  <a:pt x="1120060" y="0"/>
                </a:lnTo>
                <a:lnTo>
                  <a:pt x="1120060" y="560030"/>
                </a:lnTo>
                <a:lnTo>
                  <a:pt x="0" y="560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485343" y="9412274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E0604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</a:p>
        </p:txBody>
      </p:sp>
      <p:sp>
        <p:nvSpPr>
          <p:cNvPr name="AutoShape 3" id="3"/>
          <p:cNvSpPr/>
          <p:nvPr/>
        </p:nvSpPr>
        <p:spPr>
          <a:xfrm>
            <a:off x="1431704" y="9610725"/>
            <a:ext cx="15624461" cy="0"/>
          </a:xfrm>
          <a:prstGeom prst="line">
            <a:avLst/>
          </a:prstGeom>
          <a:ln cap="flat" w="19050">
            <a:solidFill>
              <a:srgbClr val="57130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671512" y="9387884"/>
            <a:ext cx="445682" cy="445682"/>
          </a:xfrm>
          <a:custGeom>
            <a:avLst/>
            <a:gdLst/>
            <a:ahLst/>
            <a:cxnLst/>
            <a:rect r="r" b="b" t="t" l="l"/>
            <a:pathLst>
              <a:path h="445682" w="445682">
                <a:moveTo>
                  <a:pt x="0" y="0"/>
                </a:moveTo>
                <a:lnTo>
                  <a:pt x="445683" y="0"/>
                </a:lnTo>
                <a:lnTo>
                  <a:pt x="445683" y="445682"/>
                </a:lnTo>
                <a:lnTo>
                  <a:pt x="0" y="445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539779" y="2140899"/>
            <a:ext cx="13208441" cy="3505200"/>
            <a:chOff x="0" y="0"/>
            <a:chExt cx="17611255" cy="46736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76200"/>
              <a:ext cx="17611255" cy="3429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9900"/>
                </a:lnSpc>
              </a:pPr>
              <a:r>
                <a:rPr lang="en-US" sz="9000">
                  <a:solidFill>
                    <a:srgbClr val="1E0604"/>
                  </a:solidFill>
                  <a:latin typeface="Raleway"/>
                  <a:ea typeface="Raleway"/>
                  <a:cs typeface="Raleway"/>
                  <a:sym typeface="Raleway"/>
                </a:rPr>
                <a:t>Introduction to Passive Voice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3997325"/>
              <a:ext cx="17611255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b="true" sz="3000">
                  <a:solidFill>
                    <a:srgbClr val="1E0604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Understanding the Basics of Passive Voice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431704" y="9610725"/>
            <a:ext cx="15624461" cy="0"/>
          </a:xfrm>
          <a:prstGeom prst="line">
            <a:avLst/>
          </a:prstGeom>
          <a:ln cap="flat" w="19050">
            <a:solidFill>
              <a:srgbClr val="57130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671512" y="9387884"/>
            <a:ext cx="445682" cy="445682"/>
          </a:xfrm>
          <a:custGeom>
            <a:avLst/>
            <a:gdLst/>
            <a:ahLst/>
            <a:cxnLst/>
            <a:rect r="r" b="b" t="t" l="l"/>
            <a:pathLst>
              <a:path h="445682" w="445682">
                <a:moveTo>
                  <a:pt x="0" y="0"/>
                </a:moveTo>
                <a:lnTo>
                  <a:pt x="445683" y="0"/>
                </a:lnTo>
                <a:lnTo>
                  <a:pt x="445683" y="445682"/>
                </a:lnTo>
                <a:lnTo>
                  <a:pt x="0" y="445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102301" y="1660199"/>
            <a:ext cx="13208441" cy="4217035"/>
            <a:chOff x="0" y="0"/>
            <a:chExt cx="17611255" cy="562271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76200"/>
              <a:ext cx="17611255" cy="1752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9900"/>
                </a:lnSpc>
              </a:pPr>
              <a:r>
                <a:rPr lang="en-US" sz="9000">
                  <a:solidFill>
                    <a:srgbClr val="1E0604"/>
                  </a:solidFill>
                  <a:latin typeface="Raleway"/>
                  <a:ea typeface="Raleway"/>
                  <a:cs typeface="Raleway"/>
                  <a:sym typeface="Raleway"/>
                </a:rPr>
                <a:t>Defining Passive Voice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320925"/>
              <a:ext cx="17611255" cy="67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</a:pPr>
              <a:r>
                <a:rPr lang="en-US" b="true" sz="3000">
                  <a:solidFill>
                    <a:srgbClr val="1E0604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Understanding the Focus on Action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3543300"/>
              <a:ext cx="17611255" cy="20794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59"/>
                </a:lnSpc>
              </a:pPr>
              <a:r>
                <a:rPr lang="en-US" sz="3199">
                  <a:solidFill>
                    <a:srgbClr val="1E0604"/>
                  </a:solidFill>
                  <a:latin typeface="Raleway"/>
                  <a:ea typeface="Raleway"/>
                  <a:cs typeface="Raleway"/>
                  <a:sym typeface="Raleway"/>
                </a:rPr>
                <a:t>Passive voice emphasizes the </a:t>
              </a:r>
              <a:r>
                <a:rPr lang="en-US" b="true" sz="3199">
                  <a:solidFill>
                    <a:srgbClr val="1E0604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recipient of the action</a:t>
              </a:r>
              <a:r>
                <a:rPr lang="en-US" sz="3199">
                  <a:solidFill>
                    <a:srgbClr val="1E0604"/>
                  </a:solidFill>
                  <a:latin typeface="Raleway"/>
                  <a:ea typeface="Raleway"/>
                  <a:cs typeface="Raleway"/>
                  <a:sym typeface="Raleway"/>
                </a:rPr>
                <a:t>, allowing us to highlight what is important rather than who performs the action, thus changing the sentence's focus.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7485343" y="9412274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E0604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5609906" y="6257174"/>
            <a:ext cx="7674137" cy="2964085"/>
            <a:chOff x="0" y="0"/>
            <a:chExt cx="10232183" cy="3952113"/>
          </a:xfrm>
        </p:grpSpPr>
        <p:sp>
          <p:nvSpPr>
            <p:cNvPr name="AutoShape 10" id="10"/>
            <p:cNvSpPr/>
            <p:nvPr/>
          </p:nvSpPr>
          <p:spPr>
            <a:xfrm>
              <a:off x="2867805" y="549383"/>
              <a:ext cx="4907274" cy="3093669"/>
            </a:xfrm>
            <a:prstGeom prst="line">
              <a:avLst/>
            </a:prstGeom>
            <a:ln cap="flat" w="50800">
              <a:solidFill>
                <a:srgbClr val="57130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 flipV="true">
              <a:off x="2854259" y="527897"/>
              <a:ext cx="4875265" cy="3143869"/>
            </a:xfrm>
            <a:prstGeom prst="line">
              <a:avLst/>
            </a:prstGeom>
            <a:ln cap="flat" w="50800">
              <a:solidFill>
                <a:srgbClr val="57130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2" id="12"/>
            <p:cNvSpPr txBox="true"/>
            <p:nvPr/>
          </p:nvSpPr>
          <p:spPr>
            <a:xfrm rot="0">
              <a:off x="39489" y="-85725"/>
              <a:ext cx="2447793" cy="890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000" b="true">
                  <a:solidFill>
                    <a:srgbClr val="1E0604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subject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8118824" y="40006"/>
              <a:ext cx="2113359" cy="890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000" b="true">
                  <a:solidFill>
                    <a:srgbClr val="1E0604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object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3062056"/>
              <a:ext cx="2526771" cy="890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000" b="true">
                  <a:solidFill>
                    <a:srgbClr val="1E0604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Subject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8118824" y="3032018"/>
              <a:ext cx="2113359" cy="890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000" b="true">
                  <a:solidFill>
                    <a:srgbClr val="1E0604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object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931447" y="6161924"/>
            <a:ext cx="205620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1E060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931447" y="8334164"/>
            <a:ext cx="239791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1E060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Passive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431704" y="9610725"/>
            <a:ext cx="15624461" cy="0"/>
          </a:xfrm>
          <a:prstGeom prst="line">
            <a:avLst/>
          </a:prstGeom>
          <a:ln cap="flat" w="19050">
            <a:solidFill>
              <a:srgbClr val="57130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671512" y="9387884"/>
            <a:ext cx="445682" cy="445682"/>
          </a:xfrm>
          <a:custGeom>
            <a:avLst/>
            <a:gdLst/>
            <a:ahLst/>
            <a:cxnLst/>
            <a:rect r="r" b="b" t="t" l="l"/>
            <a:pathLst>
              <a:path h="445682" w="445682">
                <a:moveTo>
                  <a:pt x="0" y="0"/>
                </a:moveTo>
                <a:lnTo>
                  <a:pt x="445683" y="0"/>
                </a:lnTo>
                <a:lnTo>
                  <a:pt x="445683" y="445682"/>
                </a:lnTo>
                <a:lnTo>
                  <a:pt x="0" y="445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674144" y="826984"/>
            <a:ext cx="13208441" cy="2199142"/>
            <a:chOff x="0" y="0"/>
            <a:chExt cx="17611255" cy="293218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76200"/>
              <a:ext cx="17611255" cy="1752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9900"/>
                </a:lnSpc>
              </a:pPr>
              <a:r>
                <a:rPr lang="en-US" sz="9000">
                  <a:solidFill>
                    <a:srgbClr val="1E0604"/>
                  </a:solidFill>
                  <a:latin typeface="Raleway"/>
                  <a:ea typeface="Raleway"/>
                  <a:cs typeface="Raleway"/>
                  <a:sym typeface="Raleway"/>
                </a:rPr>
                <a:t>Active vs. Passive Voice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322589"/>
              <a:ext cx="17611255" cy="609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06"/>
                </a:lnSpc>
              </a:pPr>
              <a:r>
                <a:rPr lang="en-US" b="true" sz="2718">
                  <a:solidFill>
                    <a:srgbClr val="1E0604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Understanding Action in Sentence Structure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4466313" y="3928987"/>
            <a:ext cx="10370722" cy="572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646"/>
              </a:lnSpc>
            </a:pPr>
            <a:r>
              <a:rPr lang="en-US" b="true" sz="3318">
                <a:solidFill>
                  <a:srgbClr val="FF3131"/>
                </a:solidFill>
                <a:latin typeface="Raleway Bold"/>
                <a:ea typeface="Raleway Bold"/>
                <a:cs typeface="Raleway Bold"/>
                <a:sym typeface="Raleway Bold"/>
              </a:rPr>
              <a:t>Managers</a:t>
            </a:r>
            <a:r>
              <a:rPr lang="en-US" b="true" sz="3318">
                <a:solidFill>
                  <a:srgbClr val="1E0604"/>
                </a:solidFill>
                <a:latin typeface="Raleway Bold"/>
                <a:ea typeface="Raleway Bold"/>
                <a:cs typeface="Raleway Bold"/>
                <a:sym typeface="Raleway Bold"/>
              </a:rPr>
              <a:t> recognize </a:t>
            </a:r>
            <a:r>
              <a:rPr lang="en-US" b="true" sz="3318">
                <a:solidFill>
                  <a:srgbClr val="00BF63"/>
                </a:solidFill>
                <a:latin typeface="Raleway Bold"/>
                <a:ea typeface="Raleway Bold"/>
                <a:cs typeface="Raleway Bold"/>
                <a:sym typeface="Raleway Bold"/>
              </a:rPr>
              <a:t>employees</a:t>
            </a:r>
            <a:r>
              <a:rPr lang="en-US" b="true" sz="3318">
                <a:solidFill>
                  <a:srgbClr val="1E0604"/>
                </a:solidFill>
                <a:latin typeface="Raleway Bold"/>
                <a:ea typeface="Raleway Bold"/>
                <a:cs typeface="Raleway Bold"/>
                <a:sym typeface="Raleway Bold"/>
              </a:rPr>
              <a:t> for their hard work.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357080" y="9421799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r" marL="0" indent="0" lvl="0">
              <a:lnSpc>
                <a:spcPts val="2765"/>
              </a:lnSpc>
              <a:spcBef>
                <a:spcPct val="0"/>
              </a:spcBef>
            </a:pPr>
            <a:r>
              <a:rPr lang="en-US" sz="1975">
                <a:solidFill>
                  <a:srgbClr val="1E0604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112662" y="7197011"/>
            <a:ext cx="12539045" cy="565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06"/>
              </a:lnSpc>
            </a:pPr>
            <a:r>
              <a:rPr lang="en-US" b="true" sz="3218">
                <a:solidFill>
                  <a:srgbClr val="00BF63"/>
                </a:solidFill>
                <a:latin typeface="Raleway Bold"/>
                <a:ea typeface="Raleway Bold"/>
                <a:cs typeface="Raleway Bold"/>
                <a:sym typeface="Raleway Bold"/>
              </a:rPr>
              <a:t>Employes</a:t>
            </a:r>
            <a:r>
              <a:rPr lang="en-US" b="true" sz="3218">
                <a:solidFill>
                  <a:srgbClr val="1E0604"/>
                </a:solidFill>
                <a:latin typeface="Raleway Bold"/>
                <a:ea typeface="Raleway Bold"/>
                <a:cs typeface="Raleway Bold"/>
                <a:sym typeface="Raleway Bold"/>
              </a:rPr>
              <a:t> are recognized for their hard work by the </a:t>
            </a:r>
            <a:r>
              <a:rPr lang="en-US" b="true" sz="3218">
                <a:solidFill>
                  <a:srgbClr val="FF3131"/>
                </a:solidFill>
                <a:latin typeface="Raleway Bold"/>
                <a:ea typeface="Raleway Bold"/>
                <a:cs typeface="Raleway Bold"/>
                <a:sym typeface="Raleway Bold"/>
              </a:rPr>
              <a:t>managers</a:t>
            </a:r>
            <a:r>
              <a:rPr lang="en-US" b="true" sz="3218">
                <a:solidFill>
                  <a:srgbClr val="1E0604"/>
                </a:solidFill>
                <a:latin typeface="Raleway Bold"/>
                <a:ea typeface="Raleway Bold"/>
                <a:cs typeface="Raleway Bold"/>
                <a:sym typeface="Raleway Bold"/>
              </a:rPr>
              <a:t>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17195" y="3762379"/>
            <a:ext cx="223837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1E060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Active: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13247" y="6916738"/>
            <a:ext cx="258008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1E060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Passive: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466313" y="4724311"/>
            <a:ext cx="1712363" cy="617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0"/>
              </a:lnSpc>
            </a:pPr>
            <a:r>
              <a:rPr lang="en-US" sz="3614" b="true">
                <a:solidFill>
                  <a:srgbClr val="1E060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Subject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278364" y="4724311"/>
            <a:ext cx="1501938" cy="617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0"/>
              </a:lnSpc>
            </a:pPr>
            <a:r>
              <a:rPr lang="en-US" sz="3614" b="true">
                <a:solidFill>
                  <a:srgbClr val="1E060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Object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112662" y="6394885"/>
            <a:ext cx="1712363" cy="617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0"/>
              </a:lnSpc>
            </a:pPr>
            <a:r>
              <a:rPr lang="en-US" sz="3614" b="true">
                <a:solidFill>
                  <a:srgbClr val="1E060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Subject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380647" y="6656108"/>
            <a:ext cx="1501938" cy="617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0"/>
              </a:lnSpc>
            </a:pPr>
            <a:r>
              <a:rPr lang="en-US" sz="3614" b="true">
                <a:solidFill>
                  <a:srgbClr val="1E060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Object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485343" y="9412274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E0604"/>
                </a:solidFill>
                <a:latin typeface="Raleway"/>
                <a:ea typeface="Raleway"/>
                <a:cs typeface="Raleway"/>
                <a:sym typeface="Raleway"/>
              </a:rPr>
              <a:t>6</a:t>
            </a:r>
          </a:p>
        </p:txBody>
      </p:sp>
      <p:sp>
        <p:nvSpPr>
          <p:cNvPr name="AutoShape 3" id="3"/>
          <p:cNvSpPr/>
          <p:nvPr/>
        </p:nvSpPr>
        <p:spPr>
          <a:xfrm>
            <a:off x="1431704" y="9610725"/>
            <a:ext cx="15624461" cy="0"/>
          </a:xfrm>
          <a:prstGeom prst="line">
            <a:avLst/>
          </a:prstGeom>
          <a:ln cap="flat" w="19050">
            <a:solidFill>
              <a:srgbClr val="57130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671512" y="9387884"/>
            <a:ext cx="445682" cy="445682"/>
          </a:xfrm>
          <a:custGeom>
            <a:avLst/>
            <a:gdLst/>
            <a:ahLst/>
            <a:cxnLst/>
            <a:rect r="r" b="b" t="t" l="l"/>
            <a:pathLst>
              <a:path h="445682" w="445682">
                <a:moveTo>
                  <a:pt x="0" y="0"/>
                </a:moveTo>
                <a:lnTo>
                  <a:pt x="445683" y="0"/>
                </a:lnTo>
                <a:lnTo>
                  <a:pt x="445683" y="445682"/>
                </a:lnTo>
                <a:lnTo>
                  <a:pt x="0" y="445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42030" y="742950"/>
            <a:ext cx="15996507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00"/>
              </a:lnSpc>
            </a:pPr>
            <a:r>
              <a:rPr lang="en-US" b="true" sz="9000">
                <a:solidFill>
                  <a:srgbClr val="1E0604"/>
                </a:solidFill>
                <a:latin typeface="Raleway Bold"/>
                <a:ea typeface="Raleway Bold"/>
                <a:cs typeface="Raleway Bold"/>
                <a:sym typeface="Raleway Bold"/>
              </a:rPr>
              <a:t>Present Tense Passive Voice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89333" y="3512806"/>
            <a:ext cx="12539045" cy="686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17"/>
              </a:lnSpc>
            </a:pPr>
            <a:r>
              <a:rPr lang="en-US" b="true" sz="4012">
                <a:solidFill>
                  <a:srgbClr val="FF3131"/>
                </a:solidFill>
                <a:latin typeface="Raleway Bold"/>
                <a:ea typeface="Raleway Bold"/>
                <a:cs typeface="Raleway Bold"/>
                <a:sym typeface="Raleway Bold"/>
              </a:rPr>
              <a:t>Managers</a:t>
            </a:r>
            <a:r>
              <a:rPr lang="en-US" b="true" sz="4012">
                <a:solidFill>
                  <a:srgbClr val="1E0604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b="true" sz="4012" u="sng">
                <a:solidFill>
                  <a:srgbClr val="1E0604"/>
                </a:solidFill>
                <a:latin typeface="Raleway Bold"/>
                <a:ea typeface="Raleway Bold"/>
                <a:cs typeface="Raleway Bold"/>
                <a:sym typeface="Raleway Bold"/>
              </a:rPr>
              <a:t>recognize</a:t>
            </a:r>
            <a:r>
              <a:rPr lang="en-US" b="true" sz="4012">
                <a:solidFill>
                  <a:srgbClr val="1E0604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b="true" sz="4012">
                <a:solidFill>
                  <a:srgbClr val="00BF63"/>
                </a:solidFill>
                <a:latin typeface="Raleway Bold"/>
                <a:ea typeface="Raleway Bold"/>
                <a:cs typeface="Raleway Bold"/>
                <a:sym typeface="Raleway Bold"/>
              </a:rPr>
              <a:t>employees</a:t>
            </a:r>
            <a:r>
              <a:rPr lang="en-US" b="true" sz="4012">
                <a:solidFill>
                  <a:srgbClr val="1E0604"/>
                </a:solidFill>
                <a:latin typeface="Raleway Bold"/>
                <a:ea typeface="Raleway Bold"/>
                <a:cs typeface="Raleway Bold"/>
                <a:sym typeface="Raleway Bold"/>
              </a:rPr>
              <a:t> for their hard work.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702265" y="5506867"/>
            <a:ext cx="13353899" cy="1412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39"/>
              </a:lnSpc>
            </a:pPr>
            <a:r>
              <a:rPr lang="en-US" b="true" sz="4027">
                <a:solidFill>
                  <a:srgbClr val="00BF63"/>
                </a:solidFill>
                <a:latin typeface="Raleway Bold"/>
                <a:ea typeface="Raleway Bold"/>
                <a:cs typeface="Raleway Bold"/>
                <a:sym typeface="Raleway Bold"/>
              </a:rPr>
              <a:t>Employes</a:t>
            </a:r>
            <a:r>
              <a:rPr lang="en-US" b="true" sz="4027">
                <a:solidFill>
                  <a:srgbClr val="1E0604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b="true" sz="4027" u="sng">
                <a:solidFill>
                  <a:srgbClr val="1E0604"/>
                </a:solidFill>
                <a:latin typeface="Raleway Bold"/>
                <a:ea typeface="Raleway Bold"/>
                <a:cs typeface="Raleway Bold"/>
                <a:sym typeface="Raleway Bold"/>
              </a:rPr>
              <a:t>are recognized</a:t>
            </a:r>
            <a:r>
              <a:rPr lang="en-US" b="true" sz="4027">
                <a:solidFill>
                  <a:srgbClr val="1E0604"/>
                </a:solidFill>
                <a:latin typeface="Raleway Bold"/>
                <a:ea typeface="Raleway Bold"/>
                <a:cs typeface="Raleway Bold"/>
                <a:sym typeface="Raleway Bold"/>
              </a:rPr>
              <a:t> for their hard work by the </a:t>
            </a:r>
            <a:r>
              <a:rPr lang="en-US" b="true" sz="4027">
                <a:solidFill>
                  <a:srgbClr val="FF3131"/>
                </a:solidFill>
                <a:latin typeface="Raleway Bold"/>
                <a:ea typeface="Raleway Bold"/>
                <a:cs typeface="Raleway Bold"/>
                <a:sym typeface="Raleway Bold"/>
              </a:rPr>
              <a:t>managers</a:t>
            </a:r>
            <a:r>
              <a:rPr lang="en-US" b="true" sz="4027">
                <a:solidFill>
                  <a:srgbClr val="1E0604"/>
                </a:solidFill>
                <a:latin typeface="Raleway Bold"/>
                <a:ea typeface="Raleway Bold"/>
                <a:cs typeface="Raleway Bold"/>
                <a:sym typeface="Raleway Bold"/>
              </a:rPr>
              <a:t>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99699" y="3407651"/>
            <a:ext cx="252210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Active: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71512" y="5368717"/>
            <a:ext cx="277847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Passive: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485343" y="9412274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E0604"/>
                </a:solidFill>
                <a:latin typeface="Raleway"/>
                <a:ea typeface="Raleway"/>
                <a:cs typeface="Raleway"/>
                <a:sym typeface="Raleway"/>
              </a:rPr>
              <a:t>7</a:t>
            </a:r>
          </a:p>
        </p:txBody>
      </p:sp>
      <p:sp>
        <p:nvSpPr>
          <p:cNvPr name="AutoShape 3" id="3"/>
          <p:cNvSpPr/>
          <p:nvPr/>
        </p:nvSpPr>
        <p:spPr>
          <a:xfrm>
            <a:off x="1431704" y="9610725"/>
            <a:ext cx="15624461" cy="0"/>
          </a:xfrm>
          <a:prstGeom prst="line">
            <a:avLst/>
          </a:prstGeom>
          <a:ln cap="flat" w="19050">
            <a:solidFill>
              <a:srgbClr val="57130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671512" y="9387884"/>
            <a:ext cx="445682" cy="445682"/>
          </a:xfrm>
          <a:custGeom>
            <a:avLst/>
            <a:gdLst/>
            <a:ahLst/>
            <a:cxnLst/>
            <a:rect r="r" b="b" t="t" l="l"/>
            <a:pathLst>
              <a:path h="445682" w="445682">
                <a:moveTo>
                  <a:pt x="0" y="0"/>
                </a:moveTo>
                <a:lnTo>
                  <a:pt x="445683" y="0"/>
                </a:lnTo>
                <a:lnTo>
                  <a:pt x="445683" y="445682"/>
                </a:lnTo>
                <a:lnTo>
                  <a:pt x="0" y="445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77438" y="678857"/>
            <a:ext cx="10933124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00"/>
              </a:lnSpc>
            </a:pPr>
            <a:r>
              <a:rPr lang="en-US" b="true" sz="9000">
                <a:solidFill>
                  <a:srgbClr val="1E0604"/>
                </a:solidFill>
                <a:latin typeface="Raleway Bold"/>
                <a:ea typeface="Raleway Bold"/>
                <a:cs typeface="Raleway Bold"/>
                <a:sym typeface="Raleway Bold"/>
              </a:rPr>
              <a:t>Passive Past Tense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89333" y="3512806"/>
            <a:ext cx="12539045" cy="1388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17"/>
              </a:lnSpc>
            </a:pPr>
            <a:r>
              <a:rPr lang="en-US" b="true" sz="4012">
                <a:solidFill>
                  <a:srgbClr val="FF3131"/>
                </a:solidFill>
                <a:latin typeface="Raleway Bold"/>
                <a:ea typeface="Raleway Bold"/>
                <a:cs typeface="Raleway Bold"/>
                <a:sym typeface="Raleway Bold"/>
              </a:rPr>
              <a:t>Managers</a:t>
            </a:r>
            <a:r>
              <a:rPr lang="en-US" b="true" sz="4012">
                <a:solidFill>
                  <a:srgbClr val="1E0604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b="true" sz="4012" u="sng">
                <a:solidFill>
                  <a:srgbClr val="1E0604"/>
                </a:solidFill>
                <a:latin typeface="Raleway Bold"/>
                <a:ea typeface="Raleway Bold"/>
                <a:cs typeface="Raleway Bold"/>
                <a:sym typeface="Raleway Bold"/>
              </a:rPr>
              <a:t>recognized</a:t>
            </a:r>
            <a:r>
              <a:rPr lang="en-US" b="true" sz="4012">
                <a:solidFill>
                  <a:srgbClr val="1E0604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b="true" sz="4012">
                <a:solidFill>
                  <a:srgbClr val="00BF63"/>
                </a:solidFill>
                <a:latin typeface="Raleway Bold"/>
                <a:ea typeface="Raleway Bold"/>
                <a:cs typeface="Raleway Bold"/>
                <a:sym typeface="Raleway Bold"/>
              </a:rPr>
              <a:t>employees</a:t>
            </a:r>
            <a:r>
              <a:rPr lang="en-US" b="true" sz="4012">
                <a:solidFill>
                  <a:srgbClr val="1E0604"/>
                </a:solidFill>
                <a:latin typeface="Raleway Bold"/>
                <a:ea typeface="Raleway Bold"/>
                <a:cs typeface="Raleway Bold"/>
                <a:sym typeface="Raleway Bold"/>
              </a:rPr>
              <a:t> for their hard work.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702265" y="5506867"/>
            <a:ext cx="13353899" cy="1412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39"/>
              </a:lnSpc>
            </a:pPr>
            <a:r>
              <a:rPr lang="en-US" b="true" sz="4027">
                <a:solidFill>
                  <a:srgbClr val="00BF63"/>
                </a:solidFill>
                <a:latin typeface="Raleway Bold"/>
                <a:ea typeface="Raleway Bold"/>
                <a:cs typeface="Raleway Bold"/>
                <a:sym typeface="Raleway Bold"/>
              </a:rPr>
              <a:t>Employes</a:t>
            </a:r>
            <a:r>
              <a:rPr lang="en-US" b="true" sz="4027">
                <a:solidFill>
                  <a:srgbClr val="1E0604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b="true" sz="4027" u="sng">
                <a:solidFill>
                  <a:srgbClr val="1E0604"/>
                </a:solidFill>
                <a:latin typeface="Raleway Bold"/>
                <a:ea typeface="Raleway Bold"/>
                <a:cs typeface="Raleway Bold"/>
                <a:sym typeface="Raleway Bold"/>
              </a:rPr>
              <a:t>were recognized</a:t>
            </a:r>
            <a:r>
              <a:rPr lang="en-US" b="true" sz="4027">
                <a:solidFill>
                  <a:srgbClr val="1E0604"/>
                </a:solidFill>
                <a:latin typeface="Raleway Bold"/>
                <a:ea typeface="Raleway Bold"/>
                <a:cs typeface="Raleway Bold"/>
                <a:sym typeface="Raleway Bold"/>
              </a:rPr>
              <a:t> for their hard work by the </a:t>
            </a:r>
            <a:r>
              <a:rPr lang="en-US" b="true" sz="4027">
                <a:solidFill>
                  <a:srgbClr val="FF3131"/>
                </a:solidFill>
                <a:latin typeface="Raleway Bold"/>
                <a:ea typeface="Raleway Bold"/>
                <a:cs typeface="Raleway Bold"/>
                <a:sym typeface="Raleway Bold"/>
              </a:rPr>
              <a:t>managers</a:t>
            </a:r>
            <a:r>
              <a:rPr lang="en-US" b="true" sz="4027">
                <a:solidFill>
                  <a:srgbClr val="1E0604"/>
                </a:solidFill>
                <a:latin typeface="Raleway Bold"/>
                <a:ea typeface="Raleway Bold"/>
                <a:cs typeface="Raleway Bold"/>
                <a:sym typeface="Raleway Bold"/>
              </a:rPr>
              <a:t>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99699" y="3407651"/>
            <a:ext cx="252210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Active: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71512" y="5368717"/>
            <a:ext cx="277847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Passive: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66395" y="3848100"/>
            <a:ext cx="12843083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00"/>
              </a:lnSpc>
            </a:pPr>
            <a:r>
              <a:rPr lang="en-US" sz="9000" strike="noStrike" u="none">
                <a:solidFill>
                  <a:srgbClr val="1E0604"/>
                </a:solidFill>
                <a:latin typeface="Raleway"/>
                <a:ea typeface="Raleway"/>
                <a:cs typeface="Raleway"/>
                <a:sym typeface="Raleway"/>
              </a:rPr>
              <a:t>Thank You - Questions?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9174568"/>
            <a:ext cx="5484580" cy="445682"/>
            <a:chOff x="0" y="0"/>
            <a:chExt cx="7312773" cy="59424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950031" y="56880"/>
              <a:ext cx="6362742" cy="490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50"/>
                </a:lnSpc>
              </a:pPr>
              <a:r>
                <a:rPr lang="en-US" sz="2500">
                  <a:solidFill>
                    <a:srgbClr val="1E0604"/>
                  </a:solidFill>
                  <a:latin typeface="Raleway"/>
                  <a:ea typeface="Raleway"/>
                  <a:cs typeface="Raleway"/>
                  <a:sym typeface="Raleway"/>
                </a:rPr>
                <a:t>Grammar Insights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94243" cy="594243"/>
            </a:xfrm>
            <a:custGeom>
              <a:avLst/>
              <a:gdLst/>
              <a:ahLst/>
              <a:cxnLst/>
              <a:rect r="r" b="b" t="t" l="l"/>
              <a:pathLst>
                <a:path h="594243" w="594243">
                  <a:moveTo>
                    <a:pt x="0" y="0"/>
                  </a:moveTo>
                  <a:lnTo>
                    <a:pt x="594243" y="0"/>
                  </a:lnTo>
                  <a:lnTo>
                    <a:pt x="594243" y="594243"/>
                  </a:lnTo>
                  <a:lnTo>
                    <a:pt x="0" y="594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Presentation - Understanding Passive Voice</dc:description>
  <dc:identifier>DAG3CPzAjUc</dc:identifier>
  <dcterms:modified xsi:type="dcterms:W3CDTF">2011-08-01T06:04:30Z</dcterms:modified>
  <cp:revision>1</cp:revision>
  <dc:title>Presentation - Understanding Passive Voice</dc:title>
</cp:coreProperties>
</file>