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56" r:id="rId2"/>
    <p:sldId id="257" r:id="rId3"/>
    <p:sldId id="258" r:id="rId4"/>
    <p:sldId id="299" r:id="rId5"/>
    <p:sldId id="300" r:id="rId6"/>
    <p:sldId id="259" r:id="rId7"/>
    <p:sldId id="302" r:id="rId8"/>
    <p:sldId id="303" r:id="rId9"/>
    <p:sldId id="304" r:id="rId10"/>
    <p:sldId id="305" r:id="rId11"/>
    <p:sldId id="306" r:id="rId12"/>
    <p:sldId id="307" r:id="rId13"/>
    <p:sldId id="297" r:id="rId14"/>
    <p:sldId id="298" r:id="rId15"/>
    <p:sldId id="261" r:id="rId16"/>
    <p:sldId id="308" r:id="rId17"/>
    <p:sldId id="309" r:id="rId18"/>
    <p:sldId id="310" r:id="rId19"/>
    <p:sldId id="311" r:id="rId20"/>
    <p:sldId id="312" r:id="rId21"/>
    <p:sldId id="313" r:id="rId22"/>
    <p:sldId id="281" r:id="rId23"/>
    <p:sldId id="314" r:id="rId24"/>
    <p:sldId id="315" r:id="rId25"/>
    <p:sldId id="316" r:id="rId26"/>
    <p:sldId id="317" r:id="rId27"/>
    <p:sldId id="260" r:id="rId28"/>
  </p:sldIdLst>
  <p:sldSz cx="9144000" cy="5143500" type="screen16x9"/>
  <p:notesSz cx="6858000" cy="9144000"/>
  <p:embeddedFontLst>
    <p:embeddedFont>
      <p:font typeface="IBM Plex Sans Condensed" panose="020B0604020202020204" charset="0"/>
      <p:regular r:id="rId30"/>
      <p:bold r:id="rId31"/>
      <p:italic r:id="rId32"/>
      <p:boldItalic r:id="rId33"/>
    </p:embeddedFont>
    <p:embeddedFont>
      <p:font typeface="Bebas Neue" panose="020B0604020202020204" charset="0"/>
      <p:regular r:id="rId34"/>
    </p:embeddedFont>
    <p:embeddedFont>
      <p:font typeface="Arial Narrow" panose="020B0606020202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7B9036-0881-475A-ADF6-831E9562A627}">
  <a:tblStyle styleId="{5C7B9036-0881-475A-ADF6-831E9562A6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7EC41A-727B-416F-B59B-BBC701B8EA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765019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17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5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698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97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16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12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862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72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66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50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59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54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54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57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308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694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063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492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2e6846a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2e6846a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023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28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9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42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2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89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37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41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09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79100" y="1137350"/>
            <a:ext cx="4959600" cy="2868900"/>
          </a:xfrm>
          <a:prstGeom prst="rect">
            <a:avLst/>
          </a:prstGeom>
        </p:spPr>
        <p:txBody>
          <a:bodyPr spcFirstLastPara="1" wrap="square" lIns="0" tIns="0" rIns="0" bIns="0" anchor="ctr" anchorCtr="0">
            <a:noAutofit/>
          </a:bodyPr>
          <a:lstStyle>
            <a:lvl1pPr lvl="0" rtl="0">
              <a:spcBef>
                <a:spcPts val="0"/>
              </a:spcBef>
              <a:spcAft>
                <a:spcPts val="0"/>
              </a:spcAft>
              <a:buSzPts val="7000"/>
              <a:buNone/>
              <a:defRPr sz="7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F4FC68"/>
            </a:gs>
            <a:gs pos="58000">
              <a:schemeClr val="accent2"/>
            </a:gs>
            <a:gs pos="100000">
              <a:schemeClr val="accent2"/>
            </a:gs>
          </a:gsLst>
          <a:path path="circle">
            <a:fillToRect l="100000" t="100000"/>
          </a:path>
          <a:tileRect r="-100000" b="-100000"/>
        </a:gra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779100" y="1517488"/>
            <a:ext cx="4960500" cy="16281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3" name="Google Shape;13;p3"/>
          <p:cNvSpPr txBox="1">
            <a:spLocks noGrp="1"/>
          </p:cNvSpPr>
          <p:nvPr>
            <p:ph type="subTitle" idx="1"/>
          </p:nvPr>
        </p:nvSpPr>
        <p:spPr>
          <a:xfrm>
            <a:off x="779100" y="3242313"/>
            <a:ext cx="4960500" cy="383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800"/>
              </a:spcBef>
              <a:spcAft>
                <a:spcPts val="0"/>
              </a:spcAft>
              <a:buSzPts val="3000"/>
              <a:buNone/>
              <a:defRPr sz="3000"/>
            </a:lvl2pPr>
            <a:lvl3pPr lvl="2" rtl="0">
              <a:spcBef>
                <a:spcPts val="800"/>
              </a:spcBef>
              <a:spcAft>
                <a:spcPts val="0"/>
              </a:spcAft>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E659"/>
            </a:gs>
            <a:gs pos="58000">
              <a:schemeClr val="accent4"/>
            </a:gs>
            <a:gs pos="100000">
              <a:schemeClr val="accent4"/>
            </a:gs>
          </a:gsLst>
          <a:path path="circle">
            <a:fillToRect l="100000" t="100000"/>
          </a:path>
          <a:tileRect r="-100000" b="-100000"/>
        </a:gradFill>
        <a:effectLst/>
      </p:bgPr>
    </p:bg>
    <p:spTree>
      <p:nvGrpSpPr>
        <p:cNvPr id="1" name="Shape 14"/>
        <p:cNvGrpSpPr/>
        <p:nvPr/>
      </p:nvGrpSpPr>
      <p:grpSpPr>
        <a:xfrm>
          <a:off x="0" y="0"/>
          <a:ext cx="0" cy="0"/>
          <a:chOff x="0" y="0"/>
          <a:chExt cx="0" cy="0"/>
        </a:xfrm>
      </p:grpSpPr>
      <p:sp>
        <p:nvSpPr>
          <p:cNvPr id="15" name="Google Shape;15;p4"/>
          <p:cNvSpPr/>
          <p:nvPr/>
        </p:nvSpPr>
        <p:spPr>
          <a:xfrm>
            <a:off x="781775" y="768275"/>
            <a:ext cx="6652425" cy="3622950"/>
          </a:xfrm>
          <a:custGeom>
            <a:avLst/>
            <a:gdLst/>
            <a:ahLst/>
            <a:cxnLst/>
            <a:rect l="l" t="t" r="r" b="b"/>
            <a:pathLst>
              <a:path w="266097" h="144918" extrusionOk="0">
                <a:moveTo>
                  <a:pt x="0" y="153"/>
                </a:moveTo>
                <a:lnTo>
                  <a:pt x="249225" y="0"/>
                </a:lnTo>
                <a:lnTo>
                  <a:pt x="249225" y="34949"/>
                </a:lnTo>
                <a:lnTo>
                  <a:pt x="266097" y="50315"/>
                </a:lnTo>
                <a:lnTo>
                  <a:pt x="248923" y="47415"/>
                </a:lnTo>
                <a:lnTo>
                  <a:pt x="248924" y="144918"/>
                </a:lnTo>
                <a:lnTo>
                  <a:pt x="63" y="144918"/>
                </a:lnTo>
                <a:close/>
              </a:path>
            </a:pathLst>
          </a:custGeom>
          <a:gradFill>
            <a:gsLst>
              <a:gs pos="0">
                <a:schemeClr val="lt1"/>
              </a:gs>
              <a:gs pos="100000">
                <a:schemeClr val="lt2"/>
              </a:gs>
            </a:gsLst>
            <a:path path="circle">
              <a:fillToRect l="100000" t="100000"/>
            </a:path>
            <a:tileRect r="-100000" b="-100000"/>
          </a:gradFill>
          <a:ln>
            <a:noFill/>
          </a:ln>
          <a:effectLst>
            <a:outerShdw blurRad="57150" dist="19050" dir="5400000" algn="bl" rotWithShape="0">
              <a:schemeClr val="dk1">
                <a:alpha val="30000"/>
              </a:schemeClr>
            </a:outerShdw>
          </a:effectLst>
        </p:spPr>
      </p:sp>
      <p:sp>
        <p:nvSpPr>
          <p:cNvPr id="16" name="Google Shape;16;p4"/>
          <p:cNvSpPr txBox="1">
            <a:spLocks noGrp="1"/>
          </p:cNvSpPr>
          <p:nvPr>
            <p:ph type="body" idx="1"/>
          </p:nvPr>
        </p:nvSpPr>
        <p:spPr>
          <a:xfrm>
            <a:off x="1286575" y="1250325"/>
            <a:ext cx="4844700" cy="2658600"/>
          </a:xfrm>
          <a:prstGeom prst="rect">
            <a:avLst/>
          </a:prstGeom>
        </p:spPr>
        <p:txBody>
          <a:bodyPr spcFirstLastPara="1" wrap="square" lIns="0" tIns="0" rIns="0" bIns="0" anchor="t" anchorCtr="0">
            <a:noAutofit/>
          </a:bodyPr>
          <a:lstStyle>
            <a:lvl1pPr marL="457200" lvl="0" indent="-419100" rtl="0">
              <a:spcBef>
                <a:spcPts val="0"/>
              </a:spcBef>
              <a:spcAft>
                <a:spcPts val="0"/>
              </a:spcAft>
              <a:buSzPts val="3000"/>
              <a:buChar char="▪"/>
              <a:defRPr sz="3000" i="1"/>
            </a:lvl1pPr>
            <a:lvl2pPr marL="914400" lvl="1" indent="-419100" rtl="0">
              <a:spcBef>
                <a:spcPts val="800"/>
              </a:spcBef>
              <a:spcAft>
                <a:spcPts val="0"/>
              </a:spcAft>
              <a:buSzPts val="3000"/>
              <a:buChar char="▫"/>
              <a:defRPr sz="3000" i="1"/>
            </a:lvl2pPr>
            <a:lvl3pPr marL="1371600" lvl="2" indent="-419100" rtl="0">
              <a:spcBef>
                <a:spcPts val="800"/>
              </a:spcBef>
              <a:spcAft>
                <a:spcPts val="0"/>
              </a:spcAft>
              <a:buSzPts val="3000"/>
              <a:buChar char="⬝"/>
              <a:defRPr sz="3000" i="1"/>
            </a:lvl3pPr>
            <a:lvl4pPr marL="1828800" lvl="3" indent="-419100" rtl="0">
              <a:spcBef>
                <a:spcPts val="800"/>
              </a:spcBef>
              <a:spcAft>
                <a:spcPts val="0"/>
              </a:spcAft>
              <a:buSzPts val="3000"/>
              <a:buChar char="⬞"/>
              <a:defRPr sz="3000" i="1"/>
            </a:lvl4pPr>
            <a:lvl5pPr marL="2286000" lvl="4" indent="-419100" rtl="0">
              <a:spcBef>
                <a:spcPts val="800"/>
              </a:spcBef>
              <a:spcAft>
                <a:spcPts val="0"/>
              </a:spcAft>
              <a:buSzPts val="3000"/>
              <a:buChar char="○"/>
              <a:defRPr sz="3000" i="1"/>
            </a:lvl5pPr>
            <a:lvl6pPr marL="2743200" lvl="5" indent="-419100" rtl="0">
              <a:spcBef>
                <a:spcPts val="800"/>
              </a:spcBef>
              <a:spcAft>
                <a:spcPts val="0"/>
              </a:spcAft>
              <a:buSzPts val="3000"/>
              <a:buChar char="■"/>
              <a:defRPr sz="3000" i="1"/>
            </a:lvl6pPr>
            <a:lvl7pPr marL="3200400" lvl="6" indent="-419100" rtl="0">
              <a:spcBef>
                <a:spcPts val="800"/>
              </a:spcBef>
              <a:spcAft>
                <a:spcPts val="0"/>
              </a:spcAft>
              <a:buSzPts val="3000"/>
              <a:buChar char="●"/>
              <a:defRPr sz="3000" i="1"/>
            </a:lvl7pPr>
            <a:lvl8pPr marL="3657600" lvl="7" indent="-419100" rtl="0">
              <a:spcBef>
                <a:spcPts val="800"/>
              </a:spcBef>
              <a:spcAft>
                <a:spcPts val="0"/>
              </a:spcAft>
              <a:buSzPts val="3000"/>
              <a:buChar char="○"/>
              <a:defRPr sz="3000" i="1"/>
            </a:lvl8pPr>
            <a:lvl9pPr marL="4114800" lvl="8" indent="-419100" rtl="0">
              <a:spcBef>
                <a:spcPts val="800"/>
              </a:spcBef>
              <a:spcAft>
                <a:spcPts val="800"/>
              </a:spcAft>
              <a:buSzPts val="3000"/>
              <a:buChar char="■"/>
              <a:defRPr sz="3000" i="1"/>
            </a:lvl9pPr>
          </a:lstStyle>
          <a:p>
            <a:endParaRPr/>
          </a:p>
        </p:txBody>
      </p:sp>
      <p:sp>
        <p:nvSpPr>
          <p:cNvPr id="17" name="Google Shape;17;p4"/>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rgbClr val="FF9F4D"/>
            </a:gs>
            <a:gs pos="58000">
              <a:schemeClr val="accent5"/>
            </a:gs>
            <a:gs pos="100000">
              <a:schemeClr val="accent5"/>
            </a:gs>
          </a:gsLst>
          <a:path path="circle">
            <a:fillToRect l="100000" t="100000"/>
          </a:path>
          <a:tileRect r="-100000" b="-10000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 name="Google Shape;20;p5"/>
          <p:cNvSpPr txBox="1">
            <a:spLocks noGrp="1"/>
          </p:cNvSpPr>
          <p:nvPr>
            <p:ph type="body" idx="1"/>
          </p:nvPr>
        </p:nvSpPr>
        <p:spPr>
          <a:xfrm>
            <a:off x="779100" y="1277748"/>
            <a:ext cx="49755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1" name="Google Shape;21;p5"/>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9FFAFF"/>
            </a:gs>
            <a:gs pos="58000">
              <a:schemeClr val="accent1"/>
            </a:gs>
            <a:gs pos="100000">
              <a:schemeClr val="accent1"/>
            </a:gs>
          </a:gsLst>
          <a:path path="circle">
            <a:fillToRect l="100000" t="100000"/>
          </a:path>
          <a:tileRect r="-100000" b="-100000"/>
        </a:grad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4" name="Google Shape;24;p6"/>
          <p:cNvSpPr txBox="1">
            <a:spLocks noGrp="1"/>
          </p:cNvSpPr>
          <p:nvPr>
            <p:ph type="body" idx="1"/>
          </p:nvPr>
        </p:nvSpPr>
        <p:spPr>
          <a:xfrm>
            <a:off x="779100" y="1353950"/>
            <a:ext cx="23247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5" name="Google Shape;25;p6"/>
          <p:cNvSpPr txBox="1">
            <a:spLocks noGrp="1"/>
          </p:cNvSpPr>
          <p:nvPr>
            <p:ph type="body" idx="2"/>
          </p:nvPr>
        </p:nvSpPr>
        <p:spPr>
          <a:xfrm>
            <a:off x="3429910" y="1353950"/>
            <a:ext cx="23247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6" name="Google Shape;26;p6"/>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44506E"/>
            </a:gs>
            <a:gs pos="58000">
              <a:schemeClr val="dk1"/>
            </a:gs>
            <a:gs pos="100000">
              <a:schemeClr val="dk1"/>
            </a:gs>
          </a:gsLst>
          <a:path path="circle">
            <a:fillToRect l="100000" t="100000"/>
          </a:path>
          <a:tileRect r="-100000" b="-100000"/>
        </a:grad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9FFAFF"/>
            </a:gs>
            <a:gs pos="58000">
              <a:schemeClr val="accent1"/>
            </a:gs>
            <a:gs pos="100000">
              <a:schemeClr val="accent1"/>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759800"/>
            <a:ext cx="7593300" cy="396300"/>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400"/>
              <a:buFont typeface="Bebas Neue"/>
              <a:buNone/>
              <a:defRPr sz="34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9100" y="1277748"/>
            <a:ext cx="49755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1pPr>
            <a:lvl2pPr marL="914400" lvl="1"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2pPr>
            <a:lvl3pPr marL="1371600" lvl="2"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3pPr>
            <a:lvl4pPr marL="1828800" lvl="3"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4pPr>
            <a:lvl5pPr marL="2286000" lvl="4"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5pPr>
            <a:lvl6pPr marL="2743200" lvl="5"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6pPr>
            <a:lvl7pPr marL="3200400" lvl="6"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7pPr>
            <a:lvl8pPr marL="3657600" lvl="7" indent="-381000" rtl="0">
              <a:lnSpc>
                <a:spcPct val="115000"/>
              </a:lnSpc>
              <a:spcBef>
                <a:spcPts val="800"/>
              </a:spcBef>
              <a:spcAft>
                <a:spcPts val="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8pPr>
            <a:lvl9pPr marL="4114800" lvl="8" indent="-381000" rtl="0">
              <a:lnSpc>
                <a:spcPct val="115000"/>
              </a:lnSpc>
              <a:spcBef>
                <a:spcPts val="800"/>
              </a:spcBef>
              <a:spcAft>
                <a:spcPts val="800"/>
              </a:spcAft>
              <a:buClr>
                <a:schemeClr val="dk1"/>
              </a:buClr>
              <a:buSzPts val="2400"/>
              <a:buFont typeface="IBM Plex Sans Condensed"/>
              <a:buChar char="■"/>
              <a:defRPr sz="2400">
                <a:solidFill>
                  <a:schemeClr val="dk1"/>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04375" y="4643093"/>
            <a:ext cx="548700" cy="316800"/>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lvl1pPr marL="0" marR="0" lvl="0"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1pPr>
            <a:lvl2pPr marL="0" marR="0" lvl="1"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2pPr>
            <a:lvl3pPr marL="0" marR="0" lvl="2"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3pPr>
            <a:lvl4pPr marL="0" marR="0" lvl="3"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4pPr>
            <a:lvl5pPr marL="0" marR="0" lvl="4"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5pPr>
            <a:lvl6pPr marL="0" marR="0" lvl="5"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6pPr>
            <a:lvl7pPr marL="0" marR="0" lvl="6"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7pPr>
            <a:lvl8pPr marL="0" marR="0" lvl="7"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8pPr>
            <a:lvl9pPr marL="0" marR="0" lvl="8" indent="0" algn="r" rtl="0">
              <a:lnSpc>
                <a:spcPct val="90000"/>
              </a:lnSpc>
              <a:spcBef>
                <a:spcPts val="0"/>
              </a:spcBef>
              <a:spcAft>
                <a:spcPts val="0"/>
              </a:spcAft>
              <a:buSzPts val="1800"/>
              <a:buNone/>
              <a:defRPr sz="1800">
                <a:solidFill>
                  <a:schemeClr val="lt1"/>
                </a:solidFill>
                <a:latin typeface="Bebas Neue"/>
                <a:ea typeface="Bebas Neue"/>
                <a:cs typeface="Bebas Neue"/>
                <a:sym typeface="Bebas Neue"/>
              </a:defRPr>
            </a:lvl9pPr>
          </a:lstStyle>
          <a:p>
            <a:pPr marL="0" lvl="0" indent="0" algn="r" rtl="0">
              <a:spcBef>
                <a:spcPts val="0"/>
              </a:spcBef>
              <a:spcAft>
                <a:spcPts val="0"/>
              </a:spcAft>
              <a:buClr>
                <a:schemeClr val="lt1"/>
              </a:buClr>
              <a:buSzPts val="1800"/>
              <a:buFont typeface="Bebas Neue"/>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1"/>
          <p:cNvSpPr txBox="1">
            <a:spLocks noGrp="1"/>
          </p:cNvSpPr>
          <p:nvPr>
            <p:ph type="ctrTitle"/>
          </p:nvPr>
        </p:nvSpPr>
        <p:spPr>
          <a:xfrm>
            <a:off x="884354" y="648173"/>
            <a:ext cx="4786241" cy="2868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PENDIDIKAN KARAKTER DAN ANTI KORUPSI</a:t>
            </a:r>
            <a:endParaRPr dirty="0"/>
          </a:p>
        </p:txBody>
      </p:sp>
      <p:pic>
        <p:nvPicPr>
          <p:cNvPr id="47" name="Google Shape;47;p11"/>
          <p:cNvPicPr preferRelativeResize="0"/>
          <p:nvPr/>
        </p:nvPicPr>
        <p:blipFill>
          <a:blip r:embed="rId3">
            <a:alphaModFix/>
          </a:blip>
          <a:stretch>
            <a:fillRect/>
          </a:stretch>
        </p:blipFill>
        <p:spPr>
          <a:xfrm>
            <a:off x="5015988" y="116894"/>
            <a:ext cx="767393" cy="767396"/>
          </a:xfrm>
          <a:prstGeom prst="rect">
            <a:avLst/>
          </a:prstGeom>
          <a:noFill/>
          <a:ln>
            <a:noFill/>
          </a:ln>
        </p:spPr>
      </p:pic>
      <p:sp>
        <p:nvSpPr>
          <p:cNvPr id="5" name="Google Shape;55;p12"/>
          <p:cNvSpPr txBox="1">
            <a:spLocks/>
          </p:cNvSpPr>
          <p:nvPr/>
        </p:nvSpPr>
        <p:spPr>
          <a:xfrm>
            <a:off x="2454464" y="3664654"/>
            <a:ext cx="3025358" cy="106969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1200" b="1" dirty="0" smtClean="0"/>
              <a:t>Minggu ke-6 </a:t>
            </a:r>
          </a:p>
          <a:p>
            <a:r>
              <a:rPr lang="id-ID" sz="1200" b="1" dirty="0" smtClean="0"/>
              <a:t>Selasa, 29 oktober 2024 </a:t>
            </a:r>
          </a:p>
          <a:p>
            <a:r>
              <a:rPr lang="id-ID" sz="1200" b="1" dirty="0" smtClean="0"/>
              <a:t>13,00-14,30 F 2.5 </a:t>
            </a:r>
            <a:endParaRPr lang="en-US" sz="1200" dirty="0" smtClean="0"/>
          </a:p>
          <a:p>
            <a:pPr>
              <a:spcBef>
                <a:spcPts val="800"/>
              </a:spcBef>
              <a:spcAft>
                <a:spcPts val="800"/>
              </a:spcAft>
              <a:buClr>
                <a:schemeClr val="dk1"/>
              </a:buClr>
              <a:buSzPts val="1100"/>
            </a:pPr>
            <a:endParaRPr lang="en-US" sz="1200" b="1" dirty="0"/>
          </a:p>
        </p:txBody>
      </p:sp>
      <p:sp>
        <p:nvSpPr>
          <p:cNvPr id="6"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1028" name="Picture 4" descr="Gambar Story 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822" y="0"/>
            <a:ext cx="3664178"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385155" y="1496658"/>
            <a:ext cx="8620697" cy="3548988"/>
          </a:xfrm>
          <a:prstGeom prst="rect">
            <a:avLst/>
          </a:prstGeom>
        </p:spPr>
        <p:txBody>
          <a:bodyPr spcFirstLastPara="1" wrap="square" lIns="0" tIns="0" rIns="0" bIns="0" anchor="t" anchorCtr="0">
            <a:noAutofit/>
          </a:bodyPr>
          <a:lstStyle/>
          <a:p>
            <a:r>
              <a:rPr lang="id-ID" b="1" dirty="0"/>
              <a:t>4. Membatasi Pengaruh Negatif</a:t>
            </a:r>
          </a:p>
          <a:p>
            <a:r>
              <a:rPr lang="id-ID" b="1" dirty="0"/>
              <a:t>Mengelola Lingkungan Sosial</a:t>
            </a:r>
            <a:r>
              <a:rPr lang="id-ID" dirty="0"/>
              <a:t>: Batasi interaksi dengan </a:t>
            </a:r>
            <a:r>
              <a:rPr lang="id-ID" dirty="0" smtClean="0"/>
              <a:t>orang-orang</a:t>
            </a:r>
          </a:p>
          <a:p>
            <a:r>
              <a:rPr lang="id-ID" dirty="0" smtClean="0"/>
              <a:t>yang </a:t>
            </a:r>
            <a:r>
              <a:rPr lang="id-ID" dirty="0"/>
              <a:t>cenderung membawa energi negatif atau memberi pengaruh </a:t>
            </a:r>
            <a:endParaRPr lang="id-ID" dirty="0" smtClean="0"/>
          </a:p>
          <a:p>
            <a:r>
              <a:rPr lang="id-ID" dirty="0" smtClean="0"/>
              <a:t>buruk</a:t>
            </a:r>
            <a:r>
              <a:rPr lang="id-ID" dirty="0"/>
              <a:t>. Pilih lingkungan sosial yang mendukung dan memberikan </a:t>
            </a:r>
            <a:endParaRPr lang="id-ID" dirty="0" smtClean="0"/>
          </a:p>
          <a:p>
            <a:r>
              <a:rPr lang="id-ID" dirty="0" smtClean="0"/>
              <a:t>inspirasi</a:t>
            </a:r>
            <a:r>
              <a:rPr lang="id-ID" dirty="0"/>
              <a:t>.</a:t>
            </a:r>
          </a:p>
          <a:p>
            <a:r>
              <a:rPr lang="id-ID" b="1" dirty="0"/>
              <a:t>Mengatur Informasi yang Diterima</a:t>
            </a:r>
            <a:r>
              <a:rPr lang="id-ID" dirty="0"/>
              <a:t>: Hindari informasi yang tidak </a:t>
            </a:r>
          </a:p>
          <a:p>
            <a:r>
              <a:rPr lang="id-ID" dirty="0" smtClean="0"/>
              <a:t>penting </a:t>
            </a:r>
            <a:r>
              <a:rPr lang="id-ID" dirty="0"/>
              <a:t>atau bisa menyebabkan stres tambahan, seperti berita </a:t>
            </a:r>
            <a:r>
              <a:rPr lang="id-ID" dirty="0" smtClean="0"/>
              <a:t>negatif </a:t>
            </a:r>
          </a:p>
          <a:p>
            <a:r>
              <a:rPr lang="id-ID" dirty="0" smtClean="0"/>
              <a:t>berlebihan </a:t>
            </a:r>
            <a:r>
              <a:rPr lang="id-ID" dirty="0"/>
              <a:t>atau gosip.</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287647" y="105255"/>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dirty="0" smtClean="0"/>
              <a:t>Berikut ini beberapa cara untuk mengembangkan mental yang kuat dan sehat</a:t>
            </a:r>
            <a:r>
              <a:rPr lang="nn-NO" sz="3500" dirty="0" smtClean="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435589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27148" y="1310048"/>
            <a:ext cx="9144000" cy="3548988"/>
          </a:xfrm>
          <a:prstGeom prst="rect">
            <a:avLst/>
          </a:prstGeom>
        </p:spPr>
        <p:txBody>
          <a:bodyPr spcFirstLastPara="1" wrap="square" lIns="0" tIns="0" rIns="0" bIns="0" anchor="t" anchorCtr="0">
            <a:noAutofit/>
          </a:bodyPr>
          <a:lstStyle/>
          <a:p>
            <a:r>
              <a:rPr lang="id-ID" b="1" dirty="0"/>
              <a:t>5. Mengembangkan Rutinitas untuk Menjaga Kesehatan </a:t>
            </a:r>
            <a:r>
              <a:rPr lang="id-ID" b="1" dirty="0" smtClean="0"/>
              <a:t>Mental</a:t>
            </a:r>
          </a:p>
          <a:p>
            <a:endParaRPr lang="id-ID" sz="1200" b="1" dirty="0"/>
          </a:p>
          <a:p>
            <a:r>
              <a:rPr lang="id-ID" b="1" dirty="0"/>
              <a:t>Menjaga Aktivitas Fisik</a:t>
            </a:r>
            <a:r>
              <a:rPr lang="id-ID" dirty="0"/>
              <a:t>: Olahraga teratur membantu </a:t>
            </a:r>
            <a:r>
              <a:rPr lang="id-ID" dirty="0" smtClean="0"/>
              <a:t>meningkatkan</a:t>
            </a:r>
          </a:p>
          <a:p>
            <a:r>
              <a:rPr lang="id-ID" dirty="0" smtClean="0"/>
              <a:t>hormon </a:t>
            </a:r>
            <a:r>
              <a:rPr lang="id-ID" dirty="0"/>
              <a:t>kebahagiaan (endorfin) yang sangat baik untuk kesehatan mental.</a:t>
            </a:r>
          </a:p>
          <a:p>
            <a:r>
              <a:rPr lang="id-ID" b="1" dirty="0"/>
              <a:t>Istirahat yang Cukup</a:t>
            </a:r>
            <a:r>
              <a:rPr lang="id-ID" dirty="0"/>
              <a:t>: Tidur yang cukup dan berkualitas sangat </a:t>
            </a:r>
            <a:r>
              <a:rPr lang="id-ID" dirty="0" smtClean="0"/>
              <a:t>penting</a:t>
            </a:r>
          </a:p>
          <a:p>
            <a:r>
              <a:rPr lang="id-ID" dirty="0" smtClean="0"/>
              <a:t>untuk </a:t>
            </a:r>
            <a:r>
              <a:rPr lang="id-ID" dirty="0"/>
              <a:t>menjaga keseimbangan mental dan kemampuan fokus.</a:t>
            </a:r>
          </a:p>
          <a:p>
            <a:r>
              <a:rPr lang="id-ID" b="1" dirty="0"/>
              <a:t>Menjaga Pola Makan Sehat</a:t>
            </a:r>
            <a:r>
              <a:rPr lang="id-ID" dirty="0"/>
              <a:t>: Nutrisi yang baik mempengaruhi </a:t>
            </a:r>
            <a:r>
              <a:rPr lang="id-ID" dirty="0" smtClean="0"/>
              <a:t>kesehatan</a:t>
            </a:r>
          </a:p>
          <a:p>
            <a:r>
              <a:rPr lang="id-ID" dirty="0" smtClean="0"/>
              <a:t>mental </a:t>
            </a:r>
            <a:r>
              <a:rPr lang="id-ID" dirty="0"/>
              <a:t>secara keseluruhan, karena beberapa makanan bisa </a:t>
            </a:r>
            <a:r>
              <a:rPr lang="id-ID" dirty="0" smtClean="0"/>
              <a:t>memengaruhi</a:t>
            </a:r>
          </a:p>
          <a:p>
            <a:r>
              <a:rPr lang="id-ID" dirty="0" smtClean="0"/>
              <a:t>suasana </a:t>
            </a:r>
            <a:r>
              <a:rPr lang="id-ID" dirty="0"/>
              <a:t>hati dan tingkat energi.</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640" y="0"/>
            <a:ext cx="1414360" cy="141436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320539" y="-85519"/>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dirty="0" smtClean="0"/>
              <a:t>Berikut ini beberapa cara untuk mengembangkan mental yang kuat dan sehat</a:t>
            </a:r>
            <a:r>
              <a:rPr lang="nn-NO" sz="3500" dirty="0" smtClean="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2025895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287647" y="105255"/>
            <a:ext cx="8242222" cy="1195801"/>
          </a:xfrm>
          <a:prstGeom prst="rect">
            <a:avLst/>
          </a:prstGeom>
        </p:spPr>
        <p:txBody>
          <a:bodyPr spcFirstLastPara="1" wrap="square" lIns="0" tIns="0" rIns="0" bIns="0" anchor="b" anchorCtr="0">
            <a:noAutofit/>
          </a:bodyPr>
          <a:lstStyle/>
          <a:p>
            <a:pPr lvl="0" eaLnBrk="0" fontAlgn="base" hangingPunct="0">
              <a:lnSpc>
                <a:spcPct val="100000"/>
              </a:lnSpc>
              <a:spcBef>
                <a:spcPct val="0"/>
              </a:spcBef>
              <a:spcAft>
                <a:spcPct val="0"/>
              </a:spcAft>
              <a:buClrTx/>
              <a:buSzTx/>
            </a:pPr>
            <a:r>
              <a:rPr lang="nn-NO" sz="4000" dirty="0"/>
              <a:t>Berikut ini beberapa cara untuk mengembangkan mental yang kuat dan sehat:</a:t>
            </a:r>
            <a:endParaRPr lang="id-ID" altLang="id-ID" sz="3900" b="1" dirty="0">
              <a:solidFill>
                <a:schemeClr val="tx1"/>
              </a:solidFill>
              <a:latin typeface="Arial" panose="020B0604020202020204" pitchFamily="34" charset="0"/>
            </a:endParaRPr>
          </a:p>
        </p:txBody>
      </p:sp>
      <p:sp>
        <p:nvSpPr>
          <p:cNvPr id="82" name="Google Shape;82;p14"/>
          <p:cNvSpPr txBox="1">
            <a:spLocks noGrp="1"/>
          </p:cNvSpPr>
          <p:nvPr>
            <p:ph type="subTitle" idx="1"/>
          </p:nvPr>
        </p:nvSpPr>
        <p:spPr>
          <a:xfrm>
            <a:off x="0" y="1351932"/>
            <a:ext cx="8992695" cy="3548988"/>
          </a:xfrm>
          <a:prstGeom prst="rect">
            <a:avLst/>
          </a:prstGeom>
        </p:spPr>
        <p:txBody>
          <a:bodyPr spcFirstLastPara="1" wrap="square" lIns="0" tIns="0" rIns="0" bIns="0" anchor="t" anchorCtr="0">
            <a:noAutofit/>
          </a:bodyPr>
          <a:lstStyle/>
          <a:p>
            <a:r>
              <a:rPr lang="id-ID" b="1" dirty="0"/>
              <a:t>6. Mencari Bantuan Jika Diperlukan</a:t>
            </a:r>
          </a:p>
          <a:p>
            <a:r>
              <a:rPr lang="id-ID" b="1" dirty="0"/>
              <a:t>Berbicara dengan Orang Terdekat</a:t>
            </a:r>
            <a:r>
              <a:rPr lang="id-ID" dirty="0"/>
              <a:t>: </a:t>
            </a:r>
            <a:endParaRPr lang="id-ID" dirty="0" smtClean="0"/>
          </a:p>
          <a:p>
            <a:r>
              <a:rPr lang="id-ID" dirty="0" smtClean="0"/>
              <a:t>Mencurahkan </a:t>
            </a:r>
            <a:r>
              <a:rPr lang="id-ID" dirty="0"/>
              <a:t>perasaan kepada orang yang dipercaya dapat membantu </a:t>
            </a:r>
            <a:endParaRPr lang="id-ID" dirty="0" smtClean="0"/>
          </a:p>
          <a:p>
            <a:r>
              <a:rPr lang="id-ID" dirty="0" smtClean="0"/>
              <a:t>meringankan </a:t>
            </a:r>
            <a:r>
              <a:rPr lang="id-ID" dirty="0"/>
              <a:t>beban mental.</a:t>
            </a:r>
          </a:p>
          <a:p>
            <a:r>
              <a:rPr lang="id-ID" b="1" dirty="0"/>
              <a:t>Konsultasi Profesional</a:t>
            </a:r>
            <a:r>
              <a:rPr lang="id-ID" dirty="0"/>
              <a:t>: Jangan ragu untuk berkonsultasi dengan </a:t>
            </a:r>
            <a:endParaRPr lang="id-ID" dirty="0" smtClean="0"/>
          </a:p>
          <a:p>
            <a:r>
              <a:rPr lang="id-ID" dirty="0" smtClean="0"/>
              <a:t>psikolog </a:t>
            </a:r>
            <a:r>
              <a:rPr lang="id-ID" dirty="0"/>
              <a:t>atau konselor jika merasa mental terlalu terbebani, agar </a:t>
            </a:r>
            <a:endParaRPr lang="id-ID" dirty="0" smtClean="0"/>
          </a:p>
          <a:p>
            <a:r>
              <a:rPr lang="id-ID" dirty="0" smtClean="0"/>
              <a:t>mendapat </a:t>
            </a:r>
            <a:r>
              <a:rPr lang="id-ID" dirty="0"/>
              <a:t>panduan yang tepat.</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7172" name="Picture 4" descr="https://i.pinimg.com/564x/da/20/e1/da20e1c2c87b4ff5e3a83a5c1b965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728" y="3814613"/>
            <a:ext cx="1197272" cy="132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08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184731" y="416657"/>
            <a:ext cx="6737877" cy="50942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Transition Headline</a:t>
            </a:r>
            <a:endParaRPr dirty="0"/>
          </a:p>
        </p:txBody>
      </p:sp>
      <p:sp>
        <p:nvSpPr>
          <p:cNvPr id="82" name="Google Shape;82;p14"/>
          <p:cNvSpPr txBox="1">
            <a:spLocks noGrp="1"/>
          </p:cNvSpPr>
          <p:nvPr>
            <p:ph type="subTitle" idx="1"/>
          </p:nvPr>
        </p:nvSpPr>
        <p:spPr>
          <a:xfrm>
            <a:off x="285261" y="1180894"/>
            <a:ext cx="8047205" cy="3733184"/>
          </a:xfrm>
          <a:prstGeom prst="rect">
            <a:avLst/>
          </a:prstGeom>
        </p:spPr>
        <p:txBody>
          <a:bodyPr spcFirstLastPara="1" wrap="square" lIns="0" tIns="0" rIns="0" bIns="0" anchor="t" anchorCtr="0">
            <a:noAutofit/>
          </a:bodyPr>
          <a:lstStyle/>
          <a:p>
            <a:r>
              <a:rPr lang="id-ID" b="1" dirty="0" smtClean="0"/>
              <a:t>2. Integritas </a:t>
            </a:r>
            <a:r>
              <a:rPr lang="id-ID" b="1" dirty="0"/>
              <a:t>Diri</a:t>
            </a:r>
            <a:endParaRPr lang="id-ID" dirty="0"/>
          </a:p>
          <a:p>
            <a:r>
              <a:rPr lang="id-ID" b="1" dirty="0"/>
              <a:t>Komitmen pada Nilai Pribadi</a:t>
            </a:r>
            <a:r>
              <a:rPr lang="id-ID" dirty="0"/>
              <a:t>: Kenali nilai-nilai yang penting bagi diri sendiri dan berpegang teguh padanya dalam setiap keputusan.</a:t>
            </a:r>
          </a:p>
          <a:p>
            <a:r>
              <a:rPr lang="id-ID" b="1" dirty="0"/>
              <a:t>Jujur dan Terbuka</a:t>
            </a:r>
            <a:r>
              <a:rPr lang="id-ID" dirty="0"/>
              <a:t>: Bersikap jujur, tidak hanya kepada orang lain tetapi juga kepada diri sendiri, membantu menjaga integritas.</a:t>
            </a:r>
          </a:p>
          <a:p>
            <a:r>
              <a:rPr lang="id-ID" b="1" dirty="0"/>
              <a:t>Tanggung Jawab Pribadi</a:t>
            </a:r>
            <a:r>
              <a:rPr lang="id-ID" dirty="0"/>
              <a:t>: Ambil tanggung jawab atas tindakan dan keputusan, bahkan saat hasilnya tidak sesuai harapan.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4" descr="https://i.pinimg.com/564x/da/20/e1/da20e1c2c87b4ff5e3a83a5c1b965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121" y="0"/>
            <a:ext cx="1499879" cy="166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18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184731" y="416657"/>
            <a:ext cx="6737877" cy="50942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Transition Headline</a:t>
            </a:r>
            <a:endParaRPr dirty="0"/>
          </a:p>
        </p:txBody>
      </p:sp>
      <p:sp>
        <p:nvSpPr>
          <p:cNvPr id="82" name="Google Shape;82;p14"/>
          <p:cNvSpPr txBox="1">
            <a:spLocks noGrp="1"/>
          </p:cNvSpPr>
          <p:nvPr>
            <p:ph type="subTitle" idx="1"/>
          </p:nvPr>
        </p:nvSpPr>
        <p:spPr>
          <a:xfrm>
            <a:off x="96873" y="1095374"/>
            <a:ext cx="9047127" cy="3726605"/>
          </a:xfrm>
          <a:prstGeom prst="rect">
            <a:avLst/>
          </a:prstGeom>
        </p:spPr>
        <p:txBody>
          <a:bodyPr spcFirstLastPara="1" wrap="square" lIns="0" tIns="0" rIns="0" bIns="0" anchor="t" anchorCtr="0">
            <a:noAutofit/>
          </a:bodyPr>
          <a:lstStyle/>
          <a:p>
            <a:r>
              <a:rPr lang="id-ID" b="1" dirty="0" smtClean="0"/>
              <a:t>3. Mandiri</a:t>
            </a:r>
            <a:r>
              <a:rPr lang="id-ID" b="1" dirty="0"/>
              <a:t>, Kreatif, dan Inovatif</a:t>
            </a:r>
            <a:endParaRPr lang="id-ID" dirty="0"/>
          </a:p>
          <a:p>
            <a:r>
              <a:rPr lang="id-ID" b="1" dirty="0"/>
              <a:t>Pengembangan Keterampilan</a:t>
            </a:r>
            <a:r>
              <a:rPr lang="id-ID" dirty="0"/>
              <a:t>: Belajar keterampilan baru yang </a:t>
            </a:r>
            <a:r>
              <a:rPr lang="id-ID" dirty="0" smtClean="0"/>
              <a:t>sesuai</a:t>
            </a:r>
          </a:p>
          <a:p>
            <a:r>
              <a:rPr lang="id-ID" dirty="0" smtClean="0"/>
              <a:t>dengan </a:t>
            </a:r>
            <a:r>
              <a:rPr lang="id-ID" dirty="0"/>
              <a:t>minat atau kebutuhan pekerjaan akan membantu </a:t>
            </a:r>
            <a:r>
              <a:rPr lang="id-ID" dirty="0" smtClean="0"/>
              <a:t>meningkatkan</a:t>
            </a:r>
          </a:p>
          <a:p>
            <a:r>
              <a:rPr lang="id-ID" dirty="0" smtClean="0"/>
              <a:t>kemandirian</a:t>
            </a:r>
            <a:r>
              <a:rPr lang="id-ID" dirty="0"/>
              <a:t>.</a:t>
            </a:r>
          </a:p>
          <a:p>
            <a:r>
              <a:rPr lang="id-ID" b="1" dirty="0"/>
              <a:t>Eksperimen dan Berpikir Kritis</a:t>
            </a:r>
            <a:r>
              <a:rPr lang="id-ID" dirty="0"/>
              <a:t>: Jangan takut mencoba hal-hal baru </a:t>
            </a:r>
            <a:r>
              <a:rPr lang="id-ID" dirty="0" smtClean="0"/>
              <a:t>atau</a:t>
            </a:r>
          </a:p>
          <a:p>
            <a:r>
              <a:rPr lang="id-ID" dirty="0" smtClean="0"/>
              <a:t>mencari </a:t>
            </a:r>
            <a:r>
              <a:rPr lang="id-ID" dirty="0"/>
              <a:t>solusi yang tidak konvensional. Ini akan melatih kreativitas </a:t>
            </a:r>
            <a:r>
              <a:rPr lang="id-ID" dirty="0" smtClean="0"/>
              <a:t>dan</a:t>
            </a:r>
          </a:p>
          <a:p>
            <a:r>
              <a:rPr lang="id-ID" dirty="0" smtClean="0"/>
              <a:t>kemampuan </a:t>
            </a:r>
            <a:r>
              <a:rPr lang="id-ID" dirty="0"/>
              <a:t>inovatif.</a:t>
            </a:r>
          </a:p>
          <a:p>
            <a:r>
              <a:rPr lang="id-ID" b="1" dirty="0"/>
              <a:t>Networking dan Kolaborasi</a:t>
            </a:r>
            <a:r>
              <a:rPr lang="id-ID" dirty="0"/>
              <a:t>: Meskipun mandiri, penting juga </a:t>
            </a:r>
            <a:r>
              <a:rPr lang="id-ID" dirty="0" smtClean="0"/>
              <a:t>untuk</a:t>
            </a:r>
          </a:p>
          <a:p>
            <a:r>
              <a:rPr lang="id-ID" dirty="0" smtClean="0"/>
              <a:t>terhubung </a:t>
            </a:r>
            <a:r>
              <a:rPr lang="id-ID" dirty="0"/>
              <a:t>dengan orang lain yang bisa memberi ide atau wawasan baru.</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4" descr="https://i.pinimg.com/564x/da/20/e1/da20e1c2c87b4ff5e3a83a5c1b9651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483" y="1"/>
            <a:ext cx="1427517" cy="158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07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7593300" cy="396300"/>
          </a:xfrm>
          <a:prstGeom prst="rect">
            <a:avLst/>
          </a:prstGeom>
        </p:spPr>
        <p:txBody>
          <a:bodyPr spcFirstLastPara="1" wrap="square" lIns="0" tIns="0" rIns="0" bIns="0" anchor="b" anchorCtr="0">
            <a:noAutofit/>
          </a:bodyPr>
          <a:lstStyle/>
          <a:p>
            <a:pPr lvl="0"/>
            <a:r>
              <a:rPr lang="id-ID" dirty="0"/>
              <a:t>Integritas diri</a:t>
            </a:r>
            <a:endParaRPr dirty="0"/>
          </a:p>
        </p:txBody>
      </p:sp>
      <p:sp>
        <p:nvSpPr>
          <p:cNvPr id="96" name="Google Shape;96;p16"/>
          <p:cNvSpPr txBox="1">
            <a:spLocks noGrp="1"/>
          </p:cNvSpPr>
          <p:nvPr>
            <p:ph type="body" idx="1"/>
          </p:nvPr>
        </p:nvSpPr>
        <p:spPr>
          <a:xfrm>
            <a:off x="706736" y="857040"/>
            <a:ext cx="6059815" cy="3033900"/>
          </a:xfrm>
          <a:prstGeom prst="rect">
            <a:avLst/>
          </a:prstGeom>
        </p:spPr>
        <p:txBody>
          <a:bodyPr spcFirstLastPara="1" wrap="square" lIns="0" tIns="0" rIns="0" bIns="0" anchor="t" anchorCtr="0">
            <a:noAutofit/>
          </a:bodyPr>
          <a:lstStyle/>
          <a:p>
            <a:pPr lvl="0"/>
            <a:r>
              <a:rPr lang="id-ID" dirty="0"/>
              <a:t>Integritas diri adalah sikap konsisten untuk tetap berpegang pada nilai-nilai, prinsip, dan kejujuran dalam berbagai situasi. Seseorang yang memiliki integritas diri akan bertindak sesuai dengan nilai-nilai pribadinya, meskipun tidak ada yang melihat atau saat berada dalam situasi yang penuh godaan. Integritas adalah dasar yang penting dalam membangun kepercayaan orang lain dan menjaga harga diri.</a:t>
            </a:r>
            <a:endParaRPr dirty="0"/>
          </a:p>
        </p:txBody>
      </p:sp>
      <p:sp>
        <p:nvSpPr>
          <p:cNvPr id="97" name="Google Shape;97;p16"/>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98" name="Google Shape;98;p16"/>
          <p:cNvGrpSpPr/>
          <p:nvPr/>
        </p:nvGrpSpPr>
        <p:grpSpPr>
          <a:xfrm>
            <a:off x="6489238" y="1498475"/>
            <a:ext cx="2840226" cy="3645025"/>
            <a:chOff x="5864288" y="1238675"/>
            <a:chExt cx="2840226" cy="3645025"/>
          </a:xfrm>
        </p:grpSpPr>
        <p:pic>
          <p:nvPicPr>
            <p:cNvPr id="99"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00"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500377" y="784677"/>
            <a:ext cx="7271130" cy="3033900"/>
          </a:xfrm>
          <a:prstGeom prst="rect">
            <a:avLst/>
          </a:prstGeom>
        </p:spPr>
        <p:txBody>
          <a:bodyPr spcFirstLastPara="1" wrap="square" lIns="0" tIns="0" rIns="0" bIns="0" anchor="t" anchorCtr="0">
            <a:noAutofit/>
          </a:bodyPr>
          <a:lstStyle/>
          <a:p>
            <a:pPr marL="76200" indent="0">
              <a:buNone/>
            </a:pPr>
            <a:r>
              <a:rPr lang="id-ID" b="1" dirty="0"/>
              <a:t>1. Tetapkan dan Kenali Nilai Pribadi</a:t>
            </a:r>
          </a:p>
          <a:p>
            <a:r>
              <a:rPr lang="id-ID" b="1" dirty="0"/>
              <a:t>Identifikasi Nilai yang Penting</a:t>
            </a:r>
            <a:r>
              <a:rPr lang="id-ID" dirty="0"/>
              <a:t>: Kenali prinsip atau nilai-nilai yang benar-benar Anda yakini, seperti kejujuran, tanggung jawab, dan rasa hormat terhadap orang lain. Ini akan menjadi pedoman utama dalam setiap tindakan dan keputusan.</a:t>
            </a:r>
          </a:p>
          <a:p>
            <a:r>
              <a:rPr lang="id-ID" b="1" dirty="0"/>
              <a:t>Pegang Teguh pada Prinsip</a:t>
            </a:r>
            <a:r>
              <a:rPr lang="id-ID" dirty="0"/>
              <a:t>: Setelah mengenali nilai-nilai tersebut, latih diri untuk berpegang pada mereka dalam berbagai situasi, terutama saat menghadapi godaan atau tekanan.</a:t>
            </a:r>
          </a:p>
        </p:txBody>
      </p:sp>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grpSp>
        <p:nvGrpSpPr>
          <p:cNvPr id="11" name="Google Shape;98;p16"/>
          <p:cNvGrpSpPr/>
          <p:nvPr/>
        </p:nvGrpSpPr>
        <p:grpSpPr>
          <a:xfrm>
            <a:off x="7586043" y="3256316"/>
            <a:ext cx="1557957" cy="1716145"/>
            <a:chOff x="5864288" y="1238675"/>
            <a:chExt cx="2840226" cy="3645025"/>
          </a:xfrm>
        </p:grpSpPr>
        <p:pic>
          <p:nvPicPr>
            <p:cNvPr id="12"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3"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487719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2. Bersikap Jujur dan Terbuka</a:t>
            </a:r>
          </a:p>
          <a:p>
            <a:r>
              <a:rPr lang="id-ID" b="1" dirty="0"/>
              <a:t>Konsisten dalam Ucapan dan Tindakan</a:t>
            </a:r>
            <a:r>
              <a:rPr lang="id-ID" dirty="0"/>
              <a:t>: Pastikan bahwa apa yang Anda katakan sesuai dengan apa yang Anda lakukan. Hindari berbohong atau memanipulasi informasi untuk keuntungan pribadi.</a:t>
            </a:r>
          </a:p>
          <a:p>
            <a:r>
              <a:rPr lang="id-ID" b="1" dirty="0"/>
              <a:t>Transparansi dalam Bertindak</a:t>
            </a:r>
            <a:r>
              <a:rPr lang="id-ID" dirty="0"/>
              <a:t>: Bersikap terbuka dan tidak menyembunyikan sesuatu yang bisa memengaruhi hubungan atau kepercayaan dari orang lain.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256316"/>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3537541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437020" y="968874"/>
            <a:ext cx="7200522" cy="3033900"/>
          </a:xfrm>
          <a:prstGeom prst="rect">
            <a:avLst/>
          </a:prstGeom>
        </p:spPr>
        <p:txBody>
          <a:bodyPr spcFirstLastPara="1" wrap="square" lIns="0" tIns="0" rIns="0" bIns="0" anchor="t" anchorCtr="0">
            <a:noAutofit/>
          </a:bodyPr>
          <a:lstStyle/>
          <a:p>
            <a:pPr marL="76200" indent="0">
              <a:buNone/>
            </a:pPr>
            <a:r>
              <a:rPr lang="id-ID" b="1" dirty="0"/>
              <a:t>3. Bertanggung Jawab terhadap Tindakan</a:t>
            </a:r>
          </a:p>
          <a:p>
            <a:r>
              <a:rPr lang="id-ID" b="1" dirty="0"/>
              <a:t>Akui Kesalahan</a:t>
            </a:r>
            <a:r>
              <a:rPr lang="id-ID" dirty="0"/>
              <a:t>: Jika melakukan kesalahan, akui tanpa berusaha menutup-nutupi atau menyalahkan orang lain. Tindakan ini menunjukkan kedewasaan dan menghargai kepercayaan orang lain.</a:t>
            </a:r>
          </a:p>
          <a:p>
            <a:r>
              <a:rPr lang="id-ID" b="1" dirty="0"/>
              <a:t>Perbaiki dan Belajar dari Kesalahan</a:t>
            </a:r>
            <a:r>
              <a:rPr lang="id-ID" dirty="0"/>
              <a:t>: Selain mengakui, juga bertindak untuk memperbaiki situasi dan belajar dari kesalahan agar tidak terulang di masa depan.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385006"/>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3905713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4. Jaga Komitmen dan Janji</a:t>
            </a:r>
          </a:p>
          <a:p>
            <a:r>
              <a:rPr lang="id-ID" b="1" dirty="0"/>
              <a:t>Penuhi Janji Sekecil Apa pun</a:t>
            </a:r>
            <a:r>
              <a:rPr lang="id-ID" dirty="0"/>
              <a:t>: Integritas juga ditunjukkan melalui kemampuan untuk menepati janji atau komitmen, baik yang besar maupun kecil. Jika tidak dapat memenuhi janji, komunikasikan dengan jujur dan sejelas mungkin.</a:t>
            </a:r>
          </a:p>
          <a:p>
            <a:r>
              <a:rPr lang="id-ID" b="1" dirty="0"/>
              <a:t>Berkomitmen pada Tanggung Jawab</a:t>
            </a:r>
            <a:r>
              <a:rPr lang="id-ID" dirty="0"/>
              <a:t>: Pastikan untuk menjalankan tanggung jawab dengan serius, baik di lingkungan pribadi maupun profesional, tanpa harus diawasi atau diingatkan.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256316"/>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18826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12"/>
          <p:cNvPicPr preferRelativeResize="0"/>
          <p:nvPr/>
        </p:nvPicPr>
        <p:blipFill>
          <a:blip r:embed="rId3">
            <a:alphaModFix/>
          </a:blip>
          <a:stretch>
            <a:fillRect/>
          </a:stretch>
        </p:blipFill>
        <p:spPr>
          <a:xfrm>
            <a:off x="6755334" y="1156100"/>
            <a:ext cx="820766" cy="737100"/>
          </a:xfrm>
          <a:prstGeom prst="rect">
            <a:avLst/>
          </a:prstGeom>
          <a:noFill/>
          <a:ln>
            <a:noFill/>
          </a:ln>
        </p:spPr>
      </p:pic>
      <p:pic>
        <p:nvPicPr>
          <p:cNvPr id="53" name="Google Shape;53;p12"/>
          <p:cNvPicPr preferRelativeResize="0"/>
          <p:nvPr/>
        </p:nvPicPr>
        <p:blipFill>
          <a:blip r:embed="rId4">
            <a:alphaModFix/>
          </a:blip>
          <a:stretch>
            <a:fillRect/>
          </a:stretch>
        </p:blipFill>
        <p:spPr>
          <a:xfrm>
            <a:off x="5892475" y="1254394"/>
            <a:ext cx="2904825" cy="3705499"/>
          </a:xfrm>
          <a:prstGeom prst="rect">
            <a:avLst/>
          </a:prstGeom>
          <a:noFill/>
          <a:ln>
            <a:noFill/>
          </a:ln>
        </p:spPr>
      </p:pic>
      <p:sp>
        <p:nvSpPr>
          <p:cNvPr id="54" name="Google Shape;54;p12"/>
          <p:cNvSpPr txBox="1">
            <a:spLocks noGrp="1"/>
          </p:cNvSpPr>
          <p:nvPr>
            <p:ph type="title"/>
          </p:nvPr>
        </p:nvSpPr>
        <p:spPr>
          <a:xfrm>
            <a:off x="779100" y="759800"/>
            <a:ext cx="7593300" cy="396300"/>
          </a:xfrm>
          <a:prstGeom prst="rect">
            <a:avLst/>
          </a:prstGeom>
        </p:spPr>
        <p:txBody>
          <a:bodyPr spcFirstLastPara="1" wrap="square" lIns="0" tIns="0" rIns="0" bIns="0" anchor="b" anchorCtr="0">
            <a:noAutofit/>
          </a:bodyPr>
          <a:lstStyle/>
          <a:p>
            <a:pPr lvl="0"/>
            <a:r>
              <a:rPr lang="id-ID" sz="5500" dirty="0"/>
              <a:t>Mengembangkan </a:t>
            </a:r>
            <a:r>
              <a:rPr lang="id-ID" sz="5500" dirty="0" smtClean="0"/>
              <a:t>diri</a:t>
            </a:r>
            <a:endParaRPr sz="5500" dirty="0"/>
          </a:p>
        </p:txBody>
      </p:sp>
      <p:sp>
        <p:nvSpPr>
          <p:cNvPr id="56" name="Google Shape;56;p12"/>
          <p:cNvSpPr txBox="1">
            <a:spLocks noGrp="1"/>
          </p:cNvSpPr>
          <p:nvPr>
            <p:ph type="body" idx="1"/>
          </p:nvPr>
        </p:nvSpPr>
        <p:spPr>
          <a:xfrm>
            <a:off x="1155879" y="1254394"/>
            <a:ext cx="5820459" cy="1856318"/>
          </a:xfrm>
          <a:prstGeom prst="rect">
            <a:avLst/>
          </a:prstGeom>
        </p:spPr>
        <p:txBody>
          <a:bodyPr spcFirstLastPara="1" wrap="square" lIns="0" tIns="0" rIns="0" bIns="0" anchor="t" anchorCtr="0">
            <a:noAutofit/>
          </a:bodyPr>
          <a:lstStyle/>
          <a:p>
            <a:pPr marL="0" lvl="0" indent="0">
              <a:buSzPts val="1100"/>
              <a:buNone/>
            </a:pPr>
            <a:r>
              <a:rPr lang="id-ID" sz="3100" dirty="0"/>
              <a:t>• Mental yang kuat dan sehat </a:t>
            </a:r>
            <a:endParaRPr lang="id-ID" sz="3100" dirty="0" smtClean="0"/>
          </a:p>
          <a:p>
            <a:pPr marL="0" lvl="0" indent="0">
              <a:buSzPts val="1100"/>
              <a:buNone/>
            </a:pPr>
            <a:r>
              <a:rPr lang="id-ID" sz="3100" dirty="0" smtClean="0"/>
              <a:t>• </a:t>
            </a:r>
            <a:r>
              <a:rPr lang="id-ID" sz="3100" dirty="0"/>
              <a:t>Integritas diri </a:t>
            </a:r>
            <a:endParaRPr lang="id-ID" sz="3100" dirty="0" smtClean="0"/>
          </a:p>
          <a:p>
            <a:pPr marL="0" lvl="0" indent="0">
              <a:buSzPts val="1100"/>
              <a:buNone/>
            </a:pPr>
            <a:r>
              <a:rPr lang="id-ID" sz="3100" dirty="0" smtClean="0"/>
              <a:t>• </a:t>
            </a:r>
            <a:r>
              <a:rPr lang="id-ID" sz="3100" dirty="0"/>
              <a:t>Mandiri, kreatif dan inovat</a:t>
            </a:r>
            <a:endParaRPr sz="3100" dirty="0"/>
          </a:p>
        </p:txBody>
      </p:sp>
      <p:sp>
        <p:nvSpPr>
          <p:cNvPr id="58" name="Google Shape;58;p12"/>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59" name="Google Shape;59;p12"/>
          <p:cNvGrpSpPr/>
          <p:nvPr/>
        </p:nvGrpSpPr>
        <p:grpSpPr>
          <a:xfrm>
            <a:off x="6986537" y="1317174"/>
            <a:ext cx="358351" cy="298118"/>
            <a:chOff x="1926350" y="995225"/>
            <a:chExt cx="428650" cy="356600"/>
          </a:xfrm>
        </p:grpSpPr>
        <p:sp>
          <p:nvSpPr>
            <p:cNvPr id="60" name="Google Shape;60;p12"/>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1" name="Google Shape;61;p12"/>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2" name="Google Shape;62;p12"/>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 name="Google Shape;63;p12"/>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5. Berani Membela Kebenaran</a:t>
            </a:r>
          </a:p>
          <a:p>
            <a:r>
              <a:rPr lang="id-ID" b="1" dirty="0"/>
              <a:t>Tetap pada Posisi yang Benar</a:t>
            </a:r>
            <a:r>
              <a:rPr lang="id-ID" dirty="0"/>
              <a:t>: Saat menghadapi situasi yang menantang atau ada ketidakadilan, tetap berpegang pada prinsip yang benar meskipun mungkin akan mengorbankan kenyamanan pribadi.</a:t>
            </a:r>
          </a:p>
          <a:p>
            <a:r>
              <a:rPr lang="id-ID" b="1" dirty="0"/>
              <a:t>Lawan Tekanan yang Bertentangan dengan Nilai</a:t>
            </a:r>
            <a:r>
              <a:rPr lang="id-ID" dirty="0"/>
              <a:t>: Kadang, tekanan sosial atau lingkungan dapat memengaruhi keputusan kita. Dengan integritas diri yang kuat, kita akan mampu berkata "tidak" pada hal-hal yang melanggar prinsip pribadi.</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26837" y="3427355"/>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76404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11075" y="283498"/>
            <a:ext cx="8004004" cy="396300"/>
          </a:xfrm>
          <a:prstGeom prst="rect">
            <a:avLst/>
          </a:prstGeom>
        </p:spPr>
        <p:txBody>
          <a:bodyPr spcFirstLastPara="1" wrap="square" lIns="0" tIns="0" rIns="0" bIns="0" anchor="b" anchorCtr="0">
            <a:noAutofit/>
          </a:bodyPr>
          <a:lstStyle/>
          <a:p>
            <a:pPr lvl="0"/>
            <a:r>
              <a:rPr lang="id-ID" sz="2900" dirty="0"/>
              <a:t>Berikut beberapa cara untuk mengembangkan integritas diri:</a:t>
            </a:r>
            <a:endParaRPr sz="2900" dirty="0"/>
          </a:p>
        </p:txBody>
      </p:sp>
      <p:sp>
        <p:nvSpPr>
          <p:cNvPr id="96" name="Google Shape;96;p16"/>
          <p:cNvSpPr txBox="1">
            <a:spLocks noGrp="1"/>
          </p:cNvSpPr>
          <p:nvPr>
            <p:ph type="body" idx="1"/>
          </p:nvPr>
        </p:nvSpPr>
        <p:spPr>
          <a:xfrm>
            <a:off x="706736" y="857040"/>
            <a:ext cx="7200522" cy="3033900"/>
          </a:xfrm>
          <a:prstGeom prst="rect">
            <a:avLst/>
          </a:prstGeom>
        </p:spPr>
        <p:txBody>
          <a:bodyPr spcFirstLastPara="1" wrap="square" lIns="0" tIns="0" rIns="0" bIns="0" anchor="t" anchorCtr="0">
            <a:noAutofit/>
          </a:bodyPr>
          <a:lstStyle/>
          <a:p>
            <a:pPr marL="76200" indent="0">
              <a:buNone/>
            </a:pPr>
            <a:r>
              <a:rPr lang="id-ID" b="1" dirty="0"/>
              <a:t>6. Refleksi dan Evaluasi Diri Secara Berkala</a:t>
            </a:r>
          </a:p>
          <a:p>
            <a:r>
              <a:rPr lang="id-ID" b="1" dirty="0"/>
              <a:t>Evaluasi Tindakan Secara Jujur</a:t>
            </a:r>
            <a:r>
              <a:rPr lang="id-ID" dirty="0"/>
              <a:t>: Lakukan refleksi diri secara berkala untuk melihat apakah tindakan sehari-hari sudah sesuai dengan prinsip dan nilai yang diyakini.</a:t>
            </a:r>
          </a:p>
          <a:p>
            <a:r>
              <a:rPr lang="id-ID" b="1" dirty="0"/>
              <a:t>Terbuka untuk Masukan</a:t>
            </a:r>
            <a:r>
              <a:rPr lang="id-ID" dirty="0"/>
              <a:t>: Jika ada orang yang memberikan umpan balik terkait sikap atau tindakan kita, terimalah dengan terbuka untuk melakukan perbaikan.</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grpSp>
        <p:nvGrpSpPr>
          <p:cNvPr id="5" name="Google Shape;98;p16"/>
          <p:cNvGrpSpPr/>
          <p:nvPr/>
        </p:nvGrpSpPr>
        <p:grpSpPr>
          <a:xfrm>
            <a:off x="7586043" y="3427355"/>
            <a:ext cx="1557957" cy="1716145"/>
            <a:chOff x="5864288" y="1238675"/>
            <a:chExt cx="2840226" cy="3645025"/>
          </a:xfrm>
        </p:grpSpPr>
        <p:pic>
          <p:nvPicPr>
            <p:cNvPr id="6" name="Google Shape;99;p16"/>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7" name="Google Shape;100;p16"/>
            <p:cNvPicPr preferRelativeResize="0"/>
            <p:nvPr/>
          </p:nvPicPr>
          <p:blipFill>
            <a:blip r:embed="rId4">
              <a:alphaModFix/>
            </a:blip>
            <a:stretch>
              <a:fillRect/>
            </a:stretch>
          </p:blipFill>
          <p:spPr>
            <a:xfrm>
              <a:off x="7087476" y="1833431"/>
              <a:ext cx="241950" cy="170793"/>
            </a:xfrm>
            <a:prstGeom prst="rect">
              <a:avLst/>
            </a:prstGeom>
            <a:noFill/>
            <a:ln>
              <a:noFill/>
            </a:ln>
          </p:spPr>
        </p:pic>
      </p:grpSp>
    </p:spTree>
    <p:extLst>
      <p:ext uri="{BB962C8B-B14F-4D97-AF65-F5344CB8AC3E}">
        <p14:creationId xmlns:p14="http://schemas.microsoft.com/office/powerpoint/2010/main" val="2144292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201415" y="198456"/>
            <a:ext cx="7536019" cy="755109"/>
          </a:xfrm>
          <a:prstGeom prst="rect">
            <a:avLst/>
          </a:prstGeom>
        </p:spPr>
        <p:txBody>
          <a:bodyPr spcFirstLastPara="1" wrap="square" lIns="0" tIns="0" rIns="0" bIns="0" anchor="b" anchorCtr="0">
            <a:noAutofit/>
          </a:bodyPr>
          <a:lstStyle/>
          <a:p>
            <a:pPr lvl="0"/>
            <a:r>
              <a:rPr lang="id-ID" dirty="0"/>
              <a:t>Mandiri kreatif dan inovatif</a:t>
            </a:r>
            <a:endParaRPr dirty="0"/>
          </a:p>
        </p:txBody>
      </p:sp>
      <p:sp>
        <p:nvSpPr>
          <p:cNvPr id="384" name="Google Shape;384;p36"/>
          <p:cNvSpPr txBox="1">
            <a:spLocks noGrp="1"/>
          </p:cNvSpPr>
          <p:nvPr>
            <p:ph type="subTitle" idx="1"/>
          </p:nvPr>
        </p:nvSpPr>
        <p:spPr>
          <a:xfrm>
            <a:off x="621217" y="1591978"/>
            <a:ext cx="8121499" cy="2690572"/>
          </a:xfrm>
          <a:prstGeom prst="rect">
            <a:avLst/>
          </a:prstGeom>
        </p:spPr>
        <p:txBody>
          <a:bodyPr spcFirstLastPara="1" wrap="square" lIns="0" tIns="0" rIns="0" bIns="0" anchor="t" anchorCtr="0">
            <a:noAutofit/>
          </a:bodyPr>
          <a:lstStyle/>
          <a:p>
            <a:pPr marL="0" lvl="0" indent="0">
              <a:spcAft>
                <a:spcPts val="800"/>
              </a:spcAft>
            </a:pPr>
            <a:r>
              <a:rPr lang="id-ID" dirty="0"/>
              <a:t>Menjadi pribadi yang mandiri, kreatif, dan inovatif adalah kunci untuk mencapai keberhasilan dan kemandirian dalam berbagai aspek kehidupan. Ketiga sifat ini saling melengkapi; kemandirian memberi kita kepercayaan diri untuk mengambil keputusan, kreativitas membantu kita berpikir di luar kebiasaan, dan inovasi mendorong kita untuk terus menciptakan solusi baru. </a:t>
            </a:r>
            <a:endParaRPr dirty="0"/>
          </a:p>
        </p:txBody>
      </p:sp>
      <p:sp>
        <p:nvSpPr>
          <p:cNvPr id="7"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19458"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897" y="4111512"/>
            <a:ext cx="1490104" cy="992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92098" y="736782"/>
            <a:ext cx="9104529" cy="2802405"/>
          </a:xfrm>
          <a:prstGeom prst="rect">
            <a:avLst/>
          </a:prstGeom>
        </p:spPr>
        <p:txBody>
          <a:bodyPr spcFirstLastPara="1" wrap="square" lIns="0" tIns="0" rIns="0" bIns="0" anchor="t" anchorCtr="0">
            <a:noAutofit/>
          </a:bodyPr>
          <a:lstStyle/>
          <a:p>
            <a:r>
              <a:rPr lang="id-ID" b="1" dirty="0"/>
              <a:t>1. Mandiri</a:t>
            </a:r>
          </a:p>
          <a:p>
            <a:r>
              <a:rPr lang="id-ID" b="1" dirty="0"/>
              <a:t>Ambil Keputusan Sendiri</a:t>
            </a:r>
            <a:r>
              <a:rPr lang="id-ID" dirty="0"/>
              <a:t>: Mulailah membuat keputusan </a:t>
            </a:r>
            <a:r>
              <a:rPr lang="id-ID" dirty="0" smtClean="0"/>
              <a:t>yang</a:t>
            </a:r>
          </a:p>
          <a:p>
            <a:r>
              <a:rPr lang="id-ID" dirty="0" smtClean="0"/>
              <a:t>berdampak </a:t>
            </a:r>
            <a:r>
              <a:rPr lang="id-ID" dirty="0"/>
              <a:t>pada diri </a:t>
            </a:r>
            <a:r>
              <a:rPr lang="id-ID" dirty="0" smtClean="0"/>
              <a:t>sendiri</a:t>
            </a:r>
          </a:p>
          <a:p>
            <a:r>
              <a:rPr lang="id-ID" b="1" dirty="0" smtClean="0"/>
              <a:t>Latih Pemecahan Masalah</a:t>
            </a:r>
            <a:r>
              <a:rPr lang="id-ID" dirty="0" smtClean="0"/>
              <a:t>: Saat menghadapi masalah, coba selesaikan</a:t>
            </a:r>
          </a:p>
          <a:p>
            <a:r>
              <a:rPr lang="id-ID" dirty="0" smtClean="0"/>
              <a:t>sendiri terlebih dahulu. </a:t>
            </a:r>
          </a:p>
          <a:p>
            <a:r>
              <a:rPr lang="id-ID" b="1" dirty="0" smtClean="0"/>
              <a:t>Kelola </a:t>
            </a:r>
            <a:r>
              <a:rPr lang="id-ID" b="1" dirty="0"/>
              <a:t>Keuangan Pribadi</a:t>
            </a:r>
            <a:r>
              <a:rPr lang="id-ID" dirty="0"/>
              <a:t>: Latih diri untuk mandiri secara </a:t>
            </a:r>
            <a:r>
              <a:rPr lang="id-ID" dirty="0" smtClean="0"/>
              <a:t>finansial</a:t>
            </a:r>
          </a:p>
          <a:p>
            <a:r>
              <a:rPr lang="id-ID" dirty="0" smtClean="0"/>
              <a:t>dengan </a:t>
            </a:r>
            <a:r>
              <a:rPr lang="id-ID" dirty="0"/>
              <a:t>menyusun anggaran, menabung, dan bertanggung jawab </a:t>
            </a:r>
            <a:r>
              <a:rPr lang="id-ID" dirty="0" smtClean="0"/>
              <a:t>atas</a:t>
            </a:r>
          </a:p>
          <a:p>
            <a:r>
              <a:rPr lang="id-ID" dirty="0" smtClean="0"/>
              <a:t>pengeluaran</a:t>
            </a:r>
            <a:r>
              <a:rPr lang="id-ID" dirty="0"/>
              <a:t>. </a:t>
            </a:r>
          </a:p>
          <a:p>
            <a:r>
              <a:rPr lang="id-ID" b="1" dirty="0"/>
              <a:t>Tingkatkan Kemampuan Diri</a:t>
            </a:r>
            <a:r>
              <a:rPr lang="id-ID" dirty="0"/>
              <a:t>: Mengikuti pelatihan, kursus, atau belajar </a:t>
            </a:r>
            <a:endParaRPr lang="id-ID" dirty="0" smtClean="0"/>
          </a:p>
          <a:p>
            <a:r>
              <a:rPr lang="id-ID" dirty="0" smtClean="0"/>
              <a:t>keterampilan baru.</a:t>
            </a:r>
            <a:endParaRPr lang="id-ID" dirty="0"/>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557" y="0"/>
            <a:ext cx="1223443" cy="81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86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138147" y="874930"/>
            <a:ext cx="8880863" cy="3887844"/>
          </a:xfrm>
          <a:prstGeom prst="rect">
            <a:avLst/>
          </a:prstGeom>
        </p:spPr>
        <p:txBody>
          <a:bodyPr spcFirstLastPara="1" wrap="square" lIns="0" tIns="0" rIns="0" bIns="0" anchor="t" anchorCtr="0">
            <a:noAutofit/>
          </a:bodyPr>
          <a:lstStyle/>
          <a:p>
            <a:r>
              <a:rPr lang="id-ID" b="1" dirty="0"/>
              <a:t>2. Kreatif</a:t>
            </a:r>
          </a:p>
          <a:p>
            <a:r>
              <a:rPr lang="id-ID" b="1" dirty="0"/>
              <a:t>Latih Berpikir Out of the Box</a:t>
            </a:r>
            <a:r>
              <a:rPr lang="id-ID" dirty="0"/>
              <a:t>: Beranikan diri untuk mempertanyakan </a:t>
            </a:r>
            <a:endParaRPr lang="id-ID" dirty="0" smtClean="0"/>
          </a:p>
          <a:p>
            <a:r>
              <a:rPr lang="id-ID" dirty="0" smtClean="0"/>
              <a:t>cara-cara </a:t>
            </a:r>
            <a:r>
              <a:rPr lang="id-ID" dirty="0"/>
              <a:t>lama dan mencari ide-ide baru. </a:t>
            </a:r>
            <a:endParaRPr lang="id-ID" dirty="0" smtClean="0"/>
          </a:p>
          <a:p>
            <a:r>
              <a:rPr lang="id-ID" b="1" dirty="0" smtClean="0"/>
              <a:t>Eksplorasi </a:t>
            </a:r>
            <a:r>
              <a:rPr lang="id-ID" b="1" dirty="0"/>
              <a:t>Hobi dan Minat Baru</a:t>
            </a:r>
            <a:r>
              <a:rPr lang="id-ID" dirty="0"/>
              <a:t>: Mengembangkan hobi seperti melukis, </a:t>
            </a:r>
            <a:endParaRPr lang="id-ID" dirty="0" smtClean="0"/>
          </a:p>
          <a:p>
            <a:r>
              <a:rPr lang="id-ID" dirty="0" smtClean="0"/>
              <a:t>menulis</a:t>
            </a:r>
            <a:r>
              <a:rPr lang="id-ID" dirty="0"/>
              <a:t>, atau fotografi dapat merangsang kreativitas. </a:t>
            </a:r>
            <a:endParaRPr lang="id-ID" dirty="0" smtClean="0"/>
          </a:p>
          <a:p>
            <a:r>
              <a:rPr lang="id-ID" b="1" dirty="0" smtClean="0"/>
              <a:t>Cari </a:t>
            </a:r>
            <a:r>
              <a:rPr lang="id-ID" b="1" dirty="0"/>
              <a:t>Inspirasi dari Berbagai Sumber</a:t>
            </a:r>
            <a:r>
              <a:rPr lang="id-ID" dirty="0"/>
              <a:t>: Jangan batasi diri pada satu </a:t>
            </a:r>
            <a:endParaRPr lang="id-ID" dirty="0" smtClean="0"/>
          </a:p>
          <a:p>
            <a:r>
              <a:rPr lang="id-ID" dirty="0" smtClean="0"/>
              <a:t>bidang </a:t>
            </a:r>
            <a:r>
              <a:rPr lang="id-ID" dirty="0"/>
              <a:t>saja. Pelajari berbagai topik yang berbeda—seperti seni, sains, </a:t>
            </a:r>
            <a:endParaRPr lang="id-ID" dirty="0" smtClean="0"/>
          </a:p>
          <a:p>
            <a:r>
              <a:rPr lang="id-ID" dirty="0" smtClean="0"/>
              <a:t>teknologi</a:t>
            </a:r>
            <a:r>
              <a:rPr lang="id-ID" dirty="0"/>
              <a:t>, atau bahkan budaya lain—untuk memperluas wawasan dan </a:t>
            </a:r>
            <a:endParaRPr lang="id-ID" dirty="0" smtClean="0"/>
          </a:p>
          <a:p>
            <a:r>
              <a:rPr lang="id-ID" dirty="0" smtClean="0"/>
              <a:t>memicu </a:t>
            </a:r>
            <a:r>
              <a:rPr lang="id-ID" dirty="0"/>
              <a:t>kreativitas</a:t>
            </a:r>
            <a:r>
              <a:rPr lang="id-ID" dirty="0" smtClean="0"/>
              <a:t>.</a:t>
            </a:r>
            <a:endParaRPr lang="id-ID" dirty="0"/>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955" y="-1"/>
            <a:ext cx="2059045" cy="137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69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118412" y="861772"/>
            <a:ext cx="8880863" cy="3933894"/>
          </a:xfrm>
          <a:prstGeom prst="rect">
            <a:avLst/>
          </a:prstGeom>
        </p:spPr>
        <p:txBody>
          <a:bodyPr spcFirstLastPara="1" wrap="square" lIns="0" tIns="0" rIns="0" bIns="0" anchor="t" anchorCtr="0">
            <a:noAutofit/>
          </a:bodyPr>
          <a:lstStyle/>
          <a:p>
            <a:r>
              <a:rPr lang="id-ID" b="1" dirty="0"/>
              <a:t>3. Inovatif</a:t>
            </a:r>
          </a:p>
          <a:p>
            <a:r>
              <a:rPr lang="id-ID" b="1" dirty="0"/>
              <a:t>Fokus pada Solusi, Bukan Masalah</a:t>
            </a:r>
            <a:r>
              <a:rPr lang="id-ID" dirty="0"/>
              <a:t>: Dalam menghadapi tantangan atau </a:t>
            </a:r>
            <a:endParaRPr lang="id-ID" dirty="0" smtClean="0"/>
          </a:p>
          <a:p>
            <a:r>
              <a:rPr lang="id-ID" dirty="0" smtClean="0"/>
              <a:t>masalah</a:t>
            </a:r>
            <a:r>
              <a:rPr lang="id-ID" dirty="0"/>
              <a:t>, latih diri untuk langsung mencari solusi. Dengan berfokus </a:t>
            </a:r>
            <a:endParaRPr lang="id-ID" dirty="0" smtClean="0"/>
          </a:p>
          <a:p>
            <a:r>
              <a:rPr lang="id-ID" dirty="0" smtClean="0"/>
              <a:t>pada </a:t>
            </a:r>
            <a:r>
              <a:rPr lang="id-ID" dirty="0"/>
              <a:t>cara </a:t>
            </a:r>
            <a:r>
              <a:rPr lang="id-ID" dirty="0" smtClean="0"/>
              <a:t>menyelesaikan.</a:t>
            </a:r>
            <a:endParaRPr lang="id-ID" dirty="0"/>
          </a:p>
          <a:p>
            <a:r>
              <a:rPr lang="id-ID" b="1" dirty="0"/>
              <a:t>Pantau Perkembangan dan Tren Baru</a:t>
            </a:r>
            <a:r>
              <a:rPr lang="id-ID" dirty="0"/>
              <a:t>: Selalu update dengan </a:t>
            </a:r>
            <a:endParaRPr lang="id-ID" dirty="0" smtClean="0"/>
          </a:p>
          <a:p>
            <a:r>
              <a:rPr lang="id-ID" dirty="0" smtClean="0"/>
              <a:t>perkembangan </a:t>
            </a:r>
            <a:r>
              <a:rPr lang="id-ID" dirty="0"/>
              <a:t>teknologi atau metode terbaru di bidang yang diminati. </a:t>
            </a:r>
            <a:endParaRPr lang="id-ID" dirty="0" smtClean="0"/>
          </a:p>
          <a:p>
            <a:r>
              <a:rPr lang="id-ID" b="1" dirty="0" smtClean="0"/>
              <a:t>Kolaborasi </a:t>
            </a:r>
            <a:r>
              <a:rPr lang="id-ID" b="1" dirty="0"/>
              <a:t>dengan Orang Lain</a:t>
            </a:r>
            <a:r>
              <a:rPr lang="id-ID" dirty="0"/>
              <a:t>: Bekerjasama dengan orang yang </a:t>
            </a:r>
            <a:endParaRPr lang="id-ID" dirty="0" smtClean="0"/>
          </a:p>
          <a:p>
            <a:r>
              <a:rPr lang="id-ID" dirty="0" smtClean="0"/>
              <a:t>memiliki </a:t>
            </a:r>
            <a:r>
              <a:rPr lang="id-ID" dirty="0"/>
              <a:t>latar belakang atau keahlian berbeda sering kali menghasilkan </a:t>
            </a:r>
            <a:endParaRPr lang="id-ID" dirty="0" smtClean="0"/>
          </a:p>
          <a:p>
            <a:r>
              <a:rPr lang="id-ID" dirty="0" smtClean="0"/>
              <a:t>ide </a:t>
            </a:r>
            <a:r>
              <a:rPr lang="id-ID" dirty="0"/>
              <a:t>inovatif. </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967" y="0"/>
            <a:ext cx="1995033" cy="132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15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58000">
              <a:schemeClr val="dk2"/>
            </a:gs>
            <a:gs pos="100000">
              <a:schemeClr val="dk2"/>
            </a:gs>
          </a:gsLst>
          <a:path path="circle">
            <a:fillToRect l="100000" t="100000"/>
          </a:path>
          <a:tileRect r="-100000" b="-100000"/>
        </a:gradFill>
        <a:effectLst/>
      </p:bgPr>
    </p:bg>
    <p:spTree>
      <p:nvGrpSpPr>
        <p:cNvPr id="1" name="Shape 382"/>
        <p:cNvGrpSpPr/>
        <p:nvPr/>
      </p:nvGrpSpPr>
      <p:grpSpPr>
        <a:xfrm>
          <a:off x="0" y="0"/>
          <a:ext cx="0" cy="0"/>
          <a:chOff x="0" y="0"/>
          <a:chExt cx="0" cy="0"/>
        </a:xfrm>
      </p:grpSpPr>
      <p:sp>
        <p:nvSpPr>
          <p:cNvPr id="383" name="Google Shape;383;p36"/>
          <p:cNvSpPr txBox="1">
            <a:spLocks noGrp="1"/>
          </p:cNvSpPr>
          <p:nvPr>
            <p:ph type="ctrTitle"/>
          </p:nvPr>
        </p:nvSpPr>
        <p:spPr>
          <a:xfrm>
            <a:off x="319826" y="-117308"/>
            <a:ext cx="7536019" cy="755109"/>
          </a:xfrm>
          <a:prstGeom prst="rect">
            <a:avLst/>
          </a:prstGeom>
        </p:spPr>
        <p:txBody>
          <a:bodyPr spcFirstLastPara="1" wrap="square" lIns="0" tIns="0" rIns="0" bIns="0" anchor="b" anchorCtr="0">
            <a:noAutofit/>
          </a:bodyPr>
          <a:lstStyle/>
          <a:p>
            <a:pPr lvl="0"/>
            <a:r>
              <a:rPr lang="id-ID" sz="2900" dirty="0"/>
              <a:t>Berikut cara-cara untuk mengembangkan ketiganya:</a:t>
            </a:r>
            <a:endParaRPr sz="2900" dirty="0"/>
          </a:p>
        </p:txBody>
      </p:sp>
      <p:sp>
        <p:nvSpPr>
          <p:cNvPr id="384" name="Google Shape;384;p36"/>
          <p:cNvSpPr txBox="1">
            <a:spLocks noGrp="1"/>
          </p:cNvSpPr>
          <p:nvPr>
            <p:ph type="subTitle" idx="1"/>
          </p:nvPr>
        </p:nvSpPr>
        <p:spPr>
          <a:xfrm>
            <a:off x="118412" y="743361"/>
            <a:ext cx="8880863" cy="2802405"/>
          </a:xfrm>
          <a:prstGeom prst="rect">
            <a:avLst/>
          </a:prstGeom>
        </p:spPr>
        <p:txBody>
          <a:bodyPr spcFirstLastPara="1" wrap="square" lIns="0" tIns="0" rIns="0" bIns="0" anchor="t" anchorCtr="0">
            <a:noAutofit/>
          </a:bodyPr>
          <a:lstStyle/>
          <a:p>
            <a:r>
              <a:rPr lang="id-ID" b="1" dirty="0"/>
              <a:t>4. Menerapkan Ketiga Sifat dalam Kehidupan Sehari-Hari</a:t>
            </a:r>
          </a:p>
          <a:p>
            <a:r>
              <a:rPr lang="id-ID" b="1" dirty="0"/>
              <a:t>Mandiri</a:t>
            </a:r>
            <a:r>
              <a:rPr lang="id-ID" dirty="0"/>
              <a:t>: Terapkan kemandirian dengan mencoba menyelesaikan </a:t>
            </a:r>
            <a:endParaRPr lang="id-ID" dirty="0" smtClean="0"/>
          </a:p>
          <a:p>
            <a:r>
              <a:rPr lang="id-ID" dirty="0" smtClean="0"/>
              <a:t>masalah </a:t>
            </a:r>
            <a:r>
              <a:rPr lang="id-ID" dirty="0"/>
              <a:t>pribadi atau profesional tanpa terlalu banyak bergantung pada </a:t>
            </a:r>
            <a:endParaRPr lang="id-ID" dirty="0" smtClean="0"/>
          </a:p>
          <a:p>
            <a:r>
              <a:rPr lang="id-ID" dirty="0" smtClean="0"/>
              <a:t>orang </a:t>
            </a:r>
            <a:r>
              <a:rPr lang="id-ID" dirty="0"/>
              <a:t>lain.</a:t>
            </a:r>
          </a:p>
          <a:p>
            <a:r>
              <a:rPr lang="id-ID" b="1" dirty="0"/>
              <a:t>Kreatif</a:t>
            </a:r>
            <a:r>
              <a:rPr lang="id-ID" dirty="0"/>
              <a:t>: Gunakan kreativitas untuk merancang proyek atau </a:t>
            </a:r>
            <a:endParaRPr lang="id-ID" dirty="0" smtClean="0"/>
          </a:p>
          <a:p>
            <a:r>
              <a:rPr lang="id-ID" dirty="0" smtClean="0"/>
              <a:t>menyelesaikan </a:t>
            </a:r>
            <a:r>
              <a:rPr lang="id-ID" dirty="0"/>
              <a:t>tugas dengan pendekatan yang berbeda dari biasanya.</a:t>
            </a:r>
          </a:p>
          <a:p>
            <a:r>
              <a:rPr lang="id-ID" b="1" dirty="0"/>
              <a:t>Inovatif</a:t>
            </a:r>
            <a:r>
              <a:rPr lang="id-ID" dirty="0"/>
              <a:t>: Cobalah untuk terus mengembangkan cara-cara baru dalam </a:t>
            </a:r>
            <a:endParaRPr lang="id-ID" dirty="0" smtClean="0"/>
          </a:p>
          <a:p>
            <a:r>
              <a:rPr lang="id-ID" dirty="0" smtClean="0"/>
              <a:t>mengatur </a:t>
            </a:r>
            <a:r>
              <a:rPr lang="id-ID" dirty="0"/>
              <a:t>waktu, bekerja, atau menyelesaikan proyek dengan </a:t>
            </a:r>
            <a:endParaRPr lang="id-ID" dirty="0" smtClean="0"/>
          </a:p>
          <a:p>
            <a:r>
              <a:rPr lang="id-ID" dirty="0" smtClean="0"/>
              <a:t>memanfaatkan </a:t>
            </a:r>
            <a:r>
              <a:rPr lang="id-ID" dirty="0"/>
              <a:t>teknologi atau ide segar.</a:t>
            </a: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2" descr="https://i.pinimg.com/564x/7c/51/a7/7c51a7e715ef8c6d13fef2b996096b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505" y="4065462"/>
            <a:ext cx="1618495" cy="10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96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1286575" y="1901588"/>
            <a:ext cx="4844700" cy="1545502"/>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id-ID" sz="7200" dirty="0" smtClean="0"/>
              <a:t>Terima Kasih</a:t>
            </a:r>
            <a:endParaRPr sz="7200" dirty="0"/>
          </a:p>
        </p:txBody>
      </p:sp>
      <p:sp>
        <p:nvSpPr>
          <p:cNvPr id="89" name="Google Shape;89;p15"/>
          <p:cNvSpPr txBox="1">
            <a:spLocks noGrp="1"/>
          </p:cNvSpPr>
          <p:nvPr>
            <p:ph type="sldNum" idx="12"/>
          </p:nvPr>
        </p:nvSpPr>
        <p:spPr>
          <a:xfrm>
            <a:off x="8404375" y="4643093"/>
            <a:ext cx="548700" cy="316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27</a:t>
            </a:fld>
            <a:endParaRPr/>
          </a:p>
        </p:txBody>
      </p:sp>
      <p:pic>
        <p:nvPicPr>
          <p:cNvPr id="90" name="Google Shape;90;p15"/>
          <p:cNvPicPr preferRelativeResize="0"/>
          <p:nvPr/>
        </p:nvPicPr>
        <p:blipFill rotWithShape="1">
          <a:blip r:embed="rId3">
            <a:alphaModFix/>
          </a:blip>
          <a:srcRect r="20898" b="32619"/>
          <a:stretch/>
        </p:blipFill>
        <p:spPr>
          <a:xfrm>
            <a:off x="5826900" y="1367600"/>
            <a:ext cx="3317100" cy="37759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3"/>
          <p:cNvSpPr txBox="1">
            <a:spLocks noGrp="1"/>
          </p:cNvSpPr>
          <p:nvPr>
            <p:ph type="subTitle" idx="4294967295"/>
          </p:nvPr>
        </p:nvSpPr>
        <p:spPr>
          <a:xfrm>
            <a:off x="443057" y="1075029"/>
            <a:ext cx="7589189" cy="3766685"/>
          </a:xfrm>
          <a:prstGeom prst="rect">
            <a:avLst/>
          </a:prstGeom>
        </p:spPr>
        <p:txBody>
          <a:bodyPr spcFirstLastPara="1" wrap="square" lIns="0" tIns="0" rIns="0" bIns="0" anchor="t" anchorCtr="0">
            <a:noAutofit/>
          </a:bodyPr>
          <a:lstStyle/>
          <a:p>
            <a:pPr algn="just" eaLnBrk="1" hangingPunct="1">
              <a:lnSpc>
                <a:spcPct val="90000"/>
              </a:lnSpc>
              <a:buFontTx/>
              <a:buNone/>
            </a:pPr>
            <a:r>
              <a:rPr lang="en-US" altLang="id-ID" sz="2900" dirty="0" err="1">
                <a:solidFill>
                  <a:schemeClr val="accent1">
                    <a:lumMod val="60000"/>
                    <a:lumOff val="40000"/>
                  </a:schemeClr>
                </a:solidFill>
                <a:latin typeface="Arial Narrow" panose="020B0606020202030204" pitchFamily="34" charset="0"/>
              </a:rPr>
              <a:t>Menurut</a:t>
            </a:r>
            <a:r>
              <a:rPr lang="en-US" altLang="id-ID" sz="2900" dirty="0">
                <a:solidFill>
                  <a:schemeClr val="accent1">
                    <a:lumMod val="60000"/>
                    <a:lumOff val="40000"/>
                  </a:schemeClr>
                </a:solidFill>
                <a:latin typeface="Arial Narrow" panose="020B0606020202030204" pitchFamily="34" charset="0"/>
              </a:rPr>
              <a:t> I </a:t>
            </a:r>
            <a:r>
              <a:rPr lang="en-US" altLang="id-ID" sz="2900" dirty="0" err="1">
                <a:solidFill>
                  <a:schemeClr val="accent1">
                    <a:lumMod val="60000"/>
                    <a:lumOff val="40000"/>
                  </a:schemeClr>
                </a:solidFill>
                <a:latin typeface="Arial Narrow" panose="020B0606020202030204" pitchFamily="34" charset="0"/>
              </a:rPr>
              <a:t>Nyoman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Surna</a:t>
            </a:r>
            <a:r>
              <a:rPr lang="en-US" altLang="id-ID" sz="2900" dirty="0">
                <a:solidFill>
                  <a:schemeClr val="accent1">
                    <a:lumMod val="60000"/>
                    <a:lumOff val="40000"/>
                  </a:schemeClr>
                </a:solidFill>
                <a:latin typeface="Arial Narrow" panose="020B0606020202030204" pitchFamily="34" charset="0"/>
              </a:rPr>
              <a:t> (1997 : 11) </a:t>
            </a:r>
          </a:p>
          <a:p>
            <a:pPr algn="just" eaLnBrk="1" hangingPunct="1">
              <a:lnSpc>
                <a:spcPct val="90000"/>
              </a:lnSpc>
              <a:buFontTx/>
              <a:buNone/>
            </a:pP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pengembangan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diri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bukanlah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suatu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ilmu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pengetahuan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bukan</a:t>
            </a:r>
            <a:r>
              <a:rPr lang="en-US" altLang="id-ID" sz="2900" dirty="0">
                <a:solidFill>
                  <a:schemeClr val="accent1">
                    <a:lumMod val="60000"/>
                    <a:lumOff val="40000"/>
                  </a:schemeClr>
                </a:solidFill>
                <a:latin typeface="Arial Narrow" panose="020B0606020202030204" pitchFamily="34" charset="0"/>
              </a:rPr>
              <a:t> pula </a:t>
            </a:r>
            <a:r>
              <a:rPr lang="en-US" altLang="id-ID" sz="2900" dirty="0" err="1">
                <a:solidFill>
                  <a:schemeClr val="accent1">
                    <a:lumMod val="60000"/>
                    <a:lumOff val="40000"/>
                  </a:schemeClr>
                </a:solidFill>
                <a:latin typeface="Arial Narrow" panose="020B0606020202030204" pitchFamily="34" charset="0"/>
              </a:rPr>
              <a:t>cabang</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disiplin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ilmu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tertentu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melainkan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lebih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sesuai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apabila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dikatakan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suatu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pendekatan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humanis</a:t>
            </a:r>
            <a:r>
              <a:rPr lang="en-US" altLang="id-ID" sz="2900" dirty="0">
                <a:solidFill>
                  <a:schemeClr val="accent1">
                    <a:lumMod val="60000"/>
                    <a:lumOff val="40000"/>
                  </a:schemeClr>
                </a:solidFill>
                <a:latin typeface="Arial Narrow" panose="020B0606020202030204" pitchFamily="34" charset="0"/>
              </a:rPr>
              <a:t> yang </a:t>
            </a:r>
            <a:r>
              <a:rPr lang="en-US" altLang="id-ID" sz="2900" dirty="0" err="1">
                <a:solidFill>
                  <a:schemeClr val="accent1">
                    <a:lumMod val="60000"/>
                    <a:lumOff val="40000"/>
                  </a:schemeClr>
                </a:solidFill>
                <a:latin typeface="Arial Narrow" panose="020B0606020202030204" pitchFamily="34" charset="0"/>
              </a:rPr>
              <a:t>membantu</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setiap</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individu</a:t>
            </a:r>
            <a:r>
              <a:rPr lang="en-US" altLang="id-ID" sz="2900" dirty="0">
                <a:solidFill>
                  <a:schemeClr val="accent1">
                    <a:lumMod val="60000"/>
                    <a:lumOff val="40000"/>
                  </a:schemeClr>
                </a:solidFill>
                <a:latin typeface="Arial Narrow" panose="020B0606020202030204" pitchFamily="34" charset="0"/>
              </a:rPr>
              <a:t> agar </a:t>
            </a:r>
            <a:r>
              <a:rPr lang="en-US" altLang="id-ID" sz="2900" dirty="0" err="1">
                <a:solidFill>
                  <a:schemeClr val="accent1">
                    <a:lumMod val="60000"/>
                    <a:lumOff val="40000"/>
                  </a:schemeClr>
                </a:solidFill>
                <a:latin typeface="Arial Narrow" panose="020B0606020202030204" pitchFamily="34" charset="0"/>
              </a:rPr>
              <a:t>menyadari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keberadaan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dirinya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secara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utuh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dan</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selanjutnya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berupaya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mengoptimalkannya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sehingga</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tercapailah</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kemandirian</a:t>
            </a:r>
            <a:r>
              <a:rPr lang="en-US" altLang="id-ID" sz="2900" dirty="0">
                <a:solidFill>
                  <a:schemeClr val="accent1">
                    <a:lumMod val="60000"/>
                    <a:lumOff val="40000"/>
                  </a:schemeClr>
                </a:solidFill>
                <a:latin typeface="Arial Narrow" panose="020B0606020202030204" pitchFamily="34" charset="0"/>
              </a:rPr>
              <a:t> yang </a:t>
            </a:r>
            <a:r>
              <a:rPr lang="en-US" altLang="id-ID" sz="2900" dirty="0" err="1">
                <a:solidFill>
                  <a:schemeClr val="accent1">
                    <a:lumMod val="60000"/>
                    <a:lumOff val="40000"/>
                  </a:schemeClr>
                </a:solidFill>
                <a:latin typeface="Arial Narrow" panose="020B0606020202030204" pitchFamily="34" charset="0"/>
              </a:rPr>
              <a:t>terwujud</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dalam</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bentuk</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aktualisasi</a:t>
            </a:r>
            <a:r>
              <a:rPr lang="en-US" altLang="id-ID" sz="2900" dirty="0">
                <a:solidFill>
                  <a:schemeClr val="accent1">
                    <a:lumMod val="60000"/>
                    <a:lumOff val="40000"/>
                  </a:schemeClr>
                </a:solidFill>
                <a:latin typeface="Arial Narrow" panose="020B0606020202030204" pitchFamily="34" charset="0"/>
              </a:rPr>
              <a:t> </a:t>
            </a:r>
            <a:r>
              <a:rPr lang="en-US" altLang="id-ID" sz="2900" dirty="0" err="1">
                <a:solidFill>
                  <a:schemeClr val="accent1">
                    <a:lumMod val="60000"/>
                    <a:lumOff val="40000"/>
                  </a:schemeClr>
                </a:solidFill>
                <a:latin typeface="Arial Narrow" panose="020B0606020202030204" pitchFamily="34" charset="0"/>
              </a:rPr>
              <a:t>diri</a:t>
            </a:r>
            <a:r>
              <a:rPr lang="en-US" altLang="id-ID" sz="2900" dirty="0">
                <a:solidFill>
                  <a:schemeClr val="accent1">
                    <a:lumMod val="60000"/>
                    <a:lumOff val="40000"/>
                  </a:schemeClr>
                </a:solidFill>
                <a:latin typeface="Arial Narrow" panose="020B0606020202030204" pitchFamily="34" charset="0"/>
              </a:rPr>
              <a:t> yang </a:t>
            </a:r>
            <a:r>
              <a:rPr lang="en-US" altLang="id-ID" sz="2900" dirty="0" err="1">
                <a:solidFill>
                  <a:schemeClr val="accent1">
                    <a:lumMod val="60000"/>
                    <a:lumOff val="40000"/>
                  </a:schemeClr>
                </a:solidFill>
                <a:latin typeface="Arial Narrow" panose="020B0606020202030204" pitchFamily="34" charset="0"/>
              </a:rPr>
              <a:t>bermakna</a:t>
            </a:r>
            <a:r>
              <a:rPr lang="en-US" altLang="id-ID" sz="2900" dirty="0">
                <a:solidFill>
                  <a:schemeClr val="accent1">
                    <a:lumMod val="60000"/>
                    <a:lumOff val="40000"/>
                  </a:schemeClr>
                </a:solidFill>
                <a:latin typeface="Arial Narrow" panose="020B0606020202030204" pitchFamily="34" charset="0"/>
              </a:rPr>
              <a:t>”.</a:t>
            </a:r>
            <a:endParaRPr lang="id-ID" altLang="id-ID" sz="2900" dirty="0">
              <a:solidFill>
                <a:schemeClr val="accent1">
                  <a:lumMod val="60000"/>
                  <a:lumOff val="40000"/>
                </a:schemeClr>
              </a:solidFill>
              <a:latin typeface="Arial Narrow" panose="020B0606020202030204" pitchFamily="34" charset="0"/>
            </a:endParaRPr>
          </a:p>
        </p:txBody>
      </p:sp>
      <p:grpSp>
        <p:nvGrpSpPr>
          <p:cNvPr id="71" name="Google Shape;71;p13"/>
          <p:cNvGrpSpPr/>
          <p:nvPr/>
        </p:nvGrpSpPr>
        <p:grpSpPr>
          <a:xfrm>
            <a:off x="8155867" y="4124668"/>
            <a:ext cx="988133" cy="1018832"/>
            <a:chOff x="3322005" y="-1610509"/>
            <a:chExt cx="4588492" cy="4088569"/>
          </a:xfrm>
        </p:grpSpPr>
        <p:pic>
          <p:nvPicPr>
            <p:cNvPr id="72" name="Google Shape;72;p13"/>
            <p:cNvPicPr preferRelativeResize="0"/>
            <p:nvPr/>
          </p:nvPicPr>
          <p:blipFill rotWithShape="1">
            <a:blip r:embed="rId3">
              <a:alphaModFix/>
            </a:blip>
            <a:srcRect b="27714"/>
            <a:stretch/>
          </p:blipFill>
          <p:spPr>
            <a:xfrm>
              <a:off x="3322005" y="-1610509"/>
              <a:ext cx="3881675" cy="3775901"/>
            </a:xfrm>
            <a:prstGeom prst="rect">
              <a:avLst/>
            </a:prstGeom>
            <a:noFill/>
            <a:ln>
              <a:noFill/>
            </a:ln>
          </p:spPr>
        </p:pic>
        <p:pic>
          <p:nvPicPr>
            <p:cNvPr id="73"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443057" y="189490"/>
            <a:ext cx="4549961" cy="68544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sz="5500" dirty="0" smtClean="0">
                <a:solidFill>
                  <a:schemeClr val="lt2"/>
                </a:solidFill>
              </a:rPr>
              <a:t>Pengembangan Diri</a:t>
            </a:r>
            <a:endParaRPr sz="5500" dirty="0">
              <a:solidFill>
                <a:schemeClr val="lt2"/>
              </a:solidFill>
            </a:endParaRPr>
          </a:p>
        </p:txBody>
      </p:sp>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3"/>
          <p:cNvSpPr txBox="1">
            <a:spLocks noGrp="1"/>
          </p:cNvSpPr>
          <p:nvPr>
            <p:ph type="subTitle" idx="4294967295"/>
          </p:nvPr>
        </p:nvSpPr>
        <p:spPr>
          <a:xfrm>
            <a:off x="479657" y="1183573"/>
            <a:ext cx="8010209" cy="3766685"/>
          </a:xfrm>
          <a:prstGeom prst="rect">
            <a:avLst/>
          </a:prstGeom>
        </p:spPr>
        <p:txBody>
          <a:bodyPr spcFirstLastPara="1" wrap="square" lIns="0" tIns="0" rIns="0" bIns="0" anchor="t" anchorCtr="0">
            <a:noAutofit/>
          </a:bodyPr>
          <a:lstStyle/>
          <a:p>
            <a:pPr marL="342900" indent="-342900" eaLnBrk="0" fontAlgn="base" hangingPunct="0">
              <a:lnSpc>
                <a:spcPct val="100000"/>
              </a:lnSpc>
              <a:spcBef>
                <a:spcPct val="0"/>
              </a:spcBef>
              <a:spcAft>
                <a:spcPct val="0"/>
              </a:spcAft>
              <a:buClrTx/>
              <a:buSzTx/>
            </a:pPr>
            <a:r>
              <a:rPr lang="id-ID" altLang="id-ID" sz="2500" b="1" dirty="0">
                <a:solidFill>
                  <a:schemeClr val="accent1">
                    <a:lumMod val="60000"/>
                    <a:lumOff val="40000"/>
                  </a:schemeClr>
                </a:solidFill>
                <a:latin typeface="Arial" panose="020B0604020202020204" pitchFamily="34" charset="0"/>
              </a:rPr>
              <a:t>Mengikuti Kursus atau Pelatihan Baru</a:t>
            </a:r>
            <a:r>
              <a:rPr lang="id-ID" altLang="id-ID" sz="2500" dirty="0">
                <a:solidFill>
                  <a:schemeClr val="accent1">
                    <a:lumMod val="60000"/>
                    <a:lumOff val="40000"/>
                  </a:schemeClr>
                </a:solidFill>
                <a:latin typeface="Arial" panose="020B0604020202020204" pitchFamily="34" charset="0"/>
              </a:rPr>
              <a:t>: </a:t>
            </a:r>
            <a:endParaRPr lang="id-ID" altLang="id-ID" sz="2500" dirty="0" smtClean="0">
              <a:solidFill>
                <a:schemeClr val="accent1">
                  <a:lumMod val="60000"/>
                  <a:lumOff val="40000"/>
                </a:schemeClr>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500" dirty="0" smtClean="0">
                <a:solidFill>
                  <a:schemeClr val="accent1">
                    <a:lumMod val="60000"/>
                    <a:lumOff val="40000"/>
                  </a:schemeClr>
                </a:solidFill>
                <a:latin typeface="Arial" panose="020B0604020202020204" pitchFamily="34" charset="0"/>
              </a:rPr>
              <a:t>Mengambil </a:t>
            </a:r>
            <a:r>
              <a:rPr lang="id-ID" altLang="id-ID" sz="2500" dirty="0">
                <a:solidFill>
                  <a:schemeClr val="accent1">
                    <a:lumMod val="60000"/>
                    <a:lumOff val="40000"/>
                  </a:schemeClr>
                </a:solidFill>
                <a:latin typeface="Arial" panose="020B0604020202020204" pitchFamily="34" charset="0"/>
              </a:rPr>
              <a:t>kursus online atau pelatihan dalam bidang yang diminati, </a:t>
            </a:r>
            <a:endParaRPr lang="id-ID" altLang="id-ID" sz="2500" dirty="0" smtClean="0">
              <a:solidFill>
                <a:schemeClr val="accent1">
                  <a:lumMod val="60000"/>
                  <a:lumOff val="40000"/>
                </a:schemeClr>
              </a:solidFill>
              <a:latin typeface="Arial" panose="020B0604020202020204" pitchFamily="34" charset="0"/>
            </a:endParaRPr>
          </a:p>
          <a:p>
            <a:pPr marL="342900" indent="-342900" eaLnBrk="0" fontAlgn="base" hangingPunct="0">
              <a:lnSpc>
                <a:spcPct val="100000"/>
              </a:lnSpc>
              <a:spcBef>
                <a:spcPct val="0"/>
              </a:spcBef>
              <a:spcAft>
                <a:spcPct val="0"/>
              </a:spcAft>
              <a:buClrTx/>
              <a:buSzTx/>
            </a:pPr>
            <a:r>
              <a:rPr lang="id-ID" altLang="id-ID" sz="2500" b="1" dirty="0" smtClean="0">
                <a:solidFill>
                  <a:schemeClr val="accent1">
                    <a:lumMod val="60000"/>
                    <a:lumOff val="40000"/>
                  </a:schemeClr>
                </a:solidFill>
                <a:latin typeface="Arial" panose="020B0604020202020204" pitchFamily="34" charset="0"/>
              </a:rPr>
              <a:t>Belajar </a:t>
            </a:r>
            <a:r>
              <a:rPr lang="id-ID" altLang="id-ID" sz="2500" b="1" dirty="0">
                <a:solidFill>
                  <a:schemeClr val="accent1">
                    <a:lumMod val="60000"/>
                    <a:lumOff val="40000"/>
                  </a:schemeClr>
                </a:solidFill>
                <a:latin typeface="Arial" panose="020B0604020202020204" pitchFamily="34" charset="0"/>
              </a:rPr>
              <a:t>dari Buku atau Podcast</a:t>
            </a:r>
            <a:r>
              <a:rPr lang="id-ID" altLang="id-ID" sz="2500" dirty="0">
                <a:solidFill>
                  <a:schemeClr val="accent1">
                    <a:lumMod val="60000"/>
                    <a:lumOff val="40000"/>
                  </a:schemeClr>
                </a:solidFill>
                <a:latin typeface="Arial" panose="020B0604020202020204" pitchFamily="34" charset="0"/>
              </a:rPr>
              <a:t>: </a:t>
            </a:r>
            <a:endParaRPr lang="id-ID" altLang="id-ID" sz="2500" dirty="0" smtClean="0">
              <a:solidFill>
                <a:schemeClr val="accent1">
                  <a:lumMod val="60000"/>
                  <a:lumOff val="40000"/>
                </a:schemeClr>
              </a:solidFill>
              <a:latin typeface="Arial" panose="020B0604020202020204" pitchFamily="34" charset="0"/>
            </a:endParaRPr>
          </a:p>
          <a:p>
            <a:pPr marL="0" indent="0" eaLnBrk="0" fontAlgn="base" hangingPunct="0">
              <a:lnSpc>
                <a:spcPct val="100000"/>
              </a:lnSpc>
              <a:spcBef>
                <a:spcPct val="0"/>
              </a:spcBef>
              <a:spcAft>
                <a:spcPct val="0"/>
              </a:spcAft>
              <a:buClrTx/>
              <a:buSzTx/>
              <a:buNone/>
            </a:pPr>
            <a:r>
              <a:rPr lang="id-ID" altLang="id-ID" sz="2500" dirty="0" smtClean="0">
                <a:solidFill>
                  <a:schemeClr val="accent1">
                    <a:lumMod val="60000"/>
                    <a:lumOff val="40000"/>
                  </a:schemeClr>
                </a:solidFill>
                <a:latin typeface="Arial" panose="020B0604020202020204" pitchFamily="34" charset="0"/>
              </a:rPr>
              <a:t>Membaca buku atau </a:t>
            </a:r>
            <a:r>
              <a:rPr lang="id-ID" altLang="id-ID" sz="2500" dirty="0">
                <a:solidFill>
                  <a:schemeClr val="accent1">
                    <a:lumMod val="60000"/>
                    <a:lumOff val="40000"/>
                  </a:schemeClr>
                </a:solidFill>
                <a:latin typeface="Arial" panose="020B0604020202020204" pitchFamily="34" charset="0"/>
              </a:rPr>
              <a:t>mendengarkan podcast inspiratif untuk menambah wawasan dan meningkatkan keterampilan berpikir kritis.</a:t>
            </a:r>
          </a:p>
          <a:p>
            <a:pPr marL="342900" indent="-342900" eaLnBrk="0" fontAlgn="base" hangingPunct="0">
              <a:lnSpc>
                <a:spcPct val="100000"/>
              </a:lnSpc>
              <a:spcBef>
                <a:spcPct val="0"/>
              </a:spcBef>
              <a:spcAft>
                <a:spcPct val="0"/>
              </a:spcAft>
              <a:buClrTx/>
              <a:buSzTx/>
            </a:pPr>
            <a:r>
              <a:rPr lang="id-ID" altLang="id-ID" sz="2500" b="1" dirty="0">
                <a:solidFill>
                  <a:schemeClr val="accent1">
                    <a:lumMod val="60000"/>
                    <a:lumOff val="40000"/>
                  </a:schemeClr>
                </a:solidFill>
                <a:latin typeface="Arial" panose="020B0604020202020204" pitchFamily="34" charset="0"/>
              </a:rPr>
              <a:t>Mempelajari Keterampilan Praktis</a:t>
            </a:r>
            <a:r>
              <a:rPr lang="id-ID" altLang="id-ID" sz="2500" dirty="0" smtClean="0">
                <a:solidFill>
                  <a:schemeClr val="accent1">
                    <a:lumMod val="60000"/>
                    <a:lumOff val="40000"/>
                  </a:schemeClr>
                </a:solidFill>
                <a:latin typeface="Arial" panose="020B0604020202020204" pitchFamily="34" charset="0"/>
              </a:rPr>
              <a:t>:</a:t>
            </a:r>
          </a:p>
          <a:p>
            <a:pPr marL="0" lvl="0" indent="0" eaLnBrk="0" fontAlgn="base" hangingPunct="0">
              <a:lnSpc>
                <a:spcPct val="100000"/>
              </a:lnSpc>
              <a:spcBef>
                <a:spcPct val="0"/>
              </a:spcBef>
              <a:spcAft>
                <a:spcPct val="0"/>
              </a:spcAft>
              <a:buClrTx/>
              <a:buSzTx/>
              <a:buNone/>
            </a:pPr>
            <a:r>
              <a:rPr lang="id-ID" altLang="id-ID" sz="2500" dirty="0" smtClean="0">
                <a:solidFill>
                  <a:schemeClr val="accent1">
                    <a:lumMod val="60000"/>
                    <a:lumOff val="40000"/>
                  </a:schemeClr>
                </a:solidFill>
                <a:latin typeface="Arial" panose="020B0604020202020204" pitchFamily="34" charset="0"/>
              </a:rPr>
              <a:t>keterampilan </a:t>
            </a:r>
            <a:r>
              <a:rPr lang="id-ID" altLang="id-ID" sz="2500" dirty="0">
                <a:solidFill>
                  <a:schemeClr val="accent1">
                    <a:lumMod val="60000"/>
                    <a:lumOff val="40000"/>
                  </a:schemeClr>
                </a:solidFill>
                <a:latin typeface="Arial" panose="020B0604020202020204" pitchFamily="34" charset="0"/>
              </a:rPr>
              <a:t>memasak, bercocok tanam, atau membuat kerajinan </a:t>
            </a:r>
            <a:r>
              <a:rPr lang="id-ID" altLang="id-ID" sz="2500" dirty="0" smtClean="0">
                <a:solidFill>
                  <a:schemeClr val="accent1">
                    <a:lumMod val="60000"/>
                    <a:lumOff val="40000"/>
                  </a:schemeClr>
                </a:solidFill>
                <a:latin typeface="Arial" panose="020B0604020202020204" pitchFamily="34" charset="0"/>
              </a:rPr>
              <a:t>tangan</a:t>
            </a:r>
            <a:endParaRPr lang="id-ID" altLang="id-ID" sz="2500" dirty="0">
              <a:solidFill>
                <a:schemeClr val="accent1">
                  <a:lumMod val="60000"/>
                  <a:lumOff val="40000"/>
                </a:schemeClr>
              </a:solidFill>
              <a:latin typeface="Arial" panose="020B0604020202020204" pitchFamily="34" charset="0"/>
            </a:endParaRPr>
          </a:p>
        </p:txBody>
      </p:sp>
      <p:grpSp>
        <p:nvGrpSpPr>
          <p:cNvPr id="71" name="Google Shape;71;p13"/>
          <p:cNvGrpSpPr/>
          <p:nvPr/>
        </p:nvGrpSpPr>
        <p:grpSpPr>
          <a:xfrm>
            <a:off x="8489866" y="4197030"/>
            <a:ext cx="988133" cy="1018832"/>
            <a:chOff x="3322005" y="-1610509"/>
            <a:chExt cx="4588492" cy="4088569"/>
          </a:xfrm>
        </p:grpSpPr>
        <p:pic>
          <p:nvPicPr>
            <p:cNvPr id="72" name="Google Shape;72;p13"/>
            <p:cNvPicPr preferRelativeResize="0"/>
            <p:nvPr/>
          </p:nvPicPr>
          <p:blipFill rotWithShape="1">
            <a:blip r:embed="rId3">
              <a:alphaModFix/>
            </a:blip>
            <a:srcRect b="27714"/>
            <a:stretch/>
          </p:blipFill>
          <p:spPr>
            <a:xfrm>
              <a:off x="3322005" y="-1610509"/>
              <a:ext cx="3881675" cy="3775901"/>
            </a:xfrm>
            <a:prstGeom prst="rect">
              <a:avLst/>
            </a:prstGeom>
            <a:noFill/>
            <a:ln>
              <a:noFill/>
            </a:ln>
          </p:spPr>
        </p:pic>
        <p:pic>
          <p:nvPicPr>
            <p:cNvPr id="73"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265440" y="389589"/>
            <a:ext cx="8625710" cy="685440"/>
          </a:xfrm>
          <a:prstGeom prst="rect">
            <a:avLst/>
          </a:prstGeom>
        </p:spPr>
        <p:txBody>
          <a:bodyPr spcFirstLastPara="1" wrap="square" lIns="0" tIns="0" rIns="0" bIns="0" anchor="b" anchorCtr="0">
            <a:noAutofit/>
          </a:bodyPr>
          <a:lstStyle/>
          <a:p>
            <a:pPr lvl="0"/>
            <a:r>
              <a:rPr lang="id-ID" sz="3500" dirty="0" smtClean="0"/>
              <a:t>CONTOH Pengembangan </a:t>
            </a:r>
            <a:r>
              <a:rPr lang="id-ID" sz="3500" dirty="0"/>
              <a:t>Diri dalam Bidang Keterampilan dan Pengetahuan</a:t>
            </a:r>
            <a:endParaRPr sz="3500" dirty="0">
              <a:solidFill>
                <a:schemeClr val="lt2"/>
              </a:solidFill>
            </a:endParaRPr>
          </a:p>
        </p:txBody>
      </p:sp>
      <p:sp>
        <p:nvSpPr>
          <p:cNvPr id="8"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spTree>
    <p:extLst>
      <p:ext uri="{BB962C8B-B14F-4D97-AF65-F5344CB8AC3E}">
        <p14:creationId xmlns:p14="http://schemas.microsoft.com/office/powerpoint/2010/main" val="2175332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3"/>
          <p:cNvSpPr txBox="1">
            <a:spLocks noGrp="1"/>
          </p:cNvSpPr>
          <p:nvPr>
            <p:ph type="subTitle" idx="4294967295"/>
          </p:nvPr>
        </p:nvSpPr>
        <p:spPr>
          <a:xfrm>
            <a:off x="1816577" y="1833473"/>
            <a:ext cx="3794814" cy="2291195"/>
          </a:xfrm>
          <a:prstGeom prst="rect">
            <a:avLst/>
          </a:prstGeom>
        </p:spPr>
        <p:txBody>
          <a:bodyPr spcFirstLastPara="1" wrap="square" lIns="0" tIns="0" rIns="0" bIns="0" anchor="t" anchorCtr="0">
            <a:noAutofit/>
          </a:bodyPr>
          <a:lstStyle/>
          <a:p>
            <a:pPr marL="0" indent="0" algn="just">
              <a:buNone/>
              <a:defRPr/>
            </a:pPr>
            <a:r>
              <a:rPr lang="id-ID" sz="2800" dirty="0" smtClean="0">
                <a:solidFill>
                  <a:schemeClr val="accent1">
                    <a:lumMod val="60000"/>
                    <a:lumOff val="40000"/>
                  </a:schemeClr>
                </a:solidFill>
                <a:latin typeface="Arial Narrow" pitchFamily="34" charset="0"/>
              </a:rPr>
              <a:t>1. </a:t>
            </a:r>
            <a:r>
              <a:rPr lang="en-US" sz="2800" dirty="0" err="1" smtClean="0">
                <a:solidFill>
                  <a:schemeClr val="accent1">
                    <a:lumMod val="60000"/>
                    <a:lumOff val="40000"/>
                  </a:schemeClr>
                </a:solidFill>
                <a:latin typeface="Arial Narrow" pitchFamily="34" charset="0"/>
              </a:rPr>
              <a:t>Menambah</a:t>
            </a:r>
            <a:r>
              <a:rPr lang="en-US" sz="2800" dirty="0" smtClean="0">
                <a:solidFill>
                  <a:schemeClr val="accent1">
                    <a:lumMod val="60000"/>
                    <a:lumOff val="40000"/>
                  </a:schemeClr>
                </a:solidFill>
                <a:latin typeface="Arial Narrow" pitchFamily="34" charset="0"/>
              </a:rPr>
              <a:t> </a:t>
            </a:r>
            <a:r>
              <a:rPr lang="en-US" sz="2800" dirty="0" err="1">
                <a:solidFill>
                  <a:schemeClr val="accent1">
                    <a:lumMod val="60000"/>
                    <a:lumOff val="40000"/>
                  </a:schemeClr>
                </a:solidFill>
                <a:latin typeface="Arial Narrow" pitchFamily="34" charset="0"/>
              </a:rPr>
              <a:t>pengetahuan</a:t>
            </a:r>
            <a:endParaRPr lang="id-ID" sz="2800" dirty="0">
              <a:solidFill>
                <a:schemeClr val="accent1">
                  <a:lumMod val="60000"/>
                  <a:lumOff val="40000"/>
                </a:schemeClr>
              </a:solidFill>
              <a:latin typeface="Arial Narrow" pitchFamily="34" charset="0"/>
            </a:endParaRPr>
          </a:p>
          <a:p>
            <a:pPr marL="0" indent="0" algn="just">
              <a:buNone/>
              <a:defRPr/>
            </a:pPr>
            <a:r>
              <a:rPr lang="id-ID" sz="2800" dirty="0" smtClean="0">
                <a:solidFill>
                  <a:schemeClr val="accent1">
                    <a:lumMod val="60000"/>
                    <a:lumOff val="40000"/>
                  </a:schemeClr>
                </a:solidFill>
                <a:latin typeface="Arial Narrow" pitchFamily="34" charset="0"/>
              </a:rPr>
              <a:t>2. </a:t>
            </a:r>
            <a:r>
              <a:rPr lang="en-US" sz="2800" dirty="0" err="1" smtClean="0">
                <a:solidFill>
                  <a:schemeClr val="accent1">
                    <a:lumMod val="60000"/>
                    <a:lumOff val="40000"/>
                  </a:schemeClr>
                </a:solidFill>
                <a:latin typeface="Arial Narrow" pitchFamily="34" charset="0"/>
              </a:rPr>
              <a:t>Menambah</a:t>
            </a:r>
            <a:r>
              <a:rPr lang="en-US" sz="2800" dirty="0" smtClean="0">
                <a:solidFill>
                  <a:schemeClr val="accent1">
                    <a:lumMod val="60000"/>
                    <a:lumOff val="40000"/>
                  </a:schemeClr>
                </a:solidFill>
                <a:latin typeface="Arial Narrow" pitchFamily="34" charset="0"/>
              </a:rPr>
              <a:t> </a:t>
            </a:r>
            <a:r>
              <a:rPr lang="en-US" sz="2800" dirty="0" err="1">
                <a:solidFill>
                  <a:schemeClr val="accent1">
                    <a:lumMod val="60000"/>
                    <a:lumOff val="40000"/>
                  </a:schemeClr>
                </a:solidFill>
                <a:latin typeface="Arial Narrow" pitchFamily="34" charset="0"/>
              </a:rPr>
              <a:t>keterampilan</a:t>
            </a:r>
            <a:endParaRPr lang="id-ID" sz="2800" dirty="0">
              <a:solidFill>
                <a:schemeClr val="accent1">
                  <a:lumMod val="60000"/>
                  <a:lumOff val="40000"/>
                </a:schemeClr>
              </a:solidFill>
              <a:latin typeface="Arial Narrow" pitchFamily="34" charset="0"/>
            </a:endParaRPr>
          </a:p>
          <a:p>
            <a:pPr marL="0" indent="0" algn="just">
              <a:buNone/>
              <a:defRPr/>
            </a:pPr>
            <a:r>
              <a:rPr lang="id-ID" sz="2800" dirty="0" smtClean="0">
                <a:solidFill>
                  <a:schemeClr val="accent1">
                    <a:lumMod val="60000"/>
                    <a:lumOff val="40000"/>
                  </a:schemeClr>
                </a:solidFill>
                <a:latin typeface="Arial Narrow" pitchFamily="34" charset="0"/>
              </a:rPr>
              <a:t>3. </a:t>
            </a:r>
            <a:r>
              <a:rPr lang="en-US" sz="2800" dirty="0" err="1" smtClean="0">
                <a:solidFill>
                  <a:schemeClr val="accent1">
                    <a:lumMod val="60000"/>
                    <a:lumOff val="40000"/>
                  </a:schemeClr>
                </a:solidFill>
                <a:latin typeface="Arial Narrow" pitchFamily="34" charset="0"/>
              </a:rPr>
              <a:t>Merubah</a:t>
            </a:r>
            <a:r>
              <a:rPr lang="en-US" sz="2800" dirty="0" smtClean="0">
                <a:solidFill>
                  <a:schemeClr val="accent1">
                    <a:lumMod val="60000"/>
                    <a:lumOff val="40000"/>
                  </a:schemeClr>
                </a:solidFill>
                <a:latin typeface="Arial Narrow" pitchFamily="34" charset="0"/>
              </a:rPr>
              <a:t> </a:t>
            </a:r>
            <a:r>
              <a:rPr lang="en-US" sz="2800" dirty="0" err="1">
                <a:solidFill>
                  <a:schemeClr val="accent1">
                    <a:lumMod val="60000"/>
                    <a:lumOff val="40000"/>
                  </a:schemeClr>
                </a:solidFill>
                <a:latin typeface="Arial Narrow" pitchFamily="34" charset="0"/>
              </a:rPr>
              <a:t>sikap</a:t>
            </a:r>
            <a:r>
              <a:rPr lang="en-US" sz="2800" dirty="0">
                <a:solidFill>
                  <a:schemeClr val="accent1">
                    <a:lumMod val="60000"/>
                    <a:lumOff val="40000"/>
                  </a:schemeClr>
                </a:solidFill>
                <a:latin typeface="Arial Narrow" pitchFamily="34" charset="0"/>
              </a:rPr>
              <a:t>.</a:t>
            </a:r>
            <a:endParaRPr lang="id-ID" sz="2800" dirty="0">
              <a:solidFill>
                <a:schemeClr val="accent1">
                  <a:lumMod val="60000"/>
                  <a:lumOff val="40000"/>
                </a:schemeClr>
              </a:solidFill>
              <a:latin typeface="Arial Narrow" pitchFamily="34" charset="0"/>
            </a:endParaRPr>
          </a:p>
        </p:txBody>
      </p:sp>
      <p:grpSp>
        <p:nvGrpSpPr>
          <p:cNvPr id="71" name="Google Shape;71;p13"/>
          <p:cNvGrpSpPr/>
          <p:nvPr/>
        </p:nvGrpSpPr>
        <p:grpSpPr>
          <a:xfrm>
            <a:off x="8307170" y="4124668"/>
            <a:ext cx="988133" cy="1018832"/>
            <a:chOff x="3322005" y="-1610509"/>
            <a:chExt cx="4588492" cy="4088569"/>
          </a:xfrm>
        </p:grpSpPr>
        <p:pic>
          <p:nvPicPr>
            <p:cNvPr id="72" name="Google Shape;72;p13"/>
            <p:cNvPicPr preferRelativeResize="0"/>
            <p:nvPr/>
          </p:nvPicPr>
          <p:blipFill rotWithShape="1">
            <a:blip r:embed="rId3">
              <a:alphaModFix/>
            </a:blip>
            <a:srcRect b="27714"/>
            <a:stretch/>
          </p:blipFill>
          <p:spPr>
            <a:xfrm>
              <a:off x="3322005" y="-1610509"/>
              <a:ext cx="3881675" cy="3775901"/>
            </a:xfrm>
            <a:prstGeom prst="rect">
              <a:avLst/>
            </a:prstGeom>
            <a:noFill/>
            <a:ln>
              <a:noFill/>
            </a:ln>
          </p:spPr>
        </p:pic>
        <p:pic>
          <p:nvPicPr>
            <p:cNvPr id="73"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669593" y="652726"/>
            <a:ext cx="8625710" cy="685440"/>
          </a:xfrm>
          <a:prstGeom prst="rect">
            <a:avLst/>
          </a:prstGeom>
        </p:spPr>
        <p:txBody>
          <a:bodyPr spcFirstLastPara="1" wrap="square" lIns="0" tIns="0" rIns="0" bIns="0" anchor="b" anchorCtr="0">
            <a:noAutofit/>
          </a:bodyPr>
          <a:lstStyle/>
          <a:p>
            <a:pPr>
              <a:defRPr/>
            </a:pPr>
            <a:r>
              <a:rPr lang="en-US" sz="4000" dirty="0" err="1">
                <a:solidFill>
                  <a:schemeClr val="accent1">
                    <a:lumMod val="60000"/>
                    <a:lumOff val="40000"/>
                  </a:schemeClr>
                </a:solidFill>
                <a:latin typeface="Arial Narrow" pitchFamily="34" charset="0"/>
              </a:rPr>
              <a:t>Tujuan</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pengembangan</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Diri</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sebenarnya</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adalah</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untuk</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memperoleh</a:t>
            </a:r>
            <a:r>
              <a:rPr lang="en-US" sz="4000" dirty="0">
                <a:solidFill>
                  <a:schemeClr val="accent1">
                    <a:lumMod val="60000"/>
                    <a:lumOff val="40000"/>
                  </a:schemeClr>
                </a:solidFill>
                <a:latin typeface="Arial Narrow" pitchFamily="34" charset="0"/>
              </a:rPr>
              <a:t> 3 </a:t>
            </a:r>
            <a:r>
              <a:rPr lang="en-US" sz="4000" dirty="0" err="1">
                <a:solidFill>
                  <a:schemeClr val="accent1">
                    <a:lumMod val="60000"/>
                    <a:lumOff val="40000"/>
                  </a:schemeClr>
                </a:solidFill>
                <a:latin typeface="Arial Narrow" pitchFamily="34" charset="0"/>
              </a:rPr>
              <a:t>hal</a:t>
            </a:r>
            <a:r>
              <a:rPr lang="en-US" sz="4000" dirty="0">
                <a:solidFill>
                  <a:schemeClr val="accent1">
                    <a:lumMod val="60000"/>
                    <a:lumOff val="40000"/>
                  </a:schemeClr>
                </a:solidFill>
                <a:latin typeface="Arial Narrow" pitchFamily="34" charset="0"/>
              </a:rPr>
              <a:t> </a:t>
            </a:r>
            <a:r>
              <a:rPr lang="en-US" sz="4000" dirty="0" err="1">
                <a:solidFill>
                  <a:schemeClr val="accent1">
                    <a:lumMod val="60000"/>
                    <a:lumOff val="40000"/>
                  </a:schemeClr>
                </a:solidFill>
                <a:latin typeface="Arial Narrow" pitchFamily="34" charset="0"/>
              </a:rPr>
              <a:t>yaitu</a:t>
            </a:r>
            <a:r>
              <a:rPr lang="en-US" sz="4000" dirty="0">
                <a:solidFill>
                  <a:schemeClr val="accent1">
                    <a:lumMod val="60000"/>
                    <a:lumOff val="40000"/>
                  </a:schemeClr>
                </a:solidFill>
                <a:latin typeface="Arial Narrow" pitchFamily="34" charset="0"/>
              </a:rPr>
              <a:t>:</a:t>
            </a:r>
            <a:endParaRPr lang="id-ID" sz="4000" dirty="0">
              <a:solidFill>
                <a:schemeClr val="accent1">
                  <a:lumMod val="60000"/>
                  <a:lumOff val="40000"/>
                </a:schemeClr>
              </a:solidFill>
              <a:latin typeface="Arial Narrow" pitchFamily="34" charset="0"/>
            </a:endParaRPr>
          </a:p>
        </p:txBody>
      </p:sp>
      <p:sp>
        <p:nvSpPr>
          <p:cNvPr id="7"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spTree>
    <p:extLst>
      <p:ext uri="{BB962C8B-B14F-4D97-AF65-F5344CB8AC3E}">
        <p14:creationId xmlns:p14="http://schemas.microsoft.com/office/powerpoint/2010/main" val="2704870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287648" y="442972"/>
            <a:ext cx="8242222" cy="509428"/>
          </a:xfrm>
          <a:prstGeom prst="rect">
            <a:avLst/>
          </a:prstGeom>
        </p:spPr>
        <p:txBody>
          <a:bodyPr spcFirstLastPara="1" wrap="square" lIns="0" tIns="0" rIns="0" bIns="0" anchor="b" anchorCtr="0">
            <a:noAutofit/>
          </a:bodyPr>
          <a:lstStyle/>
          <a:p>
            <a:pPr lvl="0" eaLnBrk="0" fontAlgn="base" hangingPunct="0">
              <a:lnSpc>
                <a:spcPct val="100000"/>
              </a:lnSpc>
              <a:spcBef>
                <a:spcPct val="0"/>
              </a:spcBef>
              <a:spcAft>
                <a:spcPct val="0"/>
              </a:spcAft>
              <a:buClrTx/>
              <a:buSzTx/>
            </a:pPr>
            <a:r>
              <a:rPr lang="id-ID" altLang="id-ID" sz="3900" b="1" dirty="0">
                <a:solidFill>
                  <a:schemeClr val="tx1"/>
                </a:solidFill>
                <a:latin typeface="Arial" panose="020B0604020202020204" pitchFamily="34" charset="0"/>
              </a:rPr>
              <a:t>Mental yang Kuat dan Sehat</a:t>
            </a:r>
          </a:p>
        </p:txBody>
      </p:sp>
      <p:sp>
        <p:nvSpPr>
          <p:cNvPr id="82" name="Google Shape;82;p14"/>
          <p:cNvSpPr txBox="1">
            <a:spLocks noGrp="1"/>
          </p:cNvSpPr>
          <p:nvPr>
            <p:ph type="subTitle" idx="1"/>
          </p:nvPr>
        </p:nvSpPr>
        <p:spPr>
          <a:xfrm>
            <a:off x="602243" y="1621648"/>
            <a:ext cx="7613032" cy="1660388"/>
          </a:xfrm>
          <a:prstGeom prst="rect">
            <a:avLst/>
          </a:prstGeom>
        </p:spPr>
        <p:txBody>
          <a:bodyPr spcFirstLastPara="1" wrap="square" lIns="0" tIns="0" rIns="0" bIns="0" anchor="t" anchorCtr="0">
            <a:noAutofit/>
          </a:bodyPr>
          <a:lstStyle/>
          <a:p>
            <a:pPr marL="0" lvl="0" indent="0" eaLnBrk="0" fontAlgn="base" hangingPunct="0">
              <a:lnSpc>
                <a:spcPct val="100000"/>
              </a:lnSpc>
              <a:spcBef>
                <a:spcPct val="0"/>
              </a:spcBef>
              <a:spcAft>
                <a:spcPct val="0"/>
              </a:spcAft>
              <a:buClrTx/>
              <a:buSzTx/>
            </a:pPr>
            <a:r>
              <a:rPr lang="id-ID" sz="2900" dirty="0"/>
              <a:t>Mental yang kuat dan sehat adalah kemampuan untuk menjaga keseimbangan emosi dan ketahanan dalam menghadapi berbagai tantangan kehidupan. Hal ini meliputi ketenangan menghadapi stres, kemampuan untuk mengatasi kekecewaan atau kegagalan, serta menjaga pikiran positif meskipun dalam situasi yang sulit.</a:t>
            </a:r>
            <a:endParaRPr lang="id-ID" altLang="id-ID" sz="2900" dirty="0">
              <a:solidFill>
                <a:schemeClr val="tx1"/>
              </a:solidFill>
              <a:latin typeface="Arial" panose="020B0604020202020204" pitchFamily="34" charset="0"/>
            </a:endParaRPr>
          </a:p>
        </p:txBody>
      </p:sp>
      <p:pic>
        <p:nvPicPr>
          <p:cNvPr id="307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4"/>
          <p:cNvSpPr txBox="1">
            <a:spLocks noGrp="1"/>
          </p:cNvSpPr>
          <p:nvPr>
            <p:ph type="ctrTitle"/>
          </p:nvPr>
        </p:nvSpPr>
        <p:spPr>
          <a:xfrm>
            <a:off x="287647" y="105256"/>
            <a:ext cx="7014396" cy="986762"/>
          </a:xfrm>
          <a:prstGeom prst="rect">
            <a:avLst/>
          </a:prstGeom>
        </p:spPr>
        <p:txBody>
          <a:bodyPr spcFirstLastPara="1" wrap="square" lIns="0" tIns="0" rIns="0" bIns="0" anchor="b" anchorCtr="0">
            <a:noAutofit/>
          </a:bodyPr>
          <a:lstStyle/>
          <a:p>
            <a:pPr lvl="0" eaLnBrk="0" fontAlgn="base" hangingPunct="0">
              <a:lnSpc>
                <a:spcPct val="100000"/>
              </a:lnSpc>
              <a:spcBef>
                <a:spcPct val="0"/>
              </a:spcBef>
              <a:spcAft>
                <a:spcPct val="0"/>
              </a:spcAft>
              <a:buClrTx/>
              <a:buSzTx/>
            </a:pPr>
            <a:r>
              <a:rPr lang="nn-NO" sz="3100" dirty="0"/>
              <a:t>Berikut ini beberapa cara untuk mengembangkan mental yang kuat dan sehat</a:t>
            </a:r>
            <a:r>
              <a:rPr lang="nn-NO" sz="3500" dirty="0"/>
              <a:t>:</a:t>
            </a:r>
            <a:endParaRPr lang="id-ID" altLang="id-ID" sz="3500" b="1" dirty="0">
              <a:solidFill>
                <a:schemeClr val="tx1"/>
              </a:solidFill>
              <a:latin typeface="Arial" panose="020B0604020202020204" pitchFamily="34" charset="0"/>
            </a:endParaRPr>
          </a:p>
        </p:txBody>
      </p:sp>
      <p:sp>
        <p:nvSpPr>
          <p:cNvPr id="82" name="Google Shape;82;p14"/>
          <p:cNvSpPr txBox="1">
            <a:spLocks noGrp="1"/>
          </p:cNvSpPr>
          <p:nvPr>
            <p:ph type="subTitle" idx="1"/>
          </p:nvPr>
        </p:nvSpPr>
        <p:spPr>
          <a:xfrm>
            <a:off x="287647" y="1187473"/>
            <a:ext cx="8856353" cy="3548988"/>
          </a:xfrm>
          <a:prstGeom prst="rect">
            <a:avLst/>
          </a:prstGeom>
        </p:spPr>
        <p:txBody>
          <a:bodyPr spcFirstLastPara="1" wrap="square" lIns="0" tIns="0" rIns="0" bIns="0" anchor="t" anchorCtr="0">
            <a:noAutofit/>
          </a:bodyPr>
          <a:lstStyle/>
          <a:p>
            <a:r>
              <a:rPr lang="id-ID" b="1" dirty="0"/>
              <a:t>1. Mengelola Stres Secara Sehat</a:t>
            </a:r>
          </a:p>
          <a:p>
            <a:r>
              <a:rPr lang="id-ID" b="1" dirty="0"/>
              <a:t>Latihan Pernapasan dan Relaksasi</a:t>
            </a:r>
            <a:r>
              <a:rPr lang="id-ID" dirty="0"/>
              <a:t>: </a:t>
            </a:r>
            <a:endParaRPr lang="id-ID" dirty="0" smtClean="0"/>
          </a:p>
          <a:p>
            <a:r>
              <a:rPr lang="id-ID" dirty="0" smtClean="0"/>
              <a:t>Pernapasan </a:t>
            </a:r>
            <a:r>
              <a:rPr lang="id-ID" dirty="0"/>
              <a:t>dalam atau </a:t>
            </a:r>
            <a:r>
              <a:rPr lang="id-ID" dirty="0" smtClean="0"/>
              <a:t>teknik relaksasi </a:t>
            </a:r>
            <a:r>
              <a:rPr lang="id-ID" dirty="0"/>
              <a:t>lainnya seperti </a:t>
            </a:r>
            <a:r>
              <a:rPr lang="id-ID" dirty="0" smtClean="0"/>
              <a:t>meditasi</a:t>
            </a:r>
          </a:p>
          <a:p>
            <a:r>
              <a:rPr lang="id-ID" dirty="0" smtClean="0"/>
              <a:t>dapat </a:t>
            </a:r>
            <a:r>
              <a:rPr lang="id-ID" dirty="0"/>
              <a:t>membantu menenangkan pikiran dan meredakan </a:t>
            </a:r>
            <a:r>
              <a:rPr lang="id-ID" dirty="0" smtClean="0"/>
              <a:t>ketegangan</a:t>
            </a:r>
          </a:p>
          <a:p>
            <a:r>
              <a:rPr lang="id-ID" dirty="0" smtClean="0"/>
              <a:t>fisik.</a:t>
            </a:r>
          </a:p>
          <a:p>
            <a:r>
              <a:rPr lang="id-ID" b="1" dirty="0" smtClean="0"/>
              <a:t>Mindfulness</a:t>
            </a:r>
            <a:r>
              <a:rPr lang="id-ID" dirty="0"/>
              <a:t>: </a:t>
            </a:r>
            <a:endParaRPr lang="id-ID" dirty="0" smtClean="0"/>
          </a:p>
          <a:p>
            <a:r>
              <a:rPr lang="id-ID" dirty="0" smtClean="0"/>
              <a:t>Praktik </a:t>
            </a:r>
            <a:r>
              <a:rPr lang="id-ID" dirty="0"/>
              <a:t>mindfulness dapat membantu kita hidup di saat </a:t>
            </a:r>
            <a:r>
              <a:rPr lang="id-ID" dirty="0" smtClean="0"/>
              <a:t>ini,</a:t>
            </a:r>
          </a:p>
          <a:p>
            <a:r>
              <a:rPr lang="id-ID" dirty="0" smtClean="0"/>
              <a:t>sehingga </a:t>
            </a:r>
            <a:r>
              <a:rPr lang="id-ID" dirty="0"/>
              <a:t>kita bisa lebih fokus dan tidak terlalu terbebani </a:t>
            </a:r>
            <a:r>
              <a:rPr lang="id-ID" dirty="0" smtClean="0"/>
              <a:t>oleh</a:t>
            </a:r>
          </a:p>
          <a:p>
            <a:r>
              <a:rPr lang="id-ID" dirty="0" smtClean="0"/>
              <a:t>kekhawatiran </a:t>
            </a:r>
            <a:r>
              <a:rPr lang="id-ID" dirty="0"/>
              <a:t>tentang masa lalu atau masa depan.</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67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371998" y="1424296"/>
            <a:ext cx="8522021" cy="3548988"/>
          </a:xfrm>
          <a:prstGeom prst="rect">
            <a:avLst/>
          </a:prstGeom>
        </p:spPr>
        <p:txBody>
          <a:bodyPr spcFirstLastPara="1" wrap="square" lIns="0" tIns="0" rIns="0" bIns="0" anchor="t" anchorCtr="0">
            <a:noAutofit/>
          </a:bodyPr>
          <a:lstStyle/>
          <a:p>
            <a:r>
              <a:rPr lang="id-ID" b="1" dirty="0"/>
              <a:t>2. Menerima dan Belajar dari Kegagalan</a:t>
            </a:r>
          </a:p>
          <a:p>
            <a:r>
              <a:rPr lang="id-ID" b="1" dirty="0"/>
              <a:t>Mengambil Hikmah dari Kegagalan</a:t>
            </a:r>
            <a:r>
              <a:rPr lang="id-ID" dirty="0"/>
              <a:t>: Anggap kegagalan </a:t>
            </a:r>
            <a:r>
              <a:rPr lang="id-ID" dirty="0" smtClean="0"/>
              <a:t>sebagai</a:t>
            </a:r>
          </a:p>
          <a:p>
            <a:r>
              <a:rPr lang="id-ID" dirty="0" smtClean="0"/>
              <a:t>bagian </a:t>
            </a:r>
            <a:r>
              <a:rPr lang="id-ID" dirty="0"/>
              <a:t>dari proses pembelajaran. Analisis apa yang bisa diperbaiki </a:t>
            </a:r>
            <a:endParaRPr lang="id-ID" dirty="0" smtClean="0"/>
          </a:p>
          <a:p>
            <a:r>
              <a:rPr lang="id-ID" dirty="0" smtClean="0"/>
              <a:t>dan </a:t>
            </a:r>
            <a:r>
              <a:rPr lang="id-ID" dirty="0"/>
              <a:t>jadikan sebagai pengalaman berharga untuk ke depannya.</a:t>
            </a:r>
          </a:p>
          <a:p>
            <a:r>
              <a:rPr lang="id-ID" b="1" dirty="0"/>
              <a:t>Bangkit dengan Resilience</a:t>
            </a:r>
            <a:r>
              <a:rPr lang="id-ID" dirty="0"/>
              <a:t>: Ketahanan mental atau </a:t>
            </a:r>
            <a:r>
              <a:rPr lang="id-ID" i="1" dirty="0"/>
              <a:t>resilience</a:t>
            </a:r>
            <a:r>
              <a:rPr lang="id-ID" dirty="0"/>
              <a:t> </a:t>
            </a:r>
            <a:r>
              <a:rPr lang="id-ID" dirty="0" smtClean="0"/>
              <a:t>adalah</a:t>
            </a:r>
          </a:p>
          <a:p>
            <a:r>
              <a:rPr lang="id-ID" dirty="0" smtClean="0"/>
              <a:t>kemampuan </a:t>
            </a:r>
            <a:r>
              <a:rPr lang="id-ID" dirty="0"/>
              <a:t>untuk bangkit kembali setelah menghadapi </a:t>
            </a:r>
            <a:r>
              <a:rPr lang="id-ID" dirty="0" smtClean="0"/>
              <a:t>kegagalan</a:t>
            </a:r>
          </a:p>
          <a:p>
            <a:r>
              <a:rPr lang="id-ID" dirty="0" smtClean="0"/>
              <a:t>atau </a:t>
            </a:r>
            <a:r>
              <a:rPr lang="id-ID" dirty="0"/>
              <a:t>kekecewaan. Latih diri untuk terus mencoba meskipun pernah </a:t>
            </a:r>
            <a:endParaRPr lang="id-ID" dirty="0" smtClean="0"/>
          </a:p>
          <a:p>
            <a:r>
              <a:rPr lang="id-ID" dirty="0" smtClean="0"/>
              <a:t>gagal</a:t>
            </a:r>
            <a:r>
              <a:rPr lang="id-ID" dirty="0"/>
              <a:t>.</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287647" y="105255"/>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smtClean="0"/>
              <a:t>Berikut ini beberapa cara untuk mengembangkan mental yang kuat dan sehat</a:t>
            </a:r>
            <a:r>
              <a:rPr lang="nn-NO" sz="3500" smtClean="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44888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2" name="Google Shape;82;p14"/>
          <p:cNvSpPr txBox="1">
            <a:spLocks noGrp="1"/>
          </p:cNvSpPr>
          <p:nvPr>
            <p:ph type="subTitle" idx="1"/>
          </p:nvPr>
        </p:nvSpPr>
        <p:spPr>
          <a:xfrm>
            <a:off x="385156" y="1496658"/>
            <a:ext cx="8324668" cy="3548988"/>
          </a:xfrm>
          <a:prstGeom prst="rect">
            <a:avLst/>
          </a:prstGeom>
        </p:spPr>
        <p:txBody>
          <a:bodyPr spcFirstLastPara="1" wrap="square" lIns="0" tIns="0" rIns="0" bIns="0" anchor="t" anchorCtr="0">
            <a:noAutofit/>
          </a:bodyPr>
          <a:lstStyle/>
          <a:p>
            <a:r>
              <a:rPr lang="id-ID" b="1" dirty="0"/>
              <a:t>3. Menerapkan Pola Pikir Positif</a:t>
            </a:r>
          </a:p>
          <a:p>
            <a:r>
              <a:rPr lang="id-ID" b="1" dirty="0"/>
              <a:t>Latih Self-Talk Positif</a:t>
            </a:r>
            <a:r>
              <a:rPr lang="id-ID" dirty="0"/>
              <a:t>: Berbicara kepada diri sendiri dengan </a:t>
            </a:r>
            <a:r>
              <a:rPr lang="id-ID" dirty="0" smtClean="0"/>
              <a:t>cara</a:t>
            </a:r>
          </a:p>
          <a:p>
            <a:r>
              <a:rPr lang="id-ID" dirty="0" smtClean="0"/>
              <a:t>yang </a:t>
            </a:r>
            <a:r>
              <a:rPr lang="id-ID" dirty="0"/>
              <a:t>positif dan mendukung, misalnya dengan mengatakan "Saya </a:t>
            </a:r>
            <a:endParaRPr lang="id-ID" dirty="0" smtClean="0"/>
          </a:p>
          <a:p>
            <a:r>
              <a:rPr lang="id-ID" dirty="0" smtClean="0"/>
              <a:t>mampu</a:t>
            </a:r>
            <a:r>
              <a:rPr lang="id-ID" dirty="0"/>
              <a:t>" atau "Ini hanya sementara, saya akan bisa mengatasinya."</a:t>
            </a:r>
          </a:p>
          <a:p>
            <a:r>
              <a:rPr lang="id-ID" b="1" dirty="0"/>
              <a:t>Menghargai Diri Sendiri</a:t>
            </a:r>
            <a:r>
              <a:rPr lang="id-ID" dirty="0"/>
              <a:t>: </a:t>
            </a:r>
            <a:endParaRPr lang="id-ID" dirty="0" smtClean="0"/>
          </a:p>
          <a:p>
            <a:r>
              <a:rPr lang="id-ID" dirty="0" smtClean="0"/>
              <a:t>Beri </a:t>
            </a:r>
            <a:r>
              <a:rPr lang="id-ID" dirty="0"/>
              <a:t>penghargaan pada diri sendiri atas pencapaian kecil </a:t>
            </a:r>
            <a:r>
              <a:rPr lang="id-ID" dirty="0" smtClean="0"/>
              <a:t>maupun</a:t>
            </a:r>
          </a:p>
          <a:p>
            <a:r>
              <a:rPr lang="id-ID" dirty="0" smtClean="0"/>
              <a:t>besar</a:t>
            </a:r>
            <a:r>
              <a:rPr lang="id-ID" dirty="0"/>
              <a:t>, serta terima kekurangan diri tanpa berlebihan mengkritik diri </a:t>
            </a:r>
            <a:endParaRPr lang="id-ID" dirty="0" smtClean="0"/>
          </a:p>
          <a:p>
            <a:r>
              <a:rPr lang="id-ID" dirty="0" smtClean="0"/>
              <a:t>sendiri</a:t>
            </a:r>
            <a:r>
              <a:rPr lang="id-ID" dirty="0"/>
              <a:t>.</a:t>
            </a:r>
          </a:p>
          <a:p>
            <a:endParaRPr lang="id-ID" b="1" dirty="0"/>
          </a:p>
          <a:p>
            <a:pPr marL="0" lvl="0" indent="0" eaLnBrk="0" fontAlgn="base" hangingPunct="0">
              <a:lnSpc>
                <a:spcPct val="100000"/>
              </a:lnSpc>
              <a:spcBef>
                <a:spcPct val="0"/>
              </a:spcBef>
              <a:spcAft>
                <a:spcPct val="0"/>
              </a:spcAft>
              <a:buClrTx/>
              <a:buSzTx/>
            </a:pPr>
            <a:endParaRPr lang="id-ID" altLang="id-ID" dirty="0">
              <a:solidFill>
                <a:schemeClr val="tx1"/>
              </a:solidFill>
              <a:latin typeface="Arial" panose="020B0604020202020204" pitchFamily="34" charset="0"/>
            </a:endParaRPr>
          </a:p>
        </p:txBody>
      </p:sp>
      <p:sp>
        <p:nvSpPr>
          <p:cNvPr id="4" name="Google Shape;55;p12"/>
          <p:cNvSpPr txBox="1">
            <a:spLocks/>
          </p:cNvSpPr>
          <p:nvPr/>
        </p:nvSpPr>
        <p:spPr>
          <a:xfrm>
            <a:off x="27148" y="5058803"/>
            <a:ext cx="946458" cy="8469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500" b="1" dirty="0" smtClean="0"/>
              <a:t>Ayu Firdhayanti S.Kom., M.T.I</a:t>
            </a:r>
            <a:endParaRPr lang="en-US" sz="500" dirty="0" smtClean="0"/>
          </a:p>
          <a:p>
            <a:pPr>
              <a:spcBef>
                <a:spcPts val="800"/>
              </a:spcBef>
              <a:spcAft>
                <a:spcPts val="800"/>
              </a:spcAft>
              <a:buClr>
                <a:schemeClr val="dk1"/>
              </a:buClr>
              <a:buSzPts val="1100"/>
            </a:pPr>
            <a:endParaRPr lang="en-US" sz="1200" b="1" dirty="0"/>
          </a:p>
        </p:txBody>
      </p:sp>
      <p:pic>
        <p:nvPicPr>
          <p:cNvPr id="5" name="Picture 3" descr="https://i.pinimg.com/564x/2b/17/86/2b178603c48e51fc6c36bad1b33ffd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84" y="0"/>
            <a:ext cx="1763016" cy="176301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81;p14"/>
          <p:cNvSpPr txBox="1">
            <a:spLocks/>
          </p:cNvSpPr>
          <p:nvPr/>
        </p:nvSpPr>
        <p:spPr>
          <a:xfrm>
            <a:off x="287647" y="105255"/>
            <a:ext cx="7014396" cy="1195801"/>
          </a:xfrm>
          <a:prstGeom prst="rect">
            <a:avLst/>
          </a:prstGeom>
          <a:noFill/>
          <a:ln>
            <a:noFill/>
          </a:ln>
          <a:effectLst>
            <a:outerShdw blurRad="42863" dist="9525" dir="5400000" algn="bl" rotWithShape="0">
              <a:schemeClr val="dk1">
                <a:alpha val="3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6000"/>
              <a:buFont typeface="Bebas Neue"/>
              <a:buNone/>
              <a:defRPr sz="6000" b="0" i="0" u="none" strike="noStrike" cap="none">
                <a:solidFill>
                  <a:schemeClr val="lt1"/>
                </a:solidFill>
                <a:latin typeface="Bebas Neue"/>
                <a:ea typeface="Bebas Neue"/>
                <a:cs typeface="Bebas Neue"/>
                <a:sym typeface="Bebas Neue"/>
              </a:defRPr>
            </a:lvl9pPr>
          </a:lstStyle>
          <a:p>
            <a:pPr eaLnBrk="0" fontAlgn="base" hangingPunct="0">
              <a:lnSpc>
                <a:spcPct val="100000"/>
              </a:lnSpc>
              <a:spcBef>
                <a:spcPct val="0"/>
              </a:spcBef>
              <a:spcAft>
                <a:spcPct val="0"/>
              </a:spcAft>
              <a:buClrTx/>
              <a:buSzTx/>
            </a:pPr>
            <a:r>
              <a:rPr lang="nn-NO" sz="3100" smtClean="0"/>
              <a:t>Berikut ini beberapa cara untuk mengembangkan mental yang kuat dan sehat</a:t>
            </a:r>
            <a:r>
              <a:rPr lang="nn-NO" sz="3500" smtClean="0"/>
              <a:t>:</a:t>
            </a:r>
            <a:endParaRPr lang="id-ID" altLang="id-ID" sz="35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336898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lavius template">
  <a:themeElements>
    <a:clrScheme name="Custom 347">
      <a:dk1>
        <a:srgbClr val="1E263A"/>
      </a:dk1>
      <a:lt1>
        <a:srgbClr val="FFFFFF"/>
      </a:lt1>
      <a:dk2>
        <a:srgbClr val="989CA7"/>
      </a:dk2>
      <a:lt2>
        <a:srgbClr val="EAEEF0"/>
      </a:lt2>
      <a:accent1>
        <a:srgbClr val="6DB9E4"/>
      </a:accent1>
      <a:accent2>
        <a:srgbClr val="9ECE46"/>
      </a:accent2>
      <a:accent3>
        <a:srgbClr val="ECCB49"/>
      </a:accent3>
      <a:accent4>
        <a:srgbClr val="F5A73B"/>
      </a:accent4>
      <a:accent5>
        <a:srgbClr val="F36846"/>
      </a:accent5>
      <a:accent6>
        <a:srgbClr val="DD73C3"/>
      </a:accent6>
      <a:hlink>
        <a:srgbClr val="293D6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1778</Words>
  <Application>Microsoft Office PowerPoint</Application>
  <PresentationFormat>On-screen Show (16:9)</PresentationFormat>
  <Paragraphs>193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IBM Plex Sans Condensed</vt:lpstr>
      <vt:lpstr>Bebas Neue</vt:lpstr>
      <vt:lpstr>Arial</vt:lpstr>
      <vt:lpstr>Arial Narrow</vt:lpstr>
      <vt:lpstr>Flavius template</vt:lpstr>
      <vt:lpstr>PENDIDIKAN KARAKTER DAN ANTI KORUPSI</vt:lpstr>
      <vt:lpstr>Mengembangkan diri</vt:lpstr>
      <vt:lpstr>Pengembangan Diri</vt:lpstr>
      <vt:lpstr>CONTOH Pengembangan Diri dalam Bidang Keterampilan dan Pengetahuan</vt:lpstr>
      <vt:lpstr>Tujuan pengembangan Diri sebenarnya adalah untuk memperoleh 3 hal yaitu:</vt:lpstr>
      <vt:lpstr>Mental yang Kuat dan Sehat</vt:lpstr>
      <vt:lpstr>Berikut ini beberapa cara untuk mengembangkan mental yang kuat dan sehat:</vt:lpstr>
      <vt:lpstr>PowerPoint Presentation</vt:lpstr>
      <vt:lpstr>PowerPoint Presentation</vt:lpstr>
      <vt:lpstr>PowerPoint Presentation</vt:lpstr>
      <vt:lpstr>PowerPoint Presentation</vt:lpstr>
      <vt:lpstr>Berikut ini beberapa cara untuk mengembangkan mental yang kuat dan sehat:</vt:lpstr>
      <vt:lpstr>Transition Headline</vt:lpstr>
      <vt:lpstr>Transition Headline</vt:lpstr>
      <vt:lpstr>Integritas diri</vt:lpstr>
      <vt:lpstr>Berikut beberapa cara untuk mengembangkan integritas diri:</vt:lpstr>
      <vt:lpstr>Berikut beberapa cara untuk mengembangkan integritas diri:</vt:lpstr>
      <vt:lpstr>Berikut beberapa cara untuk mengembangkan integritas diri:</vt:lpstr>
      <vt:lpstr>Berikut beberapa cara untuk mengembangkan integritas diri:</vt:lpstr>
      <vt:lpstr>Berikut beberapa cara untuk mengembangkan integritas diri:</vt:lpstr>
      <vt:lpstr>Berikut beberapa cara untuk mengembangkan integritas diri:</vt:lpstr>
      <vt:lpstr>Mandiri kreatif dan inovatif</vt:lpstr>
      <vt:lpstr>Berikut cara-cara untuk mengembangkan ketiganya:</vt:lpstr>
      <vt:lpstr>Berikut cara-cara untuk mengembangkan ketiganya:</vt:lpstr>
      <vt:lpstr>Berikut cara-cara untuk mengembangkan ketiganya:</vt:lpstr>
      <vt:lpstr>Berikut cara-cara untuk mengembangkan ketiganya: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Ayu</dc:creator>
  <cp:lastModifiedBy>Windows User</cp:lastModifiedBy>
  <cp:revision>14</cp:revision>
  <dcterms:modified xsi:type="dcterms:W3CDTF">2024-10-29T04:00:59Z</dcterms:modified>
</cp:coreProperties>
</file>