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comments/comment1.xml" ContentType="application/vnd.openxmlformats-officedocument.presentationml.comment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28"/>
  </p:handoutMasterIdLst>
  <p:sldIdLst>
    <p:sldId id="256" r:id="rId3"/>
    <p:sldId id="385" r:id="rId5"/>
    <p:sldId id="411" r:id="rId6"/>
    <p:sldId id="434" r:id="rId7"/>
    <p:sldId id="435" r:id="rId8"/>
    <p:sldId id="438" r:id="rId9"/>
    <p:sldId id="436" r:id="rId10"/>
    <p:sldId id="439" r:id="rId11"/>
    <p:sldId id="440" r:id="rId12"/>
    <p:sldId id="441" r:id="rId13"/>
    <p:sldId id="442" r:id="rId14"/>
    <p:sldId id="443" r:id="rId15"/>
    <p:sldId id="444" r:id="rId16"/>
    <p:sldId id="445" r:id="rId17"/>
    <p:sldId id="446" r:id="rId18"/>
    <p:sldId id="447" r:id="rId19"/>
    <p:sldId id="448" r:id="rId20"/>
    <p:sldId id="449" r:id="rId21"/>
    <p:sldId id="450" r:id="rId22"/>
    <p:sldId id="451" r:id="rId23"/>
    <p:sldId id="452" r:id="rId24"/>
    <p:sldId id="461" r:id="rId25"/>
    <p:sldId id="462" r:id="rId26"/>
    <p:sldId id="460" r:id="rId27"/>
  </p:sldIdLst>
  <p:sldSz cx="9144000" cy="6858000" type="screen4x3"/>
  <p:notesSz cx="7045325" cy="9345295"/>
  <p:custDataLst>
    <p:tags r:id="rId3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9" userDrawn="1">
          <p15:clr>
            <a:srgbClr val="A4A3A4"/>
          </p15:clr>
        </p15:guide>
        <p15:guide id="2" pos="2821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/>
  <p:cmAuthor id="2" name="user" initials="u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16" autoAdjust="0"/>
    <p:restoredTop sz="81339" autoAdjust="0"/>
  </p:normalViewPr>
  <p:slideViewPr>
    <p:cSldViewPr showGuides="1">
      <p:cViewPr varScale="1">
        <p:scale>
          <a:sx n="48" d="100"/>
          <a:sy n="48" d="100"/>
        </p:scale>
        <p:origin x="1644" y="36"/>
      </p:cViewPr>
      <p:guideLst>
        <p:guide orient="horz" pos="2209"/>
        <p:guide pos="28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3011"/>
        <p:guide pos="217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3" Type="http://schemas.openxmlformats.org/officeDocument/2006/relationships/tags" Target="tags/tag2.xml"/><Relationship Id="rId32" Type="http://schemas.openxmlformats.org/officeDocument/2006/relationships/commentAuthors" Target="commentAuthors.xml"/><Relationship Id="rId31" Type="http://schemas.openxmlformats.org/officeDocument/2006/relationships/tableStyles" Target="tableStyles.xml"/><Relationship Id="rId30" Type="http://schemas.openxmlformats.org/officeDocument/2006/relationships/viewProps" Target="viewProps.xml"/><Relationship Id="rId3" Type="http://schemas.openxmlformats.org/officeDocument/2006/relationships/slide" Target="slides/slide1.xml"/><Relationship Id="rId29" Type="http://schemas.openxmlformats.org/officeDocument/2006/relationships/presProps" Target="presProps.xml"/><Relationship Id="rId28" Type="http://schemas.openxmlformats.org/officeDocument/2006/relationships/handoutMaster" Target="handoutMasters/handoutMaster1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632848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HKB24413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HUKUM </a:t>
            </a:r>
            <a:r>
              <a:rPr lang="en-US" altLang="en-ID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PERUSAHAAN</a:t>
            </a:r>
            <a:endParaRPr kumimoji="0" lang="en-US" altLang="en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632848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lang="en-US" altLang="en-US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HKB24413</a:t>
            </a:r>
            <a:r>
              <a:rPr lang="en-ID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:</a:t>
            </a:r>
            <a:r>
              <a:rPr lang="id-ID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ID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HUKUM </a:t>
            </a:r>
            <a:r>
              <a:rPr lang="en-US" altLang="en-ID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PERUSAHAAN</a:t>
            </a:r>
            <a:endParaRPr kumimoji="0" lang="en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704856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lang="en-US" altLang="en-US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HKB24413</a:t>
            </a:r>
            <a:r>
              <a:rPr lang="en-ID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:</a:t>
            </a:r>
            <a:r>
              <a:rPr lang="id-ID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ID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HUKUM </a:t>
            </a:r>
            <a:r>
              <a:rPr lang="en-US" altLang="en-ID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PERUSAHAAN</a:t>
            </a:r>
            <a:endParaRPr kumimoji="0" lang="en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comments" Target="../comments/comment1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tags" Target="../tags/tag1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2"/>
            </p:custDataLst>
          </p:nvPr>
        </p:nvSpPr>
        <p:spPr>
          <a:xfrm>
            <a:off x="0" y="1918097"/>
            <a:ext cx="9144000" cy="15684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FIRMA</a:t>
            </a:r>
            <a:endParaRPr lang="en-US" altLang="en-US" sz="40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en-US" alt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Ke-6</a:t>
            </a:r>
            <a:endParaRPr lang="en-US" altLang="en-US" sz="40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6060" y="693420"/>
            <a:ext cx="8744585" cy="5629275"/>
          </a:xfrm>
        </p:spPr>
        <p:txBody>
          <a:bodyPr>
            <a:noAutofit/>
          </a:bodyPr>
          <a:lstStyle/>
          <a:p>
            <a:pPr algn="ctr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PERMODALAN FIRMA</a:t>
            </a:r>
            <a:endParaRPr lang="en-US" altLang="en-US" sz="2200">
              <a:solidFill>
                <a:schemeClr val="tx1"/>
              </a:solidFill>
            </a:endParaRPr>
          </a:p>
          <a:p>
            <a:pPr algn="ctr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Tidak ada pemisahan antara harta pribadi dan harta firma.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Jika firma pailit, maka harta pribadi sekutu juga dapat disita.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Laba dibagi sesuai perjanjian, jika tidak disebutkan maka dianggap sama rata.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Contoh: Firma “Mega Karya” untung Rp200 juta → dibagi rata dua sekutu karena tak ada ketentuan lain dalam akta.</a:t>
            </a:r>
            <a:endParaRPr lang="en-US" altLang="en-US" sz="22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6060" y="693420"/>
            <a:ext cx="8744585" cy="5629275"/>
          </a:xfrm>
        </p:spPr>
        <p:txBody>
          <a:bodyPr>
            <a:noAutofit/>
          </a:bodyPr>
          <a:lstStyle/>
          <a:p>
            <a:pPr algn="ctr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ORGAN FIRMA</a:t>
            </a:r>
            <a:endParaRPr lang="en-US" altLang="en-US" sz="2200">
              <a:solidFill>
                <a:schemeClr val="tx1"/>
              </a:solidFill>
            </a:endParaRPr>
          </a:p>
          <a:p>
            <a:pPr algn="ctr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q"/>
            </a:pPr>
            <a:r>
              <a:rPr lang="en-US" altLang="en-US" sz="2200">
                <a:solidFill>
                  <a:schemeClr val="tx1"/>
                </a:solidFill>
              </a:rPr>
              <a:t>Para Sekutu (sebagai pemilik sekaligus pengurus).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q"/>
            </a:pPr>
            <a:r>
              <a:rPr lang="en-US" altLang="en-US" sz="2200">
                <a:solidFill>
                  <a:schemeClr val="tx1"/>
                </a:solidFill>
              </a:rPr>
              <a:t>Pengurus Firma (ditunjuk untuk operasional sehari-hari).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q"/>
            </a:pPr>
            <a:r>
              <a:rPr lang="en-US" altLang="en-US" sz="2200">
                <a:solidFill>
                  <a:schemeClr val="tx1"/>
                </a:solidFill>
              </a:rPr>
              <a:t>Karyawan / tenaga ahli (jika ada).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Contoh: Dalam Firma “Tirta &amp; Co”, Tirta menjadi pengurus utama sedangkan sekutu lain bertugas mengatur keuangan.</a:t>
            </a:r>
            <a:r>
              <a:rPr lang="en-US" altLang="en-US" sz="2200">
                <a:solidFill>
                  <a:schemeClr val="tx1"/>
                </a:solidFill>
              </a:rPr>
              <a:t>.</a:t>
            </a:r>
            <a:endParaRPr lang="en-US" altLang="en-US" sz="22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6060" y="693420"/>
            <a:ext cx="8744585" cy="5629275"/>
          </a:xfrm>
        </p:spPr>
        <p:txBody>
          <a:bodyPr>
            <a:noAutofit/>
          </a:bodyPr>
          <a:lstStyle/>
          <a:p>
            <a:pPr algn="ctr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HAK PARA SEKUTU</a:t>
            </a:r>
            <a:endParaRPr lang="en-US" altLang="en-US" sz="2200">
              <a:solidFill>
                <a:schemeClr val="tx1"/>
              </a:solidFill>
            </a:endParaRPr>
          </a:p>
          <a:p>
            <a:pPr algn="ctr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200">
                <a:solidFill>
                  <a:schemeClr val="tx1"/>
                </a:solidFill>
              </a:rPr>
              <a:t>Mendapatkan bagian keuntungan sesuai kesepakatan.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200">
                <a:solidFill>
                  <a:schemeClr val="tx1"/>
                </a:solidFill>
              </a:rPr>
              <a:t>Hak suara dalam pengambilan keputusan strategis.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200">
                <a:solidFill>
                  <a:schemeClr val="tx1"/>
                </a:solidFill>
              </a:rPr>
              <a:t>Berhak mewakili firma di depan pihak ketiga jika tidak dilarang akta.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200">
                <a:solidFill>
                  <a:schemeClr val="tx1"/>
                </a:solidFill>
              </a:rPr>
              <a:t>Berhak meminta pemeriksaan pembukuan.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Contoh: Sekutu B meminta laporan keuangan bulanan untuk mengawasi kegiatan usaha.</a:t>
            </a:r>
            <a:endParaRPr lang="en-US" altLang="en-US" sz="22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6060" y="693420"/>
            <a:ext cx="8744585" cy="5629275"/>
          </a:xfrm>
        </p:spPr>
        <p:txBody>
          <a:bodyPr>
            <a:noAutofit/>
          </a:bodyPr>
          <a:lstStyle/>
          <a:p>
            <a:pPr algn="ctr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HAK PARA SEKUTU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Berhak atas pembagian hasil usaha.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Berhak mendapatkan laporan keuangan dan kegiatan usaha.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Berhak ikut dalam pengambilan keputusan.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Berhak mengundurkan diri dengan pemberitahuan.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Contoh: Sekutu pasif berhak meninjau laporan keuangan meskipun tidak ikut pengelolaan.</a:t>
            </a:r>
            <a:endParaRPr lang="en-US" altLang="en-US" sz="22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6060" y="693420"/>
            <a:ext cx="8744585" cy="5629275"/>
          </a:xfrm>
        </p:spPr>
        <p:txBody>
          <a:bodyPr>
            <a:noAutofit/>
          </a:bodyPr>
          <a:lstStyle/>
          <a:p>
            <a:pPr algn="ctr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KEWAJIBAN PARA SEKUTU</a:t>
            </a:r>
            <a:endParaRPr lang="en-US" altLang="en-US" sz="2200">
              <a:solidFill>
                <a:schemeClr val="tx1"/>
              </a:solidFill>
            </a:endParaRPr>
          </a:p>
          <a:p>
            <a:pPr algn="ctr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Menjalankan usaha dengan itikad baik dan profesional.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Tidak boleh bersaing dengan firma sendiri.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Menanggung kerugian dan risiko usaha bersama.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Menjaga reputasi nama firma.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Contoh: Sekutu dilarang membuka bisnis serupa di luar firma tanpa persetujuan sekutu lain.</a:t>
            </a:r>
            <a:endParaRPr lang="en-US" altLang="en-US" sz="22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6060" y="693420"/>
            <a:ext cx="8744585" cy="5629275"/>
          </a:xfrm>
        </p:spPr>
        <p:txBody>
          <a:bodyPr>
            <a:noAutofit/>
          </a:bodyPr>
          <a:lstStyle/>
          <a:p>
            <a:pPr algn="ctr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WEWENANG SEKUTU AKTIF</a:t>
            </a:r>
            <a:endParaRPr lang="en-US" altLang="en-US" sz="2200">
              <a:solidFill>
                <a:schemeClr val="tx1"/>
              </a:solidFill>
            </a:endParaRPr>
          </a:p>
          <a:p>
            <a:pPr algn="ctr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200">
                <a:solidFill>
                  <a:schemeClr val="tx1"/>
                </a:solidFill>
              </a:rPr>
              <a:t>Melakukan kontrak bisnis atas nama firma.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200">
                <a:solidFill>
                  <a:schemeClr val="tx1"/>
                </a:solidFill>
              </a:rPr>
              <a:t>Menandatangani perjanjian, membuka rekening, dan bertransaksi.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200">
                <a:solidFill>
                  <a:schemeClr val="tx1"/>
                </a:solidFill>
              </a:rPr>
              <a:t>Menjalankan kegiatan hukum untuk kepentingan firma.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r>
              <a:rPr lang="en-US" altLang="en-US" sz="2200">
                <a:solidFill>
                  <a:schemeClr val="tx1"/>
                </a:solidFill>
              </a:rPr>
              <a:t>Contoh: Sekutu aktif dapat menandatangani perjanjian sewa kantor atas nama Firma “Global Konsultan”.</a:t>
            </a:r>
            <a:endParaRPr lang="en-US" altLang="en-US" sz="22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6060" y="693420"/>
            <a:ext cx="8744585" cy="5629275"/>
          </a:xfrm>
        </p:spPr>
        <p:txBody>
          <a:bodyPr>
            <a:noAutofit/>
          </a:bodyPr>
          <a:lstStyle/>
          <a:p>
            <a:pPr algn="ctr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PROSEDUR PENDIRIAN FIRMA</a:t>
            </a:r>
            <a:endParaRPr lang="en-US" altLang="en-US" sz="2200">
              <a:solidFill>
                <a:schemeClr val="tx1"/>
              </a:solidFill>
            </a:endParaRPr>
          </a:p>
          <a:p>
            <a:pPr algn="ctr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q"/>
            </a:pPr>
            <a:r>
              <a:rPr lang="en-US" altLang="en-US" sz="2200">
                <a:solidFill>
                  <a:schemeClr val="tx1"/>
                </a:solidFill>
              </a:rPr>
              <a:t>Membuat akta pendirian di hadapan notaris.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q"/>
            </a:pPr>
            <a:r>
              <a:rPr lang="en-US" altLang="en-US" sz="2200">
                <a:solidFill>
                  <a:schemeClr val="tx1"/>
                </a:solidFill>
              </a:rPr>
              <a:t>Mendaftarkan akta ke Pengadilan Negeri setempat.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q"/>
            </a:pPr>
            <a:r>
              <a:rPr lang="en-US" altLang="en-US" sz="2200">
                <a:solidFill>
                  <a:schemeClr val="tx1"/>
                </a:solidFill>
              </a:rPr>
              <a:t>Mengumumkan pendirian dalam Berita Negara RI.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q"/>
            </a:pPr>
            <a:r>
              <a:rPr lang="en-US" altLang="en-US" sz="2200">
                <a:solidFill>
                  <a:schemeClr val="tx1"/>
                </a:solidFill>
              </a:rPr>
              <a:t>Mengurus izin usaha (NIB, NPWP, SIUP).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Contoh: Firma “Cipta Karya” berdiri tahun 2024, terdaftar di PN Bandar Lampung, dan memiliki NIB resmi dari OSS.</a:t>
            </a:r>
            <a:endParaRPr lang="en-US" altLang="en-US" sz="22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6060" y="549910"/>
            <a:ext cx="8744585" cy="5629275"/>
          </a:xfrm>
        </p:spPr>
        <p:txBody>
          <a:bodyPr>
            <a:noAutofit/>
          </a:bodyPr>
          <a:lstStyle/>
          <a:p>
            <a:pPr algn="ctr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ISI AKTA PENDIRIAN FIRMA</a:t>
            </a:r>
            <a:endParaRPr lang="en-US" altLang="en-US" sz="2200">
              <a:solidFill>
                <a:schemeClr val="tx1"/>
              </a:solidFill>
            </a:endParaRPr>
          </a:p>
          <a:p>
            <a:pPr algn="ctr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Nama dan tempat kedudukan firma.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Identitas para sekutu.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Tujuan usaha dan bidang kegiatan.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Jumlah modal serta cara penyetorannya.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Pembagian laba dan rugi.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Tata cara keluar/masuknya sekutu baru.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Ketentuan pembubaran dan penyelesaian sengketa.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Contoh: Akta menetapkan pembagian laba 60% untuk sekutu aktif, 40% sekutu pasif</a:t>
            </a:r>
            <a:r>
              <a:rPr lang="en-US" altLang="en-US" sz="2200">
                <a:solidFill>
                  <a:schemeClr val="tx1"/>
                </a:solidFill>
              </a:rPr>
              <a:t>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6060" y="693420"/>
            <a:ext cx="8744585" cy="5629275"/>
          </a:xfrm>
        </p:spPr>
        <p:txBody>
          <a:bodyPr>
            <a:noAutofit/>
          </a:bodyPr>
          <a:lstStyle/>
          <a:p>
            <a:pPr algn="ctr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PEMBUBARAN FIRMA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Berdasarkan kesepakatan bersama.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Karena sekutu meninggal dunia, pailit, atau keluar.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Karena putusan pengadilan jika ada perselisihan berat.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Setelah bubar dilakukan likuidasi (pembagian harta &amp; pelunasan utang).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Contoh: Firma “Roda Emas” bubar karena salah satu sekutu meninggal dan ahli waris menolak melanjutkan.</a:t>
            </a:r>
            <a:endParaRPr lang="en-US" altLang="en-US" sz="22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6060" y="693420"/>
            <a:ext cx="8744585" cy="5629275"/>
          </a:xfrm>
        </p:spPr>
        <p:txBody>
          <a:bodyPr>
            <a:noAutofit/>
          </a:bodyPr>
          <a:lstStyle/>
          <a:p>
            <a:pPr algn="ctr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PROSES LIKUIDASI</a:t>
            </a:r>
            <a:endParaRPr lang="en-US" altLang="en-US" sz="2200">
              <a:solidFill>
                <a:schemeClr val="tx1"/>
              </a:solidFill>
            </a:endParaRPr>
          </a:p>
          <a:p>
            <a:pPr algn="ctr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Menunjuk likuidator dari sekutu atau pihak ketiga.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Menjual aset firma untuk membayar utang.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Membagi sisa hasil sesuai proporsi modal.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Melaporkan hasil likuidasi ke pengadilan.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Contoh: Sisa aset Rp120 juta dibagi 70:30 antara sekutu A dan B sesuai akta.</a:t>
            </a:r>
            <a:endParaRPr lang="en-US" altLang="en-US" sz="22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63600" y="694055"/>
            <a:ext cx="7416800" cy="1139825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  <a:buFont typeface="Wingdings" panose="05000000000000000000" charset="0"/>
            </a:pPr>
            <a:r>
              <a:rPr lang="en-US" altLang="en-US" sz="2400" b="1" dirty="0">
                <a:solidFill>
                  <a:schemeClr val="tx1"/>
                </a:solidFill>
                <a:sym typeface="+mn-ea"/>
              </a:rPr>
              <a:t>PENGANTAR</a:t>
            </a:r>
            <a:endParaRPr lang="en-US" altLang="en-US" sz="2400" b="1" dirty="0">
              <a:solidFill>
                <a:schemeClr val="tx1"/>
              </a:solidFill>
            </a:endParaRPr>
          </a:p>
        </p:txBody>
      </p:sp>
      <p:sp>
        <p:nvSpPr>
          <p:cNvPr id="3" name="Subtitle 1"/>
          <p:cNvSpPr txBox="1"/>
          <p:nvPr/>
        </p:nvSpPr>
        <p:spPr>
          <a:xfrm>
            <a:off x="366395" y="1363980"/>
            <a:ext cx="8387080" cy="48793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buFont typeface="Wingdings" panose="05000000000000000000" charset="0"/>
            </a:pPr>
            <a:r>
              <a:rPr lang="en-US" altLang="en-US" sz="2200" dirty="0">
                <a:solidFill>
                  <a:schemeClr val="tx1"/>
                </a:solidFill>
              </a:rPr>
              <a:t>Firma merupakan bentuk persekutuan yang muncul dari perjanjian kerja sama antara dua orang atau lebih untuk menjalankan usaha secara bersama.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  <a:buFont typeface="Wingdings" panose="05000000000000000000" charset="0"/>
            </a:pPr>
            <a:endParaRPr lang="en-US" altLang="en-US" sz="220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  <a:buFont typeface="Wingdings" panose="05000000000000000000" charset="0"/>
            </a:pPr>
            <a:r>
              <a:rPr lang="en-US" altLang="en-US" sz="2200" dirty="0">
                <a:solidFill>
                  <a:schemeClr val="tx1"/>
                </a:solidFill>
              </a:rPr>
              <a:t>Didasarkan atas kepercayaan dan tanggung jawab pribadi antar sekutu.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  <a:buFont typeface="Wingdings" panose="05000000000000000000" charset="0"/>
            </a:pPr>
            <a:endParaRPr lang="en-US" altLang="en-US" sz="220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  <a:buFont typeface="Wingdings" panose="05000000000000000000" charset="0"/>
            </a:pPr>
            <a:r>
              <a:rPr lang="en-US" altLang="en-US" sz="2200" dirty="0">
                <a:solidFill>
                  <a:schemeClr val="tx1"/>
                </a:solidFill>
              </a:rPr>
              <a:t>Banyak digunakan di bidang jasa profesional seperti firma hukum, akuntansi, arsitektur, dan konsultan bisnis.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  <a:buFont typeface="Wingdings" panose="05000000000000000000" charset="0"/>
            </a:pPr>
            <a:endParaRPr lang="en-US" altLang="en-US" sz="220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  <a:buFont typeface="Wingdings" panose="05000000000000000000" charset="0"/>
            </a:pPr>
            <a:r>
              <a:rPr lang="en-US" altLang="en-US" sz="2200" dirty="0">
                <a:solidFill>
                  <a:schemeClr val="tx1"/>
                </a:solidFill>
              </a:rPr>
              <a:t>Contoh: Firma “Adi &amp; Rekan” yang beranggotakan dua pengacara menjalankan usaha hukum dengan nama bersama.</a:t>
            </a:r>
            <a:endParaRPr lang="en-US" altLang="en-US" sz="2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6060" y="621665"/>
            <a:ext cx="8744585" cy="5629275"/>
          </a:xfrm>
        </p:spPr>
        <p:txBody>
          <a:bodyPr>
            <a:noAutofit/>
          </a:bodyPr>
          <a:lstStyle/>
          <a:p>
            <a:pPr algn="ctr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KELEBIHAN &amp; KEKURANGAN FIRMA</a:t>
            </a:r>
            <a:endParaRPr lang="en-US" altLang="en-US" sz="2200">
              <a:solidFill>
                <a:schemeClr val="tx1"/>
              </a:solidFill>
            </a:endParaRPr>
          </a:p>
          <a:p>
            <a:pPr algn="ctr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Kelebihan: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q"/>
            </a:pPr>
            <a:r>
              <a:rPr lang="en-US" altLang="en-US" sz="2200">
                <a:solidFill>
                  <a:schemeClr val="tx1"/>
                </a:solidFill>
              </a:rPr>
              <a:t>Modal lebih besar karena gabungan beberapa orang.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q"/>
            </a:pPr>
            <a:r>
              <a:rPr lang="en-US" altLang="en-US" sz="2200">
                <a:solidFill>
                  <a:schemeClr val="tx1"/>
                </a:solidFill>
              </a:rPr>
              <a:t>Tanggung jawab menunjukkan komitmen tinggi ke mitra bisnis.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q"/>
            </a:pPr>
            <a:r>
              <a:rPr lang="en-US" altLang="en-US" sz="2200">
                <a:solidFill>
                  <a:schemeClr val="tx1"/>
                </a:solidFill>
              </a:rPr>
              <a:t>Cocok untuk usaha profesional seperti hukum dan konsultan.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Kekurangan: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q"/>
            </a:pPr>
            <a:r>
              <a:rPr lang="en-US" altLang="en-US" sz="2200">
                <a:solidFill>
                  <a:schemeClr val="tx1"/>
                </a:solidFill>
              </a:rPr>
              <a:t>Risiko pribadi tinggi karena tanggung jawab tidak terbatas.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q"/>
            </a:pPr>
            <a:r>
              <a:rPr lang="en-US" altLang="en-US" sz="2200">
                <a:solidFill>
                  <a:schemeClr val="tx1"/>
                </a:solidFill>
              </a:rPr>
              <a:t>Rentan konflik internal antar sekutu.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q"/>
            </a:pPr>
            <a:r>
              <a:rPr lang="en-US" altLang="en-US" sz="2200">
                <a:solidFill>
                  <a:schemeClr val="tx1"/>
                </a:solidFill>
              </a:rPr>
              <a:t>Tidak mudah menarik modal eksternal seperti PT.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Contoh: Firma “Digital Pro” bubar karena perbedaan arah bisnis antar sekutu.</a:t>
            </a:r>
            <a:endParaRPr lang="en-US" altLang="en-US" sz="22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6060" y="621665"/>
            <a:ext cx="8744585" cy="5629275"/>
          </a:xfrm>
        </p:spPr>
        <p:txBody>
          <a:bodyPr>
            <a:noAutofit/>
          </a:bodyPr>
          <a:lstStyle/>
          <a:p>
            <a:pPr algn="ctr">
              <a:buFont typeface="Wingdings" panose="05000000000000000000" charset="0"/>
            </a:pPr>
            <a:r>
              <a:rPr lang="en-US" altLang="en-US" sz="2200">
                <a:solidFill>
                  <a:schemeClr val="tx1"/>
                </a:solidFill>
              </a:rPr>
              <a:t>PENUTUP</a:t>
            </a:r>
            <a:endParaRPr lang="en-US" altLang="en-US" sz="2200">
              <a:solidFill>
                <a:schemeClr val="tx1"/>
              </a:solidFill>
            </a:endParaRPr>
          </a:p>
          <a:p>
            <a:pPr algn="ctr">
              <a:buFont typeface="Wingdings" panose="05000000000000000000" charset="0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r>
              <a:rPr lang="en-US" altLang="en-US" sz="2200">
                <a:solidFill>
                  <a:schemeClr val="tx1"/>
                </a:solidFill>
              </a:rPr>
              <a:t>Firma adalah bentuk usaha yang mengandalkan kepercayaan, tanggung jawab, dan kerja sama.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r>
              <a:rPr lang="en-US" altLang="en-US" sz="2200">
                <a:solidFill>
                  <a:schemeClr val="tx1"/>
                </a:solidFill>
              </a:rPr>
              <a:t>Cocok bagi usaha berbasis keahlian dan kemitraan yang solid.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r>
              <a:rPr lang="en-US" altLang="en-US" sz="2200">
                <a:solidFill>
                  <a:schemeClr val="tx1"/>
                </a:solidFill>
              </a:rPr>
              <a:t>Namun harus disertai pengaturan hukum yang jelas untuk menghindari sengketa di kemudian hari.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§"/>
            </a:pPr>
            <a:r>
              <a:rPr lang="en-US" altLang="en-US" sz="2200">
                <a:solidFill>
                  <a:schemeClr val="tx1"/>
                </a:solidFill>
              </a:rPr>
              <a:t>Dasar hukum: KUHD Pasal 16–35, KUHPerdata Pasal 1618–1652.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§"/>
            </a:pPr>
            <a:r>
              <a:rPr lang="en-US" altLang="en-US" sz="2200">
                <a:solidFill>
                  <a:schemeClr val="tx1"/>
                </a:solidFill>
              </a:rPr>
              <a:t>Kunci keberhasilan firma: transparansi, integritas, dan kepercayaan antar sekutu.</a:t>
            </a:r>
            <a:endParaRPr lang="en-US" altLang="en-US" sz="22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6060" y="549910"/>
            <a:ext cx="8744585" cy="5629275"/>
          </a:xfrm>
        </p:spPr>
        <p:txBody>
          <a:bodyPr>
            <a:noAutofit/>
          </a:bodyPr>
          <a:lstStyle/>
          <a:p>
            <a:pPr algn="just">
              <a:buFont typeface="Wingdings" panose="05000000000000000000" charset="0"/>
            </a:pPr>
            <a:r>
              <a:rPr lang="en-US" altLang="en-US" sz="2000">
                <a:solidFill>
                  <a:schemeClr val="tx1"/>
                </a:solidFill>
              </a:rPr>
              <a:t>Empat sahabat — Andi, Bella, Citra, dan Dimas — memiliki latar belakang berbeda.</a:t>
            </a:r>
            <a:endParaRPr lang="en-US" altLang="en-US" sz="2000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r>
              <a:rPr lang="en-US" altLang="en-US" sz="2000">
                <a:solidFill>
                  <a:schemeClr val="tx1"/>
                </a:solidFill>
              </a:rPr>
              <a:t>Mereka sepakat menjalankan usaha kuliner modern “ABC Kitchen” dengan ketentuan berikut:</a:t>
            </a:r>
            <a:endParaRPr lang="en-US" altLang="en-US" sz="200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charset="0"/>
              <a:buAutoNum type="arabicPeriod"/>
            </a:pPr>
            <a:r>
              <a:rPr lang="en-US" altLang="en-US" sz="2000">
                <a:solidFill>
                  <a:schemeClr val="tx1"/>
                </a:solidFill>
              </a:rPr>
              <a:t>Andi dan Bella menyediakan modal awal masing-masing Rp100 juta.</a:t>
            </a:r>
            <a:endParaRPr lang="en-US" altLang="en-US" sz="200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charset="0"/>
              <a:buAutoNum type="arabicPeriod"/>
            </a:pPr>
            <a:r>
              <a:rPr lang="en-US" altLang="en-US" sz="2000">
                <a:solidFill>
                  <a:schemeClr val="tx1"/>
                </a:solidFill>
              </a:rPr>
              <a:t>Citra bertugas sebagai pengelola operasional harian tanpa menyertakan modal.</a:t>
            </a:r>
            <a:endParaRPr lang="en-US" altLang="en-US" sz="200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charset="0"/>
              <a:buAutoNum type="arabicPeriod"/>
            </a:pPr>
            <a:r>
              <a:rPr lang="en-US" altLang="en-US" sz="2000">
                <a:solidFill>
                  <a:schemeClr val="tx1"/>
                </a:solidFill>
              </a:rPr>
              <a:t>Dimas hanya memberikan pinjaman modal dengan bunga ringan, tanpa terlibat dalam pengelolaan. Perjanjian mereka dibuat secara tertulis di bawah tangan, tanpa akta notaris, dan tidak didaftarkan ke pengadilan.</a:t>
            </a:r>
            <a:endParaRPr lang="en-US" altLang="en-US" sz="2000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endParaRPr lang="en-US" altLang="en-US" sz="2000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r>
              <a:rPr lang="en-US" altLang="en-US" sz="2000">
                <a:solidFill>
                  <a:schemeClr val="tx1"/>
                </a:solidFill>
              </a:rPr>
              <a:t>Beberapa bulan kemudian, Citra menandatangani kontrak sewa tempat atas nama “ABC Kitchen”, namun gagal membayar kewajiban sewa karena omzet turun. Pemilik tempat menuntut seluruh anggota kelompok bertanggung jawab secara pribadi.</a:t>
            </a:r>
            <a:endParaRPr lang="en-US" altLang="en-US" sz="20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6060" y="549910"/>
            <a:ext cx="8744585" cy="5629275"/>
          </a:xfrm>
        </p:spPr>
        <p:txBody>
          <a:bodyPr>
            <a:noAutofit/>
          </a:bodyPr>
          <a:lstStyle/>
          <a:p>
            <a:pPr marL="457200" indent="-457200" algn="just">
              <a:buFont typeface="Wingdings" panose="05000000000000000000" charset="0"/>
              <a:buAutoNum type="arabicPeriod"/>
            </a:pPr>
            <a:r>
              <a:rPr lang="en-US" altLang="en-US" sz="2000">
                <a:solidFill>
                  <a:schemeClr val="tx1"/>
                </a:solidFill>
              </a:rPr>
              <a:t>Berdasarkan uraian kasus di atas, apakah bentuk kerja sama “ABC Kitchen” dapat dikategorikan sebagai Persekutuan Perdata atau Firma? Jelaskan dengan dasar hukum yang relevan.</a:t>
            </a:r>
            <a:endParaRPr lang="en-US" altLang="en-US" sz="200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charset="0"/>
              <a:buAutoNum type="arabicPeriod"/>
            </a:pPr>
            <a:r>
              <a:rPr lang="en-US" altLang="en-US" sz="2000">
                <a:solidFill>
                  <a:schemeClr val="tx1"/>
                </a:solidFill>
              </a:rPr>
              <a:t>Bagaimana status hukum perjanjian di bawah tangan tersebut jika dibandingkan dengan akta pendirian firma yang dibuat secara notariil dan diumumkan dalam Berita Negara?</a:t>
            </a:r>
            <a:endParaRPr lang="en-US" altLang="en-US" sz="200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charset="0"/>
              <a:buAutoNum type="arabicPeriod"/>
            </a:pPr>
            <a:r>
              <a:rPr lang="en-US" altLang="en-US" sz="2000">
                <a:solidFill>
                  <a:schemeClr val="tx1"/>
                </a:solidFill>
              </a:rPr>
              <a:t>Siapa saja yang dapat dimintai tanggung jawab hukum oleh pihak ketiga dalam kasus ini? Uraikan alasannya berdasarkan peran masing-masing pihak (Andi, Bella, Citra, Dimas).</a:t>
            </a:r>
            <a:endParaRPr lang="en-US" altLang="en-US" sz="200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charset="0"/>
              <a:buAutoNum type="arabicPeriod"/>
            </a:pPr>
            <a:r>
              <a:rPr lang="en-US" altLang="en-US" sz="2000">
                <a:solidFill>
                  <a:schemeClr val="tx1"/>
                </a:solidFill>
              </a:rPr>
              <a:t>Jelaskan perbedaan utama tanggung jawab sekutu dalam Persekutuan Perdata dan Firma terhadap pihak ketiga.</a:t>
            </a:r>
            <a:endParaRPr lang="en-US" altLang="en-US" sz="200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charset="0"/>
              <a:buAutoNum type="arabicPeriod"/>
            </a:pPr>
            <a:r>
              <a:rPr lang="en-US" altLang="en-US" sz="2000">
                <a:solidFill>
                  <a:schemeClr val="tx1"/>
                </a:solidFill>
              </a:rPr>
              <a:t>Jika keempat orang tersebut ingin menjadikan “ABC Kitchen” sebagai firma yang sah secara hukum, langkah-langkah apa saja yang wajib ditempuh sesuai ketentuan KUHD Pasal 16–35?</a:t>
            </a:r>
            <a:endParaRPr lang="en-US" altLang="en-US" sz="20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/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  <a:endParaRPr lang="en-US" sz="4000" b="1"/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1"/>
          <p:cNvSpPr txBox="1"/>
          <p:nvPr/>
        </p:nvSpPr>
        <p:spPr>
          <a:xfrm>
            <a:off x="241300" y="737870"/>
            <a:ext cx="8486775" cy="5328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350"/>
              </a:lnSpc>
              <a:buFont typeface="+mj-lt"/>
            </a:pPr>
            <a:r>
              <a:rPr lang="en-US" altLang="en-US" sz="3000" dirty="0">
                <a:solidFill>
                  <a:schemeClr val="tx1"/>
                </a:solidFill>
              </a:rPr>
              <a:t>DASAR HUKUM FIRMA</a:t>
            </a:r>
            <a:endParaRPr lang="en-US" altLang="en-US" sz="3000" dirty="0">
              <a:solidFill>
                <a:schemeClr val="tx1"/>
              </a:solidFill>
            </a:endParaRPr>
          </a:p>
          <a:p>
            <a:pPr algn="ctr">
              <a:lnSpc>
                <a:spcPts val="2350"/>
              </a:lnSpc>
              <a:buFont typeface="+mj-lt"/>
            </a:pPr>
            <a:endParaRPr lang="en-US" altLang="en-US" sz="3000" dirty="0">
              <a:solidFill>
                <a:schemeClr val="tx1"/>
              </a:solidFill>
            </a:endParaRPr>
          </a:p>
          <a:p>
            <a:pPr marL="457200" indent="-457200" algn="just">
              <a:lnSpc>
                <a:spcPts val="2350"/>
              </a:lnSpc>
              <a:buFont typeface="Wingdings" panose="05000000000000000000" charset="0"/>
              <a:buChar char="Ø"/>
            </a:pPr>
            <a:r>
              <a:rPr lang="en-US" altLang="en-US" sz="2500" dirty="0">
                <a:solidFill>
                  <a:schemeClr val="tx1"/>
                </a:solidFill>
              </a:rPr>
              <a:t>Diatur dalam Kitab Undang-Undang Hukum Dagang (KUHD) Pasal 16–35.</a:t>
            </a:r>
            <a:endParaRPr lang="en-US" altLang="en-US" sz="2500" dirty="0">
              <a:solidFill>
                <a:schemeClr val="tx1"/>
              </a:solidFill>
            </a:endParaRPr>
          </a:p>
          <a:p>
            <a:pPr marL="457200" indent="-457200" algn="just">
              <a:lnSpc>
                <a:spcPts val="2350"/>
              </a:lnSpc>
              <a:buFont typeface="Wingdings" panose="05000000000000000000" charset="0"/>
              <a:buChar char="Ø"/>
            </a:pPr>
            <a:r>
              <a:rPr lang="en-US" altLang="en-US" sz="2500" dirty="0">
                <a:solidFill>
                  <a:schemeClr val="tx1"/>
                </a:solidFill>
              </a:rPr>
              <a:t>Berlaku juga ketentuan umum KUHPerdata Pasal 1618–1652 tentang persekutuan perdata.</a:t>
            </a:r>
            <a:endParaRPr lang="en-US" altLang="en-US" sz="2500" dirty="0">
              <a:solidFill>
                <a:schemeClr val="tx1"/>
              </a:solidFill>
            </a:endParaRPr>
          </a:p>
          <a:p>
            <a:pPr marL="457200" indent="-457200" algn="just">
              <a:lnSpc>
                <a:spcPts val="2350"/>
              </a:lnSpc>
              <a:buFont typeface="Wingdings" panose="05000000000000000000" charset="0"/>
              <a:buChar char="Ø"/>
            </a:pPr>
            <a:r>
              <a:rPr lang="en-US" altLang="en-US" sz="2500" dirty="0">
                <a:solidFill>
                  <a:schemeClr val="tx1"/>
                </a:solidFill>
              </a:rPr>
              <a:t>Firma merupakan persekutuan perdata yang bersifat khusus dan berorientasi pada kegiatan dagang.</a:t>
            </a:r>
            <a:endParaRPr lang="en-US" altLang="en-US" sz="250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+mj-lt"/>
            </a:pPr>
            <a:endParaRPr lang="en-US" altLang="en-US" sz="250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+mj-lt"/>
            </a:pPr>
            <a:r>
              <a:rPr lang="en-US" altLang="en-US" sz="2500" dirty="0">
                <a:solidFill>
                  <a:schemeClr val="tx1"/>
                </a:solidFill>
              </a:rPr>
              <a:t>Artinya: Firma tidak berdiri sebagai badan hukum tersendiri, sehingga tanggung jawab melekat langsung pada para sekutu.</a:t>
            </a:r>
            <a:endParaRPr lang="en-US" altLang="en-US" sz="25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6060" y="693420"/>
            <a:ext cx="8744585" cy="5629275"/>
          </a:xfrm>
        </p:spPr>
        <p:txBody>
          <a:bodyPr>
            <a:noAutofit/>
          </a:bodyPr>
          <a:lstStyle/>
          <a:p>
            <a:pPr algn="ctr"/>
            <a:r>
              <a:rPr lang="en-US" altLang="en-US" sz="2200" b="1">
                <a:solidFill>
                  <a:schemeClr val="tx1"/>
                </a:solidFill>
              </a:rPr>
              <a:t>PENGERTIAN FIRMA</a:t>
            </a:r>
            <a:endParaRPr lang="en-US" altLang="en-US" sz="2200" b="1">
              <a:solidFill>
                <a:schemeClr val="tx1"/>
              </a:solidFill>
            </a:endParaRPr>
          </a:p>
          <a:p>
            <a:pPr algn="ctr"/>
            <a:endParaRPr lang="en-US" altLang="en-US" sz="2200" b="1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Ø"/>
            </a:pPr>
            <a:r>
              <a:rPr lang="en-US" altLang="en-US" sz="2200">
                <a:solidFill>
                  <a:schemeClr val="tx1"/>
                </a:solidFill>
              </a:rPr>
              <a:t>Firma adalah persekutuan antara dua orang atau lebih yang sepakat menjalankan perusahaan dengan nama bersama dan tujuan memperoleh keuntungan.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Ø"/>
            </a:pPr>
            <a:r>
              <a:rPr lang="en-US" altLang="en-US" sz="2200">
                <a:solidFill>
                  <a:schemeClr val="tx1"/>
                </a:solidFill>
              </a:rPr>
              <a:t>Para sekutu menyumbangkan modal, tenaga, atau keahlian.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Ø"/>
            </a:pPr>
            <a:r>
              <a:rPr lang="en-US" altLang="en-US" sz="2200">
                <a:solidFill>
                  <a:schemeClr val="tx1"/>
                </a:solidFill>
              </a:rPr>
              <a:t>Tanggung jawab para sekutu tidak terbatas sampai pada harta pribadi.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/>
            <a:endParaRPr lang="en-US" altLang="en-US" sz="2200">
              <a:solidFill>
                <a:schemeClr val="tx1"/>
              </a:solidFill>
            </a:endParaRPr>
          </a:p>
          <a:p>
            <a:pPr algn="just"/>
            <a:r>
              <a:rPr lang="en-US" altLang="en-US" sz="2200">
                <a:solidFill>
                  <a:schemeClr val="tx1"/>
                </a:solidFill>
              </a:rPr>
              <a:t>Contoh: Firma “Rama &amp; Partners” didirikan dua konsultan pajak untuk mengelola klien perusahaan besar.</a:t>
            </a:r>
            <a:endParaRPr lang="en-US" altLang="en-US" sz="22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6060" y="693420"/>
            <a:ext cx="8744585" cy="5629275"/>
          </a:xfrm>
        </p:spPr>
        <p:txBody>
          <a:bodyPr>
            <a:noAutofit/>
          </a:bodyPr>
          <a:lstStyle/>
          <a:p>
            <a:pPr algn="ctr"/>
            <a:r>
              <a:rPr lang="en-US" altLang="en-US" sz="2200">
                <a:solidFill>
                  <a:schemeClr val="tx1"/>
                </a:solidFill>
              </a:rPr>
              <a:t>KARAKTERISTIK FIRMA</a:t>
            </a:r>
            <a:endParaRPr lang="en-US" altLang="en-US" sz="2200">
              <a:solidFill>
                <a:schemeClr val="tx1"/>
              </a:solidFill>
            </a:endParaRPr>
          </a:p>
          <a:p>
            <a:pPr algn="ctr"/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Minimal dua sekutu yang terlibat aktif.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Menggunakan nama bersama yang dikenal publik.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Tidak memiliki kepribadian hukum sendiri.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Tanggung jawab pribadi dan tanggung renteng atas seluruh utang.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Dibentuk melalui akta notaris dan diumumkan di Berita Negara.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/>
            <a:endParaRPr lang="en-US" altLang="en-US" sz="2200">
              <a:solidFill>
                <a:schemeClr val="tx1"/>
              </a:solidFill>
            </a:endParaRPr>
          </a:p>
          <a:p>
            <a:pPr algn="just"/>
            <a:r>
              <a:rPr lang="en-US" altLang="en-US" sz="2200">
                <a:solidFill>
                  <a:schemeClr val="tx1"/>
                </a:solidFill>
              </a:rPr>
              <a:t>Implikasi: Firma bukan entitas terpisah; jika firma berutang, maka seluruh sekutu ikut menanggung.</a:t>
            </a:r>
            <a:endParaRPr lang="en-US" altLang="en-US" sz="22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6060" y="693420"/>
            <a:ext cx="8744585" cy="5629275"/>
          </a:xfrm>
        </p:spPr>
        <p:txBody>
          <a:bodyPr>
            <a:noAutofit/>
          </a:bodyPr>
          <a:lstStyle/>
          <a:p>
            <a:pPr algn="ctr"/>
            <a:r>
              <a:rPr lang="en-US" altLang="en-US" sz="2200">
                <a:solidFill>
                  <a:schemeClr val="tx1"/>
                </a:solidFill>
              </a:rPr>
              <a:t>PRINSIP TANGGUNG RENTENG (JOINT LIABILITY)</a:t>
            </a:r>
            <a:endParaRPr lang="en-US" altLang="en-US" sz="2200">
              <a:solidFill>
                <a:schemeClr val="tx1"/>
              </a:solidFill>
            </a:endParaRPr>
          </a:p>
          <a:p>
            <a:pPr algn="ctr"/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200">
                <a:solidFill>
                  <a:schemeClr val="tx1"/>
                </a:solidFill>
              </a:rPr>
              <a:t>Setiap sekutu bertanggung jawab bersama-sama dan secara pribadi atas utang firma.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200">
                <a:solidFill>
                  <a:schemeClr val="tx1"/>
                </a:solidFill>
              </a:rPr>
              <a:t>Kreditur bebas menagih kepada salah satu atau semua sekutu.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200">
                <a:solidFill>
                  <a:schemeClr val="tx1"/>
                </a:solidFill>
              </a:rPr>
              <a:t>Sekutu yang melunasi utang dapat menuntut penggantian kepada sekutu lainnya.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/>
            <a:r>
              <a:rPr lang="en-US" altLang="en-US" sz="2200">
                <a:solidFill>
                  <a:schemeClr val="tx1"/>
                </a:solidFill>
              </a:rPr>
              <a:t>Contoh: Firma “Sinar Jaya” berutang Rp300 juta. Jika hanya sekutu A yang membayar, ia berhak menagih kembali bagian B dan C.</a:t>
            </a:r>
            <a:endParaRPr lang="en-US" altLang="en-US" sz="22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6060" y="693420"/>
            <a:ext cx="8744585" cy="5629275"/>
          </a:xfrm>
        </p:spPr>
        <p:txBody>
          <a:bodyPr>
            <a:noAutofit/>
          </a:bodyPr>
          <a:lstStyle/>
          <a:p>
            <a:pPr algn="ctr"/>
            <a:r>
              <a:rPr lang="en-US" altLang="en-US" sz="2200">
                <a:solidFill>
                  <a:schemeClr val="tx1"/>
                </a:solidFill>
              </a:rPr>
              <a:t>TUJUAN PEMBENTUKAN FIRMA</a:t>
            </a:r>
            <a:endParaRPr lang="en-US" altLang="en-US" sz="2200">
              <a:solidFill>
                <a:schemeClr val="tx1"/>
              </a:solidFill>
            </a:endParaRPr>
          </a:p>
          <a:p>
            <a:pPr algn="ctr"/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Menggabungkan modal dan kemampuan manajerial agar usaha lebih besar.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Menjalankan kegiatan bisnis bersama dengan risiko bersama.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Meningkatkan kepercayaan mitra usaha karena tanggung jawab sekutu bersifat pribadi.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/>
            <a:endParaRPr lang="en-US" altLang="en-US" sz="2200">
              <a:solidFill>
                <a:schemeClr val="tx1"/>
              </a:solidFill>
            </a:endParaRPr>
          </a:p>
          <a:p>
            <a:pPr algn="just"/>
            <a:r>
              <a:rPr lang="en-US" altLang="en-US" sz="2200">
                <a:solidFill>
                  <a:schemeClr val="tx1"/>
                </a:solidFill>
              </a:rPr>
              <a:t>Contoh: Dua akuntan mendirikan firma agar dapat menerima klien korporasi dengan reputasi yang lebih kuat.</a:t>
            </a:r>
            <a:endParaRPr lang="en-US" altLang="en-US" sz="22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6060" y="693420"/>
            <a:ext cx="8744585" cy="5629275"/>
          </a:xfrm>
        </p:spPr>
        <p:txBody>
          <a:bodyPr>
            <a:noAutofit/>
          </a:bodyPr>
          <a:lstStyle/>
          <a:p>
            <a:pPr algn="ctr"/>
            <a:r>
              <a:rPr lang="en-US" altLang="en-US" sz="2200">
                <a:solidFill>
                  <a:schemeClr val="tx1"/>
                </a:solidFill>
              </a:rPr>
              <a:t>JENIS SEKUTU DALAM FIRMA</a:t>
            </a:r>
            <a:endParaRPr lang="en-US" altLang="en-US" sz="2200">
              <a:solidFill>
                <a:schemeClr val="tx1"/>
              </a:solidFill>
            </a:endParaRPr>
          </a:p>
          <a:p>
            <a:pPr algn="ctr"/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200">
                <a:solidFill>
                  <a:schemeClr val="tx1"/>
                </a:solidFill>
              </a:rPr>
              <a:t>Sekutu Aktif: mengelola dan mewakili firma dalam kegiatan usaha.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/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200">
                <a:solidFill>
                  <a:schemeClr val="tx1"/>
                </a:solidFill>
              </a:rPr>
              <a:t>Sekutu Pasif: hanya menyetor modal dan tidak terlibat dalam pengurusan.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/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200">
                <a:solidFill>
                  <a:schemeClr val="tx1"/>
                </a:solidFill>
              </a:rPr>
              <a:t>Setiap sekutu memiliki hak suara sesuai kesepakatan dalam akta pendirian.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/>
            <a:endParaRPr lang="en-US" altLang="en-US" sz="2200">
              <a:solidFill>
                <a:schemeClr val="tx1"/>
              </a:solidFill>
            </a:endParaRPr>
          </a:p>
          <a:p>
            <a:pPr algn="just"/>
            <a:r>
              <a:rPr lang="en-US" altLang="en-US" sz="2200">
                <a:solidFill>
                  <a:schemeClr val="tx1"/>
                </a:solidFill>
              </a:rPr>
              <a:t>Contoh: Sekutu A aktif mengurus operasional, sekutu B hanya menjadi investor.</a:t>
            </a:r>
            <a:endParaRPr lang="en-US" altLang="en-US" sz="22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6060" y="693420"/>
            <a:ext cx="8744585" cy="5629275"/>
          </a:xfrm>
        </p:spPr>
        <p:txBody>
          <a:bodyPr>
            <a:noAutofit/>
          </a:bodyPr>
          <a:lstStyle/>
          <a:p>
            <a:pPr algn="ctr"/>
            <a:r>
              <a:rPr lang="en-US" altLang="en-US" sz="2200">
                <a:solidFill>
                  <a:schemeClr val="tx1"/>
                </a:solidFill>
              </a:rPr>
              <a:t>KONTRIBUSI (INBRENG) SEKUTU</a:t>
            </a:r>
            <a:endParaRPr lang="en-US" altLang="en-US" sz="2200">
              <a:solidFill>
                <a:schemeClr val="tx1"/>
              </a:solidFill>
            </a:endParaRPr>
          </a:p>
          <a:p>
            <a:pPr algn="ctr"/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Dapat berupa uang, barang, tenaga, atau keahlian profesional.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Semua kontribusi harus dicatat dalam akta pendirian.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Besar kecilnya inbreng menentukan porsi laba dan tanggung jawab.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/>
            <a:endParaRPr lang="en-US" altLang="en-US" sz="2200">
              <a:solidFill>
                <a:schemeClr val="tx1"/>
              </a:solidFill>
            </a:endParaRPr>
          </a:p>
          <a:p>
            <a:pPr algn="just"/>
            <a:r>
              <a:rPr lang="en-US" altLang="en-US" sz="2200">
                <a:solidFill>
                  <a:schemeClr val="tx1"/>
                </a:solidFill>
              </a:rPr>
              <a:t>Contoh: A menyetor Rp100 juta, B menyetor keahlian hukum; pembagian laba 70:30.</a:t>
            </a:r>
            <a:endParaRPr lang="en-US" altLang="en-US" sz="22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tags/tag1.xml><?xml version="1.0" encoding="utf-8"?>
<p:tagLst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2.xml><?xml version="1.0" encoding="utf-8"?>
<p:tagLst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8205</Words>
  <Application>WPS Presentation</Application>
  <PresentationFormat>On-screen Show (4:3)</PresentationFormat>
  <Paragraphs>207</Paragraphs>
  <Slides>24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34" baseType="lpstr">
      <vt:lpstr>Arial</vt:lpstr>
      <vt:lpstr>SimSun</vt:lpstr>
      <vt:lpstr>Wingdings</vt:lpstr>
      <vt:lpstr>Calibri</vt:lpstr>
      <vt:lpstr>Times New Roman</vt:lpstr>
      <vt:lpstr>Cambria</vt:lpstr>
      <vt:lpstr>Wingdings</vt:lpstr>
      <vt:lpstr>Microsoft YaHei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Intan Meitasari</cp:lastModifiedBy>
  <cp:revision>539</cp:revision>
  <cp:lastPrinted>2017-08-29T02:54:00Z</cp:lastPrinted>
  <dcterms:created xsi:type="dcterms:W3CDTF">2010-04-18T12:06:00Z</dcterms:created>
  <dcterms:modified xsi:type="dcterms:W3CDTF">2025-10-27T03:51:56Z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63FF5585FBAC497AA5C1E1856302071D_12</vt:lpwstr>
  </property>
  <property fmtid="{D5CDD505-2E9C-101B-9397-08002B2CF9AE}" pid="3" name="KSOProductBuildVer">
    <vt:lpwstr>1033-12.2.0.23131</vt:lpwstr>
  </property>
</Properties>
</file>