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299" r:id="rId5"/>
    <p:sldId id="319" r:id="rId6"/>
    <p:sldId id="301" r:id="rId7"/>
    <p:sldId id="321" r:id="rId8"/>
    <p:sldId id="302" r:id="rId9"/>
    <p:sldId id="330" r:id="rId10"/>
    <p:sldId id="303" r:id="rId11"/>
    <p:sldId id="332" r:id="rId12"/>
    <p:sldId id="331" r:id="rId13"/>
    <p:sldId id="333" r:id="rId14"/>
    <p:sldId id="334" r:id="rId15"/>
    <p:sldId id="318" r:id="rId16"/>
  </p:sldIdLst>
  <p:sldSz cx="9144000" cy="6858000" type="screen4x3"/>
  <p:notesSz cx="7045325" cy="934529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60"/>
        <p:guide pos="284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19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3.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87960"/>
            <a:ext cx="7647940" cy="64579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 -HUKUM TRANSAKSI BISNIS</a:t>
            </a:r>
            <a:r>
              <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INTERNASIONAL</a:t>
            </a:r>
            <a:r>
              <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kumimoji="0" lang="en-US" alt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US" altLang="en-US" sz="1200" dirty="0">
                <a:solidFill>
                  <a:schemeClr val="tx1"/>
                </a:solidFill>
                <a:effectLst/>
                <a:latin typeface="Arial" panose="020B0604020202020204" pitchFamily="34" charset="0"/>
                <a:cs typeface="Arial" panose="020B0604020202020204" pitchFamily="34" charset="0"/>
                <a:sym typeface="+mn-ea"/>
              </a:rPr>
              <a:t>Peraturan Tentang Pembuatan Kontrak-</a:t>
            </a:r>
            <a:endPar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467995" y="260985"/>
            <a:ext cx="6347460" cy="665480"/>
          </a:xfrm>
          <a:prstGeom prst="rect">
            <a:avLst/>
          </a:prstGeom>
          <a:noFill/>
        </p:spPr>
        <p:txBody>
          <a:bodyPr wrap="square" rtlCol="0" anchor="t">
            <a:no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 INTERNASIONAL</a:t>
            </a:r>
            <a:r>
              <a:rPr 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endPar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r>
              <a:rPr lang="en-US" altLang="id-ID" sz="1200" dirty="0">
                <a:effectLst/>
                <a:latin typeface="Arial" panose="020B0604020202020204" pitchFamily="34" charset="0"/>
                <a:ea typeface="Calibri" panose="020F0502020204030204" pitchFamily="34" charset="0"/>
                <a:cs typeface="Arial" panose="020B0604020202020204" pitchFamily="34" charset="0"/>
                <a:sym typeface="+mn-ea"/>
              </a:rPr>
              <a:t>- </a:t>
            </a:r>
            <a:r>
              <a:rPr lang="en-US" altLang="en-US" sz="1200" dirty="0">
                <a:effectLst/>
                <a:latin typeface="Arial" panose="020B0604020202020204" pitchFamily="34" charset="0"/>
                <a:cs typeface="Arial" panose="020B0604020202020204" pitchFamily="34" charset="0"/>
                <a:sym typeface="+mn-ea"/>
              </a:rPr>
              <a:t>Peraturan Tentang Pembuatan Kontrak-</a:t>
            </a:r>
            <a:endPar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
        <p:nvSpPr>
          <p:cNvPr id="4" name="Text Box 3"/>
          <p:cNvSpPr txBox="1"/>
          <p:nvPr userDrawn="1"/>
        </p:nvSpPr>
        <p:spPr>
          <a:xfrm>
            <a:off x="4217035" y="194119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1876425"/>
          </a:xfrm>
          <a:prstGeom prst="rect">
            <a:avLst/>
          </a:prstGeom>
          <a:noFill/>
        </p:spPr>
        <p:txBody>
          <a:bodyPr wrap="square" lIns="91440" tIns="45720" rIns="91440" bIns="45720">
            <a:spAutoFit/>
          </a:bodyPr>
          <a:lstStyle/>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Peraturan Tentang Pembuatan Kontrak</a:t>
            </a:r>
            <a:endParaRPr lang="en-US" altLang="en-US"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a:p>
            <a:pPr algn="ctr"/>
            <a:r>
              <a:rPr 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PERTEMUAN </a:t>
            </a:r>
            <a:r>
              <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KE 6</a:t>
            </a:r>
            <a:endPar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91795" y="624205"/>
            <a:ext cx="8361045" cy="5620385"/>
          </a:xfrm>
        </p:spPr>
        <p:txBody>
          <a:bodyPr>
            <a:normAutofit lnSpcReduction="20000"/>
          </a:bodyPr>
          <a:p>
            <a:pPr algn="just"/>
            <a:r>
              <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Hasil Putusan</a:t>
            </a:r>
            <a:endPar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solidFill>
                  <a:schemeClr val="tx1"/>
                </a:solidFill>
                <a:effectLst/>
                <a:latin typeface="Bookman Old Style" panose="02050604050505020204" charset="0"/>
                <a:cs typeface="Bookman Old Style" panose="02050604050505020204" charset="0"/>
              </a:rPr>
              <a:t>Dasar hakim menetapkan putusan:</a:t>
            </a:r>
            <a:endParaRPr lang="en-US">
              <a:solidFill>
                <a:schemeClr val="tx1"/>
              </a:solidFill>
              <a:effectLst/>
              <a:latin typeface="Bookman Old Style" panose="02050604050505020204" charset="0"/>
              <a:cs typeface="Bookman Old Style" panose="02050604050505020204" charset="0"/>
            </a:endParaRPr>
          </a:p>
          <a:p>
            <a:pPr marL="742950" indent="-742950" algn="just">
              <a:buFont typeface="+mj-lt"/>
              <a:buAutoNum type="arabicPeriod"/>
            </a:pPr>
            <a:r>
              <a:rPr lang="en-US">
                <a:solidFill>
                  <a:schemeClr val="tx1"/>
                </a:solidFill>
                <a:effectLst/>
                <a:latin typeface="Bookman Old Style" panose="02050604050505020204" charset="0"/>
                <a:cs typeface="Bookman Old Style" panose="02050604050505020204" charset="0"/>
              </a:rPr>
              <a:t>Mengikuti domisili Cometals di New York</a:t>
            </a:r>
            <a:endParaRPr lang="en-US">
              <a:solidFill>
                <a:schemeClr val="tx1"/>
              </a:solidFill>
              <a:effectLst/>
              <a:latin typeface="Bookman Old Style" panose="02050604050505020204" charset="0"/>
              <a:cs typeface="Bookman Old Style" panose="02050604050505020204" charset="0"/>
            </a:endParaRPr>
          </a:p>
          <a:p>
            <a:pPr marL="742950" indent="-742950" algn="just">
              <a:buFont typeface="+mj-lt"/>
              <a:buAutoNum type="arabicPeriod"/>
            </a:pPr>
            <a:r>
              <a:rPr lang="en-US">
                <a:solidFill>
                  <a:schemeClr val="tx1"/>
                </a:solidFill>
                <a:effectLst/>
                <a:latin typeface="Bookman Old Style" panose="02050604050505020204" charset="0"/>
                <a:cs typeface="Bookman Old Style" panose="02050604050505020204" charset="0"/>
              </a:rPr>
              <a:t>Negoisasi berlangsung antara Cometals di New York dan Agrimen di Afrika Selatan</a:t>
            </a:r>
            <a:endParaRPr lang="en-US">
              <a:solidFill>
                <a:schemeClr val="tx1"/>
              </a:solidFill>
              <a:effectLst/>
              <a:latin typeface="Bookman Old Style" panose="02050604050505020204" charset="0"/>
              <a:cs typeface="Bookman Old Style" panose="02050604050505020204" charset="0"/>
            </a:endParaRPr>
          </a:p>
          <a:p>
            <a:pPr marL="742950" indent="-742950" algn="just">
              <a:buFont typeface="+mj-lt"/>
              <a:buAutoNum type="arabicPeriod"/>
            </a:pPr>
            <a:r>
              <a:rPr lang="en-US">
                <a:solidFill>
                  <a:schemeClr val="tx1"/>
                </a:solidFill>
                <a:effectLst/>
                <a:latin typeface="Bookman Old Style" panose="02050604050505020204" charset="0"/>
                <a:cs typeface="Bookman Old Style" panose="02050604050505020204" charset="0"/>
              </a:rPr>
              <a:t>Surat Perjanjian disiapkan di tempat Cometals di New York</a:t>
            </a:r>
            <a:endParaRPr lang="en-US">
              <a:solidFill>
                <a:schemeClr val="tx1"/>
              </a:solidFill>
              <a:effectLst/>
              <a:latin typeface="Bookman Old Style" panose="02050604050505020204" charset="0"/>
              <a:cs typeface="Bookman Old Style" panose="02050604050505020204" charset="0"/>
            </a:endParaRPr>
          </a:p>
          <a:p>
            <a:pPr marL="742950" indent="-742950" algn="just">
              <a:buFont typeface="+mj-lt"/>
              <a:buAutoNum type="arabicPeriod"/>
            </a:pPr>
            <a:r>
              <a:rPr lang="en-US">
                <a:solidFill>
                  <a:schemeClr val="tx1"/>
                </a:solidFill>
                <a:effectLst/>
                <a:latin typeface="Bookman Old Style" panose="02050604050505020204" charset="0"/>
                <a:cs typeface="Bookman Old Style" panose="02050604050505020204" charset="0"/>
              </a:rPr>
              <a:t>Lokasi pengantaran di Rotterdarm</a:t>
            </a:r>
            <a:endParaRPr lang="en-US">
              <a:solidFill>
                <a:schemeClr val="tx1"/>
              </a:solidFill>
              <a:effectLst/>
              <a:latin typeface="Bookman Old Style" panose="02050604050505020204" charset="0"/>
              <a:cs typeface="Bookman Old Style" panose="02050604050505020204" charset="0"/>
            </a:endParaRPr>
          </a:p>
          <a:p>
            <a:pPr algn="just">
              <a:buFont typeface="+mj-lt"/>
            </a:pPr>
            <a:endParaRPr lang="en-US">
              <a:solidFill>
                <a:schemeClr val="tx1"/>
              </a:solidFill>
              <a:effectLst/>
              <a:latin typeface="Bookman Old Style" panose="02050604050505020204" charset="0"/>
              <a:cs typeface="Bookman Old Style" panose="02050604050505020204" charset="0"/>
            </a:endParaRPr>
          </a:p>
          <a:p>
            <a:pPr algn="just">
              <a:buFont typeface="+mj-lt"/>
            </a:pPr>
            <a:r>
              <a:rPr lang="en-US">
                <a:solidFill>
                  <a:schemeClr val="tx1"/>
                </a:solidFill>
                <a:effectLst/>
                <a:latin typeface="Bookman Old Style" panose="02050604050505020204" charset="0"/>
                <a:cs typeface="Bookman Old Style" panose="02050604050505020204" charset="0"/>
              </a:rPr>
              <a:t>Berdasarkan Hukum Belanda, sebuah kontrak yang berisikan tindakan yang melanggar hukum secara otomatis tidak sah dan batal demi hukum.</a:t>
            </a:r>
            <a:endParaRPr lang="en-US">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28600" y="806450"/>
            <a:ext cx="8573135" cy="5362575"/>
          </a:xfrm>
        </p:spPr>
        <p:txBody>
          <a:bodyPr>
            <a:normAutofit lnSpcReduction="10000"/>
          </a:bodyPr>
          <a:p>
            <a:pPr algn="just"/>
            <a:r>
              <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Penafsiran Perjanjian</a:t>
            </a:r>
            <a:endPar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endPar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Sebuah kontrak dalam ketentuan CISG tidak harus dibuat dalam bentuk tertulis. Namun mayoritas kontrak penjualan Internasioanal yang disepakati para pihak biasanya di formulasikan kedalam dokumen yang tertulis (Integrated Contract). Dalam praktek, para pihak terkadang lupa memasukan semua kesepakatan dalam rancangan kontrak secara tertulis. Faktor ini yang kadang memicu perselisigan atau sengketa.</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43510" y="703580"/>
            <a:ext cx="8672830" cy="5436235"/>
          </a:xfrm>
        </p:spPr>
        <p:txBody>
          <a:bodyPr>
            <a:scene3d>
              <a:camera prst="orthographicFront"/>
              <a:lightRig rig="threePt" dir="t"/>
            </a:scene3d>
          </a:bodyPr>
          <a:p>
            <a:pPr algn="just"/>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Sistem Hukum Common Law mengatur tentang </a:t>
            </a:r>
            <a:r>
              <a:rPr lang="en-US" i="1">
                <a:ln/>
                <a:solidFill>
                  <a:schemeClr val="tx1"/>
                </a:solidFill>
                <a:effectLst/>
                <a:latin typeface="Bookman Old Style" panose="02050604050505020204" charset="0"/>
                <a:cs typeface="Bookman Old Style" panose="02050604050505020204" charset="0"/>
              </a:rPr>
              <a:t>Parol Evidence Rule</a:t>
            </a:r>
            <a:r>
              <a:rPr lang="en-US">
                <a:ln/>
                <a:solidFill>
                  <a:schemeClr val="tx1"/>
                </a:solidFill>
                <a:effectLst/>
                <a:latin typeface="Bookman Old Style" panose="02050604050505020204" charset="0"/>
                <a:cs typeface="Bookman Old Style" panose="02050604050505020204" charset="0"/>
              </a:rPr>
              <a:t>. Yaitu status hukum alat bukti di pengadilan diajukan para pihak dan di peroleh  sebelum dibuatnya kontrak tertulis. Pengadilan tidak pernah mempertimbangkan bukti tertulis atau pernyataan lisan terkait kesepakatan tertulis di wujudkan jika isinya bertentangan, berbeda atau merupakan tambahan terhadap persyaratan yang tertuang di dalam kontrak tertulis</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324485" y="835660"/>
            <a:ext cx="7886700" cy="52908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altLang="en-US" sz="3100" dirty="0">
                <a:solidFill>
                  <a:schemeClr val="tx1"/>
                </a:solidFill>
                <a:latin typeface="Bookman Old Style" panose="02050604050505020204" charset="0"/>
                <a:cs typeface="Bookman Old Style" panose="02050604050505020204" charset="0"/>
              </a:rPr>
              <a:t>Perjanjian atau kontrak secara umum adalah sebuah perbuatan hukum yang dilakukansatu atau sejumlah subjek hukum yang satu dengan yang lain dengan kesepakatan yang mengikat satu sama lain atas hal tertentu dalam lapangan harta kekayaan. Lebih singkatnya, perjanjian adalah kesepakatan yang memberi akibat hukum.</a:t>
            </a:r>
            <a:endParaRPr lang="en-US" altLang="en-US" sz="3100" dirty="0">
              <a:solidFill>
                <a:schemeClr val="tx1"/>
              </a:solidFill>
              <a:latin typeface="Bookman Old Style" panose="02050604050505020204" charset="0"/>
              <a:cs typeface="Bookman Old Style" panose="0205060405050502020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lnSpcReduction="2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buFont typeface="Wingdings" panose="05000000000000000000" charset="0"/>
            </a:pPr>
            <a:endParaRPr lang="en-US" altLang="en-US" sz="3200" dirty="0">
              <a:ln/>
              <a:solidFill>
                <a:schemeClr val="tx1"/>
              </a:solidFill>
              <a:effectLst/>
              <a:latin typeface="Bookman Old Style" panose="02050604050505020204" charset="0"/>
              <a:cs typeface="Bookman Old Style" panose="02050604050505020204" charset="0"/>
            </a:endParaRPr>
          </a:p>
          <a:p>
            <a:pPr algn="ctr">
              <a:buFont typeface="Wingdings" panose="05000000000000000000" charset="0"/>
            </a:pPr>
            <a:endParaRPr lang="en-US" altLang="en-US" sz="3200" dirty="0">
              <a:ln/>
              <a:solidFill>
                <a:schemeClr val="tx1"/>
              </a:solidFill>
              <a:effectLst/>
              <a:latin typeface="Bookman Old Style" panose="02050604050505020204" charset="0"/>
              <a:cs typeface="Bookman Old Style" panose="02050604050505020204" charset="0"/>
            </a:endParaRPr>
          </a:p>
          <a:p>
            <a:pPr algn="ctr">
              <a:buFont typeface="Wingdings" panose="05000000000000000000" charset="0"/>
            </a:pPr>
            <a:r>
              <a:rPr lang="en-US" altLang="en-US" sz="3200" dirty="0">
                <a:ln/>
                <a:solidFill>
                  <a:schemeClr val="tx1"/>
                </a:solidFill>
                <a:effectLst/>
                <a:latin typeface="Bookman Old Style" panose="02050604050505020204" charset="0"/>
                <a:cs typeface="Bookman Old Style" panose="02050604050505020204" charset="0"/>
              </a:rPr>
              <a:t>Perjanjian merupakan salah satu sumber perikatan. Perikatan hasil perjanjian memanglah diinginkan pihak yang terkait dalam perjanjian, sedangkan perikatan hasil dari undang-undang diciptakan uu di luar kehendak pihak terkait. Tujuan dua orang mengadakan suatu perjanjian adalah agar keduanya terikat dalam suatu hukum perjanjian.</a:t>
            </a:r>
            <a:endParaRPr lang="en-US" altLang="en-US" sz="3200" dirty="0">
              <a:ln/>
              <a:solidFill>
                <a:schemeClr val="tx1"/>
              </a:solidFill>
              <a:effectLst/>
              <a:latin typeface="Bookman Old Style" panose="02050604050505020204" charset="0"/>
              <a:cs typeface="Bookman Old Style" panose="02050604050505020204" charset="0"/>
            </a:endParaRPr>
          </a:p>
          <a:p>
            <a:pPr algn="ctr">
              <a:buFont typeface="Wingdings" panose="05000000000000000000" charset="0"/>
            </a:pPr>
            <a:endParaRPr lang="en-US" altLang="en-US" sz="3200" dirty="0">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Berdasarkan Pasal 1320 KUH Perdata, syarat sahnya suatu perjanjian, antara lain:</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algn="just">
              <a:buFont typeface="Arial" panose="020B0604020202020204" pitchFamily="34" charset="0"/>
            </a:pP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Sepakat mereka yang mengikat dirinya.</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Kecakapan untuk membuat suatu perikatan.</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Suatu hal tertentu.</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Suatu sebab yang dikehendaki.</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a:p>
            <a:pPr algn="just">
              <a:buFont typeface="Arial" panose="020B0604020202020204" pitchFamily="34" charset="0"/>
            </a:pPr>
            <a:r>
              <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rPr>
              <a:t>Syarat pertama dan kedua merupakan syarat subjektif sebab keduanya harus dipenuhi subjek hukum. Sedangkan syarat ketiga dan keempat merupakan syarat objektif sebab harus dipenuhi objek perjanjian. Hal ini sesuai dengan sistem Civil Law.</a:t>
            </a:r>
            <a:endParaRPr lang="en-US" altLang="en-US" sz="2300" dirty="0">
              <a:solidFill>
                <a:schemeClr val="tx1"/>
              </a:solidFill>
              <a:latin typeface="Bookman Old Style" panose="02050604050505020204" charset="0"/>
              <a:ea typeface="Cambria" panose="02040503050406030204" pitchFamily="18" charset="0"/>
              <a:cs typeface="Bookman Old Style" panose="0205060405050502020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70510" y="698500"/>
            <a:ext cx="8542020" cy="5347970"/>
          </a:xfrm>
          <a:prstGeom prst="rect">
            <a:avLst/>
          </a:prstGeom>
        </p:spPr>
        <p:txBody>
          <a:bodyPr vert="horz" lIns="91440" tIns="45720" rIns="91440" bIns="45720" rtlCol="0">
            <a:noAutofit/>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panose="05000000000000000000" charset="0"/>
            </a:pPr>
            <a:r>
              <a:rPr lang="en-US" altLang="en-US" sz="2400" dirty="0">
                <a:ln/>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CISG tidak mengatur tentang validitas atau keabsahan sebuah kontrak. Peraturan yang ada di dalam CISG hanya memfokuskan pada peraturan tentang formasi atau pembentukan sebuah kontrak beserta dengan hak dan kewajiban para pihak</a:t>
            </a:r>
            <a:endParaRPr lang="en-US" altLang="en-US" sz="2400" dirty="0">
              <a:ln/>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endParaRPr lang="en-US" altLang="en-US" sz="2400" dirty="0">
              <a:ln/>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r>
              <a:rPr lang="en-US" altLang="en-US" sz="2400" dirty="0">
                <a:ln/>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Peraturan tentang validitas kontrak, berupa penentuan kecakapan hukum para pihak dan kesalahan para pihak diserahkan pada hukum domestik atau hukum nasional di setiap negara peserta CISG. Consideratioan atau manfaat yang diperoleh salah satu pihak seperti yang disyratkan dalam hukum kontrak negara common law tidak disebutkan atau tidak dijadikan syarat dalam modifikasi atau penghentian berlakunya suatu kontrak dalam CISG (Pasal 29)</a:t>
            </a:r>
            <a:endParaRPr lang="en-US" altLang="en-US" sz="2400" dirty="0">
              <a:ln/>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8745855" cy="5625465"/>
          </a:xfrm>
          <a:prstGeom prst="rect">
            <a:avLst/>
          </a:prstGeom>
        </p:spPr>
        <p:txBody>
          <a:bodyPr vert="horz" lIns="91440" tIns="45720" rIns="91440" bIns="45720" rtlCol="0">
            <a:normAutofit/>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2500" dirty="0">
                <a:ln/>
                <a:solidFill>
                  <a:schemeClr val="tx1"/>
                </a:solidFill>
                <a:effectLst/>
                <a:latin typeface="Bookman Old Style" panose="02050604050505020204" charset="0"/>
                <a:cs typeface="Bookman Old Style" panose="02050604050505020204" charset="0"/>
              </a:rPr>
              <a:t>CISG tidak mensyratkan bahwa perjanjian harus dalam bentuk tertulis seperti diatur dalam Pasal 11. Namun, kehadiran saksi dapat dijadikan sebagai alat bukti tentang terjadinya kontrak. Hal ini sesuai dengan konsep dasar CISG bahwa perjanjian Internasional memberikan keluasaan yang besar kepada para pihak dalam membuat kontrak.</a:t>
            </a:r>
            <a:endParaRPr lang="en-US" altLang="id-ID" sz="2500" dirty="0">
              <a:ln/>
              <a:solidFill>
                <a:schemeClr val="tx1"/>
              </a:solidFill>
              <a:effectLst/>
              <a:latin typeface="Bookman Old Style" panose="02050604050505020204" charset="0"/>
              <a:cs typeface="Bookman Old Style" panose="0205060405050502020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79862" y="4077426"/>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25450" y="807085"/>
            <a:ext cx="8239125" cy="5333365"/>
          </a:xfrm>
        </p:spPr>
        <p:txBody>
          <a:bodyPr>
            <a:scene3d>
              <a:camera prst="orthographicFront"/>
              <a:lightRig rig="threePt" dir="t"/>
            </a:scene3d>
          </a:bodyPr>
          <a:p>
            <a:pPr algn="just"/>
            <a:r>
              <a:rPr lang="en-US" sz="2400">
                <a:ln/>
                <a:solidFill>
                  <a:schemeClr val="tx1"/>
                </a:solidFill>
                <a:effectLst/>
                <a:latin typeface="Bookman Old Style" panose="02050604050505020204" charset="0"/>
                <a:cs typeface="Bookman Old Style" panose="02050604050505020204" charset="0"/>
              </a:rPr>
              <a:t>Mengenai perjanjian tertulis (Pasal 29 CISG), Pasal tersebut mengatur bahwa kontrak dapat di ubah atau di akhiri dengan persetujuan para pihak.</a:t>
            </a:r>
            <a:endParaRPr lang="en-US" sz="2400">
              <a:ln/>
              <a:solidFill>
                <a:schemeClr val="tx1"/>
              </a:solidFill>
              <a:effectLst/>
              <a:latin typeface="Bookman Old Style" panose="02050604050505020204" charset="0"/>
              <a:cs typeface="Bookman Old Style" panose="02050604050505020204" charset="0"/>
            </a:endParaRPr>
          </a:p>
          <a:p>
            <a:pPr algn="just"/>
            <a:r>
              <a:rPr lang="en-US" sz="2400">
                <a:ln/>
                <a:solidFill>
                  <a:schemeClr val="tx1"/>
                </a:solidFill>
                <a:effectLst/>
                <a:latin typeface="Bookman Old Style" panose="02050604050505020204" charset="0"/>
                <a:cs typeface="Bookman Old Style" panose="02050604050505020204" charset="0"/>
              </a:rPr>
              <a:t>Namun Pasal 29 ayat 2 CISG: modifikasi kontrak secara lisan tidak diperbolehkan kecuali tindakan salah satu pihak tidak berdasarkan klausa dan Pihak lain menyandarkan pada tindakan yang dilakukan oleh salah satu pihak tersebut</a:t>
            </a:r>
            <a:endParaRPr lang="en-US" sz="2400">
              <a:ln/>
              <a:solidFill>
                <a:schemeClr val="tx1"/>
              </a:solidFill>
              <a:effectLst/>
              <a:latin typeface="Bookman Old Style" panose="02050604050505020204" charset="0"/>
              <a:cs typeface="Bookman Old Style" panose="02050604050505020204" charset="0"/>
            </a:endParaRPr>
          </a:p>
          <a:p>
            <a:pPr algn="just"/>
            <a:endParaRPr lang="en-US" sz="2400">
              <a:ln/>
              <a:solidFill>
                <a:schemeClr val="tx1"/>
              </a:solidFill>
              <a:effectLst/>
              <a:latin typeface="Bookman Old Style" panose="02050604050505020204" charset="0"/>
              <a:cs typeface="Bookman Old Style" panose="02050604050505020204" charset="0"/>
            </a:endParaRPr>
          </a:p>
          <a:p>
            <a:pPr algn="just"/>
            <a:r>
              <a:rPr lang="en-US" sz="2400">
                <a:ln/>
                <a:solidFill>
                  <a:schemeClr val="tx1"/>
                </a:solidFill>
                <a:effectLst/>
                <a:latin typeface="Bookman Old Style" panose="02050604050505020204" charset="0"/>
                <a:cs typeface="Bookman Old Style" panose="02050604050505020204" charset="0"/>
              </a:rPr>
              <a:t>Pada tahun 2000, validitas kontrak diakui berupa dokumen maupun tandatangan tertulis lainnya.</a:t>
            </a:r>
            <a:endParaRPr lang="en-US" sz="2400">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909320" y="608965"/>
            <a:ext cx="7994015" cy="577024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2400"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Kasus Legalitas Kontrak dan Kehendak Para Pihak</a:t>
            </a:r>
            <a:endParaRPr lang="en-US" altLang="id-ID" sz="2400"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endParaRPr lang="en-US" altLang="id-ID" sz="2400"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ltLang="id-ID" sz="2400" dirty="0">
                <a:ln/>
                <a:solidFill>
                  <a:schemeClr val="tx1"/>
                </a:solidFill>
                <a:effectLst/>
                <a:latin typeface="Bookman Old Style" panose="02050604050505020204" charset="0"/>
                <a:cs typeface="Bookman Old Style" panose="02050604050505020204" charset="0"/>
              </a:rPr>
              <a:t>Pada kasus ini antara </a:t>
            </a:r>
            <a:r>
              <a:rPr lang="en-US" altLang="id-ID" sz="2400" b="1" i="1" dirty="0">
                <a:ln/>
                <a:solidFill>
                  <a:schemeClr val="tx1"/>
                </a:solidFill>
                <a:effectLst/>
                <a:latin typeface="Bookman Old Style" panose="02050604050505020204" charset="0"/>
                <a:cs typeface="Bookman Old Style" panose="02050604050505020204" charset="0"/>
              </a:rPr>
              <a:t>Cometals</a:t>
            </a:r>
            <a:r>
              <a:rPr lang="en-US" altLang="id-ID" sz="2400" dirty="0">
                <a:ln/>
                <a:solidFill>
                  <a:schemeClr val="tx1"/>
                </a:solidFill>
                <a:effectLst/>
                <a:latin typeface="Bookman Old Style" panose="02050604050505020204" charset="0"/>
                <a:cs typeface="Bookman Old Style" panose="02050604050505020204" charset="0"/>
              </a:rPr>
              <a:t> sebagai pihak Pembeli dan </a:t>
            </a:r>
            <a:r>
              <a:rPr lang="en-US" altLang="id-ID" sz="2400" b="1" i="1" dirty="0">
                <a:ln/>
                <a:solidFill>
                  <a:schemeClr val="tx1"/>
                </a:solidFill>
                <a:effectLst/>
                <a:latin typeface="Bookman Old Style" panose="02050604050505020204" charset="0"/>
                <a:cs typeface="Bookman Old Style" panose="02050604050505020204" charset="0"/>
              </a:rPr>
              <a:t>Tarbet Trading </a:t>
            </a:r>
            <a:r>
              <a:rPr lang="en-US" altLang="id-ID" sz="2400" dirty="0">
                <a:ln/>
                <a:solidFill>
                  <a:schemeClr val="tx1"/>
                </a:solidFill>
                <a:effectLst/>
                <a:latin typeface="Bookman Old Style" panose="02050604050505020204" charset="0"/>
                <a:cs typeface="Bookman Old Style" panose="02050604050505020204" charset="0"/>
              </a:rPr>
              <a:t>sebagai pihak penjual di Negara Bagian Amerika Serikat. </a:t>
            </a:r>
            <a:r>
              <a:rPr lang="en-US" altLang="en-US" sz="2400" dirty="0">
                <a:ln/>
                <a:solidFill>
                  <a:schemeClr val="tx1"/>
                </a:solidFill>
                <a:effectLst/>
                <a:latin typeface="Bookman Old Style" panose="02050604050505020204" charset="0"/>
                <a:cs typeface="Bookman Old Style" panose="02050604050505020204" charset="0"/>
              </a:rPr>
              <a:t>Kasus Cometals dan Tarbet Trading adalah tentang penjualan 2000 ton beras merah haricot Kenya yang dilakukan pada tahun 1984. Tarbert Trading, Ltd. sebagai pihak perdagangan, menyerukan gugatan kepada Cometals, Inc. karena beras tersebut tidak memenuhi persyaratan kualitas yang disepakati. Cometals, sebagai pembeli, menolak penyerahan beras karena kualitas yang dianggap buruk. Kasus ini menunjukkan pentingnya memastikan bahwa semua pihak dalam suatu kontrak memahami dan memenuhi semua ketentuan yang telah ditetapkan.</a:t>
            </a:r>
            <a:endParaRPr lang="en-US" altLang="en-US" sz="2400" dirty="0">
              <a:ln/>
              <a:solidFill>
                <a:schemeClr val="tx1"/>
              </a:solidFill>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013325"/>
            <a:ext cx="1099185" cy="1607185"/>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52095" y="765175"/>
            <a:ext cx="8619490" cy="5455920"/>
          </a:xfrm>
        </p:spPr>
        <p:txBody>
          <a:bodyPr>
            <a:scene3d>
              <a:camera prst="orthographicFront"/>
              <a:lightRig rig="threePt" dir="t"/>
            </a:scene3d>
          </a:bodyPr>
          <a:p>
            <a:pPr algn="just"/>
            <a:r>
              <a:rPr lang="en-US">
                <a:ln/>
                <a:solidFill>
                  <a:schemeClr val="tx1"/>
                </a:solidFill>
                <a:effectLst/>
              </a:rPr>
              <a:t>Pihak pembeli yaitu Cometals meminta adanya sertifikat asal dimana Kacang Merah tersebut berasal, yaitu Afrika Selatan. Tetapi Pihak Tarbet Trading merasa sulit mendapatkan izin sertifikat tersebut, sehingga menolak.</a:t>
            </a:r>
            <a:endParaRPr lang="en-US">
              <a:ln/>
              <a:solidFill>
                <a:schemeClr val="tx1"/>
              </a:solidFill>
              <a:effectLst/>
            </a:endParaRPr>
          </a:p>
          <a:p>
            <a:pPr algn="just"/>
            <a:endParaRPr lang="en-US">
              <a:ln/>
              <a:solidFill>
                <a:schemeClr val="tx1"/>
              </a:solidFill>
              <a:effectLst/>
            </a:endParaRPr>
          </a:p>
          <a:p>
            <a:pPr algn="just"/>
            <a:r>
              <a:rPr lang="en-US">
                <a:ln/>
                <a:solidFill>
                  <a:schemeClr val="tx1"/>
                </a:solidFill>
                <a:effectLst/>
              </a:rPr>
              <a:t>Tetapi Pihak Pembeli (Cometasl) dalam perkembangan akhirnya menolak menerima Kacang Merah tersebut dengan alasan kualitas barang nya buruk dan rusak. Hal ini menimbulkan gugatan.</a:t>
            </a:r>
            <a:endParaRPr lang="en-US">
              <a:ln/>
              <a:solidFill>
                <a:schemeClr val="tx1"/>
              </a:solidFill>
              <a:effectLst/>
            </a:endParaRPr>
          </a:p>
          <a:p>
            <a:pPr algn="just"/>
            <a:endParaRPr lang="en-US">
              <a:ln/>
              <a:solidFill>
                <a:schemeClr val="tx1"/>
              </a:solidFill>
              <a:effectLst/>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4949</Words>
  <Application>WPS Presentation</Application>
  <PresentationFormat>On-screen Show (4:3)</PresentationFormat>
  <Paragraphs>61</Paragraphs>
  <Slides>13</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SimSun</vt:lpstr>
      <vt:lpstr>Wingdings</vt:lpstr>
      <vt:lpstr>Calibri</vt:lpstr>
      <vt:lpstr>Times New Roman</vt:lpstr>
      <vt:lpstr>Cambria</vt:lpstr>
      <vt:lpstr>Bookman Old Style</vt:lpstr>
      <vt:lpstr>Wingdings</vt:lpstr>
      <vt:lpstr>Microsoft YaHei</vt:lpstr>
      <vt:lpstr>Arial Unicode MS</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558</cp:revision>
  <cp:lastPrinted>2017-08-29T02:54:00Z</cp:lastPrinted>
  <dcterms:created xsi:type="dcterms:W3CDTF">2010-04-18T12:06:00Z</dcterms:created>
  <dcterms:modified xsi:type="dcterms:W3CDTF">2025-10-29T01:34:04Z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1033-12.2.0.23131</vt:lpwstr>
  </property>
</Properties>
</file>