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9" r:id="rId3"/>
    <p:sldId id="258" r:id="rId4"/>
    <p:sldId id="257" r:id="rId5"/>
    <p:sldId id="262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74" r:id="rId18"/>
  </p:sldIdLst>
  <p:sldSz cx="18288000" cy="10287000"/>
  <p:notesSz cx="6858000" cy="9144000"/>
  <p:embeddedFontLst>
    <p:embeddedFont>
      <p:font typeface="Montserrat Black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SemiBold" panose="020B0604020202020204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19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05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906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89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418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84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777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56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18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60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61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2857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6000"/>
            </a:blip>
            <a:stretch>
              <a:fillRect t="-9220" b="-9219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10002193" y="-2006577"/>
            <a:ext cx="10835687" cy="9946822"/>
            <a:chOff x="0" y="-47625"/>
            <a:chExt cx="812800" cy="74612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88" name="Google Shape;88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9474340" y="-2016860"/>
            <a:ext cx="11011179" cy="10107918"/>
            <a:chOff x="0" y="-47625"/>
            <a:chExt cx="812800" cy="746125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-685241" y="2727597"/>
            <a:ext cx="7993047" cy="7993047"/>
            <a:chOff x="0" y="0"/>
            <a:chExt cx="10657396" cy="10657396"/>
          </a:xfrm>
        </p:grpSpPr>
        <p:grpSp>
          <p:nvGrpSpPr>
            <p:cNvPr id="93" name="Google Shape;93;p13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" name="Google Shape;108;p13"/>
          <p:cNvGrpSpPr/>
          <p:nvPr/>
        </p:nvGrpSpPr>
        <p:grpSpPr>
          <a:xfrm>
            <a:off x="0" y="8533034"/>
            <a:ext cx="6095940" cy="1753966"/>
            <a:chOff x="0" y="-47625"/>
            <a:chExt cx="1926614" cy="554339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407FDE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6095940" y="8533034"/>
            <a:ext cx="6095940" cy="1753966"/>
            <a:chOff x="0" y="-47625"/>
            <a:chExt cx="1926614" cy="554339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solidFill>
              <a:srgbClr val="38B6FF"/>
            </a:solidFill>
            <a:ln>
              <a:noFill/>
            </a:ln>
          </p:spPr>
        </p:sp>
        <p:sp>
          <p:nvSpPr>
            <p:cNvPr id="113" name="Google Shape;113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12192060" y="8533034"/>
            <a:ext cx="6095940" cy="1753966"/>
            <a:chOff x="0" y="-47625"/>
            <a:chExt cx="1926614" cy="554339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1926614" cy="506714"/>
            </a:xfrm>
            <a:custGeom>
              <a:avLst/>
              <a:gdLst/>
              <a:ahLst/>
              <a:cxnLst/>
              <a:rect l="l" t="t" r="r" b="b"/>
              <a:pathLst>
                <a:path w="1926614" h="506714" extrusionOk="0">
                  <a:moveTo>
                    <a:pt x="0" y="0"/>
                  </a:moveTo>
                  <a:lnTo>
                    <a:pt x="1926614" y="0"/>
                  </a:lnTo>
                  <a:lnTo>
                    <a:pt x="1926614" y="506714"/>
                  </a:lnTo>
                  <a:lnTo>
                    <a:pt x="0" y="506714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47625"/>
              <a:ext cx="1926614" cy="554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10569079" y="-1178608"/>
            <a:ext cx="9140004" cy="8390238"/>
            <a:chOff x="0" y="-47625"/>
            <a:chExt cx="812800" cy="746125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8B6FF">
                <a:alpha val="28235"/>
              </a:srgbClr>
            </a:solidFill>
            <a:ln>
              <a:noFill/>
            </a:ln>
          </p:spPr>
        </p:sp>
        <p:sp>
          <p:nvSpPr>
            <p:cNvPr id="119" name="Google Shape;119;p1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3"/>
          <p:cNvSpPr/>
          <p:nvPr/>
        </p:nvSpPr>
        <p:spPr>
          <a:xfrm rot="-2699999">
            <a:off x="-7863916" y="-453724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21" name="Google Shape;121;p13"/>
          <p:cNvGrpSpPr/>
          <p:nvPr/>
        </p:nvGrpSpPr>
        <p:grpSpPr>
          <a:xfrm>
            <a:off x="619553" y="5831520"/>
            <a:ext cx="5092273" cy="1216984"/>
            <a:chOff x="0" y="-47625"/>
            <a:chExt cx="1154460" cy="320523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1154460" cy="272898"/>
            </a:xfrm>
            <a:custGeom>
              <a:avLst/>
              <a:gdLst/>
              <a:ahLst/>
              <a:cxnLst/>
              <a:rect l="l" t="t" r="r" b="b"/>
              <a:pathLst>
                <a:path w="1154460" h="272898" extrusionOk="0">
                  <a:moveTo>
                    <a:pt x="90077" y="0"/>
                  </a:moveTo>
                  <a:lnTo>
                    <a:pt x="1064383" y="0"/>
                  </a:lnTo>
                  <a:cubicBezTo>
                    <a:pt x="1088273" y="0"/>
                    <a:pt x="1111185" y="9490"/>
                    <a:pt x="1128077" y="26383"/>
                  </a:cubicBezTo>
                  <a:cubicBezTo>
                    <a:pt x="1144970" y="43276"/>
                    <a:pt x="1154460" y="66187"/>
                    <a:pt x="1154460" y="90077"/>
                  </a:cubicBezTo>
                  <a:lnTo>
                    <a:pt x="1154460" y="182821"/>
                  </a:lnTo>
                  <a:cubicBezTo>
                    <a:pt x="1154460" y="206711"/>
                    <a:pt x="1144970" y="229622"/>
                    <a:pt x="1128077" y="246515"/>
                  </a:cubicBezTo>
                  <a:cubicBezTo>
                    <a:pt x="1111185" y="263407"/>
                    <a:pt x="1088273" y="272898"/>
                    <a:pt x="1064383" y="272898"/>
                  </a:cubicBezTo>
                  <a:lnTo>
                    <a:pt x="90077" y="272898"/>
                  </a:lnTo>
                  <a:cubicBezTo>
                    <a:pt x="66187" y="272898"/>
                    <a:pt x="43276" y="263407"/>
                    <a:pt x="26383" y="246515"/>
                  </a:cubicBezTo>
                  <a:cubicBezTo>
                    <a:pt x="9490" y="229622"/>
                    <a:pt x="0" y="206711"/>
                    <a:pt x="0" y="182821"/>
                  </a:cubicBezTo>
                  <a:lnTo>
                    <a:pt x="0" y="90077"/>
                  </a:lnTo>
                  <a:cubicBezTo>
                    <a:pt x="0" y="66187"/>
                    <a:pt x="9490" y="43276"/>
                    <a:pt x="26383" y="26383"/>
                  </a:cubicBezTo>
                  <a:cubicBezTo>
                    <a:pt x="43276" y="9490"/>
                    <a:pt x="66187" y="0"/>
                    <a:pt x="90077" y="0"/>
                  </a:cubicBezTo>
                  <a:close/>
                </a:path>
              </a:pathLst>
            </a:custGeom>
            <a:solidFill>
              <a:srgbClr val="FF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47625"/>
              <a:ext cx="1154460" cy="320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 rot="1812227">
            <a:off x="12710945" y="220437"/>
            <a:ext cx="5044020" cy="6462184"/>
            <a:chOff x="-147178" y="-1"/>
            <a:chExt cx="6725359" cy="8616246"/>
          </a:xfrm>
        </p:grpSpPr>
        <p:grpSp>
          <p:nvGrpSpPr>
            <p:cNvPr id="125" name="Google Shape;125;p13"/>
            <p:cNvGrpSpPr/>
            <p:nvPr/>
          </p:nvGrpSpPr>
          <p:grpSpPr>
            <a:xfrm rot="-9023308">
              <a:off x="743004" y="916323"/>
              <a:ext cx="4897166" cy="4495445"/>
              <a:chOff x="0" y="-47625"/>
              <a:chExt cx="812800" cy="746125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571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27" name="Google Shape;127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 rot="-9023308">
              <a:off x="673754" y="2998567"/>
              <a:ext cx="5083495" cy="4666490"/>
              <a:chOff x="0" y="-47625"/>
              <a:chExt cx="812800" cy="746125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30" name="Google Shape;130;p13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4550" tIns="104550" rIns="104550" bIns="1045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2910435" y="5074340"/>
              <a:ext cx="762000" cy="762000"/>
              <a:chOff x="0" y="0"/>
              <a:chExt cx="812800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3066896" y="5646272"/>
              <a:ext cx="449078" cy="608501"/>
              <a:chOff x="0" y="-47625"/>
              <a:chExt cx="635000" cy="860425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36" name="Google Shape;136;p13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13"/>
          <p:cNvGrpSpPr/>
          <p:nvPr/>
        </p:nvGrpSpPr>
        <p:grpSpPr>
          <a:xfrm>
            <a:off x="4743657" y="6168742"/>
            <a:ext cx="723366" cy="723366"/>
            <a:chOff x="0" y="0"/>
            <a:chExt cx="812800" cy="812800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B2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3"/>
          <p:cNvSpPr txBox="1"/>
          <p:nvPr/>
        </p:nvSpPr>
        <p:spPr>
          <a:xfrm>
            <a:off x="1484827" y="2008569"/>
            <a:ext cx="11646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b="1" dirty="0">
                <a:solidFill>
                  <a:schemeClr val="bg1"/>
                </a:solidFill>
              </a:rPr>
              <a:t>Pengenalan Kriptografi dan Jenis </a:t>
            </a:r>
            <a:r>
              <a:rPr lang="id-ID" sz="6000" b="1" dirty="0" smtClean="0">
                <a:solidFill>
                  <a:schemeClr val="bg1"/>
                </a:solidFill>
              </a:rPr>
              <a:t>Enkrips</a:t>
            </a:r>
            <a:r>
              <a:rPr lang="id-ID" sz="6000" b="1" dirty="0" smtClean="0">
                <a:solidFill>
                  <a:schemeClr val="bg1"/>
                </a:solidFill>
                <a:latin typeface="Montserrat"/>
                <a:sym typeface="Montserrat"/>
              </a:rPr>
              <a:t>i </a:t>
            </a:r>
            <a:r>
              <a:rPr lang="id-ID" sz="6000" b="1" dirty="0" smtClean="0">
                <a:solidFill>
                  <a:schemeClr val="bg1"/>
                </a:solidFill>
                <a:latin typeface="Montserrat"/>
                <a:sym typeface="Montserrat"/>
              </a:rPr>
              <a:t>(Lanjutan)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700855" y="6187545"/>
            <a:ext cx="469835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dirty="0" smtClean="0">
                <a:solidFill>
                  <a:srgbClr val="FFFFFF"/>
                </a:solidFill>
              </a:rPr>
              <a:t>Yuni Puspita Sari,MTI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43356" y="2201826"/>
            <a:ext cx="1478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 algn="just">
              <a:lnSpc>
                <a:spcPct val="150000"/>
              </a:lnSpc>
            </a:pPr>
            <a:r>
              <a:rPr lang="id-ID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Contoh Proses Teknis (RSA):</a:t>
            </a: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id-ID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endParaRPr lang="id-ID" sz="24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</a:t>
            </a:r>
            <a:r>
              <a:rPr lang="id-ID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Buat hash dari pesan (misalnya </a:t>
            </a: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H)</a:t>
            </a: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</a:t>
            </a:r>
            <a:r>
              <a:rPr lang="id-ID" sz="2400" dirty="0">
                <a:solidFill>
                  <a:schemeClr val="tx1"/>
                </a:solidFill>
                <a:latin typeface="Book Antiqua" panose="02040602050305030304" pitchFamily="18" charset="0"/>
              </a:rPr>
              <a:t>Enkripsi hash dengan private key pengirim → </a:t>
            </a: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hasilnya S  </a:t>
            </a:r>
            <a:r>
              <a:rPr lang="id-ID" sz="2400" dirty="0">
                <a:solidFill>
                  <a:schemeClr val="tx1"/>
                </a:solidFill>
                <a:latin typeface="Book Antiqua" panose="02040602050305030304" pitchFamily="18" charset="0"/>
              </a:rPr>
              <a:t>= H^d mod </a:t>
            </a: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 (RSA)</a:t>
            </a: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3. </a:t>
            </a:r>
            <a:r>
              <a:rPr lang="id-ID" sz="2400" dirty="0">
                <a:solidFill>
                  <a:schemeClr val="tx1"/>
                </a:solidFill>
                <a:latin typeface="Book Antiqua" panose="02040602050305030304" pitchFamily="18" charset="0"/>
              </a:rPr>
              <a:t>Nilai S ini adalah tanda tangan digital yang dikirim bersama pesan</a:t>
            </a:r>
            <a:r>
              <a:rPr lang="id-ID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endParaRPr lang="id-ID" sz="2400" dirty="0" smtClean="0">
              <a:solidFill>
                <a:schemeClr val="bg1"/>
              </a:solidFill>
            </a:endParaRPr>
          </a:p>
          <a:p>
            <a:pPr algn="just"/>
            <a:endParaRPr lang="id-ID" sz="2400" dirty="0">
              <a:solidFill>
                <a:schemeClr val="bg1"/>
              </a:solidFill>
            </a:endParaRPr>
          </a:p>
          <a:p>
            <a:pPr algn="just"/>
            <a:endParaRPr lang="id-ID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9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latin typeface="Book Antiqua" panose="02040602050305030304" pitchFamily="18" charset="0"/>
              </a:rPr>
              <a:t>3. </a:t>
            </a:r>
            <a:r>
              <a:rPr lang="id-ID" sz="2800" dirty="0">
                <a:latin typeface="Book Antiqua" panose="02040602050305030304" pitchFamily="18" charset="0"/>
              </a:rPr>
              <a:t>Public Key (Kunci Publik</a:t>
            </a:r>
            <a:r>
              <a:rPr lang="id-ID" sz="2800" dirty="0" smtClean="0">
                <a:latin typeface="Book Antiqua" panose="0204060205030503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id-ID" sz="28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Definisi:</a:t>
            </a:r>
            <a:br>
              <a:rPr lang="id-ID" sz="2800" dirty="0">
                <a:latin typeface="Book Antiqua" panose="02040602050305030304" pitchFamily="18" charset="0"/>
              </a:rPr>
            </a:br>
            <a:r>
              <a:rPr lang="id-ID" sz="2800" dirty="0">
                <a:latin typeface="Book Antiqua" panose="02040602050305030304" pitchFamily="18" charset="0"/>
              </a:rPr>
              <a:t>Public key adalah pasangan dari private key yang boleh dibagikan secara terbuka.</a:t>
            </a:r>
            <a:br>
              <a:rPr lang="id-ID" sz="2800" dirty="0">
                <a:latin typeface="Book Antiqua" panose="02040602050305030304" pitchFamily="18" charset="0"/>
              </a:rPr>
            </a:br>
            <a:r>
              <a:rPr lang="id-ID" sz="2800" dirty="0">
                <a:latin typeface="Book Antiqua" panose="02040602050305030304" pitchFamily="18" charset="0"/>
              </a:rPr>
              <a:t>Fungsinya untuk memverifikasi tanda tangan digital yang dibuat dengan private key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d-ID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2800" dirty="0">
                <a:latin typeface="Book Antiqua" panose="02040602050305030304" pitchFamily="18" charset="0"/>
              </a:rPr>
              <a:t>Ciri-ciri hash kriptografi yang baik</a:t>
            </a:r>
            <a:r>
              <a:rPr lang="sv-SE" sz="2800" dirty="0" smtClean="0">
                <a:latin typeface="Book Antiqua" panose="02040602050305030304" pitchFamily="18" charset="0"/>
              </a:rPr>
              <a:t>: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Terdistribusi luas dan biasanya dikaitkan dengan sertifikat digital yang dikeluarkan oleh Certificate Authority (CA</a:t>
            </a:r>
            <a:r>
              <a:rPr lang="id-ID" sz="2800" dirty="0" smtClean="0">
                <a:latin typeface="Book Antiqua" panose="02040602050305030304" pitchFamily="18" charset="0"/>
              </a:rPr>
              <a:t>).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Tidak dapat digunakan untuk membuat tanda tangan; hanya untuk memvalidasi keaslian tanda tangan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7757" y="836666"/>
            <a:ext cx="6566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Komponen utama:  </a:t>
            </a:r>
          </a:p>
        </p:txBody>
      </p:sp>
    </p:spTree>
    <p:extLst>
      <p:ext uri="{BB962C8B-B14F-4D97-AF65-F5344CB8AC3E}">
        <p14:creationId xmlns:p14="http://schemas.microsoft.com/office/powerpoint/2010/main" val="390234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9035090" y="-3154577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endParaRPr lang="id-ID" sz="28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Fungsi dalam proses verifikasi</a:t>
            </a:r>
            <a:r>
              <a:rPr lang="id-ID" sz="2800" dirty="0" smtClean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 smtClean="0">
                <a:latin typeface="Book Antiqua" panose="02040602050305030304" pitchFamily="18" charset="0"/>
              </a:rPr>
              <a:t>Penerima </a:t>
            </a:r>
            <a:r>
              <a:rPr lang="id-ID" sz="2800" dirty="0">
                <a:latin typeface="Book Antiqua" panose="02040602050305030304" pitchFamily="18" charset="0"/>
              </a:rPr>
              <a:t>mendekripsi tanda tangan digital menggunakan public key pengirim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Hasil dekripsi berupa hash yang dibuat oleh pengirim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Penerima kemudian menghitung hash pesan yang diterima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Jika kedua hash identik  </a:t>
            </a:r>
            <a:r>
              <a:rPr lang="id-ID" sz="2800" dirty="0" smtClean="0">
                <a:latin typeface="Book Antiqua" panose="02040602050305030304" pitchFamily="18" charset="0"/>
              </a:rPr>
              <a:t>tanda </a:t>
            </a:r>
            <a:r>
              <a:rPr lang="id-ID" sz="2800" dirty="0">
                <a:latin typeface="Book Antiqua" panose="02040602050305030304" pitchFamily="18" charset="0"/>
              </a:rPr>
              <a:t>tangan valid dan pesan tidak diubah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Analogi</a:t>
            </a:r>
            <a:r>
              <a:rPr lang="id-ID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Public key seperti alat pembaca tanda tangan digital: siapa pun bisa memverifikasi tanda tangan dengan alat ini, tetapi hanya pemilik pena (private key) yang bisa membuatnya.</a:t>
            </a:r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id-ID" sz="2800" dirty="0">
                <a:latin typeface="Book Antiqua" panose="02040602050305030304" pitchFamily="18" charset="0"/>
              </a:rPr>
              <a:t>Interaksi Antar Komponen (Keseluruhan Proses</a:t>
            </a:r>
            <a:r>
              <a:rPr lang="id-ID" sz="2800" dirty="0" smtClean="0">
                <a:latin typeface="Book Antiqua" panose="02040602050305030304" pitchFamily="18" charset="0"/>
              </a:rPr>
              <a:t>)</a:t>
            </a:r>
          </a:p>
          <a:p>
            <a:endParaRPr lang="id-ID" sz="28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48677"/>
              </p:ext>
            </p:extLst>
          </p:nvPr>
        </p:nvGraphicFramePr>
        <p:xfrm>
          <a:off x="1790387" y="2956385"/>
          <a:ext cx="15014196" cy="5290467"/>
        </p:xfrm>
        <a:graphic>
          <a:graphicData uri="http://schemas.openxmlformats.org/drawingml/2006/table">
            <a:tbl>
              <a:tblPr/>
              <a:tblGrid>
                <a:gridCol w="5004732">
                  <a:extLst>
                    <a:ext uri="{9D8B030D-6E8A-4147-A177-3AD203B41FA5}">
                      <a16:colId xmlns:a16="http://schemas.microsoft.com/office/drawing/2014/main" val="36830347"/>
                    </a:ext>
                  </a:extLst>
                </a:gridCol>
                <a:gridCol w="5004732">
                  <a:extLst>
                    <a:ext uri="{9D8B030D-6E8A-4147-A177-3AD203B41FA5}">
                      <a16:colId xmlns:a16="http://schemas.microsoft.com/office/drawing/2014/main" val="956849085"/>
                    </a:ext>
                  </a:extLst>
                </a:gridCol>
                <a:gridCol w="5004732">
                  <a:extLst>
                    <a:ext uri="{9D8B030D-6E8A-4147-A177-3AD203B41FA5}">
                      <a16:colId xmlns:a16="http://schemas.microsoft.com/office/drawing/2014/main" val="4090517813"/>
                    </a:ext>
                  </a:extLst>
                </a:gridCol>
              </a:tblGrid>
              <a:tr h="637858"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Tahap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Pengirim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Penerima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56543"/>
                  </a:ext>
                </a:extLst>
              </a:tr>
              <a:tr h="1163152"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1. Hashing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Membuat hash dari pesan menggunakan SHA-256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Membuat hash baru dari pesan yang diterima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570043"/>
                  </a:ext>
                </a:extLst>
              </a:tr>
              <a:tr h="1688447"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2. Signing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Book Antiqua" panose="02040602050305030304" pitchFamily="18" charset="0"/>
                        </a:rPr>
                        <a:t>Mengenkripsi hash dengan </a:t>
                      </a:r>
                      <a:r>
                        <a:rPr lang="id-ID" sz="2800" b="1" dirty="0">
                          <a:latin typeface="Book Antiqua" panose="02040602050305030304" pitchFamily="18" charset="0"/>
                        </a:rPr>
                        <a:t>private key</a:t>
                      </a:r>
                      <a:r>
                        <a:rPr lang="id-ID" sz="2800" dirty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id-ID" sz="280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id-ID" sz="2800" dirty="0">
                          <a:latin typeface="Book Antiqua" panose="02040602050305030304" pitchFamily="18" charset="0"/>
                        </a:rPr>
                        <a:t>tanda tangan digital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Mendekripsi tanda tangan dengan </a:t>
                      </a:r>
                      <a:r>
                        <a:rPr lang="id-ID" sz="2800" b="1">
                          <a:latin typeface="Book Antiqua" panose="02040602050305030304" pitchFamily="18" charset="0"/>
                        </a:rPr>
                        <a:t>public key</a:t>
                      </a:r>
                      <a:r>
                        <a:rPr lang="id-ID" sz="2800">
                          <a:latin typeface="Book Antiqua" panose="02040602050305030304" pitchFamily="18" charset="0"/>
                        </a:rPr>
                        <a:t> pengirim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39439"/>
                  </a:ext>
                </a:extLst>
              </a:tr>
              <a:tr h="637858"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Book Antiqua" panose="02040602050305030304" pitchFamily="18" charset="0"/>
                        </a:rPr>
                        <a:t>3. Verifikasi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Mengirim pesan + signature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Membandingkan kedua hash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822060"/>
                  </a:ext>
                </a:extLst>
              </a:tr>
              <a:tr h="1163152">
                <a:tc>
                  <a:txBody>
                    <a:bodyPr/>
                    <a:lstStyle/>
                    <a:p>
                      <a:r>
                        <a:rPr lang="id-ID" sz="2800" b="1">
                          <a:latin typeface="Book Antiqua" panose="02040602050305030304" pitchFamily="18" charset="0"/>
                        </a:rPr>
                        <a:t>Hasil</a:t>
                      </a:r>
                      <a:endParaRPr lang="id-ID" sz="280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>
                          <a:latin typeface="Book Antiqua" panose="02040602050305030304" pitchFamily="18" charset="0"/>
                        </a:rPr>
                        <a:t>Signature valid jika hash cocok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latin typeface="Book Antiqua" panose="02040602050305030304" pitchFamily="18" charset="0"/>
                        </a:rPr>
                        <a:t>Integritas dan autentikasi terjamin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457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25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Contoh </a:t>
            </a:r>
            <a:r>
              <a:rPr lang="id-ID" sz="2800" dirty="0" smtClean="0">
                <a:latin typeface="Book Antiqua" panose="02040602050305030304" pitchFamily="18" charset="0"/>
              </a:rPr>
              <a:t>Ilustratif:</a:t>
            </a:r>
          </a:p>
          <a:p>
            <a:pPr>
              <a:lnSpc>
                <a:spcPct val="150000"/>
              </a:lnSpc>
            </a:pPr>
            <a:endParaRPr lang="id-ID" sz="28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Misalnya, Dosen Yuni ingin mengirimkan nilai mahasiswa ke bagian akademik secara digital</a:t>
            </a:r>
            <a:r>
              <a:rPr lang="id-ID" sz="2800" dirty="0" smtClean="0">
                <a:latin typeface="Book Antiqua" panose="0204060205030503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 smtClean="0">
                <a:latin typeface="Book Antiqua" panose="02040602050305030304" pitchFamily="18" charset="0"/>
              </a:rPr>
              <a:t>File </a:t>
            </a:r>
            <a:r>
              <a:rPr lang="id-ID" sz="2800" dirty="0">
                <a:latin typeface="Book Antiqua" panose="02040602050305030304" pitchFamily="18" charset="0"/>
              </a:rPr>
              <a:t>“Nilai_2025.xlsx” dibuat → lalu di-hash dengan SHA-256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Hasil hash dienkripsi menggunakan </a:t>
            </a:r>
            <a:r>
              <a:rPr lang="id-ID" sz="2800" i="1" dirty="0">
                <a:latin typeface="Book Antiqua" panose="02040602050305030304" pitchFamily="18" charset="0"/>
              </a:rPr>
              <a:t>private key Yuni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n-NO" sz="2800" dirty="0">
                <a:latin typeface="Book Antiqua" panose="02040602050305030304" pitchFamily="18" charset="0"/>
              </a:rPr>
              <a:t>File asli + signature dikirim ke akademik</a:t>
            </a:r>
            <a:r>
              <a:rPr lang="nn-NO" sz="2800" dirty="0" smtClean="0">
                <a:latin typeface="Book Antiqua" panose="02040602050305030304" pitchFamily="18" charset="0"/>
              </a:rPr>
              <a:t>.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Staf akademik menggunakan </a:t>
            </a:r>
            <a:r>
              <a:rPr lang="id-ID" sz="2800" i="1" dirty="0">
                <a:latin typeface="Book Antiqua" panose="02040602050305030304" pitchFamily="18" charset="0"/>
              </a:rPr>
              <a:t>public key Yuni</a:t>
            </a:r>
            <a:r>
              <a:rPr lang="id-ID" sz="2800" dirty="0">
                <a:latin typeface="Book Antiqua" panose="02040602050305030304" pitchFamily="18" charset="0"/>
              </a:rPr>
              <a:t> untuk memverifikasi tanda tangan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 </a:t>
            </a:r>
            <a:r>
              <a:rPr lang="id-ID" sz="2800" dirty="0" smtClean="0">
                <a:latin typeface="Book Antiqua" panose="02040602050305030304" pitchFamily="18" charset="0"/>
              </a:rPr>
              <a:t>       - </a:t>
            </a:r>
            <a:r>
              <a:rPr lang="id-ID" sz="2800" dirty="0">
                <a:latin typeface="Book Antiqua" panose="02040602050305030304" pitchFamily="18" charset="0"/>
              </a:rPr>
              <a:t>Jika valid: file dijamin berasal dari Yuni dan tidak diubah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sz="2800" dirty="0">
                <a:latin typeface="Book Antiqua" panose="02040602050305030304" pitchFamily="18" charset="0"/>
              </a:rPr>
              <a:t>        - </a:t>
            </a:r>
            <a:r>
              <a:rPr lang="id-ID" sz="2800" dirty="0" smtClean="0">
                <a:latin typeface="Book Antiqua" panose="02040602050305030304" pitchFamily="18" charset="0"/>
              </a:rPr>
              <a:t>Jika </a:t>
            </a:r>
            <a:r>
              <a:rPr lang="id-ID" sz="2800" dirty="0">
                <a:latin typeface="Book Antiqua" panose="02040602050305030304" pitchFamily="18" charset="0"/>
              </a:rPr>
              <a:t>invalid: sistem menolak file.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endParaRPr lang="id-ID" sz="2800" dirty="0" smtClean="0"/>
          </a:p>
          <a:p>
            <a:endParaRPr lang="id-ID" sz="2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3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Book Antiqua" panose="02040602050305030304" pitchFamily="18" charset="0"/>
              </a:rPr>
              <a:t>Hubungan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antara</a:t>
            </a:r>
            <a:r>
              <a:rPr lang="en-US" sz="2800" dirty="0">
                <a:latin typeface="Book Antiqua" panose="02040602050305030304" pitchFamily="18" charset="0"/>
              </a:rPr>
              <a:t> Public &amp; Private </a:t>
            </a:r>
            <a:r>
              <a:rPr lang="en-US" sz="2800" dirty="0" smtClean="0">
                <a:latin typeface="Book Antiqua" panose="02040602050305030304" pitchFamily="18" charset="0"/>
              </a:rPr>
              <a:t>Key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endParaRPr lang="id-ID" sz="2800" dirty="0" smtClean="0">
              <a:latin typeface="Book Antiqua" panose="0204060205030503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id-ID" sz="2800" dirty="0" smtClean="0">
                <a:latin typeface="Book Antiqua" panose="02040602050305030304" pitchFamily="18" charset="0"/>
              </a:rPr>
              <a:t>Public </a:t>
            </a:r>
            <a:r>
              <a:rPr lang="id-ID" sz="2800" dirty="0">
                <a:latin typeface="Book Antiqua" panose="02040602050305030304" pitchFamily="18" charset="0"/>
              </a:rPr>
              <a:t>key tidak bisa digunakan untuk mendapatkan private key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v-SE" sz="2800" dirty="0">
                <a:latin typeface="Book Antiqua" panose="02040602050305030304" pitchFamily="18" charset="0"/>
              </a:rPr>
              <a:t>Pasangan kunci dihasilkan bersamaan melalui algoritma matematika yang saling terkait (misalnya RSA atau ECC</a:t>
            </a:r>
            <a:r>
              <a:rPr lang="sv-SE" sz="2800" dirty="0" smtClean="0">
                <a:latin typeface="Book Antiqua" panose="02040602050305030304" pitchFamily="18" charset="0"/>
              </a:rPr>
              <a:t>).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sv-SE" sz="2800" dirty="0">
                <a:latin typeface="Book Antiqua" panose="02040602050305030304" pitchFamily="18" charset="0"/>
              </a:rPr>
              <a:t>Keamanan sistem digital signature bergantung pada kerahasiaan private key dan kekuatan algoritma hash.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endParaRPr lang="id-ID" sz="2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3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335625" y="616019"/>
            <a:ext cx="147828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id-ID" sz="3200" dirty="0" smtClean="0">
                <a:latin typeface="Book Antiqua" panose="02040602050305030304" pitchFamily="18" charset="0"/>
              </a:rPr>
              <a:t>Kesimpulan</a:t>
            </a:r>
          </a:p>
          <a:p>
            <a:pPr>
              <a:lnSpc>
                <a:spcPct val="150000"/>
              </a:lnSpc>
            </a:pPr>
            <a:endParaRPr lang="id-ID" sz="2800" dirty="0" smtClean="0">
              <a:latin typeface="Book Antiqua" panose="02040602050305030304" pitchFamily="18" charset="0"/>
            </a:endParaRPr>
          </a:p>
          <a:p>
            <a:endParaRPr lang="id-ID" sz="2800" dirty="0" smtClean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24037"/>
              </p:ext>
            </p:extLst>
          </p:nvPr>
        </p:nvGraphicFramePr>
        <p:xfrm>
          <a:off x="2493258" y="2692053"/>
          <a:ext cx="13154205" cy="54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735">
                  <a:extLst>
                    <a:ext uri="{9D8B030D-6E8A-4147-A177-3AD203B41FA5}">
                      <a16:colId xmlns:a16="http://schemas.microsoft.com/office/drawing/2014/main" val="1862961283"/>
                    </a:ext>
                  </a:extLst>
                </a:gridCol>
                <a:gridCol w="4384735">
                  <a:extLst>
                    <a:ext uri="{9D8B030D-6E8A-4147-A177-3AD203B41FA5}">
                      <a16:colId xmlns:a16="http://schemas.microsoft.com/office/drawing/2014/main" val="2536210810"/>
                    </a:ext>
                  </a:extLst>
                </a:gridCol>
                <a:gridCol w="4384735">
                  <a:extLst>
                    <a:ext uri="{9D8B030D-6E8A-4147-A177-3AD203B41FA5}">
                      <a16:colId xmlns:a16="http://schemas.microsoft.com/office/drawing/2014/main" val="2023215175"/>
                    </a:ext>
                  </a:extLst>
                </a:gridCol>
              </a:tblGrid>
              <a:tr h="665509"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Komponen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Fungsi Utama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Peran dalam Keamanan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808864"/>
                  </a:ext>
                </a:extLst>
              </a:tr>
              <a:tr h="1197917">
                <a:tc>
                  <a:txBody>
                    <a:bodyPr/>
                    <a:lstStyle/>
                    <a:p>
                      <a:r>
                        <a:rPr lang="id-ID" sz="2400" b="1" dirty="0">
                          <a:latin typeface="Book Antiqua" panose="02040602050305030304" pitchFamily="18" charset="0"/>
                        </a:rPr>
                        <a:t>Pesan/Dokumen</a:t>
                      </a:r>
                      <a:endParaRPr lang="id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 sz="2400" dirty="0">
                          <a:latin typeface="Book Antiqua" panose="02040602050305030304" pitchFamily="18" charset="0"/>
                        </a:rPr>
                        <a:t>Data asli yang akan diverifikasi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Objek integritas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215554"/>
                  </a:ext>
                </a:extLst>
              </a:tr>
              <a:tr h="1197917">
                <a:tc>
                  <a:txBody>
                    <a:bodyPr/>
                    <a:lstStyle/>
                    <a:p>
                      <a:r>
                        <a:rPr lang="id-ID" sz="2400" b="1" dirty="0">
                          <a:latin typeface="Book Antiqua" panose="02040602050305030304" pitchFamily="18" charset="0"/>
                        </a:rPr>
                        <a:t>Fungsi Hash (SHA-256)</a:t>
                      </a:r>
                      <a:endParaRPr lang="id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Menghasilkan identitas unik dari pesan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Deteksi perubahan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510524"/>
                  </a:ext>
                </a:extLst>
              </a:tr>
              <a:tr h="1197917">
                <a:tc>
                  <a:txBody>
                    <a:bodyPr/>
                    <a:lstStyle/>
                    <a:p>
                      <a:r>
                        <a:rPr lang="id-ID" sz="2400" b="1" dirty="0">
                          <a:latin typeface="Book Antiqua" panose="02040602050305030304" pitchFamily="18" charset="0"/>
                        </a:rPr>
                        <a:t>Private Key</a:t>
                      </a:r>
                      <a:endParaRPr lang="id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Menandatangani hash (enkripsi)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Autentikasi pengirim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142066"/>
                  </a:ext>
                </a:extLst>
              </a:tr>
              <a:tr h="1197917">
                <a:tc>
                  <a:txBody>
                    <a:bodyPr/>
                    <a:lstStyle/>
                    <a:p>
                      <a:r>
                        <a:rPr lang="id-ID" sz="2400" b="1" dirty="0">
                          <a:latin typeface="Book Antiqua" panose="02040602050305030304" pitchFamily="18" charset="0"/>
                        </a:rPr>
                        <a:t>Public Key</a:t>
                      </a:r>
                      <a:endParaRPr lang="id-ID" sz="2400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Memverifikasi tanda tangan (dekripsi)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2400" dirty="0">
                          <a:latin typeface="Book Antiqua" panose="02040602050305030304" pitchFamily="18" charset="0"/>
                        </a:rPr>
                        <a:t>Validasi dan kepercayaan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00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04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/>
          <p:nvPr/>
        </p:nvSpPr>
        <p:spPr>
          <a:xfrm>
            <a:off x="3729073" y="3774537"/>
            <a:ext cx="10829854" cy="13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69F3C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/>
          </a:p>
        </p:txBody>
      </p:sp>
      <p:sp>
        <p:nvSpPr>
          <p:cNvPr id="797" name="Google Shape;797;p31"/>
          <p:cNvSpPr/>
          <p:nvPr/>
        </p:nvSpPr>
        <p:spPr>
          <a:xfrm rot="-2699999">
            <a:off x="-5544457" y="-298863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798" name="Google Shape;798;p31"/>
          <p:cNvSpPr/>
          <p:nvPr/>
        </p:nvSpPr>
        <p:spPr>
          <a:xfrm rot="7807243">
            <a:off x="11109324" y="3463818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799" name="Google Shape;799;p31"/>
          <p:cNvGrpSpPr/>
          <p:nvPr/>
        </p:nvGrpSpPr>
        <p:grpSpPr>
          <a:xfrm>
            <a:off x="13775409" y="946006"/>
            <a:ext cx="2728468" cy="2504648"/>
            <a:chOff x="0" y="-47625"/>
            <a:chExt cx="812800" cy="746125"/>
          </a:xfrm>
        </p:grpSpPr>
        <p:sp>
          <p:nvSpPr>
            <p:cNvPr id="800" name="Google Shape;800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1" name="Google Shape;801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14425431" y="680584"/>
            <a:ext cx="2078446" cy="1907948"/>
            <a:chOff x="0" y="-47625"/>
            <a:chExt cx="812800" cy="746125"/>
          </a:xfrm>
        </p:grpSpPr>
        <p:sp>
          <p:nvSpPr>
            <p:cNvPr id="803" name="Google Shape;803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04" name="Google Shape;804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31"/>
          <p:cNvGrpSpPr/>
          <p:nvPr/>
        </p:nvGrpSpPr>
        <p:grpSpPr>
          <a:xfrm>
            <a:off x="1846611" y="1879955"/>
            <a:ext cx="1509689" cy="1385847"/>
            <a:chOff x="0" y="-47625"/>
            <a:chExt cx="812800" cy="746125"/>
          </a:xfrm>
        </p:grpSpPr>
        <p:sp>
          <p:nvSpPr>
            <p:cNvPr id="806" name="Google Shape;806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07" name="Google Shape;807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31"/>
          <p:cNvGrpSpPr/>
          <p:nvPr/>
        </p:nvGrpSpPr>
        <p:grpSpPr>
          <a:xfrm>
            <a:off x="2257209" y="1774156"/>
            <a:ext cx="1032416" cy="947726"/>
            <a:chOff x="0" y="-47625"/>
            <a:chExt cx="812800" cy="746125"/>
          </a:xfrm>
        </p:grpSpPr>
        <p:sp>
          <p:nvSpPr>
            <p:cNvPr id="809" name="Google Shape;809;p3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810" name="Google Shape;810;p3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1"/>
          <p:cNvGrpSpPr/>
          <p:nvPr/>
        </p:nvGrpSpPr>
        <p:grpSpPr>
          <a:xfrm>
            <a:off x="11699915" y="7630006"/>
            <a:ext cx="1007468" cy="995426"/>
            <a:chOff x="0" y="-53826"/>
            <a:chExt cx="1343290" cy="1327236"/>
          </a:xfrm>
        </p:grpSpPr>
        <p:grpSp>
          <p:nvGrpSpPr>
            <p:cNvPr id="812" name="Google Shape;812;p31"/>
            <p:cNvGrpSpPr/>
            <p:nvPr/>
          </p:nvGrpSpPr>
          <p:grpSpPr>
            <a:xfrm>
              <a:off x="0" y="40312"/>
              <a:ext cx="1343290" cy="1233098"/>
              <a:chOff x="0" y="-47625"/>
              <a:chExt cx="812800" cy="746125"/>
            </a:xfrm>
          </p:grpSpPr>
          <p:sp>
            <p:nvSpPr>
              <p:cNvPr id="813" name="Google Shape;813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814" name="Google Shape;814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31"/>
            <p:cNvGrpSpPr/>
            <p:nvPr/>
          </p:nvGrpSpPr>
          <p:grpSpPr>
            <a:xfrm>
              <a:off x="365341" y="-53826"/>
              <a:ext cx="918623" cy="843268"/>
              <a:chOff x="0" y="-47625"/>
              <a:chExt cx="812800" cy="746125"/>
            </a:xfrm>
          </p:grpSpPr>
          <p:sp>
            <p:nvSpPr>
              <p:cNvPr id="816" name="Google Shape;816;p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817" name="Google Shape;817;p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CA8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/>
          <p:nvPr/>
        </p:nvSpPr>
        <p:spPr>
          <a:xfrm rot="-8100000">
            <a:off x="-7019259" y="4447771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37" name="Google Shape;237;p16"/>
          <p:cNvSpPr/>
          <p:nvPr/>
        </p:nvSpPr>
        <p:spPr>
          <a:xfrm rot="2700000">
            <a:off x="7693193" y="-405144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1"/>
                </a:lnTo>
                <a:lnTo>
                  <a:pt x="0" y="9368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238" name="Google Shape;238;p16"/>
          <p:cNvGrpSpPr/>
          <p:nvPr/>
        </p:nvGrpSpPr>
        <p:grpSpPr>
          <a:xfrm>
            <a:off x="-297850" y="-850361"/>
            <a:ext cx="7993047" cy="7993047"/>
            <a:chOff x="0" y="0"/>
            <a:chExt cx="10657396" cy="10657396"/>
          </a:xfrm>
        </p:grpSpPr>
        <p:grpSp>
          <p:nvGrpSpPr>
            <p:cNvPr id="239" name="Google Shape;239;p16"/>
            <p:cNvGrpSpPr/>
            <p:nvPr/>
          </p:nvGrpSpPr>
          <p:grpSpPr>
            <a:xfrm>
              <a:off x="0" y="0"/>
              <a:ext cx="10657396" cy="10657396"/>
              <a:chOff x="0" y="0"/>
              <a:chExt cx="812800" cy="812800"/>
            </a:xfrm>
          </p:grpSpPr>
          <p:sp>
            <p:nvSpPr>
              <p:cNvPr id="240" name="Google Shape;2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6"/>
            <p:cNvGrpSpPr/>
            <p:nvPr/>
          </p:nvGrpSpPr>
          <p:grpSpPr>
            <a:xfrm>
              <a:off x="1034397" y="1034397"/>
              <a:ext cx="8588602" cy="8588602"/>
              <a:chOff x="0" y="0"/>
              <a:chExt cx="812800" cy="812800"/>
            </a:xfrm>
          </p:grpSpPr>
          <p:sp>
            <p:nvSpPr>
              <p:cNvPr id="243" name="Google Shape;2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6"/>
            <p:cNvGrpSpPr/>
            <p:nvPr/>
          </p:nvGrpSpPr>
          <p:grpSpPr>
            <a:xfrm>
              <a:off x="1786907" y="1786907"/>
              <a:ext cx="7083581" cy="7083581"/>
              <a:chOff x="0" y="0"/>
              <a:chExt cx="812800" cy="812800"/>
            </a:xfrm>
          </p:grpSpPr>
          <p:sp>
            <p:nvSpPr>
              <p:cNvPr id="246" name="Google Shape;2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>
              <a:off x="2409352" y="2409352"/>
              <a:ext cx="5838691" cy="5838691"/>
              <a:chOff x="0" y="0"/>
              <a:chExt cx="812800" cy="8128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16"/>
            <p:cNvGrpSpPr/>
            <p:nvPr/>
          </p:nvGrpSpPr>
          <p:grpSpPr>
            <a:xfrm>
              <a:off x="3092186" y="3092186"/>
              <a:ext cx="4473024" cy="4473024"/>
              <a:chOff x="0" y="0"/>
              <a:chExt cx="812800" cy="812800"/>
            </a:xfrm>
          </p:grpSpPr>
          <p:sp>
            <p:nvSpPr>
              <p:cNvPr id="252" name="Google Shape;2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4" name="Google Shape;254;p16"/>
          <p:cNvGrpSpPr/>
          <p:nvPr/>
        </p:nvGrpSpPr>
        <p:grpSpPr>
          <a:xfrm>
            <a:off x="1989919" y="-179217"/>
            <a:ext cx="3086100" cy="6469932"/>
            <a:chOff x="0" y="-47625"/>
            <a:chExt cx="812800" cy="1704015"/>
          </a:xfrm>
        </p:grpSpPr>
        <p:sp>
          <p:nvSpPr>
            <p:cNvPr id="255" name="Google Shape;255;p16"/>
            <p:cNvSpPr/>
            <p:nvPr/>
          </p:nvSpPr>
          <p:spPr>
            <a:xfrm>
              <a:off x="0" y="0"/>
              <a:ext cx="812800" cy="1656390"/>
            </a:xfrm>
            <a:custGeom>
              <a:avLst/>
              <a:gdLst/>
              <a:ahLst/>
              <a:cxnLst/>
              <a:rect l="l" t="t" r="r" b="b"/>
              <a:pathLst>
                <a:path w="812800" h="165639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656390"/>
                  </a:lnTo>
                  <a:lnTo>
                    <a:pt x="0" y="1656390"/>
                  </a:lnTo>
                  <a:close/>
                </a:path>
              </a:pathLst>
            </a:custGeom>
            <a:solidFill>
              <a:srgbClr val="F35391"/>
            </a:solidFill>
            <a:ln>
              <a:noFill/>
            </a:ln>
          </p:spPr>
        </p:sp>
        <p:sp>
          <p:nvSpPr>
            <p:cNvPr id="256" name="Google Shape;256;p16"/>
            <p:cNvSpPr txBox="1"/>
            <p:nvPr/>
          </p:nvSpPr>
          <p:spPr>
            <a:xfrm>
              <a:off x="0" y="-47625"/>
              <a:ext cx="812800" cy="17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2926386" y="2373875"/>
            <a:ext cx="1544574" cy="1544574"/>
            <a:chOff x="0" y="0"/>
            <a:chExt cx="812800" cy="812800"/>
          </a:xfrm>
        </p:grpSpPr>
        <p:sp>
          <p:nvSpPr>
            <p:cNvPr id="258" name="Google Shape;258;p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01</a:t>
              </a:r>
              <a:endParaRPr/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6518133" y="-180826"/>
            <a:ext cx="1769866" cy="10466217"/>
            <a:chOff x="0" y="-47625"/>
            <a:chExt cx="812800" cy="2756534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2708909"/>
            </a:xfrm>
            <a:custGeom>
              <a:avLst/>
              <a:gdLst/>
              <a:ahLst/>
              <a:cxnLst/>
              <a:rect l="l" t="t" r="r" b="b"/>
              <a:pathLst>
                <a:path w="812800" h="2708909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708909"/>
                  </a:lnTo>
                  <a:lnTo>
                    <a:pt x="0" y="2708909"/>
                  </a:lnTo>
                  <a:close/>
                </a:path>
              </a:pathLst>
            </a:custGeom>
            <a:solidFill>
              <a:srgbClr val="69F3C2"/>
            </a:solidFill>
            <a:ln>
              <a:noFill/>
            </a:ln>
          </p:spPr>
        </p:sp>
        <p:sp>
          <p:nvSpPr>
            <p:cNvPr id="262" name="Google Shape;262;p16"/>
            <p:cNvSpPr txBox="1"/>
            <p:nvPr/>
          </p:nvSpPr>
          <p:spPr>
            <a:xfrm>
              <a:off x="0" y="-47625"/>
              <a:ext cx="812800" cy="2756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7043010" y="-1002413"/>
            <a:ext cx="5016889" cy="10134270"/>
          </a:xfrm>
          <a:custGeom>
            <a:avLst/>
            <a:gdLst/>
            <a:ahLst/>
            <a:cxnLst/>
            <a:rect l="l" t="t" r="r" b="b"/>
            <a:pathLst>
              <a:path w="6858000" h="10134270" extrusionOk="0">
                <a:moveTo>
                  <a:pt x="0" y="0"/>
                </a:moveTo>
                <a:lnTo>
                  <a:pt x="6858000" y="0"/>
                </a:lnTo>
                <a:lnTo>
                  <a:pt x="6858000" y="10134270"/>
                </a:lnTo>
                <a:lnTo>
                  <a:pt x="0" y="1013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629" r="-131652"/>
            </a:stretch>
          </a:blipFill>
          <a:ln>
            <a:noFill/>
          </a:ln>
        </p:spPr>
      </p:sp>
      <p:sp>
        <p:nvSpPr>
          <p:cNvPr id="269" name="Google Shape;269;p16"/>
          <p:cNvSpPr txBox="1"/>
          <p:nvPr/>
        </p:nvSpPr>
        <p:spPr>
          <a:xfrm>
            <a:off x="174705" y="544795"/>
            <a:ext cx="1630392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600" dirty="0" smtClean="0">
                <a:solidFill>
                  <a:schemeClr val="bg1"/>
                </a:solidFill>
              </a:rPr>
              <a:t>1</a:t>
            </a:r>
            <a:r>
              <a:rPr lang="id-ID" sz="6600" dirty="0">
                <a:solidFill>
                  <a:schemeClr val="bg1"/>
                </a:solidFill>
              </a:rPr>
              <a:t>. </a:t>
            </a:r>
            <a:r>
              <a:rPr lang="id-ID" sz="6600" dirty="0">
                <a:solidFill>
                  <a:schemeClr val="bg1"/>
                </a:solidFill>
              </a:rPr>
              <a:t>Kriptografi Modern – Konsep dan Evolusi</a:t>
            </a:r>
          </a:p>
        </p:txBody>
      </p:sp>
      <p:sp>
        <p:nvSpPr>
          <p:cNvPr id="271" name="Google Shape;271;p16"/>
          <p:cNvSpPr txBox="1"/>
          <p:nvPr/>
        </p:nvSpPr>
        <p:spPr>
          <a:xfrm>
            <a:off x="5361750" y="2336095"/>
            <a:ext cx="9711537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id-ID" sz="3200" b="1" dirty="0">
              <a:solidFill>
                <a:schemeClr val="bg1"/>
              </a:solidFill>
            </a:endParaRPr>
          </a:p>
          <a:p>
            <a:pPr algn="just"/>
            <a:r>
              <a:rPr lang="id-ID" sz="3200" b="1" dirty="0">
                <a:solidFill>
                  <a:schemeClr val="bg1"/>
                </a:solidFill>
              </a:rPr>
              <a:t>Kriptografi modern tidak hanya berfokus pada kerahasiaan (confidentiality), tetapi juga pada integritas, autentikasi, dan non-repudiation.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4430" y="4975881"/>
            <a:ext cx="10293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b="1" dirty="0" smtClean="0">
                <a:solidFill>
                  <a:schemeClr val="bg1"/>
                </a:solidFill>
              </a:rPr>
              <a:t>Evolusinya:</a:t>
            </a:r>
          </a:p>
          <a:p>
            <a:pPr marL="514350" indent="-514350" algn="just">
              <a:buAutoNum type="arabicPeriod"/>
            </a:pPr>
            <a:r>
              <a:rPr lang="id-ID" sz="3200" b="1" dirty="0" smtClean="0">
                <a:solidFill>
                  <a:schemeClr val="bg1"/>
                </a:solidFill>
              </a:rPr>
              <a:t>Kriptografi </a:t>
            </a:r>
            <a:r>
              <a:rPr lang="id-ID" sz="3200" b="1" dirty="0">
                <a:solidFill>
                  <a:schemeClr val="bg1"/>
                </a:solidFill>
              </a:rPr>
              <a:t>klasik (Caesar, Vigenère) → berbasis substitusi dan transposisi </a:t>
            </a:r>
            <a:r>
              <a:rPr lang="id-ID" sz="3200" b="1" dirty="0" smtClean="0">
                <a:solidFill>
                  <a:schemeClr val="bg1"/>
                </a:solidFill>
              </a:rPr>
              <a:t>huruf.</a:t>
            </a:r>
          </a:p>
          <a:p>
            <a:pPr marL="514350" indent="-514350" algn="just">
              <a:buAutoNum type="arabicPeriod"/>
            </a:pPr>
            <a:r>
              <a:rPr lang="id-ID" sz="3200" b="1" dirty="0" smtClean="0">
                <a:solidFill>
                  <a:schemeClr val="bg1"/>
                </a:solidFill>
              </a:rPr>
              <a:t>Kriptografi </a:t>
            </a:r>
            <a:r>
              <a:rPr lang="id-ID" sz="3200" b="1" dirty="0">
                <a:solidFill>
                  <a:schemeClr val="bg1"/>
                </a:solidFill>
              </a:rPr>
              <a:t>simetrik (AES, DES) → satu kunci untuk enkripsi dan </a:t>
            </a:r>
            <a:r>
              <a:rPr lang="id-ID" sz="3200" b="1" dirty="0" smtClean="0">
                <a:solidFill>
                  <a:schemeClr val="bg1"/>
                </a:solidFill>
              </a:rPr>
              <a:t>dekripsi.</a:t>
            </a:r>
          </a:p>
          <a:p>
            <a:pPr marL="514350" indent="-514350" algn="just">
              <a:buAutoNum type="arabicPeriod"/>
            </a:pPr>
            <a:r>
              <a:rPr lang="id-ID" sz="3200" b="1" dirty="0" smtClean="0">
                <a:solidFill>
                  <a:schemeClr val="bg1"/>
                </a:solidFill>
              </a:rPr>
              <a:t>Kriptografi </a:t>
            </a:r>
            <a:r>
              <a:rPr lang="id-ID" sz="3200" b="1" dirty="0">
                <a:solidFill>
                  <a:schemeClr val="bg1"/>
                </a:solidFill>
              </a:rPr>
              <a:t>asimetrik (RSA, ECC) → dua kunci berbeda untuk keamanan pertukaran </a:t>
            </a:r>
            <a:r>
              <a:rPr lang="id-ID" sz="3200" b="1" dirty="0" smtClean="0">
                <a:solidFill>
                  <a:schemeClr val="bg1"/>
                </a:solidFill>
              </a:rPr>
              <a:t>kunci.</a:t>
            </a:r>
          </a:p>
          <a:p>
            <a:pPr marL="514350" indent="-514350" algn="just">
              <a:buAutoNum type="arabicPeriod"/>
            </a:pPr>
            <a:r>
              <a:rPr lang="id-ID" sz="3200" b="1" dirty="0" smtClean="0">
                <a:solidFill>
                  <a:schemeClr val="bg1"/>
                </a:solidFill>
              </a:rPr>
              <a:t>Kriptografi </a:t>
            </a:r>
            <a:r>
              <a:rPr lang="id-ID" sz="3200" b="1" dirty="0">
                <a:solidFill>
                  <a:schemeClr val="bg1"/>
                </a:solidFill>
              </a:rPr>
              <a:t>hibrid → kombinasi keduanya untuk efisiensi dan keamanan.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/>
        </p:nvSpPr>
        <p:spPr>
          <a:xfrm>
            <a:off x="2001328" y="1382640"/>
            <a:ext cx="1481153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id-ID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Aplikasi </a:t>
            </a:r>
            <a:r>
              <a:rPr lang="id-ID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nyata:</a:t>
            </a:r>
            <a:r>
              <a:rPr lang="id-ID" sz="4800" dirty="0">
                <a:solidFill>
                  <a:schemeClr val="accent3">
                    <a:lumMod val="60000"/>
                    <a:lumOff val="40000"/>
                  </a:schemeClr>
                </a:solidFill>
                <a:sym typeface="Montserrat SemiBold"/>
              </a:rPr>
              <a:t> </a:t>
            </a:r>
            <a:endParaRPr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Google Shape;198;p15"/>
          <p:cNvSpPr/>
          <p:nvPr/>
        </p:nvSpPr>
        <p:spPr>
          <a:xfrm rot="-3278844">
            <a:off x="-9266991" y="-5136650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 rot="7599151">
            <a:off x="12214224" y="426586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209" name="Google Shape;209;p15"/>
          <p:cNvSpPr/>
          <p:nvPr/>
        </p:nvSpPr>
        <p:spPr>
          <a:xfrm>
            <a:off x="334650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20" y="0"/>
                </a:lnTo>
                <a:lnTo>
                  <a:pt x="1443420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8113978" y="4145197"/>
            <a:ext cx="1443419" cy="1443419"/>
          </a:xfrm>
          <a:custGeom>
            <a:avLst/>
            <a:gdLst/>
            <a:ahLst/>
            <a:cxnLst/>
            <a:rect l="l" t="t" r="r" b="b"/>
            <a:pathLst>
              <a:path w="1443419" h="1443419" extrusionOk="0">
                <a:moveTo>
                  <a:pt x="0" y="0"/>
                </a:moveTo>
                <a:lnTo>
                  <a:pt x="1443419" y="0"/>
                </a:lnTo>
                <a:lnTo>
                  <a:pt x="1443419" y="1443419"/>
                </a:lnTo>
                <a:lnTo>
                  <a:pt x="0" y="14434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18" name="Google Shape;218;p15"/>
          <p:cNvGrpSpPr/>
          <p:nvPr/>
        </p:nvGrpSpPr>
        <p:grpSpPr>
          <a:xfrm>
            <a:off x="15314918" y="1506159"/>
            <a:ext cx="847888" cy="856040"/>
            <a:chOff x="0" y="-60012"/>
            <a:chExt cx="1130517" cy="1141387"/>
          </a:xfrm>
        </p:grpSpPr>
        <p:grpSp>
          <p:nvGrpSpPr>
            <p:cNvPr id="219" name="Google Shape;219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1" name="Google Shape;22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23" name="Google Shape;223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24" name="Google Shape;224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15"/>
          <p:cNvGrpSpPr/>
          <p:nvPr/>
        </p:nvGrpSpPr>
        <p:grpSpPr>
          <a:xfrm>
            <a:off x="4789927" y="8854526"/>
            <a:ext cx="847888" cy="856040"/>
            <a:chOff x="0" y="-60012"/>
            <a:chExt cx="1130517" cy="1141387"/>
          </a:xfrm>
        </p:grpSpPr>
        <p:grpSp>
          <p:nvGrpSpPr>
            <p:cNvPr id="226" name="Google Shape;226;p15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227" name="Google Shape;227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228" name="Google Shape;228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5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231" name="Google Shape;231;p15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8288" y="2840138"/>
            <a:ext cx="155121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id-ID" alt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WhatsApp</a:t>
            </a:r>
            <a:r>
              <a:rPr lang="id-ID" alt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kombinasi AES + </a:t>
            </a:r>
            <a:r>
              <a:rPr lang="id-ID" alt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RSA.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id-ID" alt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</a:t>
            </a:r>
            <a:r>
              <a:rPr lang="id-ID" alt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 AES untuk data, RSA untuk pertukaran </a:t>
            </a:r>
            <a:r>
              <a:rPr lang="id-ID" alt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kunci.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id-ID" alt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Email </a:t>
            </a:r>
            <a:r>
              <a:rPr lang="id-ID" altLang="id-ID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PGP: RSA + digital signature.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 rot="-3278844">
            <a:off x="-7178676" y="-4988886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153" name="Google Shape;153;p14"/>
          <p:cNvSpPr txBox="1"/>
          <p:nvPr/>
        </p:nvSpPr>
        <p:spPr>
          <a:xfrm>
            <a:off x="1301588" y="1028700"/>
            <a:ext cx="169864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id-ID" sz="6000" dirty="0" smtClean="0">
                <a:solidFill>
                  <a:schemeClr val="bg1"/>
                </a:solidFill>
              </a:rPr>
              <a:t>2</a:t>
            </a:r>
            <a:r>
              <a:rPr lang="id-ID" sz="6000" dirty="0">
                <a:solidFill>
                  <a:schemeClr val="bg1"/>
                </a:solidFill>
              </a:rPr>
              <a:t>. Digital Signature (Tanda Tangan Digital)</a:t>
            </a:r>
            <a:endParaRPr sz="6000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0" name="Google Shape;160;p14"/>
          <p:cNvSpPr/>
          <p:nvPr/>
        </p:nvSpPr>
        <p:spPr>
          <a:xfrm rot="7599151">
            <a:off x="11423302" y="4022635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1" y="0"/>
                </a:lnTo>
                <a:lnTo>
                  <a:pt x="14357351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164" name="Google Shape;164;p14"/>
          <p:cNvGrpSpPr/>
          <p:nvPr/>
        </p:nvGrpSpPr>
        <p:grpSpPr>
          <a:xfrm>
            <a:off x="15374565" y="1952030"/>
            <a:ext cx="1875026" cy="1989564"/>
            <a:chOff x="0" y="-122432"/>
            <a:chExt cx="2500034" cy="2652752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487115" y="682524"/>
              <a:ext cx="2012919" cy="1847796"/>
              <a:chOff x="0" y="-47625"/>
              <a:chExt cx="812800" cy="746125"/>
            </a:xfrm>
          </p:grpSpPr>
          <p:sp>
            <p:nvSpPr>
              <p:cNvPr id="166" name="Google Shape;166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67" name="Google Shape;167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14"/>
            <p:cNvGrpSpPr/>
            <p:nvPr/>
          </p:nvGrpSpPr>
          <p:grpSpPr>
            <a:xfrm>
              <a:off x="0" y="-122432"/>
              <a:ext cx="2089507" cy="1918102"/>
              <a:chOff x="0" y="-47625"/>
              <a:chExt cx="812800" cy="746125"/>
            </a:xfrm>
          </p:grpSpPr>
          <p:sp>
            <p:nvSpPr>
              <p:cNvPr id="169" name="Google Shape;16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70" name="Google Shape;17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4"/>
            <p:cNvGrpSpPr/>
            <p:nvPr/>
          </p:nvGrpSpPr>
          <p:grpSpPr>
            <a:xfrm rot="8840484">
              <a:off x="873587" y="682056"/>
              <a:ext cx="395197" cy="395197"/>
              <a:chOff x="0" y="0"/>
              <a:chExt cx="812800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14"/>
            <p:cNvGrpSpPr/>
            <p:nvPr/>
          </p:nvGrpSpPr>
          <p:grpSpPr>
            <a:xfrm rot="8840484">
              <a:off x="816146" y="505646"/>
              <a:ext cx="232906" cy="315588"/>
              <a:chOff x="0" y="-47625"/>
              <a:chExt cx="635000" cy="860425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76" name="Google Shape;176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75" tIns="12775" rIns="12775" bIns="12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14"/>
          <p:cNvGrpSpPr/>
          <p:nvPr/>
        </p:nvGrpSpPr>
        <p:grpSpPr>
          <a:xfrm rot="-7214293">
            <a:off x="16009774" y="8079888"/>
            <a:ext cx="1209607" cy="1283498"/>
            <a:chOff x="0" y="-78983"/>
            <a:chExt cx="1612809" cy="171133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314245" y="440306"/>
              <a:ext cx="1298564" cy="1192042"/>
              <a:chOff x="0" y="-47625"/>
              <a:chExt cx="812800" cy="746125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180" name="Google Shape;180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4"/>
            <p:cNvGrpSpPr/>
            <p:nvPr/>
          </p:nvGrpSpPr>
          <p:grpSpPr>
            <a:xfrm>
              <a:off x="0" y="-78983"/>
              <a:ext cx="1347973" cy="1237397"/>
              <a:chOff x="0" y="-47625"/>
              <a:chExt cx="812800" cy="746125"/>
            </a:xfrm>
          </p:grpSpPr>
          <p:sp>
            <p:nvSpPr>
              <p:cNvPr id="182" name="Google Shape;182;p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183" name="Google Shape;183;p1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4"/>
            <p:cNvGrpSpPr/>
            <p:nvPr/>
          </p:nvGrpSpPr>
          <p:grpSpPr>
            <a:xfrm rot="9220010">
              <a:off x="507475" y="433726"/>
              <a:ext cx="258304" cy="258304"/>
              <a:chOff x="0" y="0"/>
              <a:chExt cx="812800" cy="8128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 rot="9220010">
              <a:off x="486052" y="309304"/>
              <a:ext cx="152229" cy="206270"/>
              <a:chOff x="0" y="-47625"/>
              <a:chExt cx="635000" cy="860425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0" y="0"/>
                <a:ext cx="6350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812800" extrusionOk="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009E52"/>
              </a:solidFill>
              <a:ln>
                <a:noFill/>
              </a:ln>
            </p:spPr>
          </p:sp>
          <p:sp>
            <p:nvSpPr>
              <p:cNvPr id="189" name="Google Shape;189;p14"/>
              <p:cNvSpPr txBox="1"/>
              <p:nvPr/>
            </p:nvSpPr>
            <p:spPr>
              <a:xfrm>
                <a:off x="0" y="-47625"/>
                <a:ext cx="6350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950" tIns="12950" rIns="12950" bIns="12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319091" y="3202930"/>
            <a:ext cx="134838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id-ID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Digital signature</a:t>
            </a:r>
            <a:r>
              <a:rPr lang="id-ID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id-ID" sz="32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d-ID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adalah </a:t>
            </a:r>
            <a:r>
              <a:rPr lang="id-ID" sz="3200" dirty="0">
                <a:solidFill>
                  <a:schemeClr val="tx1"/>
                </a:solidFill>
                <a:latin typeface="Book Antiqua" panose="02040602050305030304" pitchFamily="18" charset="0"/>
              </a:rPr>
              <a:t>mekanisme kriptografi untuk </a:t>
            </a:r>
            <a:r>
              <a:rPr lang="id-ID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mengautentikasi identitas pengirim</a:t>
            </a:r>
            <a:r>
              <a:rPr lang="id-ID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dan </a:t>
            </a:r>
            <a:r>
              <a:rPr lang="id-ID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menjamin integritas </a:t>
            </a:r>
            <a:r>
              <a:rPr lang="id-ID" sz="3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pesan</a:t>
            </a:r>
            <a:r>
              <a:rPr lang="id-ID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Konsep </a:t>
            </a:r>
            <a:r>
              <a:rPr lang="id-ID" sz="3200" dirty="0">
                <a:solidFill>
                  <a:schemeClr val="tx1"/>
                </a:solidFill>
                <a:latin typeface="Book Antiqua" panose="02040602050305030304" pitchFamily="18" charset="0"/>
              </a:rPr>
              <a:t>ini menggantikan tanda tangan manual pada dokumen elektronik.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67367" y="1966854"/>
            <a:ext cx="1478284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Pesan 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/ 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Dokumen</a:t>
            </a:r>
          </a:p>
          <a:p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Pesan (message) atau dokumen digital adalah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data asli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yang akan ditandatangani secara elektronik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Pesan ini dapat 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berupa:</a:t>
            </a:r>
          </a:p>
          <a:p>
            <a:pPr marL="457200" indent="-457200">
              <a:buAutoNum type="alphaLcPeriod"/>
            </a:pP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Teks 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(surat elektronik, kontrak kerja, laporan 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keuangan)</a:t>
            </a:r>
          </a:p>
          <a:p>
            <a:pPr marL="457200" indent="-457200">
              <a:buAutoNum type="alphaLcPeriod"/>
            </a:pP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File 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PDF, Word, atau citra digital (sertifikat, ijazah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</a:p>
          <a:p>
            <a:pPr marL="457200" indent="-457200">
              <a:buAutoNum type="alphaLcPeriod"/>
            </a:pPr>
            <a:r>
              <a:rPr lang="it-IT" sz="2800" dirty="0">
                <a:solidFill>
                  <a:schemeClr val="tx1"/>
                </a:solidFill>
                <a:latin typeface="Book Antiqua" panose="02040602050305030304" pitchFamily="18" charset="0"/>
              </a:rPr>
              <a:t>Data transaksi (e-commerce, perbankan, atau IoT</a:t>
            </a:r>
            <a:r>
              <a:rPr lang="it-IT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endParaRPr lang="id-ID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id-ID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Peran dalam proses tanda tangan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457200" indent="-457200">
              <a:buAutoNum type="alphaLcPeriod"/>
            </a:pP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Isi 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pesan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tidak langsung dienkripsi seluruhnya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, melainkan dibuatkan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nilai ringkasan (hash)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yang jauh lebih pendek namun unik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AutoNum type="alphaLcPeriod"/>
            </a:pP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Tanda tangan digital tidak menyimpan pesan penuh, tetapi menyimpan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hash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dari pesan tersebut.</a:t>
            </a:r>
            <a:b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Karena itu, jika pesan diubah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meskipun 1 karakter saja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, hasil hash akan </a:t>
            </a:r>
            <a:r>
              <a:rPr lang="id-ID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berbeda total</a:t>
            </a:r>
            <a:r>
              <a:rPr lang="id-ID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(efek avalanche</a:t>
            </a:r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7757" y="836666"/>
            <a:ext cx="6566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Komponen utama: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67367" y="1966854"/>
            <a:ext cx="147828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id-ID" sz="2400" dirty="0" smtClean="0">
                <a:solidFill>
                  <a:schemeClr val="bg1"/>
                </a:solidFill>
              </a:rPr>
              <a:t>Contoh :</a:t>
            </a:r>
          </a:p>
          <a:p>
            <a:pPr algn="just"/>
            <a:endParaRPr lang="id-ID" sz="2400" dirty="0">
              <a:solidFill>
                <a:schemeClr val="bg1"/>
              </a:solidFill>
            </a:endParaRPr>
          </a:p>
          <a:p>
            <a:pPr algn="just"/>
            <a:r>
              <a:rPr lang="id-ID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Pesan asli: "Nilai mahasiswa Polinela disetujui."</a:t>
            </a:r>
          </a:p>
          <a:p>
            <a:pPr algn="just"/>
            <a:r>
              <a:rPr lang="id-ID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Pesan berubah: "Nilai mahasiswa Polinela disetujui</a:t>
            </a:r>
            <a:r>
              <a:rPr lang="id-ID" sz="2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!“</a:t>
            </a:r>
          </a:p>
          <a:p>
            <a:pPr algn="just"/>
            <a:endParaRPr lang="id-ID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id-ID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d-ID" sz="2400" b="1" i="1" u="sng" dirty="0"/>
              <a:t>Hash kedua pesan tersebut sama sekali tidak </a:t>
            </a:r>
            <a:r>
              <a:rPr lang="id-ID" sz="2400" b="1" i="1" u="sng" dirty="0" smtClean="0"/>
              <a:t>identik,</a:t>
            </a:r>
          </a:p>
          <a:p>
            <a:r>
              <a:rPr lang="id-ID" sz="2400" b="1" i="1" u="sng" dirty="0" smtClean="0"/>
              <a:t>sehingga </a:t>
            </a:r>
            <a:r>
              <a:rPr lang="id-ID" sz="2400" b="1" i="1" u="sng" dirty="0"/>
              <a:t>sistem dapat mendeteksi bahwa data telah dimodifikasi.</a:t>
            </a:r>
            <a:endParaRPr lang="id-ID" sz="2400" b="1" i="1" u="sng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037811" y="2069316"/>
            <a:ext cx="1478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id-ID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</a:t>
            </a:r>
            <a:r>
              <a:rPr lang="en-US" sz="2800" dirty="0" err="1" smtClean="0">
                <a:latin typeface="Book Antiqua" panose="02040602050305030304" pitchFamily="18" charset="0"/>
              </a:rPr>
              <a:t>Fungsi</a:t>
            </a:r>
            <a:r>
              <a:rPr lang="en-US" sz="2800" dirty="0" smtClean="0">
                <a:latin typeface="Book Antiqua" panose="02040602050305030304" pitchFamily="18" charset="0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Hash (SHA-256 / SHA-512</a:t>
            </a:r>
            <a:r>
              <a:rPr lang="en-US" sz="2800" dirty="0" smtClean="0">
                <a:latin typeface="Book Antiqua" panose="02040602050305030304" pitchFamily="18" charset="0"/>
              </a:rPr>
              <a:t>)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endParaRPr lang="id-ID" sz="2800" dirty="0" smtClean="0">
              <a:latin typeface="Book Antiqua" panose="02040602050305030304" pitchFamily="18" charset="0"/>
            </a:endParaRPr>
          </a:p>
          <a:p>
            <a:r>
              <a:rPr lang="id-ID" sz="2800" dirty="0">
                <a:latin typeface="Book Antiqua" panose="02040602050305030304" pitchFamily="18" charset="0"/>
              </a:rPr>
              <a:t>Definisi:</a:t>
            </a:r>
            <a:br>
              <a:rPr lang="id-ID" sz="2800" dirty="0">
                <a:latin typeface="Book Antiqua" panose="02040602050305030304" pitchFamily="18" charset="0"/>
              </a:rPr>
            </a:br>
            <a:r>
              <a:rPr lang="id-ID" sz="2800" dirty="0">
                <a:latin typeface="Book Antiqua" panose="02040602050305030304" pitchFamily="18" charset="0"/>
              </a:rPr>
              <a:t>Fungsi hash kriptografi adalah algoritma satu arah yang mengubah data berukuran besar menjadi output unik berukuran tetap (</a:t>
            </a:r>
            <a:r>
              <a:rPr lang="id-ID" sz="2800" dirty="0" smtClean="0">
                <a:latin typeface="Book Antiqua" panose="02040602050305030304" pitchFamily="18" charset="0"/>
              </a:rPr>
              <a:t>disebut </a:t>
            </a:r>
            <a:r>
              <a:rPr lang="id-ID" sz="2800" i="1" dirty="0">
                <a:latin typeface="Book Antiqua" panose="02040602050305030304" pitchFamily="18" charset="0"/>
              </a:rPr>
              <a:t>hash value</a:t>
            </a:r>
            <a:r>
              <a:rPr lang="id-ID" sz="2800" dirty="0">
                <a:latin typeface="Book Antiqua" panose="02040602050305030304" pitchFamily="18" charset="0"/>
              </a:rPr>
              <a:t> atau </a:t>
            </a:r>
            <a:r>
              <a:rPr lang="id-ID" sz="2800" i="1" dirty="0">
                <a:latin typeface="Book Antiqua" panose="02040602050305030304" pitchFamily="18" charset="0"/>
              </a:rPr>
              <a:t>message digest</a:t>
            </a:r>
            <a:r>
              <a:rPr lang="id-ID" sz="2800" i="1" dirty="0" smtClean="0">
                <a:latin typeface="Book Antiqua" panose="02040602050305030304" pitchFamily="18" charset="0"/>
              </a:rPr>
              <a:t>.)</a:t>
            </a:r>
          </a:p>
          <a:p>
            <a:endParaRPr lang="id-ID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sv-SE" sz="2800" dirty="0">
                <a:latin typeface="Book Antiqua" panose="02040602050305030304" pitchFamily="18" charset="0"/>
              </a:rPr>
              <a:t>Ciri-ciri hash kriptografi yang baik</a:t>
            </a:r>
            <a:r>
              <a:rPr lang="sv-SE" sz="2800" dirty="0" smtClean="0">
                <a:latin typeface="Book Antiqua" panose="02040602050305030304" pitchFamily="18" charset="0"/>
              </a:rPr>
              <a:t>: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id-ID" sz="2800" dirty="0" smtClean="0">
                <a:latin typeface="Book Antiqua" panose="02040602050305030304" pitchFamily="18" charset="0"/>
              </a:rPr>
              <a:t>One-way </a:t>
            </a:r>
            <a:r>
              <a:rPr lang="id-ID" sz="2800" dirty="0">
                <a:latin typeface="Book Antiqua" panose="02040602050305030304" pitchFamily="18" charset="0"/>
              </a:rPr>
              <a:t>Function: tidak mungkin mendapatkan pesan asli dari hash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Avalanche Effect: perubahan 1 bit pada input mengubah 50% bit output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Collision Resistant: hampir mustahil dua pesan berbeda menghasilkan hash yang sama.</a:t>
            </a:r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7757" y="836666"/>
            <a:ext cx="6566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Komponen utama:  </a:t>
            </a:r>
          </a:p>
        </p:txBody>
      </p:sp>
    </p:spTree>
    <p:extLst>
      <p:ext uri="{BB962C8B-B14F-4D97-AF65-F5344CB8AC3E}">
        <p14:creationId xmlns:p14="http://schemas.microsoft.com/office/powerpoint/2010/main" val="113198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2" name="Google Shape;342;p19"/>
          <p:cNvSpPr/>
          <p:nvPr/>
        </p:nvSpPr>
        <p:spPr>
          <a:xfrm>
            <a:off x="14106200" y="9112144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11041724" y="5890318"/>
            <a:ext cx="670331" cy="67032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F35391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11166569" y="8702300"/>
            <a:ext cx="420643" cy="42064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69F3C2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67367" y="1966854"/>
            <a:ext cx="147828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pPr algn="just"/>
            <a:r>
              <a:rPr lang="id-ID" sz="2400" dirty="0" smtClean="0">
                <a:solidFill>
                  <a:schemeClr val="bg1"/>
                </a:solidFill>
              </a:rPr>
              <a:t>Contoh :</a:t>
            </a:r>
          </a:p>
          <a:p>
            <a:pPr algn="just"/>
            <a:endParaRPr lang="id-ID" sz="2400" dirty="0">
              <a:solidFill>
                <a:schemeClr val="bg1"/>
              </a:solidFill>
            </a:endParaRPr>
          </a:p>
          <a:p>
            <a:pPr algn="just"/>
            <a:endParaRPr lang="id-ID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id-ID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Input: "POLINELA"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SHA-256 Hash: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97a949e9a32a940baf81bde4ebf9f48efdc6465f6b27648d85c2e1e79b203a9c</a:t>
            </a:r>
          </a:p>
          <a:p>
            <a:pPr algn="just"/>
            <a:endParaRPr lang="id-ID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d-ID" sz="2400" b="1" dirty="0" smtClean="0"/>
              <a:t>Jika </a:t>
            </a:r>
            <a:r>
              <a:rPr lang="id-ID" sz="2400" b="1" dirty="0"/>
              <a:t>huruf “P” diganti menjadi “p”, hasil hash berubah total.</a:t>
            </a:r>
            <a:endParaRPr lang="id-ID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5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9B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 rot="-3278844">
            <a:off x="-7249010" y="-3799669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sp>
        <p:nvSpPr>
          <p:cNvPr id="324" name="Google Shape;324;p19"/>
          <p:cNvSpPr/>
          <p:nvPr/>
        </p:nvSpPr>
        <p:spPr>
          <a:xfrm rot="7599151">
            <a:off x="11109324" y="4018214"/>
            <a:ext cx="14357351" cy="9368172"/>
          </a:xfrm>
          <a:custGeom>
            <a:avLst/>
            <a:gdLst/>
            <a:ahLst/>
            <a:cxnLst/>
            <a:rect l="l" t="t" r="r" b="b"/>
            <a:pathLst>
              <a:path w="14357351" h="9368172" extrusionOk="0">
                <a:moveTo>
                  <a:pt x="0" y="0"/>
                </a:moveTo>
                <a:lnTo>
                  <a:pt x="14357352" y="0"/>
                </a:lnTo>
                <a:lnTo>
                  <a:pt x="14357352" y="9368172"/>
                </a:lnTo>
                <a:lnTo>
                  <a:pt x="0" y="936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/>
            </a:stretch>
          </a:blipFill>
          <a:ln>
            <a:noFill/>
          </a:ln>
        </p:spPr>
      </p:sp>
      <p:grpSp>
        <p:nvGrpSpPr>
          <p:cNvPr id="325" name="Google Shape;325;p19"/>
          <p:cNvGrpSpPr/>
          <p:nvPr/>
        </p:nvGrpSpPr>
        <p:grpSpPr>
          <a:xfrm>
            <a:off x="4025848" y="4467453"/>
            <a:ext cx="11710621" cy="11710621"/>
            <a:chOff x="0" y="0"/>
            <a:chExt cx="15614161" cy="15614161"/>
          </a:xfrm>
        </p:grpSpPr>
        <p:grpSp>
          <p:nvGrpSpPr>
            <p:cNvPr id="326" name="Google Shape;326;p19"/>
            <p:cNvGrpSpPr/>
            <p:nvPr/>
          </p:nvGrpSpPr>
          <p:grpSpPr>
            <a:xfrm>
              <a:off x="0" y="0"/>
              <a:ext cx="15614161" cy="15614161"/>
              <a:chOff x="0" y="0"/>
              <a:chExt cx="812800" cy="812800"/>
            </a:xfrm>
          </p:grpSpPr>
          <p:sp>
            <p:nvSpPr>
              <p:cNvPr id="327" name="Google Shape;327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9"/>
            <p:cNvGrpSpPr/>
            <p:nvPr/>
          </p:nvGrpSpPr>
          <p:grpSpPr>
            <a:xfrm>
              <a:off x="1515496" y="1515496"/>
              <a:ext cx="12583170" cy="12583170"/>
              <a:chOff x="0" y="0"/>
              <a:chExt cx="812800" cy="812800"/>
            </a:xfrm>
          </p:grpSpPr>
          <p:sp>
            <p:nvSpPr>
              <p:cNvPr id="330" name="Google Shape;330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9"/>
            <p:cNvGrpSpPr/>
            <p:nvPr/>
          </p:nvGrpSpPr>
          <p:grpSpPr>
            <a:xfrm>
              <a:off x="2618000" y="2618000"/>
              <a:ext cx="10378162" cy="10378162"/>
              <a:chOff x="0" y="0"/>
              <a:chExt cx="812800" cy="812800"/>
            </a:xfrm>
          </p:grpSpPr>
          <p:sp>
            <p:nvSpPr>
              <p:cNvPr id="333" name="Google Shape;33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p19"/>
            <p:cNvGrpSpPr/>
            <p:nvPr/>
          </p:nvGrpSpPr>
          <p:grpSpPr>
            <a:xfrm>
              <a:off x="3529944" y="3529944"/>
              <a:ext cx="8554273" cy="8554273"/>
              <a:chOff x="0" y="0"/>
              <a:chExt cx="812800" cy="812800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19"/>
            <p:cNvGrpSpPr/>
            <p:nvPr/>
          </p:nvGrpSpPr>
          <p:grpSpPr>
            <a:xfrm>
              <a:off x="4530365" y="4530365"/>
              <a:ext cx="6553432" cy="6553432"/>
              <a:chOff x="0" y="0"/>
              <a:chExt cx="812800" cy="812800"/>
            </a:xfrm>
          </p:grpSpPr>
          <p:sp>
            <p:nvSpPr>
              <p:cNvPr id="339" name="Google Shape;339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>
                    <a:alpha val="19607"/>
                  </a:srgb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19"/>
          <p:cNvSpPr/>
          <p:nvPr/>
        </p:nvSpPr>
        <p:spPr>
          <a:xfrm>
            <a:off x="9624578" y="6658840"/>
            <a:ext cx="934982" cy="934982"/>
          </a:xfrm>
          <a:custGeom>
            <a:avLst/>
            <a:gdLst/>
            <a:ahLst/>
            <a:cxnLst/>
            <a:rect l="l" t="t" r="r" b="b"/>
            <a:pathLst>
              <a:path w="934982" h="934982" extrusionOk="0">
                <a:moveTo>
                  <a:pt x="0" y="0"/>
                </a:moveTo>
                <a:lnTo>
                  <a:pt x="934982" y="0"/>
                </a:lnTo>
                <a:lnTo>
                  <a:pt x="934982" y="934983"/>
                </a:lnTo>
                <a:lnTo>
                  <a:pt x="0" y="93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19"/>
          <p:cNvSpPr/>
          <p:nvPr/>
        </p:nvSpPr>
        <p:spPr>
          <a:xfrm>
            <a:off x="7329380" y="4052991"/>
            <a:ext cx="1184216" cy="1184216"/>
          </a:xfrm>
          <a:custGeom>
            <a:avLst/>
            <a:gdLst/>
            <a:ahLst/>
            <a:cxnLst/>
            <a:rect l="l" t="t" r="r" b="b"/>
            <a:pathLst>
              <a:path w="1184216" h="1184216" extrusionOk="0">
                <a:moveTo>
                  <a:pt x="0" y="0"/>
                </a:moveTo>
                <a:lnTo>
                  <a:pt x="1184216" y="0"/>
                </a:lnTo>
                <a:lnTo>
                  <a:pt x="1184216" y="1184216"/>
                </a:lnTo>
                <a:lnTo>
                  <a:pt x="0" y="1184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19"/>
          <p:cNvSpPr/>
          <p:nvPr/>
        </p:nvSpPr>
        <p:spPr>
          <a:xfrm>
            <a:off x="10619413" y="4050857"/>
            <a:ext cx="1092643" cy="1092643"/>
          </a:xfrm>
          <a:custGeom>
            <a:avLst/>
            <a:gdLst/>
            <a:ahLst/>
            <a:cxnLst/>
            <a:rect l="l" t="t" r="r" b="b"/>
            <a:pathLst>
              <a:path w="1092643" h="1092643" extrusionOk="0">
                <a:moveTo>
                  <a:pt x="0" y="0"/>
                </a:moveTo>
                <a:lnTo>
                  <a:pt x="1092643" y="0"/>
                </a:lnTo>
                <a:lnTo>
                  <a:pt x="1092643" y="1092643"/>
                </a:lnTo>
                <a:lnTo>
                  <a:pt x="0" y="1092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19"/>
          <p:cNvSpPr/>
          <p:nvPr/>
        </p:nvSpPr>
        <p:spPr>
          <a:xfrm>
            <a:off x="12610477" y="6852112"/>
            <a:ext cx="1083755" cy="1083755"/>
          </a:xfrm>
          <a:custGeom>
            <a:avLst/>
            <a:gdLst/>
            <a:ahLst/>
            <a:cxnLst/>
            <a:rect l="l" t="t" r="r" b="b"/>
            <a:pathLst>
              <a:path w="1083755" h="1083755" extrusionOk="0">
                <a:moveTo>
                  <a:pt x="0" y="0"/>
                </a:moveTo>
                <a:lnTo>
                  <a:pt x="1083755" y="0"/>
                </a:lnTo>
                <a:lnTo>
                  <a:pt x="1083755" y="1083755"/>
                </a:lnTo>
                <a:lnTo>
                  <a:pt x="0" y="108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5" name="Google Shape;365;p19"/>
          <p:cNvGrpSpPr/>
          <p:nvPr/>
        </p:nvGrpSpPr>
        <p:grpSpPr>
          <a:xfrm>
            <a:off x="496860" y="3807500"/>
            <a:ext cx="1441918" cy="1458865"/>
            <a:chOff x="0" y="-99633"/>
            <a:chExt cx="1922558" cy="1945153"/>
          </a:xfrm>
        </p:grpSpPr>
        <p:grpSp>
          <p:nvGrpSpPr>
            <p:cNvPr id="366" name="Google Shape;366;p19"/>
            <p:cNvGrpSpPr/>
            <p:nvPr/>
          </p:nvGrpSpPr>
          <p:grpSpPr>
            <a:xfrm>
              <a:off x="0" y="-99633"/>
              <a:ext cx="1700411" cy="1560924"/>
              <a:chOff x="0" y="-47625"/>
              <a:chExt cx="812800" cy="746125"/>
            </a:xfrm>
          </p:grpSpPr>
          <p:sp>
            <p:nvSpPr>
              <p:cNvPr id="367" name="Google Shape;36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68" name="Google Shape;36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19"/>
            <p:cNvGrpSpPr/>
            <p:nvPr/>
          </p:nvGrpSpPr>
          <p:grpSpPr>
            <a:xfrm>
              <a:off x="231002" y="292724"/>
              <a:ext cx="1691556" cy="1552796"/>
              <a:chOff x="0" y="-47625"/>
              <a:chExt cx="812800" cy="746125"/>
            </a:xfrm>
          </p:grpSpPr>
          <p:sp>
            <p:nvSpPr>
              <p:cNvPr id="370" name="Google Shape;370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1" name="Google Shape;371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2" name="Google Shape;372;p19"/>
          <p:cNvGrpSpPr/>
          <p:nvPr/>
        </p:nvGrpSpPr>
        <p:grpSpPr>
          <a:xfrm>
            <a:off x="15956694" y="839409"/>
            <a:ext cx="847888" cy="856040"/>
            <a:chOff x="0" y="-60012"/>
            <a:chExt cx="1130517" cy="1141387"/>
          </a:xfrm>
        </p:grpSpPr>
        <p:grpSp>
          <p:nvGrpSpPr>
            <p:cNvPr id="373" name="Google Shape;373;p19"/>
            <p:cNvGrpSpPr/>
            <p:nvPr/>
          </p:nvGrpSpPr>
          <p:grpSpPr>
            <a:xfrm>
              <a:off x="132250" y="164998"/>
              <a:ext cx="998267" cy="916377"/>
              <a:chOff x="0" y="-47625"/>
              <a:chExt cx="812800" cy="746125"/>
            </a:xfrm>
          </p:grpSpPr>
          <p:sp>
            <p:nvSpPr>
              <p:cNvPr id="374" name="Google Shape;374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sp>
          <p:sp>
            <p:nvSpPr>
              <p:cNvPr id="375" name="Google Shape;375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9"/>
            <p:cNvGrpSpPr/>
            <p:nvPr/>
          </p:nvGrpSpPr>
          <p:grpSpPr>
            <a:xfrm>
              <a:off x="0" y="-60012"/>
              <a:ext cx="1024208" cy="940191"/>
              <a:chOff x="0" y="-47625"/>
              <a:chExt cx="812800" cy="746125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 extrusionOk="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0" scaled="0"/>
              </a:gradFill>
              <a:ln>
                <a:noFill/>
              </a:ln>
            </p:spPr>
          </p:sp>
          <p:sp>
            <p:nvSpPr>
              <p:cNvPr id="378" name="Google Shape;378;p19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04690" y="1641173"/>
            <a:ext cx="147828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nb-NO" sz="2800" dirty="0">
                <a:latin typeface="Book Antiqua" panose="02040602050305030304" pitchFamily="18" charset="0"/>
              </a:rPr>
              <a:t>3. Private Key (Kunci Privat</a:t>
            </a:r>
            <a:r>
              <a:rPr lang="nb-NO" sz="2800" dirty="0" smtClean="0">
                <a:latin typeface="Book Antiqua" panose="02040602050305030304" pitchFamily="18" charset="0"/>
              </a:rPr>
              <a:t>)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endParaRPr lang="id-ID" sz="2800" dirty="0" smtClean="0">
              <a:latin typeface="Book Antiqua" panose="02040602050305030304" pitchFamily="18" charset="0"/>
            </a:endParaRPr>
          </a:p>
          <a:p>
            <a:r>
              <a:rPr lang="id-ID" sz="2800" dirty="0">
                <a:latin typeface="Book Antiqua" panose="02040602050305030304" pitchFamily="18" charset="0"/>
              </a:rPr>
              <a:t>Definisi:</a:t>
            </a:r>
            <a:br>
              <a:rPr lang="id-ID" sz="2800" dirty="0">
                <a:latin typeface="Book Antiqua" panose="02040602050305030304" pitchFamily="18" charset="0"/>
              </a:rPr>
            </a:br>
            <a:r>
              <a:rPr lang="id-ID" sz="2800" dirty="0">
                <a:latin typeface="Book Antiqua" panose="02040602050305030304" pitchFamily="18" charset="0"/>
              </a:rPr>
              <a:t>Private key adalah kunci rahasia milik pengirim dalam sistem kriptografi asimetrik.</a:t>
            </a:r>
            <a:br>
              <a:rPr lang="id-ID" sz="2800" dirty="0">
                <a:latin typeface="Book Antiqua" panose="02040602050305030304" pitchFamily="18" charset="0"/>
              </a:rPr>
            </a:br>
            <a:r>
              <a:rPr lang="id-ID" sz="2800" dirty="0">
                <a:latin typeface="Book Antiqua" panose="02040602050305030304" pitchFamily="18" charset="0"/>
              </a:rPr>
              <a:t>Kunci ini digunakan untuk menandatangani hash pesan secara digital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endParaRPr lang="id-ID" sz="2800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sv-SE" sz="2800" dirty="0">
                <a:latin typeface="Book Antiqua" panose="02040602050305030304" pitchFamily="18" charset="0"/>
              </a:rPr>
              <a:t>Ciri-ciri hash kriptografi yang baik</a:t>
            </a:r>
            <a:r>
              <a:rPr lang="sv-SE" sz="2800" dirty="0" smtClean="0">
                <a:latin typeface="Book Antiqua" panose="02040602050305030304" pitchFamily="18" charset="0"/>
              </a:rPr>
              <a:t>:</a:t>
            </a:r>
            <a:endParaRPr lang="id-ID" sz="2800" dirty="0" smtClean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Disimpan secara pribadi dan tidak pernah </a:t>
            </a:r>
            <a:r>
              <a:rPr lang="id-ID" sz="2800" dirty="0" smtClean="0">
                <a:latin typeface="Book Antiqua" panose="02040602050305030304" pitchFamily="18" charset="0"/>
              </a:rPr>
              <a:t>dibagikan.</a:t>
            </a:r>
          </a:p>
          <a:p>
            <a:pPr marL="457200" indent="-457200"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Hanya dimiliki oleh pemilik tanda tangan digital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id-ID" sz="2800" dirty="0">
                <a:latin typeface="Book Antiqua" panose="02040602050305030304" pitchFamily="18" charset="0"/>
              </a:rPr>
              <a:t>Jika bocor, maka identitas pemilik dapat dipalsukan (serangan impersonation</a:t>
            </a:r>
            <a:r>
              <a:rPr lang="id-ID" sz="2800" dirty="0" smtClean="0">
                <a:latin typeface="Book Antiqua" panose="02040602050305030304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id-ID" sz="2800" dirty="0">
                <a:latin typeface="Book Antiqua" panose="02040602050305030304" pitchFamily="18" charset="0"/>
              </a:rPr>
              <a:t>Fungsi utama dalam Digital Signature</a:t>
            </a:r>
            <a:r>
              <a:rPr lang="id-ID" sz="2800" dirty="0" smtClean="0">
                <a:latin typeface="Book Antiqua" panose="02040602050305030304" pitchFamily="18" charset="0"/>
              </a:rPr>
              <a:t>:</a:t>
            </a:r>
          </a:p>
          <a:p>
            <a:r>
              <a:rPr lang="id-ID" sz="2800" dirty="0">
                <a:latin typeface="Book Antiqua" panose="02040602050305030304" pitchFamily="18" charset="0"/>
              </a:rPr>
              <a:t>Melakukan </a:t>
            </a:r>
            <a:r>
              <a:rPr lang="id-ID" sz="2800" b="1" dirty="0">
                <a:latin typeface="Book Antiqua" panose="02040602050305030304" pitchFamily="18" charset="0"/>
              </a:rPr>
              <a:t>enkripsi terhadap nilai hash</a:t>
            </a:r>
            <a:r>
              <a:rPr lang="id-ID" sz="2800" dirty="0">
                <a:latin typeface="Book Antiqua" panose="02040602050305030304" pitchFamily="18" charset="0"/>
              </a:rPr>
              <a:t> untuk menghasilkan </a:t>
            </a:r>
            <a:r>
              <a:rPr lang="id-ID" sz="2800" b="1" dirty="0">
                <a:latin typeface="Book Antiqua" panose="02040602050305030304" pitchFamily="18" charset="0"/>
              </a:rPr>
              <a:t>signature</a:t>
            </a:r>
            <a:r>
              <a:rPr lang="id-ID" sz="28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id-ID" sz="2800" dirty="0">
                <a:latin typeface="Book Antiqua" panose="02040602050305030304" pitchFamily="18" charset="0"/>
              </a:rPr>
              <a:t>Hasil enkripsi (tanda tangan) tidak dapat direplikasi tanpa mengetahui private </a:t>
            </a:r>
            <a:r>
              <a:rPr lang="id-ID" sz="2800" dirty="0" smtClean="0">
                <a:latin typeface="Book Antiqua" panose="02040602050305030304" pitchFamily="18" charset="0"/>
              </a:rPr>
              <a:t>key</a:t>
            </a:r>
          </a:p>
          <a:p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id-ID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ANALOGI : </a:t>
            </a:r>
            <a:r>
              <a:rPr lang="id-ID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Private key adalah seperti </a:t>
            </a:r>
            <a:r>
              <a:rPr lang="id-ID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pena khusus</a:t>
            </a:r>
            <a:r>
              <a:rPr lang="id-ID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dengan tinta yang hanya dimiliki oleh pemilik tanda </a:t>
            </a:r>
            <a:r>
              <a:rPr lang="id-ID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tangan.  Hanya </a:t>
            </a:r>
            <a:r>
              <a:rPr lang="id-ID" sz="2800" dirty="0">
                <a:solidFill>
                  <a:schemeClr val="bg1"/>
                </a:solidFill>
                <a:latin typeface="Book Antiqua" panose="02040602050305030304" pitchFamily="18" charset="0"/>
              </a:rPr>
              <a:t>orang tersebut yang bisa menghasilkan tanda tangan autentik</a:t>
            </a:r>
            <a:r>
              <a:rPr lang="id-ID" sz="2800" dirty="0">
                <a:solidFill>
                  <a:schemeClr val="bg1"/>
                </a:solidFill>
              </a:rPr>
              <a:t>.</a:t>
            </a:r>
            <a:endParaRPr lang="id-ID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7757" y="836666"/>
            <a:ext cx="6566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u="sng" dirty="0">
                <a:solidFill>
                  <a:schemeClr val="bg1"/>
                </a:solidFill>
                <a:latin typeface="Book Antiqua" panose="02040602050305030304" pitchFamily="18" charset="0"/>
              </a:rPr>
              <a:t>Komponen utama:  </a:t>
            </a:r>
          </a:p>
        </p:txBody>
      </p:sp>
    </p:spTree>
    <p:extLst>
      <p:ext uri="{BB962C8B-B14F-4D97-AF65-F5344CB8AC3E}">
        <p14:creationId xmlns:p14="http://schemas.microsoft.com/office/powerpoint/2010/main" val="99138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662</Words>
  <Application>Microsoft Office PowerPoint</Application>
  <PresentationFormat>Custom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Montserrat Black</vt:lpstr>
      <vt:lpstr>Calibri</vt:lpstr>
      <vt:lpstr>Wingdings</vt:lpstr>
      <vt:lpstr>Arial</vt:lpstr>
      <vt:lpstr>Montserrat SemiBold</vt:lpstr>
      <vt:lpstr>Courier New</vt:lpstr>
      <vt:lpstr>Book Antiqua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26</cp:revision>
  <dcterms:modified xsi:type="dcterms:W3CDTF">2025-10-29T13:15:23Z</dcterms:modified>
</cp:coreProperties>
</file>