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7"/>
  </p:handoutMasterIdLst>
  <p:sldIdLst>
    <p:sldId id="256" r:id="rId3"/>
    <p:sldId id="426" r:id="rId5"/>
    <p:sldId id="414" r:id="rId6"/>
    <p:sldId id="415" r:id="rId7"/>
    <p:sldId id="416" r:id="rId8"/>
    <p:sldId id="417" r:id="rId9"/>
    <p:sldId id="419" r:id="rId10"/>
    <p:sldId id="420" r:id="rId11"/>
    <p:sldId id="421" r:id="rId12"/>
    <p:sldId id="422" r:id="rId13"/>
    <p:sldId id="429" r:id="rId14"/>
    <p:sldId id="430" r:id="rId15"/>
    <p:sldId id="300" r:id="rId16"/>
  </p:sldIdLst>
  <p:sldSz cx="9144000" cy="6858000" type="screen4x3"/>
  <p:notesSz cx="7045325" cy="9345295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0" userDrawn="1">
          <p15:clr>
            <a:srgbClr val="A4A3A4"/>
          </p15:clr>
        </p15:guide>
        <p15:guide id="2" pos="285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130"/>
        <p:guide pos="28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02"/>
        <p:guide pos="220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2" Type="http://schemas.openxmlformats.org/officeDocument/2006/relationships/tags" Target="tags/tag2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276872"/>
            <a:ext cx="9144000" cy="2214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Pengawasan Fintech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di Indonesia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4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Pertemuan Ke 6 </a:t>
            </a:r>
            <a:endParaRPr lang="en-US" altLang="en-US" sz="4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 b="1">
                <a:solidFill>
                  <a:schemeClr val="tx1"/>
                </a:solidFill>
              </a:rPr>
              <a:t>Tantangan dalam Pengawasan Fintech</a:t>
            </a:r>
            <a:endParaRPr lang="en-US" altLang="en-US" sz="2100" b="1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Kecepatan Inovasi vs Regulasi - Fintech berkembang lebih cepat dibanding kemampuan regulasi untuk menyesuaikan.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Fintech Ilegal - Banyak platform beroperasi tanpa izin, menyebabkan kerugian konsumen dan sulit diawasi.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Keamanan Data dan Privasi Pengguna - Risiko kebocoran data dan penyalahgunaan identitas digital semakin meningkat.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Kurangnya Literasi Keuangan Masyarakat - Banyak pengguna tidak memahami hak dan kewajibannya dalam transaksi digital.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charset="0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Keterbatasan Kapasitas SDM Pengawas - Pengawasan fintech memerlukan tenaga ahli di bidang teknologi informasi dan analisis risiko digital.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Langkah Penguatan Pengawasan Fintech</a:t>
            </a:r>
            <a:endParaRPr lang="en-US" altLang="en-US" sz="21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Peningkatan kapasitas SDM dan teknologi pengawasan digital (SupTech).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Pembaruan regulasi secara berkala agar sesuai dengan perkembangan model bisnis fintech.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Kampanye literasi keuangan digital di masyarakat untuk mengenali fintech legal.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Penegakan hukum yang tegas terhadap fintech ilegal dengan melibatkan aparat penegak hukum.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Mendorong kerja sama internasional untuk pengawasan lintas negara.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Kesimpulan</a:t>
            </a:r>
            <a:endParaRPr lang="en-US" altLang="en-US" sz="21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OJK memiliki peran strategis dalam menjaga keseimbangan antara inovasi dan perlindungan hukum di sektor fintech.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Pengawasan dilakukan secara menyeluruh mulai dari pendaftaran, operasional, hingga penegakan hukum.</a:t>
            </a:r>
            <a:endParaRPr lang="en-US" altLang="en-US" sz="210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100">
                <a:solidFill>
                  <a:schemeClr val="tx1"/>
                </a:solidFill>
              </a:rPr>
              <a:t>Sinergi antar-regulator menjadi kunci efektivitas pengawasan.</a:t>
            </a: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>
                <a:solidFill>
                  <a:schemeClr val="tx1"/>
                </a:solidFill>
              </a:rPr>
              <a:t>Dengan pengawasan yang kuat, fintech dapat berkembang secara sehat, transparan, dan berkelanjutan dalam mendukung ekonomi digital Indonesia.</a:t>
            </a:r>
            <a:endParaRPr lang="en-US" altLang="en-US" sz="21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86740" y="699770"/>
            <a:ext cx="7905115" cy="5363210"/>
          </a:xfrm>
        </p:spPr>
        <p:txBody>
          <a:bodyPr>
            <a:normAutofit fontScale="55000"/>
          </a:bodyPr>
          <a:p>
            <a:pPr algn="ctr"/>
            <a:r>
              <a:rPr lang="en-US" altLang="en-US" sz="3500">
                <a:solidFill>
                  <a:schemeClr val="tx1"/>
                </a:solidFill>
              </a:rPr>
              <a:t>PENDAHULUAN</a:t>
            </a:r>
            <a:endParaRPr lang="en-US" altLang="en-US" sz="3500">
              <a:solidFill>
                <a:schemeClr val="tx1"/>
              </a:solidFill>
            </a:endParaRPr>
          </a:p>
          <a:p>
            <a:pPr algn="just"/>
            <a:endParaRPr lang="en-US" altLang="en-US" sz="3500">
              <a:solidFill>
                <a:schemeClr val="tx1"/>
              </a:solidFill>
            </a:endParaRPr>
          </a:p>
          <a:p>
            <a:pPr algn="just"/>
            <a:r>
              <a:rPr lang="en-US" altLang="en-US" sz="3500">
                <a:solidFill>
                  <a:schemeClr val="tx1"/>
                </a:solidFill>
              </a:rPr>
              <a:t>Pertumbuhan layanan fintech di Indonesia sangat pesat, terutama dalam bidang peer-to-peer (P2P) lending, equity crowdfunding, dan payment system.</a:t>
            </a:r>
            <a:endParaRPr lang="en-US" altLang="en-US" sz="3500">
              <a:solidFill>
                <a:schemeClr val="tx1"/>
              </a:solidFill>
            </a:endParaRPr>
          </a:p>
          <a:p>
            <a:pPr algn="just"/>
            <a:endParaRPr lang="en-US" altLang="en-US" sz="3500">
              <a:solidFill>
                <a:schemeClr val="tx1"/>
              </a:solidFill>
            </a:endParaRPr>
          </a:p>
          <a:p>
            <a:pPr algn="just"/>
            <a:r>
              <a:rPr lang="en-US" altLang="en-US" sz="3500">
                <a:solidFill>
                  <a:schemeClr val="tx1"/>
                </a:solidFill>
              </a:rPr>
              <a:t>Peningkatan ini mendorong inklusi keuangan masyarakat, namun juga menimbulkan risiko hukum seperti penipuan online, kebocoran data, dan penyalahgunaan dana.</a:t>
            </a:r>
            <a:endParaRPr lang="en-US" altLang="en-US" sz="3500">
              <a:solidFill>
                <a:schemeClr val="tx1"/>
              </a:solidFill>
            </a:endParaRPr>
          </a:p>
          <a:p>
            <a:pPr algn="just"/>
            <a:endParaRPr lang="en-US" altLang="en-US" sz="3500">
              <a:solidFill>
                <a:schemeClr val="tx1"/>
              </a:solidFill>
            </a:endParaRPr>
          </a:p>
          <a:p>
            <a:pPr algn="just"/>
            <a:r>
              <a:rPr lang="en-US" altLang="en-US" sz="3500">
                <a:solidFill>
                  <a:schemeClr val="tx1"/>
                </a:solidFill>
              </a:rPr>
              <a:t>Untuk menjaga kepercayaan publik dan stabilitas sistem keuangan, diperlukan pengawasan ketat dari OJK sebagai lembaga pengatur dan pengawas sektor keuangan.</a:t>
            </a:r>
            <a:endParaRPr lang="en-US" altLang="en-US" sz="3500">
              <a:solidFill>
                <a:schemeClr val="tx1"/>
              </a:solidFill>
            </a:endParaRPr>
          </a:p>
          <a:p>
            <a:pPr algn="just"/>
            <a:endParaRPr lang="en-US" altLang="en-US" sz="3500">
              <a:solidFill>
                <a:schemeClr val="tx1"/>
              </a:solidFill>
            </a:endParaRPr>
          </a:p>
          <a:p>
            <a:pPr algn="just"/>
            <a:r>
              <a:rPr lang="en-US" altLang="en-US" sz="3500">
                <a:solidFill>
                  <a:schemeClr val="tx1"/>
                </a:solidFill>
              </a:rPr>
              <a:t>OJK memiliki tanggung jawab memastikan kegiatan fintech berjalan transparan, adil, dan sesuai hukum yang berlaku.</a:t>
            </a:r>
            <a:endParaRPr lang="en-US" altLang="en-US" sz="35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 fontScale="80000"/>
          </a:bodyPr>
          <a:p>
            <a:pPr algn="ctr">
              <a:buFont typeface="Wingdings" panose="05000000000000000000" charset="0"/>
            </a:pPr>
            <a:r>
              <a:rPr lang="en-US" altLang="en-US" sz="2625">
                <a:solidFill>
                  <a:schemeClr val="tx1"/>
                </a:solidFill>
              </a:rPr>
              <a:t>Peran Strategis OJK dalam Pengawasan Fintech</a:t>
            </a:r>
            <a:endParaRPr lang="en-US" altLang="en-US" sz="2625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625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AutoNum type="arabicPeriod"/>
            </a:pPr>
            <a:r>
              <a:rPr lang="en-US" altLang="en-US" sz="2625">
                <a:solidFill>
                  <a:schemeClr val="tx1"/>
                </a:solidFill>
              </a:rPr>
              <a:t>Regulator - Menetapkan peraturan dan kebijakan terkait kegiatan fintech, termasuk syarat izin, kepemilikan, dan pelaporan. Contohnya melalui POJK No.77/POJK.01/2016 dan POJK No.13/POJK.02/2018.</a:t>
            </a:r>
            <a:endParaRPr lang="en-US" altLang="en-US" sz="2625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AutoNum type="arabicPeriod"/>
            </a:pPr>
            <a:r>
              <a:rPr lang="en-US" altLang="en-US" sz="2625">
                <a:solidFill>
                  <a:schemeClr val="tx1"/>
                </a:solidFill>
              </a:rPr>
              <a:t>Supervisor - Melakukan pengawasan terhadap penyelenggara fintech yang telah berizin, baik dari aspek operasional, keuangan, maupun kepatuhan hukum.</a:t>
            </a:r>
            <a:endParaRPr lang="en-US" altLang="en-US" sz="2625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AutoNum type="arabicPeriod"/>
            </a:pPr>
            <a:r>
              <a:rPr lang="en-US" altLang="en-US" sz="2625">
                <a:solidFill>
                  <a:schemeClr val="tx1"/>
                </a:solidFill>
              </a:rPr>
              <a:t>Fasilitator Inovasi - Mengelola regulatory sandbox agar inovasi keuangan digital dapat diuji sebelum diterapkan secara luas di masyarakat.</a:t>
            </a:r>
            <a:endParaRPr lang="en-US" altLang="en-US" sz="2625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AutoNum type="arabicPeriod"/>
            </a:pPr>
            <a:r>
              <a:rPr lang="en-US" altLang="en-US" sz="2625">
                <a:solidFill>
                  <a:schemeClr val="tx1"/>
                </a:solidFill>
              </a:rPr>
              <a:t>Pelindung Konsumen - Mengawasi kepatuhan terhadap prinsip perlindungan data pribadi, transparansi bunga dan biaya, serta penyelesaian pengaduan konsumen.</a:t>
            </a:r>
            <a:endParaRPr lang="en-US" altLang="en-US" sz="2625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566420"/>
            <a:ext cx="8310880" cy="5604510"/>
          </a:xfrm>
        </p:spPr>
        <p:txBody>
          <a:bodyPr>
            <a:noAutofit/>
          </a:bodyPr>
          <a:p>
            <a:pPr algn="ctr"/>
            <a:r>
              <a:rPr lang="en-US" altLang="en-US" sz="2000">
                <a:solidFill>
                  <a:schemeClr val="tx1"/>
                </a:solidFill>
              </a:rPr>
              <a:t>Dasar Hukum Pengawasan Fintech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Undang-Undang No. 21 Tahun 2011 tentang OJK - Menjadi landasan yuridis OJK dalam melakukan pengawasan sektor keuangan non-bank, termasuk fintech.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POJK No. 77/POJK.01/2016 - Mengatur kegiatan Peer-to-Peer (P2P) Lending serta kewajiban registrasi dan pelaporan.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POJK No. 13/POJK.02/2018 tentang Inovasi Keuangan Digital (IKD) - Mengatur mekanisme sandbox bagi produk keuangan berbasis teknologi.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POJK No. 3 Tahun 2024 - Memperbarui aturan dan memperkuat pengawasan terhadap Layanan Pendanaan Bersama Berbasis Teknologi Informasi.</a:t>
            </a:r>
            <a:endParaRPr lang="en-US" altLang="en-US" sz="200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altLang="en-US" sz="2000">
                <a:solidFill>
                  <a:schemeClr val="tx1"/>
                </a:solidFill>
              </a:rPr>
              <a:t>POJK No. 37/POJK.04/2018 - Mengatur layanan equity crowdfunding untuk mendukung pendanaan bisnis kecil menengah secara digital.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638175"/>
            <a:ext cx="8310880" cy="5604510"/>
          </a:xfrm>
        </p:spPr>
        <p:txBody>
          <a:bodyPr>
            <a:normAutofit fontScale="80000"/>
          </a:bodyPr>
          <a:p>
            <a:pPr algn="ctr"/>
            <a:r>
              <a:rPr lang="en-US" altLang="en-US" sz="2500">
                <a:solidFill>
                  <a:schemeClr val="tx1"/>
                </a:solidFill>
              </a:rPr>
              <a:t>Tahapan Pengawasan OJK terhadap Fintech</a:t>
            </a:r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AutoNum type="arabicPeriod"/>
            </a:pPr>
            <a:r>
              <a:rPr lang="en-US" altLang="en-US" sz="2500">
                <a:solidFill>
                  <a:schemeClr val="tx1"/>
                </a:solidFill>
              </a:rPr>
              <a:t>Tahap Perizinan</a:t>
            </a:r>
            <a:endParaRPr lang="en-US" altLang="en-US" sz="25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500">
                <a:solidFill>
                  <a:schemeClr val="tx1"/>
                </a:solidFill>
              </a:rPr>
              <a:t>Penyelenggara fintech wajib mendaftar dan memperoleh izin resmi dari OJK.</a:t>
            </a:r>
            <a:endParaRPr lang="en-US" altLang="en-US" sz="25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500">
                <a:solidFill>
                  <a:schemeClr val="tx1"/>
                </a:solidFill>
              </a:rPr>
              <a:t>Persyaratan meliputi: modal minimum, sistem manajemen risiko, perlindungan data, dan kompetensi direksi.</a:t>
            </a:r>
            <a:endParaRPr lang="en-US" altLang="en-US" sz="2500">
              <a:solidFill>
                <a:schemeClr val="tx1"/>
              </a:solidFill>
            </a:endParaRPr>
          </a:p>
          <a:p>
            <a:pPr algn="just"/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Font typeface="+mj-lt"/>
              <a:buAutoNum type="arabicPeriod" startAt="2"/>
            </a:pPr>
            <a:r>
              <a:rPr lang="en-US" altLang="en-US" sz="2500">
                <a:solidFill>
                  <a:schemeClr val="tx1"/>
                </a:solidFill>
              </a:rPr>
              <a:t>Tahap Pemantauan (Supervisi)</a:t>
            </a:r>
            <a:endParaRPr lang="en-US" altLang="en-US" sz="25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500">
                <a:solidFill>
                  <a:schemeClr val="tx1"/>
                </a:solidFill>
              </a:rPr>
              <a:t>OJK melakukan pengawasan berkala melalui pelaporan rutin, audit sistem, dan evaluasi kepatuhan hukum.</a:t>
            </a:r>
            <a:endParaRPr lang="en-US" altLang="en-US" sz="2500">
              <a:solidFill>
                <a:schemeClr val="tx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altLang="en-US" sz="2500">
                <a:solidFill>
                  <a:schemeClr val="tx1"/>
                </a:solidFill>
              </a:rPr>
              <a:t>Pengawasan dilakukan dengan pendekatan Risk-Based Supervision (RBS) untuk fokus pada potensi risiko tertinggi.</a:t>
            </a:r>
            <a:endParaRPr lang="en-US" altLang="en-US" sz="2500">
              <a:solidFill>
                <a:schemeClr val="tx1"/>
              </a:solidFill>
            </a:endParaRPr>
          </a:p>
          <a:p>
            <a:pPr algn="just"/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Font typeface="+mj-lt"/>
              <a:buAutoNum type="arabicPeriod" startAt="3"/>
            </a:pPr>
            <a:r>
              <a:rPr lang="en-US" altLang="en-US" sz="2500">
                <a:solidFill>
                  <a:schemeClr val="tx1"/>
                </a:solidFill>
              </a:rPr>
              <a:t>Tahap Penegakan Hukum (Enforcement)</a:t>
            </a:r>
            <a:endParaRPr lang="en-US" altLang="en-US" sz="25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500">
                <a:solidFill>
                  <a:schemeClr val="tx1"/>
                </a:solidFill>
              </a:rPr>
              <a:t>Jika ditemukan pelanggaran, OJK dapat memberi sanksi administratif, peringatan tertulis, pembekuan kegiatan usaha, hingga pencabutan izin operasional.</a:t>
            </a:r>
            <a:endParaRPr lang="en-US" altLang="en-US" sz="25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09930"/>
            <a:ext cx="8469630" cy="575437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Implementasi Pengawasan pada P2P Lending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OJK mewajibkan setiap platform P2P Lending untuk menerapkan prinsip kehati-hatian dan transparansi dalam menyalurkan pinjaman.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Pengawasan dilakukan dengan memeriksa aspek berikut:</a:t>
            </a:r>
            <a:endParaRPr lang="en-US" altLang="en-US" sz="2200">
              <a:solidFill>
                <a:schemeClr val="tx1"/>
              </a:solidFill>
            </a:endParaRPr>
          </a:p>
          <a:p>
            <a:pPr marL="762000" indent="-390525" algn="just" defTabSz="914400">
              <a:buFont typeface="+mj-lt"/>
              <a:buAutoNum type="arabicPeriod"/>
              <a:tabLst>
                <a:tab pos="626745" algn="l"/>
                <a:tab pos="805815" algn="l"/>
              </a:tabLst>
            </a:pPr>
            <a:r>
              <a:rPr lang="en-US" altLang="en-US" sz="2200">
                <a:solidFill>
                  <a:schemeClr val="tx1"/>
                </a:solidFill>
              </a:rPr>
              <a:t>Kesesuaian izin usaha dan pelaporan keuangan.</a:t>
            </a:r>
            <a:endParaRPr lang="en-US" altLang="en-US" sz="2200">
              <a:solidFill>
                <a:schemeClr val="tx1"/>
              </a:solidFill>
            </a:endParaRPr>
          </a:p>
          <a:p>
            <a:pPr marL="762000" indent="-390525" algn="just" defTabSz="914400">
              <a:buFont typeface="+mj-lt"/>
              <a:buAutoNum type="arabicPeriod"/>
              <a:tabLst>
                <a:tab pos="626745" algn="l"/>
                <a:tab pos="805815" algn="l"/>
              </a:tabLst>
            </a:pPr>
            <a:r>
              <a:rPr lang="en-US" altLang="en-US" sz="2200">
                <a:solidFill>
                  <a:schemeClr val="tx1"/>
                </a:solidFill>
              </a:rPr>
              <a:t>Kepatuhan terhadap batas maksimal pendanaan.</a:t>
            </a:r>
            <a:endParaRPr lang="en-US" altLang="en-US" sz="2200">
              <a:solidFill>
                <a:schemeClr val="tx1"/>
              </a:solidFill>
            </a:endParaRPr>
          </a:p>
          <a:p>
            <a:pPr marL="762000" indent="-390525" algn="just" defTabSz="914400">
              <a:buFont typeface="+mj-lt"/>
              <a:buAutoNum type="arabicPeriod"/>
              <a:tabLst>
                <a:tab pos="626745" algn="l"/>
                <a:tab pos="805815" algn="l"/>
              </a:tabLst>
            </a:pPr>
            <a:r>
              <a:rPr lang="en-US" altLang="en-US" sz="2200">
                <a:solidFill>
                  <a:schemeClr val="tx1"/>
                </a:solidFill>
              </a:rPr>
              <a:t>Perlindungan data pribadi peminjam dan pemberi pinjaman.</a:t>
            </a:r>
            <a:endParaRPr lang="en-US" altLang="en-US" sz="2200">
              <a:solidFill>
                <a:schemeClr val="tx1"/>
              </a:solidFill>
            </a:endParaRPr>
          </a:p>
          <a:p>
            <a:pPr marL="762000" indent="-390525" algn="just" defTabSz="914400">
              <a:buFont typeface="+mj-lt"/>
              <a:buAutoNum type="arabicPeriod"/>
              <a:tabLst>
                <a:tab pos="626745" algn="l"/>
                <a:tab pos="805815" algn="l"/>
              </a:tabLst>
            </a:pPr>
            <a:r>
              <a:rPr lang="en-US" altLang="en-US" sz="2200">
                <a:solidFill>
                  <a:schemeClr val="tx1"/>
                </a:solidFill>
              </a:rPr>
              <a:t>Penegakan mekanisme penyelesaian sengketa konsumen.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Dalam praktiknya, OJK bekerja sama dengan Satgas Waspada Investasi (SWI) untuk menindak platform ilegal yang tidak terdaftar.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q"/>
            </a:pPr>
            <a:r>
              <a:rPr lang="en-US" altLang="en-US" sz="2200">
                <a:solidFill>
                  <a:schemeClr val="tx1"/>
                </a:solidFill>
              </a:rPr>
              <a:t>Hasil pengawasan menunjukkan bahwa banyak fintech ilegal ditutup karena melakukan praktik penagihan intimidatif dan bunga tidak wajar.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Pengawasan terhadap Layanan Pendanaan Bersama (Crowdfunding)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Crowdfunding diawasi melalui POJK No. 37/POJK.04/2018, yang menekankan transparansi informasi dan akuntabilitas.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OJK memastikan: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Platform melakukan verifikasi proyek pendanaan.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Investor menerima informasi yang lengkap dan benar terkait risiko investasi.</a:t>
            </a:r>
            <a:endParaRPr lang="en-US" altLang="en-US" sz="23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300">
                <a:solidFill>
                  <a:schemeClr val="tx1"/>
                </a:solidFill>
              </a:rPr>
              <a:t>Dana dikelola secara aman melalui rekening khusus escrow.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Contoh platform berizin OJK: Santara, Bizhare, LandX.</a:t>
            </a:r>
            <a:endParaRPr lang="en-US" altLang="en-US" sz="230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300">
                <a:solidFill>
                  <a:schemeClr val="tx1"/>
                </a:solidFill>
              </a:rPr>
              <a:t>Pengawasan juga meliputi perlindungan hukum bagi investor agar terhindar dari proyek fiktif.</a:t>
            </a:r>
            <a:endParaRPr lang="en-US" altLang="en-US" sz="23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200">
                <a:solidFill>
                  <a:schemeClr val="tx1"/>
                </a:solidFill>
              </a:rPr>
              <a:t>Inovasi dan Regulatory Sandbox OJK</a:t>
            </a:r>
            <a:endParaRPr lang="en-US" altLang="en-US" sz="2200">
              <a:solidFill>
                <a:schemeClr val="tx1"/>
              </a:solidFill>
            </a:endParaRPr>
          </a:p>
          <a:p>
            <a:pPr algn="ctr">
              <a:buFont typeface="+mj-lt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Regulatory Sandbox adalah mekanisme uji coba terbatas untuk inovasi fintech yang belum memiliki dasar hukum spesifik.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Melalui sandbox, OJK dapat menilai: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Potensi manfaat dan risiko inovasi baru.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Kesiapan sistem pengawasan dan perlindungan konsumen.</a:t>
            </a:r>
            <a:endParaRPr lang="en-US" altLang="en-US" sz="220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altLang="en-US" sz="2200">
                <a:solidFill>
                  <a:schemeClr val="tx1"/>
                </a:solidFill>
              </a:rPr>
              <a:t>Dampak inovasi terhadap stabilitas keuangan nasional.</a:t>
            </a: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endParaRPr lang="en-US" altLang="en-US" sz="2200">
              <a:solidFill>
                <a:schemeClr val="tx1"/>
              </a:solidFill>
            </a:endParaRPr>
          </a:p>
          <a:p>
            <a:pPr algn="just">
              <a:buFont typeface="Wingdings" panose="05000000000000000000" charset="0"/>
            </a:pPr>
            <a:r>
              <a:rPr lang="en-US" altLang="en-US" sz="2200">
                <a:solidFill>
                  <a:schemeClr val="tx1"/>
                </a:solidFill>
              </a:rPr>
              <a:t>Inovasi yang berhasil dalam sandbox akan direkomendasikan menjadi model bisnis resmi yang dapat beroperasi di bawah pengawasan OJK.</a:t>
            </a:r>
            <a:endParaRPr lang="en-US" altLang="en-US" sz="22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98145" y="720725"/>
            <a:ext cx="8469630" cy="5528310"/>
          </a:xfrm>
        </p:spPr>
        <p:txBody>
          <a:bodyPr>
            <a:noAutofit/>
          </a:bodyPr>
          <a:p>
            <a:pPr algn="ctr">
              <a:buFont typeface="+mj-lt"/>
            </a:pPr>
            <a:r>
              <a:rPr lang="en-US" altLang="en-US" sz="2400">
                <a:solidFill>
                  <a:schemeClr val="tx1"/>
                </a:solidFill>
              </a:rPr>
              <a:t>Kolaborasi Pengawasan OJK dengan Lembaga Lain</a:t>
            </a:r>
            <a:endParaRPr lang="en-US" altLang="en-US" sz="240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Bank Indonesia (BI): Mengatur sistem pembayaran digital, QRIS, dan uang elektronik.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Kementerian Kominfo: Mengatur aspek perlindungan data dan izin domain aplikasi fintech.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Satgas Waspada Investasi: Mencegah dan menindak fintech ilegal.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Polri &amp; Kemenkumham: Menangani tindak pidana siber dan pelanggaran hukum lainnya.</a:t>
            </a:r>
            <a:endParaRPr lang="en-US" altLang="en-US" sz="240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v"/>
            </a:pPr>
            <a:r>
              <a:rPr lang="en-US" altLang="en-US" sz="2400">
                <a:solidFill>
                  <a:schemeClr val="tx1"/>
                </a:solidFill>
              </a:rPr>
              <a:t>Sinergi antar-lembaga ini penting untuk memastikan pengawasan lintas sektor berjalan efektif dan menghindari tumpang tindih regulasi.</a:t>
            </a:r>
            <a:endParaRPr lang="en-US" altLang="en-US" sz="240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6253</Words>
  <Application>WPS Presentation</Application>
  <PresentationFormat>On-screen Show (4:3)</PresentationFormat>
  <Paragraphs>111</Paragraphs>
  <Slides>13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Microsoft YaHei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533</cp:revision>
  <cp:lastPrinted>2017-08-29T02:54:00Z</cp:lastPrinted>
  <dcterms:created xsi:type="dcterms:W3CDTF">2010-04-18T12:06:00Z</dcterms:created>
  <dcterms:modified xsi:type="dcterms:W3CDTF">2025-10-29T15:56:24Z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3044477447D3457491C163EAD9EC19F8_12</vt:lpwstr>
  </property>
  <property fmtid="{D5CDD505-2E9C-101B-9397-08002B2CF9AE}" pid="3" name="KSOProductBuildVer">
    <vt:lpwstr>1033-12.2.0.23131</vt:lpwstr>
  </property>
</Properties>
</file>