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67"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y="6858000" cx="12192000"/>
  <p:notesSz cx="6858000" cy="9144000"/>
  <p:embeddedFontLst>
    <p:embeddedFont>
      <p:font typeface="Poppins"/>
      <p:regular r:id="rId68"/>
      <p:bold r:id="rId69"/>
      <p:italic r:id="rId70"/>
      <p:boldItalic r:id="rId71"/>
    </p:embeddedFont>
    <p:embeddedFont>
      <p:font typeface="Bebas Neue"/>
      <p:regular r:id="rId72"/>
    </p:embeddedFont>
    <p:embeddedFont>
      <p:font typeface="Tahoma"/>
      <p:regular r:id="rId73"/>
      <p:bold r:id="rId74"/>
    </p:embeddedFont>
    <p:embeddedFont>
      <p:font typeface="Quattrocento Sans"/>
      <p:regular r:id="rId75"/>
      <p:bold r:id="rId76"/>
      <p:italic r:id="rId77"/>
      <p:boldItalic r:id="rId78"/>
    </p:embeddedFont>
    <p:embeddedFont>
      <p:font typeface="Roboto Light"/>
      <p:regular r:id="rId79"/>
      <p:bold r:id="rId80"/>
      <p:italic r:id="rId81"/>
      <p:boldItalic r:id="rId82"/>
    </p:embeddedFont>
    <p:embeddedFont>
      <p:font typeface="Ubuntu Mono"/>
      <p:regular r:id="rId83"/>
      <p:bold r:id="rId84"/>
      <p:italic r:id="rId85"/>
      <p:boldItalic r:id="rId86"/>
    </p:embeddedFont>
    <p:embeddedFont>
      <p:font typeface="Poppins SemiBold"/>
      <p:regular r:id="rId87"/>
      <p:bold r:id="rId88"/>
      <p:italic r:id="rId89"/>
      <p:boldItalic r:id="rId90"/>
    </p:embeddedFont>
    <p:embeddedFont>
      <p:font typeface="Century Gothic"/>
      <p:regular r:id="rId91"/>
      <p:bold r:id="rId92"/>
      <p:italic r:id="rId93"/>
      <p:bold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5" roundtripDataSignature="AMtx7mjlS5TmXOBT8NM+9UdDGNe4u7RK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UbuntuMono-bold.fntdata"/><Relationship Id="rId83" Type="http://schemas.openxmlformats.org/officeDocument/2006/relationships/font" Target="fonts/UbuntuMono-regular.fntdata"/><Relationship Id="rId42" Type="http://schemas.openxmlformats.org/officeDocument/2006/relationships/slide" Target="slides/slide35.xml"/><Relationship Id="rId86" Type="http://schemas.openxmlformats.org/officeDocument/2006/relationships/font" Target="fonts/UbuntuMono-boldItalic.fntdata"/><Relationship Id="rId41" Type="http://schemas.openxmlformats.org/officeDocument/2006/relationships/slide" Target="slides/slide34.xml"/><Relationship Id="rId85" Type="http://schemas.openxmlformats.org/officeDocument/2006/relationships/font" Target="fonts/UbuntuMono-italic.fntdata"/><Relationship Id="rId44" Type="http://schemas.openxmlformats.org/officeDocument/2006/relationships/slide" Target="slides/slide37.xml"/><Relationship Id="rId88" Type="http://schemas.openxmlformats.org/officeDocument/2006/relationships/font" Target="fonts/PoppinsSemiBold-bold.fntdata"/><Relationship Id="rId43" Type="http://schemas.openxmlformats.org/officeDocument/2006/relationships/slide" Target="slides/slide36.xml"/><Relationship Id="rId87" Type="http://schemas.openxmlformats.org/officeDocument/2006/relationships/font" Target="fonts/PoppinsSemiBold-regular.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PoppinsSemiBold-italic.fntdata"/><Relationship Id="rId80" Type="http://schemas.openxmlformats.org/officeDocument/2006/relationships/font" Target="fonts/RobotoLight-bold.fntdata"/><Relationship Id="rId82" Type="http://schemas.openxmlformats.org/officeDocument/2006/relationships/font" Target="fonts/RobotoLight-boldItalic.fntdata"/><Relationship Id="rId81" Type="http://schemas.openxmlformats.org/officeDocument/2006/relationships/font" Target="fonts/RobotoLight-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Tahoma-regular.fntdata"/><Relationship Id="rId72" Type="http://schemas.openxmlformats.org/officeDocument/2006/relationships/font" Target="fonts/BebasNeue-regular.fntdata"/><Relationship Id="rId31" Type="http://schemas.openxmlformats.org/officeDocument/2006/relationships/slide" Target="slides/slide24.xml"/><Relationship Id="rId75" Type="http://schemas.openxmlformats.org/officeDocument/2006/relationships/font" Target="fonts/QuattrocentoSans-regular.fntdata"/><Relationship Id="rId30" Type="http://schemas.openxmlformats.org/officeDocument/2006/relationships/slide" Target="slides/slide23.xml"/><Relationship Id="rId74" Type="http://schemas.openxmlformats.org/officeDocument/2006/relationships/font" Target="fonts/Tahoma-bold.fntdata"/><Relationship Id="rId33" Type="http://schemas.openxmlformats.org/officeDocument/2006/relationships/slide" Target="slides/slide26.xml"/><Relationship Id="rId77" Type="http://schemas.openxmlformats.org/officeDocument/2006/relationships/font" Target="fonts/QuattrocentoSans-italic.fntdata"/><Relationship Id="rId32" Type="http://schemas.openxmlformats.org/officeDocument/2006/relationships/slide" Target="slides/slide25.xml"/><Relationship Id="rId76" Type="http://schemas.openxmlformats.org/officeDocument/2006/relationships/font" Target="fonts/QuattrocentoSans-bold.fntdata"/><Relationship Id="rId35" Type="http://schemas.openxmlformats.org/officeDocument/2006/relationships/slide" Target="slides/slide28.xml"/><Relationship Id="rId79" Type="http://schemas.openxmlformats.org/officeDocument/2006/relationships/font" Target="fonts/RobotoLight-regular.fntdata"/><Relationship Id="rId34" Type="http://schemas.openxmlformats.org/officeDocument/2006/relationships/slide" Target="slides/slide27.xml"/><Relationship Id="rId78" Type="http://schemas.openxmlformats.org/officeDocument/2006/relationships/font" Target="fonts/QuattrocentoSans-boldItalic.fntdata"/><Relationship Id="rId71" Type="http://schemas.openxmlformats.org/officeDocument/2006/relationships/font" Target="fonts/Poppins-boldItalic.fntdata"/><Relationship Id="rId70" Type="http://schemas.openxmlformats.org/officeDocument/2006/relationships/font" Target="fonts/Poppins-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Poppins-regular.fntdata"/><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oppins-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95" Type="http://customschemas.google.com/relationships/presentationmetadata" Target="metadata"/><Relationship Id="rId50" Type="http://schemas.openxmlformats.org/officeDocument/2006/relationships/slide" Target="slides/slide43.xml"/><Relationship Id="rId94" Type="http://schemas.openxmlformats.org/officeDocument/2006/relationships/font" Target="fonts/CenturyGothic-boldItalic.fntdata"/><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font" Target="fonts/CenturyGothic-regular.fntdata"/><Relationship Id="rId90" Type="http://schemas.openxmlformats.org/officeDocument/2006/relationships/font" Target="fonts/PoppinsSemiBold-boldItalic.fntdata"/><Relationship Id="rId93" Type="http://schemas.openxmlformats.org/officeDocument/2006/relationships/font" Target="fonts/CenturyGothic-italic.fntdata"/><Relationship Id="rId92" Type="http://schemas.openxmlformats.org/officeDocument/2006/relationships/font" Target="fonts/CenturyGothic-bold.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fc79eae61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g32fc79eae61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2fc79eae61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32fc79eae61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0" name="Google Shape;56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3" name="Google Shape;58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697cf30f6_1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21697cf30f6_1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6" name="Google Shape;59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1" name="Google Shape;62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 name="Google Shape;64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9" name="Google Shape;65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 name="Google Shape;69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2" name="Google Shape;72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3" name="Google Shape;73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4" name="Google Shape;74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5" name="Google Shape;75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6" name="Google Shape;76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 name="Google Shape;77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8" name="Google Shape;78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2" name="Google Shape;80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4" name="Google Shape;81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5" name="Google Shape;82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7" name="Google Shape;83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1" name="Google Shape;851;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1697cf30f6_1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g21697cf30f6_1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4" name="Google Shape;86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5" name="Google Shape;87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6" name="Google Shape;886;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7" name="Google Shape;89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1697cf30f6_1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8" name="Google Shape;908;g21697cf30f6_1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1697cf30f6_1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9" name="Google Shape;919;g21697cf30f6_1_3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1697cf30f6_1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0" name="Google Shape;930;g21697cf30f6_1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1697cf30f6_1_3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1" name="Google Shape;941;g21697cf30f6_1_3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1697cf30f6_1_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2" name="Google Shape;952;g21697cf30f6_1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1697cf30f6_1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3" name="Google Shape;963;g21697cf30f6_1_3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1697cf30f6_1_4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1697cf30f6_1_4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330a3b78347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74" name="Google Shape;974;g330a3b78347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1697cf30f6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g21697cf30f6_1_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5.png"/><Relationship Id="rId3"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5.png"/><Relationship Id="rId3"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g19b6217f04f_1_12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19b6217f04f_1_12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g19b6217f04f_1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19b6217f04f_1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9b6217f04f_1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19b6217f04f_1_1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g19b6217f04f_1_18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g19b6217f04f_1_1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19b6217f04f_1_1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g19b6217f04f_1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g19b6217f04f_1_18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9b6217f04f_1_18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g19b6217f04f_1_1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19b6217f04f_1_1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19b6217f04f_1_1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g208eaab5805_0_115"/>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g208eaab5805_0_115"/>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3" name="Google Shape;93;g208eaab5805_0_115"/>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94" name="Google Shape;94;g208eaab5805_0_115"/>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95" name="Google Shape;95;g208eaab5805_0_11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g208eaab5805_0_115"/>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g208eaab5805_0_11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208eaab5805_0_11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208eaab5805_0_11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0" name="Shape 100"/>
        <p:cNvGrpSpPr/>
        <p:nvPr/>
      </p:nvGrpSpPr>
      <p:grpSpPr>
        <a:xfrm>
          <a:off x="0" y="0"/>
          <a:ext cx="0" cy="0"/>
          <a:chOff x="0" y="0"/>
          <a:chExt cx="0" cy="0"/>
        </a:xfrm>
      </p:grpSpPr>
      <p:sp>
        <p:nvSpPr>
          <p:cNvPr id="101" name="Google Shape;101;g208eaab5805_0_130"/>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208eaab5805_0_130"/>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3" name="Google Shape;103;g208eaab5805_0_130"/>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4" name="Google Shape;104;g208eaab5805_0_13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208eaab5805_0_13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208eaab5805_0_13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07" name="Shape 107"/>
        <p:cNvGrpSpPr/>
        <p:nvPr/>
      </p:nvGrpSpPr>
      <p:grpSpPr>
        <a:xfrm>
          <a:off x="0" y="0"/>
          <a:ext cx="0" cy="0"/>
          <a:chOff x="0" y="0"/>
          <a:chExt cx="0" cy="0"/>
        </a:xfrm>
      </p:grpSpPr>
      <p:sp>
        <p:nvSpPr>
          <p:cNvPr id="108" name="Google Shape;108;g208eaab5805_0_1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208eaab5805_0_1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08eaab5805_0_1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208eaab5805_0_1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g208eaab5805_0_137"/>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208eaab5805_0_13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208eaab5805_0_13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208eaab5805_0_13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17" name="Shape 117"/>
        <p:cNvGrpSpPr/>
        <p:nvPr/>
      </p:nvGrpSpPr>
      <p:grpSpPr>
        <a:xfrm>
          <a:off x="0" y="0"/>
          <a:ext cx="0" cy="0"/>
          <a:chOff x="0" y="0"/>
          <a:chExt cx="0" cy="0"/>
        </a:xfrm>
      </p:grpSpPr>
      <p:pic>
        <p:nvPicPr>
          <p:cNvPr id="118" name="Google Shape;118;g208eaab5805_0_1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9" name="Google Shape;119;g208eaab5805_0_142"/>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0" name="Google Shape;120;g208eaab5805_0_142"/>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208eaab5805_0_142"/>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08eaab5805_0_142"/>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3" name="Shape 123"/>
        <p:cNvGrpSpPr/>
        <p:nvPr/>
      </p:nvGrpSpPr>
      <p:grpSpPr>
        <a:xfrm>
          <a:off x="0" y="0"/>
          <a:ext cx="0" cy="0"/>
          <a:chOff x="0" y="0"/>
          <a:chExt cx="0" cy="0"/>
        </a:xfrm>
      </p:grpSpPr>
      <p:sp>
        <p:nvSpPr>
          <p:cNvPr id="124" name="Google Shape;124;g208eaab5805_0_14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208eaab5805_0_14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208eaab5805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08eaab5805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08eaab5805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9" name="Shape 139"/>
        <p:cNvGrpSpPr/>
        <p:nvPr/>
      </p:nvGrpSpPr>
      <p:grpSpPr>
        <a:xfrm>
          <a:off x="0" y="0"/>
          <a:ext cx="0" cy="0"/>
          <a:chOff x="0" y="0"/>
          <a:chExt cx="0" cy="0"/>
        </a:xfrm>
      </p:grpSpPr>
      <p:sp>
        <p:nvSpPr>
          <p:cNvPr id="140" name="Google Shape;140;g32fc79eae61_0_12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32fc79eae61_0_12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2fc79eae61_0_12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2fc79eae61_0_12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32fc79eae61_0_12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45" name="Google Shape;145;g32fc79eae61_0_12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32fc79eae61_0_12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7" name="Google Shape;147;g32fc79eae61_0_12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48" name="Google Shape;148;g32fc79eae61_0_12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g32fc79eae61_0_13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32fc79eae61_0_13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2" name="Google Shape;152;g32fc79eae61_0_138"/>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153" name="Google Shape;153;g32fc79eae61_0_138"/>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154" name="Google Shape;154;g32fc79eae61_0_13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32fc79eae61_0_13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6" name="Google Shape;156;g32fc79eae61_0_13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2fc79eae61_0_13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2fc79eae61_0_13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g19b6217f04f_1_1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9b6217f04f_1_1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g19b6217f04f_1_1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19b6217f04f_1_1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9" name="Shape 159"/>
        <p:cNvGrpSpPr/>
        <p:nvPr/>
      </p:nvGrpSpPr>
      <p:grpSpPr>
        <a:xfrm>
          <a:off x="0" y="0"/>
          <a:ext cx="0" cy="0"/>
          <a:chOff x="0" y="0"/>
          <a:chExt cx="0" cy="0"/>
        </a:xfrm>
      </p:grpSpPr>
      <p:sp>
        <p:nvSpPr>
          <p:cNvPr id="160" name="Google Shape;160;g32fc79eae61_0_14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32fc79eae61_0_148"/>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2" name="Google Shape;162;g32fc79eae61_0_148"/>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3" name="Google Shape;163;g32fc79eae61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32fc79eae61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32fc79eae61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6" name="Shape 166"/>
        <p:cNvGrpSpPr/>
        <p:nvPr/>
      </p:nvGrpSpPr>
      <p:grpSpPr>
        <a:xfrm>
          <a:off x="0" y="0"/>
          <a:ext cx="0" cy="0"/>
          <a:chOff x="0" y="0"/>
          <a:chExt cx="0" cy="0"/>
        </a:xfrm>
      </p:grpSpPr>
      <p:sp>
        <p:nvSpPr>
          <p:cNvPr id="167" name="Google Shape;167;g32fc79eae61_0_15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32fc79eae61_0_15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32fc79eae61_0_15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32fc79eae61_0_15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71" name="Shape 171"/>
        <p:cNvGrpSpPr/>
        <p:nvPr/>
      </p:nvGrpSpPr>
      <p:grpSpPr>
        <a:xfrm>
          <a:off x="0" y="0"/>
          <a:ext cx="0" cy="0"/>
          <a:chOff x="0" y="0"/>
          <a:chExt cx="0" cy="0"/>
        </a:xfrm>
      </p:grpSpPr>
      <p:pic>
        <p:nvPicPr>
          <p:cNvPr id="172" name="Google Shape;172;g32fc79eae61_0_1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3" name="Google Shape;173;g32fc79eae61_0_160"/>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 name="Google Shape;174;g32fc79eae61_0_16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32fc79eae61_0_16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32fc79eae61_0_16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80" name="Shape 180"/>
        <p:cNvGrpSpPr/>
        <p:nvPr/>
      </p:nvGrpSpPr>
      <p:grpSpPr>
        <a:xfrm>
          <a:off x="0" y="0"/>
          <a:ext cx="0" cy="0"/>
          <a:chOff x="0" y="0"/>
          <a:chExt cx="0" cy="0"/>
        </a:xfrm>
      </p:grpSpPr>
      <p:sp>
        <p:nvSpPr>
          <p:cNvPr id="181" name="Google Shape;181;g330a3b78347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82" name="Shape 182"/>
        <p:cNvGrpSpPr/>
        <p:nvPr/>
      </p:nvGrpSpPr>
      <p:grpSpPr>
        <a:xfrm>
          <a:off x="0" y="0"/>
          <a:ext cx="0" cy="0"/>
          <a:chOff x="0" y="0"/>
          <a:chExt cx="0" cy="0"/>
        </a:xfrm>
      </p:grpSpPr>
      <p:sp>
        <p:nvSpPr>
          <p:cNvPr id="183" name="Google Shape;183;g330a3b78347_0_7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 name="Google Shape;184;g330a3b78347_0_77"/>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85" name="Google Shape;185;g330a3b78347_0_7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86" name="Google Shape;186;g330a3b78347_0_77"/>
          <p:cNvPicPr preferRelativeResize="0"/>
          <p:nvPr/>
        </p:nvPicPr>
        <p:blipFill rotWithShape="1">
          <a:blip r:embed="rId3">
            <a:alphaModFix/>
          </a:blip>
          <a:srcRect b="0" l="0" r="0" t="0"/>
          <a:stretch/>
        </p:blipFill>
        <p:spPr>
          <a:xfrm>
            <a:off x="76200" y="0"/>
            <a:ext cx="503681" cy="469391"/>
          </a:xfrm>
          <a:prstGeom prst="rect">
            <a:avLst/>
          </a:prstGeom>
          <a:noFill/>
          <a:ln>
            <a:noFill/>
          </a:ln>
        </p:spPr>
      </p:pic>
      <p:sp>
        <p:nvSpPr>
          <p:cNvPr id="187" name="Google Shape;187;g330a3b78347_0_77"/>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 name="Google Shape;188;g330a3b78347_0_7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9" name="Google Shape;189;g330a3b78347_0_7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0" name="Google Shape;190;g330a3b78347_0_7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91" name="Google Shape;191;g330a3b78347_0_77"/>
          <p:cNvSpPr txBox="1"/>
          <p:nvPr/>
        </p:nvSpPr>
        <p:spPr>
          <a:xfrm>
            <a:off x="9486850" y="5806425"/>
            <a:ext cx="2095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0" i="0" lang="en-ID" sz="6500" u="none" cap="none" strike="noStrike">
                <a:solidFill>
                  <a:srgbClr val="EFEFEF"/>
                </a:solidFill>
                <a:latin typeface="Impact"/>
                <a:ea typeface="Impact"/>
                <a:cs typeface="Impact"/>
                <a:sym typeface="Impact"/>
              </a:rPr>
              <a:t>VSGA</a:t>
            </a:r>
            <a:endParaRPr b="0" i="0" sz="65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2" name="Shape 192"/>
        <p:cNvGrpSpPr/>
        <p:nvPr/>
      </p:nvGrpSpPr>
      <p:grpSpPr>
        <a:xfrm>
          <a:off x="0" y="0"/>
          <a:ext cx="0" cy="0"/>
          <a:chOff x="0" y="0"/>
          <a:chExt cx="0" cy="0"/>
        </a:xfrm>
      </p:grpSpPr>
      <p:sp>
        <p:nvSpPr>
          <p:cNvPr id="193" name="Google Shape;193;g330a3b78347_0_87"/>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94" name="Google Shape;194;g330a3b78347_0_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5" name="Google Shape;195;g330a3b78347_0_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sp>
        <p:nvSpPr>
          <p:cNvPr id="197" name="Google Shape;197;g330a3b78347_0_91"/>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98" name="Google Shape;198;g330a3b78347_0_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9" name="Shape 199"/>
        <p:cNvGrpSpPr/>
        <p:nvPr/>
      </p:nvGrpSpPr>
      <p:grpSpPr>
        <a:xfrm>
          <a:off x="0" y="0"/>
          <a:ext cx="0" cy="0"/>
          <a:chOff x="0" y="0"/>
          <a:chExt cx="0" cy="0"/>
        </a:xfrm>
      </p:grpSpPr>
      <p:sp>
        <p:nvSpPr>
          <p:cNvPr id="200" name="Google Shape;200;g330a3b78347_0_94"/>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1" name="Google Shape;201;g330a3b78347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02" name="Google Shape;202;g330a3b78347_0_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3" name="Shape 203"/>
        <p:cNvGrpSpPr/>
        <p:nvPr/>
      </p:nvGrpSpPr>
      <p:grpSpPr>
        <a:xfrm>
          <a:off x="0" y="0"/>
          <a:ext cx="0" cy="0"/>
          <a:chOff x="0" y="0"/>
          <a:chExt cx="0" cy="0"/>
        </a:xfrm>
      </p:grpSpPr>
      <p:sp>
        <p:nvSpPr>
          <p:cNvPr id="204" name="Google Shape;204;g330a3b78347_0_98"/>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5" name="Google Shape;205;g330a3b78347_0_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6" name="Google Shape;206;g330a3b78347_0_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7" name="Google Shape;207;g330a3b78347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8" name="Shape 208"/>
        <p:cNvGrpSpPr/>
        <p:nvPr/>
      </p:nvGrpSpPr>
      <p:grpSpPr>
        <a:xfrm>
          <a:off x="0" y="0"/>
          <a:ext cx="0" cy="0"/>
          <a:chOff x="0" y="0"/>
          <a:chExt cx="0" cy="0"/>
        </a:xfrm>
      </p:grpSpPr>
      <p:sp>
        <p:nvSpPr>
          <p:cNvPr id="209" name="Google Shape;209;g330a3b78347_0_103"/>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10" name="Google Shape;210;g330a3b78347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g19b6217f04f_1_1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19b6217f04f_1_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g19b6217f04f_1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g19b6217f04f_1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19b6217f04f_1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1" name="Shape 211"/>
        <p:cNvGrpSpPr/>
        <p:nvPr/>
      </p:nvGrpSpPr>
      <p:grpSpPr>
        <a:xfrm>
          <a:off x="0" y="0"/>
          <a:ext cx="0" cy="0"/>
          <a:chOff x="0" y="0"/>
          <a:chExt cx="0" cy="0"/>
        </a:xfrm>
      </p:grpSpPr>
      <p:sp>
        <p:nvSpPr>
          <p:cNvPr id="212" name="Google Shape;212;g330a3b78347_0_106"/>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213" name="Google Shape;213;g330a3b78347_0_1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14" name="Google Shape;214;g330a3b78347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5" name="Shape 215"/>
        <p:cNvGrpSpPr/>
        <p:nvPr/>
      </p:nvGrpSpPr>
      <p:grpSpPr>
        <a:xfrm>
          <a:off x="0" y="0"/>
          <a:ext cx="0" cy="0"/>
          <a:chOff x="0" y="0"/>
          <a:chExt cx="0" cy="0"/>
        </a:xfrm>
      </p:grpSpPr>
      <p:sp>
        <p:nvSpPr>
          <p:cNvPr id="216" name="Google Shape;216;g330a3b78347_0_110"/>
          <p:cNvSpPr txBox="1"/>
          <p:nvPr>
            <p:ph type="title"/>
          </p:nvPr>
        </p:nvSpPr>
        <p:spPr>
          <a:xfrm>
            <a:off x="653667" y="600200"/>
            <a:ext cx="84903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217" name="Google Shape;217;g330a3b78347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8" name="Shape 218"/>
        <p:cNvGrpSpPr/>
        <p:nvPr/>
      </p:nvGrpSpPr>
      <p:grpSpPr>
        <a:xfrm>
          <a:off x="0" y="0"/>
          <a:ext cx="0" cy="0"/>
          <a:chOff x="0" y="0"/>
          <a:chExt cx="0" cy="0"/>
        </a:xfrm>
      </p:grpSpPr>
      <p:sp>
        <p:nvSpPr>
          <p:cNvPr id="219" name="Google Shape;219;g330a3b78347_0_1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330a3b78347_0_113"/>
          <p:cNvSpPr txBox="1"/>
          <p:nvPr>
            <p:ph type="title"/>
          </p:nvPr>
        </p:nvSpPr>
        <p:spPr>
          <a:xfrm>
            <a:off x="354000" y="1644233"/>
            <a:ext cx="53937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221" name="Google Shape;221;g330a3b78347_0_1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2" name="Google Shape;222;g330a3b78347_0_1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23" name="Google Shape;223;g330a3b78347_0_1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4" name="Shape 224"/>
        <p:cNvGrpSpPr/>
        <p:nvPr/>
      </p:nvGrpSpPr>
      <p:grpSpPr>
        <a:xfrm>
          <a:off x="0" y="0"/>
          <a:ext cx="0" cy="0"/>
          <a:chOff x="0" y="0"/>
          <a:chExt cx="0" cy="0"/>
        </a:xfrm>
      </p:grpSpPr>
      <p:sp>
        <p:nvSpPr>
          <p:cNvPr id="225" name="Google Shape;225;g330a3b78347_0_1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226" name="Google Shape;226;g330a3b78347_0_1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7" name="Shape 227"/>
        <p:cNvGrpSpPr/>
        <p:nvPr/>
      </p:nvGrpSpPr>
      <p:grpSpPr>
        <a:xfrm>
          <a:off x="0" y="0"/>
          <a:ext cx="0" cy="0"/>
          <a:chOff x="0" y="0"/>
          <a:chExt cx="0" cy="0"/>
        </a:xfrm>
      </p:grpSpPr>
      <p:sp>
        <p:nvSpPr>
          <p:cNvPr id="228" name="Google Shape;228;g330a3b78347_0_122"/>
          <p:cNvSpPr txBox="1"/>
          <p:nvPr>
            <p:ph hasCustomPrompt="1" type="title"/>
          </p:nvPr>
        </p:nvSpPr>
        <p:spPr>
          <a:xfrm>
            <a:off x="415600" y="1474833"/>
            <a:ext cx="113607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229" name="Google Shape;229;g330a3b78347_0_1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230" name="Google Shape;230;g330a3b78347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1" name="Shape 231"/>
        <p:cNvGrpSpPr/>
        <p:nvPr/>
      </p:nvGrpSpPr>
      <p:grpSpPr>
        <a:xfrm>
          <a:off x="0" y="0"/>
          <a:ext cx="0" cy="0"/>
          <a:chOff x="0" y="0"/>
          <a:chExt cx="0" cy="0"/>
        </a:xfrm>
      </p:grpSpPr>
      <p:sp>
        <p:nvSpPr>
          <p:cNvPr id="232" name="Google Shape;232;g330a3b78347_0_1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g19b6217f04f_1_14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9b6217f04f_1_14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g19b6217f04f_1_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g19b6217f04f_1_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19b6217f04f_1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g19b6217f04f_1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9b6217f04f_1_14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g19b6217f04f_1_14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g19b6217f04f_1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9b6217f04f_1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19b6217f04f_1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g19b6217f04f_1_15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g19b6217f04f_1_15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g19b6217f04f_1_15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g19b6217f04f_1_15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g19b6217f04f_1_15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g19b6217f04f_1_15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19b6217f04f_1_15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19b6217f04f_1_1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19b6217f04f_1_1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9b6217f04f_1_1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9b6217f04f_1_1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g19b6217f04f_1_16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9b6217f04f_1_16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g19b6217f04f_1_16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g19b6217f04f_1_16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19b6217f04f_1_16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9b6217f04f_1_16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g19b6217f04f_1_17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g19b6217f04f_1_173"/>
          <p:cNvSpPr/>
          <p:nvPr>
            <p:ph idx="2" type="pic"/>
          </p:nvPr>
        </p:nvSpPr>
        <p:spPr>
          <a:xfrm>
            <a:off x="5183188" y="987425"/>
            <a:ext cx="6172200" cy="4873500"/>
          </a:xfrm>
          <a:prstGeom prst="rect">
            <a:avLst/>
          </a:prstGeom>
          <a:noFill/>
          <a:ln>
            <a:noFill/>
          </a:ln>
        </p:spPr>
      </p:sp>
      <p:sp>
        <p:nvSpPr>
          <p:cNvPr id="68" name="Google Shape;68;g19b6217f04f_1_17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g19b6217f04f_1_1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g19b6217f04f_1_1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g19b6217f04f_1_1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5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9b6217f04f_1_1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9b6217f04f_1_1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g19b6217f04f_1_1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g19b6217f04f_1_1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g19b6217f04f_1_1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g208eaab5805_0_109"/>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208eaab5805_0_109"/>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7" name="Google Shape;87;g208eaab5805_0_109"/>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g208eaab5805_0_109"/>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g208eaab5805_0_109"/>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9" name="Shape 129"/>
        <p:cNvGrpSpPr/>
        <p:nvPr/>
      </p:nvGrpSpPr>
      <p:grpSpPr>
        <a:xfrm>
          <a:off x="0" y="0"/>
          <a:ext cx="0" cy="0"/>
          <a:chOff x="0" y="0"/>
          <a:chExt cx="0" cy="0"/>
        </a:xfrm>
      </p:grpSpPr>
      <p:sp>
        <p:nvSpPr>
          <p:cNvPr id="130" name="Google Shape;130;g32fc79eae61_0_11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g32fc79eae61_0_11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2" name="Google Shape;132;g32fc79eae61_0_11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 name="Google Shape;133;g32fc79eae61_0_11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g32fc79eae61_0_11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
        <p:nvSpPr>
          <p:cNvPr id="135" name="Google Shape;135;g32fc79eae61_0_11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g32fc79eae61_0_11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7" name="Google Shape;137;g32fc79eae61_0_11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38" name="Google Shape;138;g32fc79eae61_0_11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4"/>
    <p:sldLayoutId id="2147483669" r:id="rId5"/>
    <p:sldLayoutId id="2147483670" r:id="rId6"/>
    <p:sldLayoutId id="2147483671" r:id="rId7"/>
    <p:sldLayoutId id="214748367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7" name="Shape 177"/>
        <p:cNvGrpSpPr/>
        <p:nvPr/>
      </p:nvGrpSpPr>
      <p:grpSpPr>
        <a:xfrm>
          <a:off x="0" y="0"/>
          <a:ext cx="0" cy="0"/>
          <a:chOff x="0" y="0"/>
          <a:chExt cx="0" cy="0"/>
        </a:xfrm>
      </p:grpSpPr>
      <p:sp>
        <p:nvSpPr>
          <p:cNvPr id="178" name="Google Shape;178;g330a3b78347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79" name="Google Shape;179;g330a3b78347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20.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0.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20.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20.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20.png"/><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35.png"/><Relationship Id="rId5" Type="http://schemas.openxmlformats.org/officeDocument/2006/relationships/image" Target="../media/image20.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20.png"/><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20.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41.png"/><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43.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hyperlink" Target="https://jquery.com/" TargetMode="External"/><Relationship Id="rId8"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42.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30.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48.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45.png"/><Relationship Id="rId8"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32.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9.png"/><Relationship Id="rId12"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50.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46.png"/><Relationship Id="rId8" Type="http://schemas.openxmlformats.org/officeDocument/2006/relationships/image" Target="../media/image47.png"/></Relationships>
</file>

<file path=ppt/slides/_rels/slide33.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54.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52.png"/><Relationship Id="rId8" Type="http://schemas.openxmlformats.org/officeDocument/2006/relationships/image" Target="../media/image53.png"/></Relationships>
</file>

<file path=ppt/slides/_rels/slide3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67.png"/><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80.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79.png"/><Relationship Id="rId8" Type="http://schemas.openxmlformats.org/officeDocument/2006/relationships/image" Target="../media/image77.png"/></Relationships>
</file>

<file path=ppt/slides/_rels/slide35.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72.png"/><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58.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69.png"/><Relationship Id="rId8"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60.png"/><Relationship Id="rId8"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66.png"/><Relationship Id="rId8"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75.png"/><Relationship Id="rId8"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64.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24.png"/><Relationship Id="rId8"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68.png"/><Relationship Id="rId8" Type="http://schemas.openxmlformats.org/officeDocument/2006/relationships/image" Target="../media/image7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59.png"/><Relationship Id="rId8"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56.png"/><Relationship Id="rId8" Type="http://schemas.openxmlformats.org/officeDocument/2006/relationships/image" Target="../media/image12.png"/></Relationships>
</file>

<file path=ppt/slides/_rels/slide48.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image" Target="../media/image71.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76.png"/><Relationship Id="rId8" Type="http://schemas.openxmlformats.org/officeDocument/2006/relationships/image" Target="../media/image7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4.xml.rels><?xml version="1.0" encoding="UTF-8" standalone="yes"?><Relationships xmlns="http://schemas.openxmlformats.org/package/2006/relationships"><Relationship Id="rId11" Type="http://schemas.openxmlformats.org/officeDocument/2006/relationships/hyperlink" Target="https://www.youtube.com/watch?v=SXNfn1JCkGQ&amp;list=PLce3Eyp7oY98VSAcerueAIOEsHfiszWxI" TargetMode="External"/><Relationship Id="rId10" Type="http://schemas.openxmlformats.org/officeDocument/2006/relationships/hyperlink" Target="https://www.youtube.com/watch?v=mD6uSGSjgr4&amp;list=PLc6SEcJkQ6DwiGCnVdCbWLqo6ceICD_4b" TargetMode="External"/><Relationship Id="rId12"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55.png"/><Relationship Id="rId4" Type="http://schemas.openxmlformats.org/officeDocument/2006/relationships/image" Target="../media/image15.png"/><Relationship Id="rId9" Type="http://schemas.openxmlformats.org/officeDocument/2006/relationships/hyperlink" Target="https://www.youtube.com/watch?v=TaBWhb5SPfc" TargetMode="External"/><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hyperlink" Target="https://www.w3schools.com/js/default.asp" TargetMode="External"/><Relationship Id="rId8" Type="http://schemas.openxmlformats.org/officeDocument/2006/relationships/hyperlink" Target="https://www.petanikode.com/php-sinta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0.xml"/><Relationship Id="rId3" Type="http://schemas.openxmlformats.org/officeDocument/2006/relationships/image" Target="../media/image62.jpg"/><Relationship Id="rId4" Type="http://schemas.openxmlformats.org/officeDocument/2006/relationships/image" Target="../media/image13.png"/><Relationship Id="rId5" Type="http://schemas.openxmlformats.org/officeDocument/2006/relationships/image" Target="../media/image63.png"/><Relationship Id="rId6"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5.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31.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20.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32fc79eae61_0_88"/>
          <p:cNvPicPr preferRelativeResize="0"/>
          <p:nvPr/>
        </p:nvPicPr>
        <p:blipFill>
          <a:blip r:embed="rId3">
            <a:alphaModFix/>
          </a:blip>
          <a:stretch>
            <a:fillRect/>
          </a:stretch>
        </p:blipFill>
        <p:spPr>
          <a:xfrm>
            <a:off x="0" y="5953"/>
            <a:ext cx="12192000" cy="6846094"/>
          </a:xfrm>
          <a:prstGeom prst="rect">
            <a:avLst/>
          </a:prstGeom>
          <a:noFill/>
          <a:ln>
            <a:noFill/>
          </a:ln>
        </p:spPr>
      </p:pic>
      <p:pic>
        <p:nvPicPr>
          <p:cNvPr id="238" name="Google Shape;238;g32fc79eae61_0_88"/>
          <p:cNvPicPr preferRelativeResize="0"/>
          <p:nvPr/>
        </p:nvPicPr>
        <p:blipFill rotWithShape="1">
          <a:blip r:embed="rId4">
            <a:alphaModFix/>
          </a:blip>
          <a:srcRect b="37202" l="6154" r="5917" t="32938"/>
          <a:stretch/>
        </p:blipFill>
        <p:spPr>
          <a:xfrm>
            <a:off x="9250550" y="695250"/>
            <a:ext cx="2135224" cy="363576"/>
          </a:xfrm>
          <a:prstGeom prst="rect">
            <a:avLst/>
          </a:prstGeom>
          <a:noFill/>
          <a:ln>
            <a:noFill/>
          </a:ln>
        </p:spPr>
      </p:pic>
      <p:pic>
        <p:nvPicPr>
          <p:cNvPr id="239" name="Google Shape;239;g32fc79eae61_0_88"/>
          <p:cNvPicPr preferRelativeResize="0"/>
          <p:nvPr/>
        </p:nvPicPr>
        <p:blipFill rotWithShape="1">
          <a:blip r:embed="rId5">
            <a:alphaModFix/>
          </a:blip>
          <a:srcRect b="0" l="0" r="0" t="0"/>
          <a:stretch/>
        </p:blipFill>
        <p:spPr>
          <a:xfrm>
            <a:off x="1295687" y="-38437"/>
            <a:ext cx="1561766" cy="1579314"/>
          </a:xfrm>
          <a:prstGeom prst="rect">
            <a:avLst/>
          </a:prstGeom>
          <a:noFill/>
          <a:ln>
            <a:noFill/>
          </a:ln>
        </p:spPr>
      </p:pic>
      <p:pic>
        <p:nvPicPr>
          <p:cNvPr id="240" name="Google Shape;240;g32fc79eae61_0_88"/>
          <p:cNvPicPr preferRelativeResize="0"/>
          <p:nvPr/>
        </p:nvPicPr>
        <p:blipFill rotWithShape="1">
          <a:blip r:embed="rId6">
            <a:alphaModFix/>
          </a:blip>
          <a:srcRect b="17296" l="21302" r="25092" t="14924"/>
          <a:stretch/>
        </p:blipFill>
        <p:spPr>
          <a:xfrm>
            <a:off x="576700" y="353399"/>
            <a:ext cx="890025" cy="795651"/>
          </a:xfrm>
          <a:prstGeom prst="rect">
            <a:avLst/>
          </a:prstGeom>
          <a:noFill/>
          <a:ln>
            <a:noFill/>
          </a:ln>
        </p:spPr>
      </p:pic>
      <p:sp>
        <p:nvSpPr>
          <p:cNvPr id="241" name="Google Shape;241;g32fc79eae61_0_88"/>
          <p:cNvSpPr txBox="1"/>
          <p:nvPr/>
        </p:nvSpPr>
        <p:spPr>
          <a:xfrm>
            <a:off x="459300" y="1803275"/>
            <a:ext cx="11273400" cy="12081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0"/>
              </a:spcAft>
              <a:buClr>
                <a:schemeClr val="lt1"/>
              </a:buClr>
              <a:buSzPts val="5400"/>
              <a:buFont typeface="Poppins SemiBold"/>
              <a:buNone/>
            </a:pPr>
            <a:r>
              <a:rPr b="1" i="0" lang="en-ID" sz="3600" u="none" cap="none" strike="noStrike">
                <a:solidFill>
                  <a:schemeClr val="lt1"/>
                </a:solidFill>
                <a:latin typeface="Poppins"/>
                <a:ea typeface="Poppins"/>
                <a:cs typeface="Poppins"/>
                <a:sym typeface="Poppins"/>
              </a:rPr>
              <a:t>PERTEMUAN 1</a:t>
            </a:r>
            <a:r>
              <a:rPr b="1" lang="en-ID" sz="3600">
                <a:solidFill>
                  <a:schemeClr val="lt1"/>
                </a:solidFill>
                <a:latin typeface="Poppins"/>
                <a:ea typeface="Poppins"/>
                <a:cs typeface="Poppins"/>
                <a:sym typeface="Poppins"/>
              </a:rPr>
              <a:t>0-11</a:t>
            </a:r>
            <a:endParaRPr b="1" i="0" sz="3600" u="none" cap="none" strike="noStrike">
              <a:solidFill>
                <a:schemeClr val="lt1"/>
              </a:solidFill>
              <a:latin typeface="Poppins"/>
              <a:ea typeface="Poppins"/>
              <a:cs typeface="Poppins"/>
              <a:sym typeface="Poppins"/>
            </a:endParaRPr>
          </a:p>
          <a:p>
            <a:pPr indent="0" lvl="0" marL="0" marR="0" rtl="0" algn="ctr">
              <a:lnSpc>
                <a:spcPct val="110000"/>
              </a:lnSpc>
              <a:spcBef>
                <a:spcPts val="600"/>
              </a:spcBef>
              <a:spcAft>
                <a:spcPts val="600"/>
              </a:spcAft>
              <a:buClr>
                <a:schemeClr val="lt1"/>
              </a:buClr>
              <a:buSzPts val="5400"/>
              <a:buFont typeface="Poppins SemiBold"/>
              <a:buNone/>
            </a:pPr>
            <a:r>
              <a:rPr b="1" i="0" lang="en-ID" sz="3000" u="none" cap="none" strike="noStrike">
                <a:solidFill>
                  <a:schemeClr val="lt1"/>
                </a:solidFill>
                <a:latin typeface="Poppins"/>
                <a:ea typeface="Poppins"/>
                <a:cs typeface="Poppins"/>
                <a:sym typeface="Poppins"/>
              </a:rPr>
              <a:t>PELATIHAN JUNIOR WEB DEVELOPER</a:t>
            </a:r>
            <a:endParaRPr b="1" i="0" sz="2400" u="none" cap="none" strike="noStrike">
              <a:solidFill>
                <a:schemeClr val="lt1"/>
              </a:solidFill>
              <a:latin typeface="Poppins"/>
              <a:ea typeface="Poppins"/>
              <a:cs typeface="Poppins"/>
              <a:sym typeface="Poppins"/>
            </a:endParaRPr>
          </a:p>
        </p:txBody>
      </p:sp>
      <p:sp>
        <p:nvSpPr>
          <p:cNvPr id="242" name="Google Shape;242;g32fc79eae61_0_88"/>
          <p:cNvSpPr txBox="1"/>
          <p:nvPr/>
        </p:nvSpPr>
        <p:spPr>
          <a:xfrm>
            <a:off x="2059658" y="5649081"/>
            <a:ext cx="8072700" cy="500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2800"/>
              <a:buFont typeface="Calibri"/>
              <a:buNone/>
            </a:pPr>
            <a:r>
              <a:rPr b="0" i="0" lang="en-ID" sz="2400" u="none" cap="none" strike="noStrike">
                <a:solidFill>
                  <a:srgbClr val="FFFF00"/>
                </a:solidFill>
                <a:latin typeface="Calibri"/>
                <a:ea typeface="Calibri"/>
                <a:cs typeface="Calibri"/>
                <a:sym typeface="Calibri"/>
              </a:rPr>
              <a:t>(Nama Lokasi/Saluran Daring, Tanggal Penyampaian)</a:t>
            </a:r>
            <a:endParaRPr b="0" i="0" sz="2200" u="none" cap="none" strike="noStrike">
              <a:solidFill>
                <a:srgbClr val="FFFF00"/>
              </a:solidFill>
              <a:latin typeface="Calibri"/>
              <a:ea typeface="Calibri"/>
              <a:cs typeface="Calibri"/>
              <a:sym typeface="Calibri"/>
            </a:endParaRPr>
          </a:p>
        </p:txBody>
      </p:sp>
      <p:sp>
        <p:nvSpPr>
          <p:cNvPr id="243" name="Google Shape;243;g32fc79eae61_0_88"/>
          <p:cNvSpPr txBox="1"/>
          <p:nvPr/>
        </p:nvSpPr>
        <p:spPr>
          <a:xfrm>
            <a:off x="459300" y="3800225"/>
            <a:ext cx="11273400" cy="636000"/>
          </a:xfrm>
          <a:prstGeom prst="rect">
            <a:avLst/>
          </a:prstGeom>
          <a:noFill/>
          <a:ln>
            <a:noFill/>
          </a:ln>
        </p:spPr>
        <p:txBody>
          <a:bodyPr anchorCtr="0" anchor="b" bIns="45700" lIns="91425" spcFirstLastPara="1" rIns="91425" wrap="square" tIns="45700">
            <a:noAutofit/>
          </a:bodyPr>
          <a:lstStyle/>
          <a:p>
            <a:pPr indent="0" lvl="0" marL="0" marR="0" rtl="0" algn="ctr">
              <a:lnSpc>
                <a:spcPct val="110000"/>
              </a:lnSpc>
              <a:spcBef>
                <a:spcPts val="600"/>
              </a:spcBef>
              <a:spcAft>
                <a:spcPts val="0"/>
              </a:spcAft>
              <a:buClr>
                <a:schemeClr val="lt1"/>
              </a:buClr>
              <a:buSzPts val="5400"/>
              <a:buFont typeface="Poppins SemiBold"/>
              <a:buNone/>
            </a:pPr>
            <a:r>
              <a:rPr b="1" i="0" lang="en-ID" sz="3000" u="none" cap="none" strike="noStrike">
                <a:solidFill>
                  <a:schemeClr val="lt1"/>
                </a:solidFill>
                <a:latin typeface="Poppins"/>
                <a:ea typeface="Poppins"/>
                <a:cs typeface="Poppins"/>
                <a:sym typeface="Poppins"/>
              </a:rPr>
              <a:t>Menulis Kode Dengan Prinsip Sesuai Guidelines </a:t>
            </a:r>
            <a:endParaRPr/>
          </a:p>
          <a:p>
            <a:pPr indent="0" lvl="0" marL="0" marR="0" rtl="0" algn="ctr">
              <a:lnSpc>
                <a:spcPct val="110000"/>
              </a:lnSpc>
              <a:spcBef>
                <a:spcPts val="1200"/>
              </a:spcBef>
              <a:spcAft>
                <a:spcPts val="600"/>
              </a:spcAft>
              <a:buClr>
                <a:schemeClr val="lt1"/>
              </a:buClr>
              <a:buSzPts val="5400"/>
              <a:buFont typeface="Poppins SemiBold"/>
              <a:buNone/>
            </a:pPr>
            <a:r>
              <a:rPr b="1" i="0" lang="en-ID" sz="3000" u="none" cap="none" strike="noStrike">
                <a:solidFill>
                  <a:schemeClr val="lt1"/>
                </a:solidFill>
                <a:latin typeface="Poppins"/>
                <a:ea typeface="Poppins"/>
                <a:cs typeface="Poppins"/>
                <a:sym typeface="Poppins"/>
              </a:rPr>
              <a:t>Dan Best Practice</a:t>
            </a:r>
            <a:endParaRPr b="1" i="0" sz="2400" u="none" cap="none" strike="noStrike">
              <a:solidFill>
                <a:schemeClr val="lt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350" name="Google Shape;350;p4"/>
          <p:cNvSpPr/>
          <p:nvPr/>
        </p:nvSpPr>
        <p:spPr>
          <a:xfrm>
            <a:off x="550808" y="553767"/>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Tag Penutup</a:t>
            </a:r>
            <a:endParaRPr b="1" i="0" sz="3200" u="none" cap="none" strike="noStrike">
              <a:solidFill>
                <a:srgbClr val="002060"/>
              </a:solidFill>
              <a:latin typeface="Cambria"/>
              <a:ea typeface="Cambria"/>
              <a:cs typeface="Cambria"/>
              <a:sym typeface="Cambria"/>
            </a:endParaRPr>
          </a:p>
        </p:txBody>
      </p:sp>
      <p:sp>
        <p:nvSpPr>
          <p:cNvPr id="351" name="Google Shape;351;p4"/>
          <p:cNvSpPr/>
          <p:nvPr/>
        </p:nvSpPr>
        <p:spPr>
          <a:xfrm>
            <a:off x="441573" y="1169271"/>
            <a:ext cx="11285371" cy="4062596"/>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Baik elemen yang kosong maupun yang tidak kosong, harus memiliki tag penutup yang sesuai.</a:t>
            </a:r>
            <a:endParaRPr b="0" i="0" sz="1867"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Elemen yang tidak kosong</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Elemen yang kosong</a:t>
            </a:r>
            <a:endParaRPr b="0" i="0" sz="3200" u="none" cap="none" strike="noStrike">
              <a:solidFill>
                <a:srgbClr val="000000"/>
              </a:solidFill>
              <a:latin typeface="Cambria"/>
              <a:ea typeface="Cambria"/>
              <a:cs typeface="Cambria"/>
              <a:sym typeface="Cambria"/>
            </a:endParaRPr>
          </a:p>
        </p:txBody>
      </p:sp>
      <p:pic>
        <p:nvPicPr>
          <p:cNvPr id="352" name="Google Shape;352;p4"/>
          <p:cNvPicPr preferRelativeResize="0"/>
          <p:nvPr/>
        </p:nvPicPr>
        <p:blipFill rotWithShape="1">
          <a:blip r:embed="rId3">
            <a:alphaModFix/>
          </a:blip>
          <a:srcRect b="0" l="0" r="0" t="0"/>
          <a:stretch/>
        </p:blipFill>
        <p:spPr>
          <a:xfrm>
            <a:off x="5050097" y="2736588"/>
            <a:ext cx="4901976" cy="2133593"/>
          </a:xfrm>
          <a:prstGeom prst="rect">
            <a:avLst/>
          </a:prstGeom>
          <a:noFill/>
          <a:ln>
            <a:noFill/>
          </a:ln>
        </p:spPr>
      </p:pic>
      <p:pic>
        <p:nvPicPr>
          <p:cNvPr id="353" name="Google Shape;353;p4"/>
          <p:cNvPicPr preferRelativeResize="0"/>
          <p:nvPr/>
        </p:nvPicPr>
        <p:blipFill rotWithShape="1">
          <a:blip r:embed="rId4">
            <a:alphaModFix/>
          </a:blip>
          <a:srcRect b="0" l="0" r="0" t="0"/>
          <a:stretch/>
        </p:blipFill>
        <p:spPr>
          <a:xfrm>
            <a:off x="5206915" y="4992181"/>
            <a:ext cx="3738611" cy="1649904"/>
          </a:xfrm>
          <a:prstGeom prst="rect">
            <a:avLst/>
          </a:prstGeom>
          <a:noFill/>
          <a:ln>
            <a:noFill/>
          </a:ln>
        </p:spPr>
      </p:pic>
      <p:sp>
        <p:nvSpPr>
          <p:cNvPr id="354" name="Google Shape;354;p4"/>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55" name="Google Shape;355;p4"/>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356" name="Google Shape;356;p4"/>
          <p:cNvPicPr preferRelativeResize="0"/>
          <p:nvPr/>
        </p:nvPicPr>
        <p:blipFill rotWithShape="1">
          <a:blip r:embed="rId5">
            <a:alphaModFix/>
          </a:blip>
          <a:srcRect b="0" l="0" r="0" t="0"/>
          <a:stretch/>
        </p:blipFill>
        <p:spPr>
          <a:xfrm>
            <a:off x="10441334" y="-304800"/>
            <a:ext cx="1734925" cy="943499"/>
          </a:xfrm>
          <a:prstGeom prst="rect">
            <a:avLst/>
          </a:prstGeom>
          <a:noFill/>
          <a:ln>
            <a:noFill/>
          </a:ln>
        </p:spPr>
      </p:pic>
      <p:pic>
        <p:nvPicPr>
          <p:cNvPr id="357" name="Google Shape;357;p4"/>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363" name="Google Shape;363;p5"/>
          <p:cNvSpPr/>
          <p:nvPr/>
        </p:nvSpPr>
        <p:spPr>
          <a:xfrm>
            <a:off x="954841" y="553767"/>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Tag Penutup (2)</a:t>
            </a:r>
            <a:endParaRPr b="1" i="0" sz="3200" u="none" cap="none" strike="noStrike">
              <a:solidFill>
                <a:srgbClr val="002060"/>
              </a:solidFill>
              <a:latin typeface="Cambria"/>
              <a:ea typeface="Cambria"/>
              <a:cs typeface="Cambria"/>
              <a:sym typeface="Cambria"/>
            </a:endParaRPr>
          </a:p>
        </p:txBody>
      </p:sp>
      <p:sp>
        <p:nvSpPr>
          <p:cNvPr id="364" name="Google Shape;364;p5"/>
          <p:cNvSpPr/>
          <p:nvPr/>
        </p:nvSpPr>
        <p:spPr>
          <a:xfrm>
            <a:off x="441573" y="1169271"/>
            <a:ext cx="11285371" cy="1107941"/>
          </a:xfrm>
          <a:prstGeom prst="rect">
            <a:avLst/>
          </a:prstGeom>
          <a:noFill/>
          <a:ln>
            <a:noFill/>
          </a:ln>
        </p:spPr>
        <p:txBody>
          <a:bodyPr anchorCtr="0" anchor="t" bIns="60925" lIns="121900" spcFirstLastPara="1" rIns="121900" wrap="square" tIns="60925">
            <a:spAutoFit/>
          </a:bodyPr>
          <a:lstStyle/>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Khusus untuk elemen dengan </a:t>
            </a:r>
            <a:r>
              <a:rPr b="0" i="1" lang="en-ID" sz="3200" u="none" cap="none" strike="noStrike">
                <a:solidFill>
                  <a:srgbClr val="000000"/>
                </a:solidFill>
                <a:latin typeface="Cambria"/>
                <a:ea typeface="Cambria"/>
                <a:cs typeface="Cambria"/>
                <a:sym typeface="Cambria"/>
              </a:rPr>
              <a:t>single tag </a:t>
            </a:r>
            <a:r>
              <a:rPr b="0" i="0" lang="en-ID" sz="3200" u="none" cap="none" strike="noStrike">
                <a:solidFill>
                  <a:srgbClr val="000000"/>
                </a:solidFill>
                <a:latin typeface="Cambria"/>
                <a:ea typeface="Cambria"/>
                <a:cs typeface="Cambria"/>
                <a:sym typeface="Cambria"/>
              </a:rPr>
              <a:t>harus menggunakan &gt; di akhir statement.</a:t>
            </a:r>
            <a:endParaRPr b="0" i="1" sz="3200" u="none" cap="none" strike="noStrike">
              <a:solidFill>
                <a:srgbClr val="000000"/>
              </a:solidFill>
              <a:latin typeface="Cambria"/>
              <a:ea typeface="Cambria"/>
              <a:cs typeface="Cambria"/>
              <a:sym typeface="Cambria"/>
            </a:endParaRPr>
          </a:p>
        </p:txBody>
      </p:sp>
      <p:pic>
        <p:nvPicPr>
          <p:cNvPr id="365" name="Google Shape;365;p5"/>
          <p:cNvPicPr preferRelativeResize="0"/>
          <p:nvPr/>
        </p:nvPicPr>
        <p:blipFill rotWithShape="1">
          <a:blip r:embed="rId3">
            <a:alphaModFix/>
          </a:blip>
          <a:srcRect b="0" l="0" r="0" t="0"/>
          <a:stretch/>
        </p:blipFill>
        <p:spPr>
          <a:xfrm>
            <a:off x="597517" y="2706862"/>
            <a:ext cx="11285371" cy="2263109"/>
          </a:xfrm>
          <a:prstGeom prst="rect">
            <a:avLst/>
          </a:prstGeom>
          <a:noFill/>
          <a:ln>
            <a:noFill/>
          </a:ln>
        </p:spPr>
      </p:pic>
      <p:sp>
        <p:nvSpPr>
          <p:cNvPr id="366" name="Google Shape;366;p5"/>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67" name="Google Shape;367;p5"/>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368" name="Google Shape;368;p5"/>
          <p:cNvPicPr preferRelativeResize="0"/>
          <p:nvPr/>
        </p:nvPicPr>
        <p:blipFill rotWithShape="1">
          <a:blip r:embed="rId4">
            <a:alphaModFix/>
          </a:blip>
          <a:srcRect b="0" l="0" r="0" t="0"/>
          <a:stretch/>
        </p:blipFill>
        <p:spPr>
          <a:xfrm>
            <a:off x="10441334" y="-304800"/>
            <a:ext cx="1734925" cy="943499"/>
          </a:xfrm>
          <a:prstGeom prst="rect">
            <a:avLst/>
          </a:prstGeom>
          <a:noFill/>
          <a:ln>
            <a:noFill/>
          </a:ln>
        </p:spPr>
      </p:pic>
      <p:pic>
        <p:nvPicPr>
          <p:cNvPr id="369" name="Google Shape;369;p5"/>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375" name="Google Shape;375;p6"/>
          <p:cNvSpPr/>
          <p:nvPr/>
        </p:nvSpPr>
        <p:spPr>
          <a:xfrm>
            <a:off x="485275" y="553767"/>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Elemen Bersarang</a:t>
            </a:r>
            <a:endParaRPr b="1" i="0" sz="3200" u="none" cap="none" strike="noStrike">
              <a:solidFill>
                <a:srgbClr val="002060"/>
              </a:solidFill>
              <a:latin typeface="Cambria"/>
              <a:ea typeface="Cambria"/>
              <a:cs typeface="Cambria"/>
              <a:sym typeface="Cambria"/>
            </a:endParaRPr>
          </a:p>
        </p:txBody>
      </p:sp>
      <p:sp>
        <p:nvSpPr>
          <p:cNvPr id="376" name="Google Shape;376;p6"/>
          <p:cNvSpPr/>
          <p:nvPr/>
        </p:nvSpPr>
        <p:spPr>
          <a:xfrm>
            <a:off x="441573" y="1169271"/>
            <a:ext cx="11285371" cy="1107941"/>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3200" u="none" cap="none" strike="noStrike">
                <a:solidFill>
                  <a:srgbClr val="000000"/>
                </a:solidFill>
                <a:latin typeface="Cambria"/>
                <a:ea typeface="Cambria"/>
                <a:cs typeface="Cambria"/>
                <a:sym typeface="Cambria"/>
              </a:rPr>
              <a:t>Elemen bersarang (nested element) harus ditulis dengan benar, sesuai dengan susunan tag-nya. </a:t>
            </a:r>
            <a:endParaRPr b="0" i="0" sz="3200" u="none" cap="none" strike="noStrike">
              <a:solidFill>
                <a:srgbClr val="000000"/>
              </a:solidFill>
              <a:latin typeface="Cambria"/>
              <a:ea typeface="Cambria"/>
              <a:cs typeface="Cambria"/>
              <a:sym typeface="Cambria"/>
            </a:endParaRPr>
          </a:p>
        </p:txBody>
      </p:sp>
      <p:sp>
        <p:nvSpPr>
          <p:cNvPr id="377" name="Google Shape;377;p6"/>
          <p:cNvSpPr txBox="1"/>
          <p:nvPr/>
        </p:nvSpPr>
        <p:spPr>
          <a:xfrm>
            <a:off x="441574" y="2672651"/>
            <a:ext cx="4194223"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ID" sz="3200" u="none" cap="none" strike="noStrike">
                <a:solidFill>
                  <a:srgbClr val="000000"/>
                </a:solidFill>
                <a:latin typeface="Arial"/>
                <a:ea typeface="Arial"/>
                <a:cs typeface="Arial"/>
                <a:sym typeface="Arial"/>
              </a:rPr>
              <a:t>Penulisan yang benar</a:t>
            </a:r>
            <a:endParaRPr b="0" i="0" sz="3200" u="none" cap="none" strike="noStrike">
              <a:solidFill>
                <a:srgbClr val="000000"/>
              </a:solidFill>
              <a:latin typeface="Arial"/>
              <a:ea typeface="Arial"/>
              <a:cs typeface="Arial"/>
              <a:sym typeface="Arial"/>
            </a:endParaRPr>
          </a:p>
        </p:txBody>
      </p:sp>
      <p:pic>
        <p:nvPicPr>
          <p:cNvPr id="378" name="Google Shape;378;p6"/>
          <p:cNvPicPr preferRelativeResize="0"/>
          <p:nvPr/>
        </p:nvPicPr>
        <p:blipFill rotWithShape="1">
          <a:blip r:embed="rId3">
            <a:alphaModFix/>
          </a:blip>
          <a:srcRect b="0" l="0" r="0" t="0"/>
          <a:stretch/>
        </p:blipFill>
        <p:spPr>
          <a:xfrm>
            <a:off x="441574" y="3569798"/>
            <a:ext cx="5226423" cy="2438997"/>
          </a:xfrm>
          <a:prstGeom prst="rect">
            <a:avLst/>
          </a:prstGeom>
          <a:noFill/>
          <a:ln>
            <a:noFill/>
          </a:ln>
        </p:spPr>
      </p:pic>
      <p:sp>
        <p:nvSpPr>
          <p:cNvPr id="379" name="Google Shape;379;p6"/>
          <p:cNvSpPr txBox="1"/>
          <p:nvPr/>
        </p:nvSpPr>
        <p:spPr>
          <a:xfrm>
            <a:off x="6784868" y="2672652"/>
            <a:ext cx="4506241" cy="61555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None/>
            </a:pPr>
            <a:r>
              <a:rPr b="0" i="0" lang="en-ID" sz="3200" u="none" cap="none" strike="noStrike">
                <a:solidFill>
                  <a:srgbClr val="000000"/>
                </a:solidFill>
                <a:latin typeface="Arial"/>
                <a:ea typeface="Arial"/>
                <a:cs typeface="Arial"/>
                <a:sym typeface="Arial"/>
              </a:rPr>
              <a:t>Penulisan yang salah</a:t>
            </a:r>
            <a:endParaRPr b="0" i="0" sz="3200" u="none" cap="none" strike="noStrike">
              <a:solidFill>
                <a:srgbClr val="000000"/>
              </a:solidFill>
              <a:latin typeface="Arial"/>
              <a:ea typeface="Arial"/>
              <a:cs typeface="Arial"/>
              <a:sym typeface="Arial"/>
            </a:endParaRPr>
          </a:p>
        </p:txBody>
      </p:sp>
      <p:pic>
        <p:nvPicPr>
          <p:cNvPr id="380" name="Google Shape;380;p6"/>
          <p:cNvPicPr preferRelativeResize="0"/>
          <p:nvPr/>
        </p:nvPicPr>
        <p:blipFill rotWithShape="1">
          <a:blip r:embed="rId4">
            <a:alphaModFix/>
          </a:blip>
          <a:srcRect b="0" l="0" r="0" t="0"/>
          <a:stretch/>
        </p:blipFill>
        <p:spPr>
          <a:xfrm>
            <a:off x="6784867" y="3483223"/>
            <a:ext cx="4334827" cy="2507531"/>
          </a:xfrm>
          <a:prstGeom prst="rect">
            <a:avLst/>
          </a:prstGeom>
          <a:noFill/>
          <a:ln>
            <a:noFill/>
          </a:ln>
        </p:spPr>
      </p:pic>
      <p:sp>
        <p:nvSpPr>
          <p:cNvPr id="381" name="Google Shape;381;p6"/>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82" name="Google Shape;382;p6"/>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383" name="Google Shape;383;p6"/>
          <p:cNvPicPr preferRelativeResize="0"/>
          <p:nvPr/>
        </p:nvPicPr>
        <p:blipFill rotWithShape="1">
          <a:blip r:embed="rId5">
            <a:alphaModFix/>
          </a:blip>
          <a:srcRect b="0" l="0" r="0" t="0"/>
          <a:stretch/>
        </p:blipFill>
        <p:spPr>
          <a:xfrm>
            <a:off x="10441334" y="-304800"/>
            <a:ext cx="1734925" cy="943499"/>
          </a:xfrm>
          <a:prstGeom prst="rect">
            <a:avLst/>
          </a:prstGeom>
          <a:noFill/>
          <a:ln>
            <a:noFill/>
          </a:ln>
        </p:spPr>
      </p:pic>
      <p:pic>
        <p:nvPicPr>
          <p:cNvPr id="384" name="Google Shape;384;p6"/>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7"/>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390" name="Google Shape;390;p7"/>
          <p:cNvSpPr/>
          <p:nvPr/>
        </p:nvSpPr>
        <p:spPr>
          <a:xfrm>
            <a:off x="976675" y="456734"/>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Nilai dari Atribut</a:t>
            </a:r>
            <a:endParaRPr b="1" i="0" sz="3200" u="none" cap="none" strike="noStrike">
              <a:solidFill>
                <a:srgbClr val="002060"/>
              </a:solidFill>
              <a:latin typeface="Cambria"/>
              <a:ea typeface="Cambria"/>
              <a:cs typeface="Cambria"/>
              <a:sym typeface="Cambria"/>
            </a:endParaRPr>
          </a:p>
        </p:txBody>
      </p:sp>
      <p:sp>
        <p:nvSpPr>
          <p:cNvPr id="391" name="Google Shape;391;p7"/>
          <p:cNvSpPr/>
          <p:nvPr/>
        </p:nvSpPr>
        <p:spPr>
          <a:xfrm>
            <a:off x="441573" y="1169272"/>
            <a:ext cx="11285371" cy="1600384"/>
          </a:xfrm>
          <a:prstGeom prst="rect">
            <a:avLst/>
          </a:prstGeom>
          <a:noFill/>
          <a:ln>
            <a:noFill/>
          </a:ln>
        </p:spPr>
        <p:txBody>
          <a:bodyPr anchorCtr="0" anchor="t" bIns="60925" lIns="121900" spcFirstLastPara="1" rIns="121900" wrap="square" tIns="60925">
            <a:spAutoFit/>
          </a:bodyPr>
          <a:lstStyle/>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Menuliskan nilai (value) dari sebuah atribut harus menggunakan tanda petik dua [“ ”], walaupun nilai tersebut berupa nilai numerik.</a:t>
            </a:r>
            <a:endParaRPr b="0" i="0" sz="3200" u="none" cap="none" strike="noStrike">
              <a:solidFill>
                <a:srgbClr val="000000"/>
              </a:solidFill>
              <a:latin typeface="Cambria"/>
              <a:ea typeface="Cambria"/>
              <a:cs typeface="Cambria"/>
              <a:sym typeface="Cambria"/>
            </a:endParaRPr>
          </a:p>
        </p:txBody>
      </p:sp>
      <p:pic>
        <p:nvPicPr>
          <p:cNvPr id="392" name="Google Shape;392;p7"/>
          <p:cNvPicPr preferRelativeResize="0"/>
          <p:nvPr/>
        </p:nvPicPr>
        <p:blipFill rotWithShape="1">
          <a:blip r:embed="rId3">
            <a:alphaModFix/>
          </a:blip>
          <a:srcRect b="0" l="0" r="0" t="0"/>
          <a:stretch/>
        </p:blipFill>
        <p:spPr>
          <a:xfrm>
            <a:off x="2371003" y="3168742"/>
            <a:ext cx="7449995" cy="2840053"/>
          </a:xfrm>
          <a:prstGeom prst="rect">
            <a:avLst/>
          </a:prstGeom>
          <a:noFill/>
          <a:ln>
            <a:noFill/>
          </a:ln>
        </p:spPr>
      </p:pic>
      <p:sp>
        <p:nvSpPr>
          <p:cNvPr id="393" name="Google Shape;393;p7"/>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94" name="Google Shape;394;p7"/>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395" name="Google Shape;395;p7"/>
          <p:cNvPicPr preferRelativeResize="0"/>
          <p:nvPr/>
        </p:nvPicPr>
        <p:blipFill rotWithShape="1">
          <a:blip r:embed="rId4">
            <a:alphaModFix/>
          </a:blip>
          <a:srcRect b="0" l="0" r="0" t="0"/>
          <a:stretch/>
        </p:blipFill>
        <p:spPr>
          <a:xfrm>
            <a:off x="10441334" y="-304800"/>
            <a:ext cx="1734925" cy="943499"/>
          </a:xfrm>
          <a:prstGeom prst="rect">
            <a:avLst/>
          </a:prstGeom>
          <a:noFill/>
          <a:ln>
            <a:noFill/>
          </a:ln>
        </p:spPr>
      </p:pic>
      <p:pic>
        <p:nvPicPr>
          <p:cNvPr id="396" name="Google Shape;396;p7"/>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8"/>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02" name="Google Shape;402;p8"/>
          <p:cNvSpPr/>
          <p:nvPr/>
        </p:nvSpPr>
        <p:spPr>
          <a:xfrm>
            <a:off x="954841" y="507801"/>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Indentasi</a:t>
            </a:r>
            <a:endParaRPr b="1" i="0" sz="3200" u="none" cap="none" strike="noStrike">
              <a:solidFill>
                <a:srgbClr val="002060"/>
              </a:solidFill>
              <a:latin typeface="Cambria"/>
              <a:ea typeface="Cambria"/>
              <a:cs typeface="Cambria"/>
              <a:sym typeface="Cambria"/>
            </a:endParaRPr>
          </a:p>
        </p:txBody>
      </p:sp>
      <p:sp>
        <p:nvSpPr>
          <p:cNvPr id="403" name="Google Shape;403;p8"/>
          <p:cNvSpPr/>
          <p:nvPr/>
        </p:nvSpPr>
        <p:spPr>
          <a:xfrm>
            <a:off x="441574" y="1169271"/>
            <a:ext cx="5771940" cy="5458684"/>
          </a:xfrm>
          <a:prstGeom prst="rect">
            <a:avLst/>
          </a:prstGeom>
          <a:noFill/>
          <a:ln>
            <a:noFill/>
          </a:ln>
        </p:spPr>
        <p:txBody>
          <a:bodyPr anchorCtr="0" anchor="t" bIns="60925" lIns="121900" spcFirstLastPara="1" rIns="121900" wrap="square" tIns="60925">
            <a:spAutoFit/>
          </a:bodyPr>
          <a:lstStyle/>
          <a:p>
            <a:pPr indent="-448722" lvl="0" marL="457189" marR="0" rtl="0" algn="just">
              <a:lnSpc>
                <a:spcPct val="100000"/>
              </a:lnSpc>
              <a:spcBef>
                <a:spcPts val="0"/>
              </a:spcBef>
              <a:spcAft>
                <a:spcPts val="0"/>
              </a:spcAft>
              <a:buClr>
                <a:srgbClr val="000000"/>
              </a:buClr>
              <a:buSzPts val="2000"/>
              <a:buFont typeface="Cambria"/>
              <a:buChar char="❖"/>
            </a:pPr>
            <a:r>
              <a:rPr b="0" i="0" lang="en-ID" sz="2667" u="none" cap="none" strike="noStrike">
                <a:solidFill>
                  <a:srgbClr val="000000"/>
                </a:solidFill>
                <a:latin typeface="Cambria"/>
                <a:ea typeface="Cambria"/>
                <a:cs typeface="Cambria"/>
                <a:sym typeface="Cambria"/>
              </a:rPr>
              <a:t>Gunakan 2 spasi untuk indentasi kode.</a:t>
            </a:r>
            <a:endParaRPr b="0" i="0" sz="1733" u="none" cap="none" strike="noStrike">
              <a:solidFill>
                <a:srgbClr val="000000"/>
              </a:solidFill>
              <a:latin typeface="Cambria"/>
              <a:ea typeface="Cambria"/>
              <a:cs typeface="Cambria"/>
              <a:sym typeface="Cambria"/>
            </a:endParaRPr>
          </a:p>
          <a:p>
            <a:pPr indent="-448722" lvl="0" marL="457189" marR="0" rtl="0" algn="just">
              <a:lnSpc>
                <a:spcPct val="100000"/>
              </a:lnSpc>
              <a:spcBef>
                <a:spcPts val="0"/>
              </a:spcBef>
              <a:spcAft>
                <a:spcPts val="0"/>
              </a:spcAft>
              <a:buClr>
                <a:srgbClr val="000000"/>
              </a:buClr>
              <a:buSzPts val="2000"/>
              <a:buFont typeface="Cambria"/>
              <a:buChar char="❖"/>
            </a:pPr>
            <a:r>
              <a:rPr b="0" i="0" lang="en-ID" sz="2667" u="none" cap="none" strike="noStrike">
                <a:solidFill>
                  <a:srgbClr val="000000"/>
                </a:solidFill>
                <a:latin typeface="Cambria"/>
                <a:ea typeface="Cambria"/>
                <a:cs typeface="Cambria"/>
                <a:sym typeface="Cambria"/>
              </a:rPr>
              <a:t>Gunakan indentasi secara konsisten untuk memudahkan dalam membaca kode.</a:t>
            </a:r>
            <a:endParaRPr b="0" i="0" sz="1733" u="none" cap="none" strike="noStrike">
              <a:solidFill>
                <a:srgbClr val="000000"/>
              </a:solidFill>
              <a:latin typeface="Cambria"/>
              <a:ea typeface="Cambria"/>
              <a:cs typeface="Cambria"/>
              <a:sym typeface="Cambria"/>
            </a:endParaRPr>
          </a:p>
          <a:p>
            <a:pPr indent="-448722" lvl="0" marL="457189" marR="0" rtl="0" algn="just">
              <a:lnSpc>
                <a:spcPct val="100000"/>
              </a:lnSpc>
              <a:spcBef>
                <a:spcPts val="0"/>
              </a:spcBef>
              <a:spcAft>
                <a:spcPts val="0"/>
              </a:spcAft>
              <a:buClr>
                <a:srgbClr val="000000"/>
              </a:buClr>
              <a:buSzPts val="2000"/>
              <a:buFont typeface="Cambria"/>
              <a:buChar char="❖"/>
            </a:pPr>
            <a:r>
              <a:rPr b="0" i="0" lang="en-ID" sz="2667" u="none" cap="none" strike="noStrike">
                <a:solidFill>
                  <a:srgbClr val="000000"/>
                </a:solidFill>
                <a:latin typeface="Cambria"/>
                <a:ea typeface="Cambria"/>
                <a:cs typeface="Cambria"/>
                <a:sym typeface="Cambria"/>
              </a:rPr>
              <a:t>Ketika ada sebuah elemen yang didalamnya terdapat lebih dari satu baris kode, berikan indentasi pada konten elemen, antara tag awal dan tag akhir, untuk memudahkan dalam melihat di mana elemen dimulai dan berakhir.</a:t>
            </a:r>
            <a:endParaRPr b="0" i="0" sz="1733" u="none" cap="none" strike="noStrike">
              <a:solidFill>
                <a:srgbClr val="000000"/>
              </a:solidFill>
              <a:latin typeface="Cambria"/>
              <a:ea typeface="Cambria"/>
              <a:cs typeface="Cambria"/>
              <a:sym typeface="Cambria"/>
            </a:endParaRPr>
          </a:p>
        </p:txBody>
      </p:sp>
      <p:pic>
        <p:nvPicPr>
          <p:cNvPr id="404" name="Google Shape;404;p8"/>
          <p:cNvPicPr preferRelativeResize="0"/>
          <p:nvPr/>
        </p:nvPicPr>
        <p:blipFill rotWithShape="1">
          <a:blip r:embed="rId3">
            <a:alphaModFix/>
          </a:blip>
          <a:srcRect b="0" l="0" r="0" t="0"/>
          <a:stretch/>
        </p:blipFill>
        <p:spPr>
          <a:xfrm>
            <a:off x="6802739" y="1296400"/>
            <a:ext cx="4337315" cy="5403267"/>
          </a:xfrm>
          <a:prstGeom prst="rect">
            <a:avLst/>
          </a:prstGeom>
          <a:noFill/>
          <a:ln>
            <a:noFill/>
          </a:ln>
        </p:spPr>
      </p:pic>
      <p:sp>
        <p:nvSpPr>
          <p:cNvPr id="405" name="Google Shape;405;p8"/>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06" name="Google Shape;406;p8"/>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07" name="Google Shape;407;p8"/>
          <p:cNvPicPr preferRelativeResize="0"/>
          <p:nvPr/>
        </p:nvPicPr>
        <p:blipFill rotWithShape="1">
          <a:blip r:embed="rId4">
            <a:alphaModFix/>
          </a:blip>
          <a:srcRect b="0" l="0" r="0" t="0"/>
          <a:stretch/>
        </p:blipFill>
        <p:spPr>
          <a:xfrm>
            <a:off x="10441334" y="-304800"/>
            <a:ext cx="1734925" cy="943499"/>
          </a:xfrm>
          <a:prstGeom prst="rect">
            <a:avLst/>
          </a:prstGeom>
          <a:noFill/>
          <a:ln>
            <a:noFill/>
          </a:ln>
        </p:spPr>
      </p:pic>
      <p:pic>
        <p:nvPicPr>
          <p:cNvPr id="408" name="Google Shape;408;p8"/>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9"/>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14" name="Google Shape;414;p9"/>
          <p:cNvSpPr/>
          <p:nvPr/>
        </p:nvSpPr>
        <p:spPr>
          <a:xfrm>
            <a:off x="460408" y="553767"/>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Encoding dan Charset</a:t>
            </a:r>
            <a:endParaRPr b="1" i="0" sz="3200" u="none" cap="none" strike="noStrike">
              <a:solidFill>
                <a:srgbClr val="002060"/>
              </a:solidFill>
              <a:latin typeface="Cambria"/>
              <a:ea typeface="Cambria"/>
              <a:cs typeface="Cambria"/>
              <a:sym typeface="Cambria"/>
            </a:endParaRPr>
          </a:p>
        </p:txBody>
      </p:sp>
      <p:sp>
        <p:nvSpPr>
          <p:cNvPr id="415" name="Google Shape;415;p9"/>
          <p:cNvSpPr/>
          <p:nvPr/>
        </p:nvSpPr>
        <p:spPr>
          <a:xfrm>
            <a:off x="441574" y="1169271"/>
            <a:ext cx="5771940" cy="5047481"/>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encoding standard untuk dokumen HTML anda, yaitu UTF-8 Normalization Form C (NFC) </a:t>
            </a:r>
            <a:endParaRPr b="0" i="0" sz="1867"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Beberapa contoh untuk encoding character yang biasa digunakan</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p:txBody>
      </p:sp>
      <p:pic>
        <p:nvPicPr>
          <p:cNvPr id="416" name="Google Shape;416;p9"/>
          <p:cNvPicPr preferRelativeResize="0"/>
          <p:nvPr/>
        </p:nvPicPr>
        <p:blipFill rotWithShape="1">
          <a:blip r:embed="rId3">
            <a:alphaModFix/>
          </a:blip>
          <a:srcRect b="0" l="0" r="0" t="0"/>
          <a:stretch/>
        </p:blipFill>
        <p:spPr>
          <a:xfrm>
            <a:off x="6504645" y="1169272"/>
            <a:ext cx="5088883" cy="1405937"/>
          </a:xfrm>
          <a:prstGeom prst="rect">
            <a:avLst/>
          </a:prstGeom>
          <a:noFill/>
          <a:ln>
            <a:noFill/>
          </a:ln>
        </p:spPr>
      </p:pic>
      <p:pic>
        <p:nvPicPr>
          <p:cNvPr id="417" name="Google Shape;417;p9"/>
          <p:cNvPicPr preferRelativeResize="0"/>
          <p:nvPr/>
        </p:nvPicPr>
        <p:blipFill rotWithShape="1">
          <a:blip r:embed="rId4">
            <a:alphaModFix/>
          </a:blip>
          <a:srcRect b="0" l="0" r="0" t="0"/>
          <a:stretch/>
        </p:blipFill>
        <p:spPr>
          <a:xfrm>
            <a:off x="7994019" y="3304696"/>
            <a:ext cx="2110135" cy="2704099"/>
          </a:xfrm>
          <a:prstGeom prst="rect">
            <a:avLst/>
          </a:prstGeom>
          <a:noFill/>
          <a:ln>
            <a:noFill/>
          </a:ln>
        </p:spPr>
      </p:pic>
      <p:sp>
        <p:nvSpPr>
          <p:cNvPr id="418" name="Google Shape;418;p9"/>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19" name="Google Shape;419;p9"/>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20" name="Google Shape;420;p9"/>
          <p:cNvPicPr preferRelativeResize="0"/>
          <p:nvPr/>
        </p:nvPicPr>
        <p:blipFill rotWithShape="1">
          <a:blip r:embed="rId5">
            <a:alphaModFix/>
          </a:blip>
          <a:srcRect b="0" l="0" r="0" t="0"/>
          <a:stretch/>
        </p:blipFill>
        <p:spPr>
          <a:xfrm>
            <a:off x="10441334" y="-304800"/>
            <a:ext cx="1734925" cy="943499"/>
          </a:xfrm>
          <a:prstGeom prst="rect">
            <a:avLst/>
          </a:prstGeom>
          <a:noFill/>
          <a:ln>
            <a:noFill/>
          </a:ln>
        </p:spPr>
      </p:pic>
      <p:pic>
        <p:nvPicPr>
          <p:cNvPr id="421" name="Google Shape;421;p9"/>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0"/>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27" name="Google Shape;427;p10"/>
          <p:cNvSpPr/>
          <p:nvPr/>
        </p:nvSpPr>
        <p:spPr>
          <a:xfrm>
            <a:off x="441575" y="330334"/>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HTML Anchors</a:t>
            </a:r>
            <a:endParaRPr b="1" i="0" sz="3200" u="none" cap="none" strike="noStrike">
              <a:solidFill>
                <a:srgbClr val="002060"/>
              </a:solidFill>
              <a:latin typeface="Cambria"/>
              <a:ea typeface="Cambria"/>
              <a:cs typeface="Cambria"/>
              <a:sym typeface="Cambria"/>
            </a:endParaRPr>
          </a:p>
        </p:txBody>
      </p:sp>
      <p:sp>
        <p:nvSpPr>
          <p:cNvPr id="428" name="Google Shape;428;p10"/>
          <p:cNvSpPr/>
          <p:nvPr/>
        </p:nvSpPr>
        <p:spPr>
          <a:xfrm>
            <a:off x="441573" y="1169272"/>
            <a:ext cx="11285371" cy="3570154"/>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Saat Anda ingin memberi tautan ke bagian di dalam dokumen HTML, gunakan atribut ID</a:t>
            </a:r>
            <a:endParaRPr b="0" i="0" sz="1867"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32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Jika tidak mungkin menggunakan ID (misalnya karena platform ASP.NET), gunakan atribut </a:t>
            </a:r>
            <a:r>
              <a:rPr b="0" i="1" lang="en-ID" sz="3200" u="none" cap="none" strike="noStrike">
                <a:solidFill>
                  <a:srgbClr val="000000"/>
                </a:solidFill>
                <a:latin typeface="Cambria"/>
                <a:ea typeface="Cambria"/>
                <a:cs typeface="Cambria"/>
                <a:sym typeface="Cambria"/>
              </a:rPr>
              <a:t>named anchors</a:t>
            </a:r>
            <a:endParaRPr b="0" i="0" sz="1867" u="none" cap="none" strike="noStrike">
              <a:solidFill>
                <a:srgbClr val="000000"/>
              </a:solidFill>
              <a:latin typeface="Cambria"/>
              <a:ea typeface="Cambria"/>
              <a:cs typeface="Cambria"/>
              <a:sym typeface="Cambria"/>
            </a:endParaRPr>
          </a:p>
        </p:txBody>
      </p:sp>
      <p:pic>
        <p:nvPicPr>
          <p:cNvPr id="429" name="Google Shape;429;p10"/>
          <p:cNvPicPr preferRelativeResize="0"/>
          <p:nvPr/>
        </p:nvPicPr>
        <p:blipFill rotWithShape="1">
          <a:blip r:embed="rId3">
            <a:alphaModFix/>
          </a:blip>
          <a:srcRect b="0" l="0" r="0" t="0"/>
          <a:stretch/>
        </p:blipFill>
        <p:spPr>
          <a:xfrm>
            <a:off x="3776457" y="2212963"/>
            <a:ext cx="4520315" cy="1474016"/>
          </a:xfrm>
          <a:prstGeom prst="rect">
            <a:avLst/>
          </a:prstGeom>
          <a:noFill/>
          <a:ln>
            <a:noFill/>
          </a:ln>
        </p:spPr>
      </p:pic>
      <p:pic>
        <p:nvPicPr>
          <p:cNvPr id="430" name="Google Shape;430;p10"/>
          <p:cNvPicPr preferRelativeResize="0"/>
          <p:nvPr/>
        </p:nvPicPr>
        <p:blipFill rotWithShape="1">
          <a:blip r:embed="rId4">
            <a:alphaModFix/>
          </a:blip>
          <a:srcRect b="0" l="0" r="0" t="0"/>
          <a:stretch/>
        </p:blipFill>
        <p:spPr>
          <a:xfrm>
            <a:off x="3628062" y="4844148"/>
            <a:ext cx="5344161" cy="1689163"/>
          </a:xfrm>
          <a:prstGeom prst="rect">
            <a:avLst/>
          </a:prstGeom>
          <a:noFill/>
          <a:ln>
            <a:noFill/>
          </a:ln>
        </p:spPr>
      </p:pic>
      <p:sp>
        <p:nvSpPr>
          <p:cNvPr id="431" name="Google Shape;431;p10"/>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32" name="Google Shape;432;p10"/>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33" name="Google Shape;433;p10"/>
          <p:cNvPicPr preferRelativeResize="0"/>
          <p:nvPr/>
        </p:nvPicPr>
        <p:blipFill rotWithShape="1">
          <a:blip r:embed="rId5">
            <a:alphaModFix/>
          </a:blip>
          <a:srcRect b="0" l="0" r="0" t="0"/>
          <a:stretch/>
        </p:blipFill>
        <p:spPr>
          <a:xfrm>
            <a:off x="10441334" y="-304800"/>
            <a:ext cx="1734925" cy="943499"/>
          </a:xfrm>
          <a:prstGeom prst="rect">
            <a:avLst/>
          </a:prstGeom>
          <a:noFill/>
          <a:ln>
            <a:noFill/>
          </a:ln>
        </p:spPr>
      </p:pic>
      <p:pic>
        <p:nvPicPr>
          <p:cNvPr id="434" name="Google Shape;434;p10"/>
          <p:cNvPicPr preferRelativeResize="0"/>
          <p:nvPr/>
        </p:nvPicPr>
        <p:blipFill>
          <a:blip r:embed="rId6">
            <a:alphaModFix/>
          </a:blip>
          <a:stretch>
            <a:fillRect/>
          </a:stretch>
        </p:blipFill>
        <p:spPr>
          <a:xfrm>
            <a:off x="0" y="12747"/>
            <a:ext cx="12192000" cy="392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1"/>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40" name="Google Shape;440;p11"/>
          <p:cNvSpPr/>
          <p:nvPr/>
        </p:nvSpPr>
        <p:spPr>
          <a:xfrm>
            <a:off x="441575" y="444118"/>
            <a:ext cx="7533600" cy="69750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733" u="none" cap="none" strike="noStrike">
                <a:solidFill>
                  <a:srgbClr val="002060"/>
                </a:solidFill>
                <a:latin typeface="Cambria"/>
                <a:ea typeface="Cambria"/>
                <a:cs typeface="Cambria"/>
                <a:sym typeface="Cambria"/>
              </a:rPr>
              <a:t>Komentar</a:t>
            </a:r>
            <a:endParaRPr b="1" i="0" sz="3733" u="none" cap="none" strike="noStrike">
              <a:solidFill>
                <a:srgbClr val="002060"/>
              </a:solidFill>
              <a:latin typeface="Cambria"/>
              <a:ea typeface="Cambria"/>
              <a:cs typeface="Cambria"/>
              <a:sym typeface="Cambria"/>
            </a:endParaRPr>
          </a:p>
        </p:txBody>
      </p:sp>
      <p:sp>
        <p:nvSpPr>
          <p:cNvPr id="441" name="Google Shape;441;p11"/>
          <p:cNvSpPr/>
          <p:nvPr/>
        </p:nvSpPr>
        <p:spPr>
          <a:xfrm>
            <a:off x="441573" y="1169271"/>
            <a:ext cx="11285371" cy="1600384"/>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Tuliskan komentar pada bagian akhir setelah tag penutup dari bagian HTML, hindari penulisan komentar pada awal bagian HTML.</a:t>
            </a:r>
            <a:endParaRPr b="0" i="0" sz="1867" u="none" cap="none" strike="noStrike">
              <a:solidFill>
                <a:srgbClr val="000000"/>
              </a:solidFill>
              <a:latin typeface="Cambria"/>
              <a:ea typeface="Cambria"/>
              <a:cs typeface="Cambria"/>
              <a:sym typeface="Cambria"/>
            </a:endParaRPr>
          </a:p>
        </p:txBody>
      </p:sp>
      <p:pic>
        <p:nvPicPr>
          <p:cNvPr id="442" name="Google Shape;442;p11"/>
          <p:cNvPicPr preferRelativeResize="0"/>
          <p:nvPr/>
        </p:nvPicPr>
        <p:blipFill rotWithShape="1">
          <a:blip r:embed="rId3">
            <a:alphaModFix/>
          </a:blip>
          <a:srcRect b="0" l="0" r="0" t="0"/>
          <a:stretch/>
        </p:blipFill>
        <p:spPr>
          <a:xfrm>
            <a:off x="2383833" y="2765220"/>
            <a:ext cx="7424335" cy="4032453"/>
          </a:xfrm>
          <a:prstGeom prst="rect">
            <a:avLst/>
          </a:prstGeom>
          <a:noFill/>
          <a:ln>
            <a:noFill/>
          </a:ln>
        </p:spPr>
      </p:pic>
      <p:sp>
        <p:nvSpPr>
          <p:cNvPr id="443" name="Google Shape;443;p11"/>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4" name="Google Shape;444;p11"/>
          <p:cNvSpPr txBox="1"/>
          <p:nvPr/>
        </p:nvSpPr>
        <p:spPr>
          <a:xfrm>
            <a:off x="-42967" y="6383233"/>
            <a:ext cx="4981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F3570"/>
                </a:solidFill>
                <a:latin typeface="Bebas Neue"/>
                <a:ea typeface="Bebas Neue"/>
                <a:cs typeface="Bebas Neue"/>
                <a:sym typeface="Bebas Neue"/>
              </a:rPr>
              <a:t>DTS 2023</a:t>
            </a:r>
            <a:endParaRPr b="0" i="0" sz="2000" u="none" cap="none" strike="noStrike">
              <a:solidFill>
                <a:srgbClr val="0F3570"/>
              </a:solidFill>
              <a:latin typeface="Bebas Neue"/>
              <a:ea typeface="Bebas Neue"/>
              <a:cs typeface="Bebas Neue"/>
              <a:sym typeface="Bebas Neue"/>
            </a:endParaRPr>
          </a:p>
        </p:txBody>
      </p:sp>
      <p:sp>
        <p:nvSpPr>
          <p:cNvPr id="445" name="Google Shape;445;p11"/>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46" name="Google Shape;446;p11"/>
          <p:cNvPicPr preferRelativeResize="0"/>
          <p:nvPr/>
        </p:nvPicPr>
        <p:blipFill rotWithShape="1">
          <a:blip r:embed="rId4">
            <a:alphaModFix/>
          </a:blip>
          <a:srcRect b="0" l="0" r="0" t="0"/>
          <a:stretch/>
        </p:blipFill>
        <p:spPr>
          <a:xfrm>
            <a:off x="10441334" y="-304800"/>
            <a:ext cx="1734925" cy="943499"/>
          </a:xfrm>
          <a:prstGeom prst="rect">
            <a:avLst/>
          </a:prstGeom>
          <a:noFill/>
          <a:ln>
            <a:noFill/>
          </a:ln>
        </p:spPr>
      </p:pic>
      <p:pic>
        <p:nvPicPr>
          <p:cNvPr id="447" name="Google Shape;447;p11"/>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2"/>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53" name="Google Shape;453;p12"/>
          <p:cNvSpPr/>
          <p:nvPr/>
        </p:nvSpPr>
        <p:spPr>
          <a:xfrm>
            <a:off x="922075" y="553767"/>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Aksesibelitas</a:t>
            </a:r>
            <a:endParaRPr b="1" i="0" sz="3200" u="none" cap="none" strike="noStrike">
              <a:solidFill>
                <a:srgbClr val="002060"/>
              </a:solidFill>
              <a:latin typeface="Cambria"/>
              <a:ea typeface="Cambria"/>
              <a:cs typeface="Cambria"/>
              <a:sym typeface="Cambria"/>
            </a:endParaRPr>
          </a:p>
        </p:txBody>
      </p:sp>
      <p:sp>
        <p:nvSpPr>
          <p:cNvPr id="454" name="Google Shape;454;p12"/>
          <p:cNvSpPr/>
          <p:nvPr/>
        </p:nvSpPr>
        <p:spPr>
          <a:xfrm>
            <a:off x="441573" y="1169271"/>
            <a:ext cx="11285371" cy="3570154"/>
          </a:xfrm>
          <a:prstGeom prst="rect">
            <a:avLst/>
          </a:prstGeom>
          <a:noFill/>
          <a:ln>
            <a:noFill/>
          </a:ln>
        </p:spPr>
        <p:txBody>
          <a:bodyPr anchorCtr="0" anchor="t" bIns="60925" lIns="121900" spcFirstLastPara="1" rIns="121900" wrap="square" tIns="60925">
            <a:spAutoFit/>
          </a:bodyPr>
          <a:lstStyle/>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h1 - h6 untuk mengidentifikasi heading</a:t>
            </a:r>
            <a:endParaRPr b="0" i="0" sz="1867" u="none" cap="none" strike="noStrike">
              <a:solidFill>
                <a:srgbClr val="000000"/>
              </a:solidFill>
              <a:latin typeface="Cambria"/>
              <a:ea typeface="Cambria"/>
              <a:cs typeface="Cambria"/>
              <a:sym typeface="Cambria"/>
            </a:endParaRPr>
          </a:p>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elemen list (ul, ol, li) untuk mengelompokkan tautan</a:t>
            </a:r>
            <a:endParaRPr b="0" i="0" sz="3200" u="none" cap="none" strike="noStrike">
              <a:solidFill>
                <a:srgbClr val="000000"/>
              </a:solidFill>
              <a:latin typeface="Cambria"/>
              <a:ea typeface="Cambria"/>
              <a:cs typeface="Cambria"/>
              <a:sym typeface="Cambria"/>
            </a:endParaRPr>
          </a:p>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Berikan definisi singkatan dengan menggunakan elemen abbr dan akronim</a:t>
            </a:r>
            <a:endParaRPr b="0" i="0" sz="3200" u="none" cap="none" strike="noStrike">
              <a:solidFill>
                <a:srgbClr val="000000"/>
              </a:solidFill>
              <a:latin typeface="Cambria"/>
              <a:ea typeface="Cambria"/>
              <a:cs typeface="Cambria"/>
              <a:sym typeface="Cambria"/>
            </a:endParaRPr>
          </a:p>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atribut bahasa pada elemen html untuk mengidentifikasi bahasa default suatu dokumen HTML</a:t>
            </a:r>
            <a:endParaRPr b="0" i="0" sz="1867" u="none" cap="none" strike="noStrike">
              <a:solidFill>
                <a:srgbClr val="000000"/>
              </a:solidFill>
              <a:latin typeface="Cambria"/>
              <a:ea typeface="Cambria"/>
              <a:cs typeface="Cambria"/>
              <a:sym typeface="Cambria"/>
            </a:endParaRPr>
          </a:p>
        </p:txBody>
      </p:sp>
      <p:sp>
        <p:nvSpPr>
          <p:cNvPr id="455" name="Google Shape;455;p12"/>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56" name="Google Shape;456;p12"/>
          <p:cNvSpPr txBox="1"/>
          <p:nvPr/>
        </p:nvSpPr>
        <p:spPr>
          <a:xfrm>
            <a:off x="-42967" y="6383233"/>
            <a:ext cx="4981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F3570"/>
                </a:solidFill>
                <a:latin typeface="Bebas Neue"/>
                <a:ea typeface="Bebas Neue"/>
                <a:cs typeface="Bebas Neue"/>
                <a:sym typeface="Bebas Neue"/>
              </a:rPr>
              <a:t>DTS 2023</a:t>
            </a:r>
            <a:endParaRPr b="0" i="0" sz="2000" u="none" cap="none" strike="noStrike">
              <a:solidFill>
                <a:srgbClr val="0F3570"/>
              </a:solidFill>
              <a:latin typeface="Bebas Neue"/>
              <a:ea typeface="Bebas Neue"/>
              <a:cs typeface="Bebas Neue"/>
              <a:sym typeface="Bebas Neue"/>
            </a:endParaRPr>
          </a:p>
        </p:txBody>
      </p:sp>
      <p:sp>
        <p:nvSpPr>
          <p:cNvPr id="457" name="Google Shape;457;p12"/>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58" name="Google Shape;458;p12"/>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pic>
        <p:nvPicPr>
          <p:cNvPr id="459" name="Google Shape;459;p12"/>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3"/>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65" name="Google Shape;465;p13"/>
          <p:cNvSpPr/>
          <p:nvPr/>
        </p:nvSpPr>
        <p:spPr>
          <a:xfrm>
            <a:off x="987608" y="349068"/>
            <a:ext cx="7533600" cy="69750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733" u="none" cap="none" strike="noStrike">
                <a:solidFill>
                  <a:srgbClr val="002060"/>
                </a:solidFill>
                <a:latin typeface="Cambria"/>
                <a:ea typeface="Cambria"/>
                <a:cs typeface="Cambria"/>
                <a:sym typeface="Cambria"/>
              </a:rPr>
              <a:t>Table</a:t>
            </a:r>
            <a:r>
              <a:rPr b="1" i="0" lang="en-ID" sz="3733" u="none" cap="none" strike="noStrike">
                <a:solidFill>
                  <a:srgbClr val="002060"/>
                </a:solidFill>
                <a:latin typeface="Arial"/>
                <a:ea typeface="Arial"/>
                <a:cs typeface="Arial"/>
                <a:sym typeface="Arial"/>
              </a:rPr>
              <a:t> </a:t>
            </a:r>
            <a:endParaRPr b="1" i="0" sz="3733" u="none" cap="none" strike="noStrike">
              <a:solidFill>
                <a:srgbClr val="002060"/>
              </a:solidFill>
              <a:latin typeface="Arial"/>
              <a:ea typeface="Arial"/>
              <a:cs typeface="Arial"/>
              <a:sym typeface="Arial"/>
            </a:endParaRPr>
          </a:p>
        </p:txBody>
      </p:sp>
      <p:sp>
        <p:nvSpPr>
          <p:cNvPr id="466" name="Google Shape;466;p13"/>
          <p:cNvSpPr txBox="1"/>
          <p:nvPr/>
        </p:nvSpPr>
        <p:spPr>
          <a:xfrm>
            <a:off x="310760" y="1046636"/>
            <a:ext cx="5902755" cy="4443469"/>
          </a:xfrm>
          <a:prstGeom prst="rect">
            <a:avLst/>
          </a:prstGeom>
          <a:noFill/>
          <a:ln>
            <a:noFill/>
          </a:ln>
        </p:spPr>
        <p:txBody>
          <a:bodyPr anchorCtr="0" anchor="t" bIns="60925" lIns="121900" spcFirstLastPara="1" rIns="121900" wrap="square" tIns="60925">
            <a:noAutofit/>
          </a:bodyPr>
          <a:lstStyle/>
          <a:p>
            <a:pPr indent="-457188" lvl="0" marL="609585" marR="0" rtl="0" algn="just">
              <a:lnSpc>
                <a:spcPct val="90000"/>
              </a:lnSpc>
              <a:spcBef>
                <a:spcPts val="1333"/>
              </a:spcBef>
              <a:spcAft>
                <a:spcPts val="0"/>
              </a:spcAft>
              <a:buClr>
                <a:schemeClr val="dk1"/>
              </a:buClr>
              <a:buSzPts val="1800"/>
              <a:buFont typeface="Cambria"/>
              <a:buChar char="❖"/>
            </a:pPr>
            <a:r>
              <a:rPr b="0" i="0" lang="en-ID" sz="2933" u="none" cap="none" strike="noStrike">
                <a:solidFill>
                  <a:schemeClr val="dk1"/>
                </a:solidFill>
                <a:latin typeface="Cambria"/>
                <a:ea typeface="Cambria"/>
                <a:cs typeface="Cambria"/>
                <a:sym typeface="Cambria"/>
              </a:rPr>
              <a:t>Gunakan elemen table &lt;table&gt;&lt;/table&gt; untuk menyajikan informasi dalam bentuk tabel</a:t>
            </a:r>
            <a:endParaRPr b="0" i="0" sz="2933" u="none" cap="none" strike="noStrike">
              <a:solidFill>
                <a:schemeClr val="dk1"/>
              </a:solidFill>
              <a:latin typeface="Cambria"/>
              <a:ea typeface="Cambria"/>
              <a:cs typeface="Cambria"/>
              <a:sym typeface="Cambria"/>
            </a:endParaRPr>
          </a:p>
          <a:p>
            <a:pPr indent="-457188" lvl="0" marL="609585" marR="0" rtl="0" algn="just">
              <a:lnSpc>
                <a:spcPct val="90000"/>
              </a:lnSpc>
              <a:spcBef>
                <a:spcPts val="1333"/>
              </a:spcBef>
              <a:spcAft>
                <a:spcPts val="0"/>
              </a:spcAft>
              <a:buClr>
                <a:schemeClr val="dk1"/>
              </a:buClr>
              <a:buSzPts val="1800"/>
              <a:buFont typeface="Cambria"/>
              <a:buChar char="❖"/>
            </a:pPr>
            <a:r>
              <a:rPr b="0" i="0" lang="en-ID" sz="2933" u="none" cap="none" strike="noStrike">
                <a:solidFill>
                  <a:schemeClr val="dk1"/>
                </a:solidFill>
                <a:latin typeface="Cambria"/>
                <a:ea typeface="Cambria"/>
                <a:cs typeface="Cambria"/>
                <a:sym typeface="Cambria"/>
              </a:rPr>
              <a:t>Gunakan atribut scope untuk mengaitkan sel header dan sel data dalam tabel data</a:t>
            </a:r>
            <a:endParaRPr b="0" i="0" sz="1867" u="none" cap="none" strike="noStrike">
              <a:solidFill>
                <a:srgbClr val="000000"/>
              </a:solidFill>
              <a:latin typeface="Cambria"/>
              <a:ea typeface="Cambria"/>
              <a:cs typeface="Cambria"/>
              <a:sym typeface="Cambria"/>
            </a:endParaRPr>
          </a:p>
          <a:p>
            <a:pPr indent="-457188" lvl="0" marL="609585" marR="0" rtl="0" algn="just">
              <a:lnSpc>
                <a:spcPct val="90000"/>
              </a:lnSpc>
              <a:spcBef>
                <a:spcPts val="1333"/>
              </a:spcBef>
              <a:spcAft>
                <a:spcPts val="0"/>
              </a:spcAft>
              <a:buClr>
                <a:schemeClr val="dk1"/>
              </a:buClr>
              <a:buSzPts val="1800"/>
              <a:buFont typeface="Cambria"/>
              <a:buChar char="❖"/>
            </a:pPr>
            <a:r>
              <a:rPr b="0" i="0" lang="en-ID" sz="2933" u="none" cap="none" strike="noStrike">
                <a:solidFill>
                  <a:schemeClr val="dk1"/>
                </a:solidFill>
                <a:latin typeface="Cambria"/>
                <a:ea typeface="Cambria"/>
                <a:cs typeface="Cambria"/>
                <a:sym typeface="Cambria"/>
              </a:rPr>
              <a:t>Gunakan atribut summary dari elemen tabel untuk memberikan gambaran umum tentang data table</a:t>
            </a:r>
            <a:endParaRPr b="0" i="0" sz="1867" u="none" cap="none" strike="noStrike">
              <a:solidFill>
                <a:srgbClr val="000000"/>
              </a:solidFill>
              <a:latin typeface="Cambria"/>
              <a:ea typeface="Cambria"/>
              <a:cs typeface="Cambria"/>
              <a:sym typeface="Cambria"/>
            </a:endParaRPr>
          </a:p>
        </p:txBody>
      </p:sp>
      <p:pic>
        <p:nvPicPr>
          <p:cNvPr id="467" name="Google Shape;467;p13"/>
          <p:cNvPicPr preferRelativeResize="0"/>
          <p:nvPr/>
        </p:nvPicPr>
        <p:blipFill rotWithShape="1">
          <a:blip r:embed="rId3">
            <a:alphaModFix/>
          </a:blip>
          <a:srcRect b="0" l="0" r="0" t="0"/>
          <a:stretch/>
        </p:blipFill>
        <p:spPr>
          <a:xfrm>
            <a:off x="6562539" y="1433113"/>
            <a:ext cx="5318701" cy="3946968"/>
          </a:xfrm>
          <a:prstGeom prst="rect">
            <a:avLst/>
          </a:prstGeom>
          <a:noFill/>
          <a:ln>
            <a:noFill/>
          </a:ln>
        </p:spPr>
      </p:pic>
      <p:sp>
        <p:nvSpPr>
          <p:cNvPr id="468" name="Google Shape;468;p13"/>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69" name="Google Shape;469;p13"/>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70" name="Google Shape;470;p13"/>
          <p:cNvPicPr preferRelativeResize="0"/>
          <p:nvPr/>
        </p:nvPicPr>
        <p:blipFill rotWithShape="1">
          <a:blip r:embed="rId4">
            <a:alphaModFix/>
          </a:blip>
          <a:srcRect b="0" l="0" r="0" t="0"/>
          <a:stretch/>
        </p:blipFill>
        <p:spPr>
          <a:xfrm>
            <a:off x="10441334" y="-304800"/>
            <a:ext cx="1734925" cy="943499"/>
          </a:xfrm>
          <a:prstGeom prst="rect">
            <a:avLst/>
          </a:prstGeom>
          <a:noFill/>
          <a:ln>
            <a:noFill/>
          </a:ln>
        </p:spPr>
      </p:pic>
      <p:pic>
        <p:nvPicPr>
          <p:cNvPr id="471" name="Google Shape;471;p13"/>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2fc79eae61_0_98"/>
          <p:cNvSpPr txBox="1"/>
          <p:nvPr/>
        </p:nvSpPr>
        <p:spPr>
          <a:xfrm>
            <a:off x="334801" y="1217525"/>
            <a:ext cx="2629500" cy="492600"/>
          </a:xfrm>
          <a:prstGeom prst="rect">
            <a:avLst/>
          </a:prstGeom>
          <a:noFill/>
          <a:ln>
            <a:noFill/>
          </a:ln>
        </p:spPr>
        <p:txBody>
          <a:bodyPr anchorCtr="0" anchor="t" bIns="0" lIns="72000" spcFirstLastPara="1" rIns="36000" wrap="square" tIns="0">
            <a:spAutoFit/>
          </a:bodyPr>
          <a:lstStyle/>
          <a:p>
            <a:pPr indent="0" lvl="0" marL="0" marR="0" rtl="0" algn="ctr">
              <a:lnSpc>
                <a:spcPct val="100000"/>
              </a:lnSpc>
              <a:spcBef>
                <a:spcPts val="0"/>
              </a:spcBef>
              <a:spcAft>
                <a:spcPts val="0"/>
              </a:spcAft>
              <a:buClr>
                <a:srgbClr val="000000"/>
              </a:buClr>
              <a:buSzPts val="3200"/>
              <a:buFont typeface="Arial"/>
              <a:buNone/>
            </a:pPr>
            <a:r>
              <a:rPr b="0" i="0" lang="en-ID" sz="3200" u="none" cap="none" strike="noStrike">
                <a:solidFill>
                  <a:schemeClr val="dk1"/>
                </a:solidFill>
                <a:latin typeface="Calibri"/>
                <a:ea typeface="Calibri"/>
                <a:cs typeface="Calibri"/>
                <a:sym typeface="Calibri"/>
              </a:rPr>
              <a:t>Profil Pengajar</a:t>
            </a:r>
            <a:endParaRPr b="0" i="0" sz="3200" u="none" cap="none" strike="noStrike">
              <a:solidFill>
                <a:schemeClr val="dk1"/>
              </a:solidFill>
              <a:latin typeface="Calibri"/>
              <a:ea typeface="Calibri"/>
              <a:cs typeface="Calibri"/>
              <a:sym typeface="Calibri"/>
            </a:endParaRPr>
          </a:p>
        </p:txBody>
      </p:sp>
      <p:sp>
        <p:nvSpPr>
          <p:cNvPr id="249" name="Google Shape;249;g32fc79eae61_0_98"/>
          <p:cNvSpPr/>
          <p:nvPr/>
        </p:nvSpPr>
        <p:spPr>
          <a:xfrm>
            <a:off x="4138258" y="1474141"/>
            <a:ext cx="7204200" cy="132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50" name="Google Shape;250;g32fc79eae61_0_98"/>
          <p:cNvSpPr/>
          <p:nvPr/>
        </p:nvSpPr>
        <p:spPr>
          <a:xfrm>
            <a:off x="4138250" y="2926500"/>
            <a:ext cx="7204200" cy="240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51" name="Google Shape;251;g32fc79eae61_0_98"/>
          <p:cNvSpPr/>
          <p:nvPr/>
        </p:nvSpPr>
        <p:spPr>
          <a:xfrm>
            <a:off x="4138250" y="5521876"/>
            <a:ext cx="7204200" cy="1098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grpSp>
        <p:nvGrpSpPr>
          <p:cNvPr id="252" name="Google Shape;252;g32fc79eae61_0_98"/>
          <p:cNvGrpSpPr/>
          <p:nvPr/>
        </p:nvGrpSpPr>
        <p:grpSpPr>
          <a:xfrm>
            <a:off x="4211171" y="1488725"/>
            <a:ext cx="7061700" cy="1249805"/>
            <a:chOff x="5735170" y="2041582"/>
            <a:chExt cx="7061700" cy="1249805"/>
          </a:xfrm>
        </p:grpSpPr>
        <p:sp>
          <p:nvSpPr>
            <p:cNvPr id="253" name="Google Shape;253;g32fc79eae61_0_98"/>
            <p:cNvSpPr txBox="1"/>
            <p:nvPr/>
          </p:nvSpPr>
          <p:spPr>
            <a:xfrm>
              <a:off x="5735170" y="2041582"/>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Latar Belakang Pendidikan</a:t>
              </a:r>
              <a:endParaRPr b="1" i="0" sz="2500" u="none" cap="none" strike="noStrike">
                <a:solidFill>
                  <a:schemeClr val="dk1"/>
                </a:solidFill>
                <a:latin typeface="Calibri"/>
                <a:ea typeface="Calibri"/>
                <a:cs typeface="Calibri"/>
                <a:sym typeface="Calibri"/>
              </a:endParaRPr>
            </a:p>
          </p:txBody>
        </p:sp>
        <p:sp>
          <p:nvSpPr>
            <p:cNvPr id="254" name="Google Shape;254;g32fc79eae61_0_98"/>
            <p:cNvSpPr txBox="1"/>
            <p:nvPr/>
          </p:nvSpPr>
          <p:spPr>
            <a:xfrm>
              <a:off x="5735170" y="2552487"/>
              <a:ext cx="7061700" cy="7389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5" name="Google Shape;255;g32fc79eae61_0_98"/>
          <p:cNvGrpSpPr/>
          <p:nvPr/>
        </p:nvGrpSpPr>
        <p:grpSpPr>
          <a:xfrm>
            <a:off x="4211199" y="2941351"/>
            <a:ext cx="7061725" cy="2327109"/>
            <a:chOff x="5735185" y="3560735"/>
            <a:chExt cx="5266800" cy="2327109"/>
          </a:xfrm>
        </p:grpSpPr>
        <p:sp>
          <p:nvSpPr>
            <p:cNvPr id="256" name="Google Shape;256;g32fc79eae61_0_98"/>
            <p:cNvSpPr txBox="1"/>
            <p:nvPr/>
          </p:nvSpPr>
          <p:spPr>
            <a:xfrm>
              <a:off x="5735185" y="3560735"/>
              <a:ext cx="52668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Riwayat Pekerjaan dan Pengalaman Profesional</a:t>
              </a:r>
              <a:endParaRPr b="1" i="0" sz="2500" u="none" cap="none" strike="noStrike">
                <a:solidFill>
                  <a:schemeClr val="dk1"/>
                </a:solidFill>
                <a:latin typeface="Calibri"/>
                <a:ea typeface="Calibri"/>
                <a:cs typeface="Calibri"/>
                <a:sym typeface="Calibri"/>
              </a:endParaRPr>
            </a:p>
          </p:txBody>
        </p:sp>
        <p:sp>
          <p:nvSpPr>
            <p:cNvPr id="257" name="Google Shape;257;g32fc79eae61_0_98"/>
            <p:cNvSpPr txBox="1"/>
            <p:nvPr/>
          </p:nvSpPr>
          <p:spPr>
            <a:xfrm>
              <a:off x="5735185" y="4071644"/>
              <a:ext cx="5266800" cy="1816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8" name="Google Shape;258;g32fc79eae61_0_98"/>
          <p:cNvGrpSpPr/>
          <p:nvPr/>
        </p:nvGrpSpPr>
        <p:grpSpPr>
          <a:xfrm>
            <a:off x="4211171" y="5537100"/>
            <a:ext cx="7061703" cy="1034105"/>
            <a:chOff x="4211170" y="5079899"/>
            <a:chExt cx="7061703" cy="1034105"/>
          </a:xfrm>
        </p:grpSpPr>
        <p:sp>
          <p:nvSpPr>
            <p:cNvPr id="259" name="Google Shape;259;g32fc79eae61_0_98"/>
            <p:cNvSpPr txBox="1"/>
            <p:nvPr/>
          </p:nvSpPr>
          <p:spPr>
            <a:xfrm>
              <a:off x="4211170" y="5079899"/>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Kontak Pengajar</a:t>
              </a:r>
              <a:endParaRPr b="1" i="0" sz="2500" u="none" cap="none" strike="noStrike">
                <a:solidFill>
                  <a:schemeClr val="dk1"/>
                </a:solidFill>
                <a:latin typeface="Calibri"/>
                <a:ea typeface="Calibri"/>
                <a:cs typeface="Calibri"/>
                <a:sym typeface="Calibri"/>
              </a:endParaRPr>
            </a:p>
          </p:txBody>
        </p:sp>
        <p:sp>
          <p:nvSpPr>
            <p:cNvPr id="260" name="Google Shape;260;g32fc79eae61_0_98"/>
            <p:cNvSpPr txBox="1"/>
            <p:nvPr/>
          </p:nvSpPr>
          <p:spPr>
            <a:xfrm>
              <a:off x="4211173" y="5590804"/>
              <a:ext cx="7061700" cy="523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Alamat Email: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Nomor Telepon/HP: …</a:t>
              </a:r>
              <a:endParaRPr b="0" i="0" sz="1400" u="none" cap="none" strike="noStrike">
                <a:solidFill>
                  <a:schemeClr val="dk1"/>
                </a:solidFill>
                <a:latin typeface="Calibri"/>
                <a:ea typeface="Calibri"/>
                <a:cs typeface="Calibri"/>
                <a:sym typeface="Calibri"/>
              </a:endParaRPr>
            </a:p>
          </p:txBody>
        </p:sp>
      </p:grpSp>
      <p:sp>
        <p:nvSpPr>
          <p:cNvPr id="261" name="Google Shape;261;g32fc79eae61_0_98"/>
          <p:cNvSpPr/>
          <p:nvPr/>
        </p:nvSpPr>
        <p:spPr>
          <a:xfrm>
            <a:off x="334800" y="2069925"/>
            <a:ext cx="2629500" cy="307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ID" sz="2700" u="none" cap="none" strike="noStrike">
                <a:solidFill>
                  <a:schemeClr val="dk1"/>
                </a:solidFill>
                <a:latin typeface="Calibri"/>
                <a:ea typeface="Calibri"/>
                <a:cs typeface="Calibri"/>
                <a:sym typeface="Calibri"/>
              </a:rPr>
              <a:t>(Ganti dengan foto pengajar)</a:t>
            </a:r>
            <a:endParaRPr b="0" i="0" sz="2700" u="none" cap="none" strike="noStrike">
              <a:solidFill>
                <a:schemeClr val="dk1"/>
              </a:solidFill>
              <a:latin typeface="Calibri"/>
              <a:ea typeface="Calibri"/>
              <a:cs typeface="Calibri"/>
              <a:sym typeface="Calibri"/>
            </a:endParaRPr>
          </a:p>
        </p:txBody>
      </p:sp>
      <p:sp>
        <p:nvSpPr>
          <p:cNvPr id="262" name="Google Shape;262;g32fc79eae61_0_98"/>
          <p:cNvSpPr txBox="1"/>
          <p:nvPr/>
        </p:nvSpPr>
        <p:spPr>
          <a:xfrm>
            <a:off x="4068598" y="760325"/>
            <a:ext cx="7204200" cy="492600"/>
          </a:xfrm>
          <a:prstGeom prst="rect">
            <a:avLst/>
          </a:prstGeom>
          <a:noFill/>
          <a:ln>
            <a:noFill/>
          </a:ln>
        </p:spPr>
        <p:txBody>
          <a:bodyPr anchorCtr="0" anchor="t" bIns="0" lIns="72000" spcFirstLastPara="1" rIns="3600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dk1"/>
                </a:solidFill>
                <a:latin typeface="Calibri"/>
                <a:ea typeface="Calibri"/>
                <a:cs typeface="Calibri"/>
                <a:sym typeface="Calibri"/>
              </a:rPr>
              <a:t>(Nama Lengkap dan Gelar)</a:t>
            </a:r>
            <a:endParaRPr b="1" i="0" sz="3200" u="none" cap="none" strike="noStrike">
              <a:solidFill>
                <a:schemeClr val="dk1"/>
              </a:solidFill>
              <a:latin typeface="Calibri"/>
              <a:ea typeface="Calibri"/>
              <a:cs typeface="Calibri"/>
              <a:sym typeface="Calibri"/>
            </a:endParaRPr>
          </a:p>
        </p:txBody>
      </p:sp>
      <p:pic>
        <p:nvPicPr>
          <p:cNvPr id="263" name="Google Shape;263;g32fc79eae61_0_9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4"/>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77" name="Google Shape;477;p14"/>
          <p:cNvSpPr/>
          <p:nvPr/>
        </p:nvSpPr>
        <p:spPr>
          <a:xfrm>
            <a:off x="987575" y="365801"/>
            <a:ext cx="7533600" cy="69750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733" u="none" cap="none" strike="noStrike">
                <a:solidFill>
                  <a:srgbClr val="002060"/>
                </a:solidFill>
                <a:latin typeface="Cambria"/>
                <a:ea typeface="Cambria"/>
                <a:cs typeface="Cambria"/>
                <a:sym typeface="Cambria"/>
              </a:rPr>
              <a:t>Form</a:t>
            </a:r>
            <a:endParaRPr b="1" i="0" sz="3733" u="none" cap="none" strike="noStrike">
              <a:solidFill>
                <a:srgbClr val="002060"/>
              </a:solidFill>
              <a:latin typeface="Cambria"/>
              <a:ea typeface="Cambria"/>
              <a:cs typeface="Cambria"/>
              <a:sym typeface="Cambria"/>
            </a:endParaRPr>
          </a:p>
        </p:txBody>
      </p:sp>
      <p:sp>
        <p:nvSpPr>
          <p:cNvPr id="478" name="Google Shape;478;p14"/>
          <p:cNvSpPr/>
          <p:nvPr/>
        </p:nvSpPr>
        <p:spPr>
          <a:xfrm>
            <a:off x="441573" y="1169271"/>
            <a:ext cx="11285371" cy="3570154"/>
          </a:xfrm>
          <a:prstGeom prst="rect">
            <a:avLst/>
          </a:prstGeom>
          <a:noFill/>
          <a:ln>
            <a:noFill/>
          </a:ln>
        </p:spPr>
        <p:txBody>
          <a:bodyPr anchorCtr="0" anchor="t" bIns="60925" lIns="121900" spcFirstLastPara="1" rIns="121900" wrap="square" tIns="60925">
            <a:spAutoFit/>
          </a:bodyPr>
          <a:lstStyle/>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Dalam sebuah form selalu sediakan tombol submit.</a:t>
            </a:r>
            <a:endParaRPr b="0" i="0" sz="1867" u="none" cap="none" strike="noStrike">
              <a:solidFill>
                <a:srgbClr val="000000"/>
              </a:solidFill>
              <a:latin typeface="Cambria"/>
              <a:ea typeface="Cambria"/>
              <a:cs typeface="Cambria"/>
              <a:sym typeface="Cambria"/>
            </a:endParaRPr>
          </a:p>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atribut alt pada gambar yang digunakan sebagai tombol kirim.</a:t>
            </a:r>
            <a:endParaRPr b="0" i="0" sz="1867" u="none" cap="none" strike="noStrike">
              <a:solidFill>
                <a:srgbClr val="000000"/>
              </a:solidFill>
              <a:latin typeface="Cambria"/>
              <a:ea typeface="Cambria"/>
              <a:cs typeface="Cambria"/>
              <a:sym typeface="Cambria"/>
            </a:endParaRPr>
          </a:p>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elemen label untuk mengaitkan label teks dengan kontrol formulir.</a:t>
            </a:r>
            <a:endParaRPr b="0" i="0" sz="1867" u="none" cap="none" strike="noStrike">
              <a:solidFill>
                <a:srgbClr val="000000"/>
              </a:solidFill>
              <a:latin typeface="Cambria"/>
              <a:ea typeface="Cambria"/>
              <a:cs typeface="Cambria"/>
              <a:sym typeface="Cambria"/>
            </a:endParaRPr>
          </a:p>
          <a:p>
            <a:pPr indent="-457189" lvl="0" marL="457189" marR="0" rtl="0" algn="just">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Gunakan atribut judul untuk mengidentifikasi kontrol formulir ketika elemen label tidak dapat digunakan.</a:t>
            </a:r>
            <a:endParaRPr b="0" i="0" sz="1867" u="none" cap="none" strike="noStrike">
              <a:solidFill>
                <a:srgbClr val="000000"/>
              </a:solidFill>
              <a:latin typeface="Cambria"/>
              <a:ea typeface="Cambria"/>
              <a:cs typeface="Cambria"/>
              <a:sym typeface="Cambria"/>
            </a:endParaRPr>
          </a:p>
        </p:txBody>
      </p:sp>
      <p:sp>
        <p:nvSpPr>
          <p:cNvPr id="479" name="Google Shape;479;p14"/>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80" name="Google Shape;480;p14"/>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81" name="Google Shape;481;p14"/>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pic>
        <p:nvPicPr>
          <p:cNvPr id="482" name="Google Shape;482;p14"/>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5"/>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88" name="Google Shape;488;p15"/>
          <p:cNvSpPr/>
          <p:nvPr/>
        </p:nvSpPr>
        <p:spPr>
          <a:xfrm>
            <a:off x="441573" y="416533"/>
            <a:ext cx="7533600" cy="69750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733" u="none" cap="none" strike="noStrike">
                <a:solidFill>
                  <a:srgbClr val="002060"/>
                </a:solidFill>
                <a:latin typeface="Cambria"/>
                <a:ea typeface="Cambria"/>
                <a:cs typeface="Cambria"/>
                <a:sym typeface="Cambria"/>
              </a:rPr>
              <a:t>1.B  Coding Standard dalam PHP </a:t>
            </a:r>
            <a:endParaRPr b="1" i="0" sz="3733" u="none" cap="none" strike="noStrike">
              <a:solidFill>
                <a:srgbClr val="002060"/>
              </a:solidFill>
              <a:latin typeface="Cambria"/>
              <a:ea typeface="Cambria"/>
              <a:cs typeface="Cambria"/>
              <a:sym typeface="Cambria"/>
            </a:endParaRPr>
          </a:p>
        </p:txBody>
      </p:sp>
      <p:sp>
        <p:nvSpPr>
          <p:cNvPr id="489" name="Google Shape;489;p15"/>
          <p:cNvSpPr/>
          <p:nvPr/>
        </p:nvSpPr>
        <p:spPr>
          <a:xfrm>
            <a:off x="441573" y="1169271"/>
            <a:ext cx="11285371" cy="2893045"/>
          </a:xfrm>
          <a:prstGeom prst="rect">
            <a:avLst/>
          </a:prstGeom>
          <a:noFill/>
          <a:ln>
            <a:noFill/>
          </a:ln>
        </p:spPr>
        <p:txBody>
          <a:bodyPr anchorCtr="0" anchor="t" bIns="60925" lIns="121900" spcFirstLastPara="1" rIns="121900" wrap="square" tIns="60925">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ID" sz="2000" u="none" cap="none" strike="noStrike">
                <a:solidFill>
                  <a:srgbClr val="0D0D0D"/>
                </a:solidFill>
                <a:latin typeface="Arial"/>
                <a:ea typeface="Arial"/>
                <a:cs typeface="Arial"/>
                <a:sym typeface="Arial"/>
              </a:rPr>
              <a:t>PHP Coding Standard adalah kumpulan aturan dan pedoman untuk menulis kode PHP yang bersih, konsisten, dan mudah dibaca serta dipelihara oleh pengembang lain. Hal ini mencakup konvensi penamaan, gaya penulisan kode, penggunaan tanda kurung, indentasi, dan praktik terbaik lainnya yang memudahkan kerja sama dalam tim dan meningkatkan kualitas kode secara keseluruhan.</a:t>
            </a:r>
            <a:endParaRPr/>
          </a:p>
          <a:p>
            <a:pPr indent="-342900" lvl="0" marL="342900" marR="0" rtl="0" algn="l">
              <a:lnSpc>
                <a:spcPct val="100000"/>
              </a:lnSpc>
              <a:spcBef>
                <a:spcPts val="0"/>
              </a:spcBef>
              <a:spcAft>
                <a:spcPts val="0"/>
              </a:spcAft>
              <a:buClr>
                <a:srgbClr val="000000"/>
              </a:buClr>
              <a:buSzPts val="2000"/>
              <a:buFont typeface="Arial"/>
              <a:buChar char="•"/>
            </a:pPr>
            <a:r>
              <a:rPr b="0" i="0" lang="en-ID" sz="2000" u="none" cap="none" strike="noStrike">
                <a:solidFill>
                  <a:srgbClr val="0D0D0D"/>
                </a:solidFill>
                <a:latin typeface="Arial"/>
                <a:ea typeface="Arial"/>
                <a:cs typeface="Arial"/>
                <a:sym typeface="Arial"/>
              </a:rPr>
              <a:t>PSR (PHP Standards Recommendation) adalah serangkaian rekomendasi standar yang dikembangkan oleh komunitas PHP Framework Interoperability Group (FIG). Standar-standar ini bertujuan untuk mempromosikan keseragaman dan interoperabilitas antara framework, pustaka, dan komponen yang ditulis dalam bahasa pemrograman PHP.</a:t>
            </a:r>
            <a:endParaRPr/>
          </a:p>
          <a:p>
            <a:pPr indent="-190500" lvl="0" marL="342900" marR="0" rtl="0" algn="just">
              <a:lnSpc>
                <a:spcPct val="100000"/>
              </a:lnSpc>
              <a:spcBef>
                <a:spcPts val="0"/>
              </a:spcBef>
              <a:spcAft>
                <a:spcPts val="0"/>
              </a:spcAft>
              <a:buClr>
                <a:srgbClr val="000000"/>
              </a:buClr>
              <a:buSzPts val="2400"/>
              <a:buFont typeface="Arial"/>
              <a:buNone/>
            </a:pPr>
            <a:r>
              <a:t/>
            </a:r>
            <a:endParaRPr b="0" i="0" sz="2000" u="none" cap="none" strike="noStrike">
              <a:solidFill>
                <a:srgbClr val="000000"/>
              </a:solidFill>
              <a:latin typeface="Cambria"/>
              <a:ea typeface="Cambria"/>
              <a:cs typeface="Cambria"/>
              <a:sym typeface="Cambria"/>
            </a:endParaRPr>
          </a:p>
        </p:txBody>
      </p:sp>
      <p:sp>
        <p:nvSpPr>
          <p:cNvPr id="490" name="Google Shape;490;p15"/>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91" name="Google Shape;491;p15"/>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492" name="Google Shape;492;p15"/>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pic>
        <p:nvPicPr>
          <p:cNvPr id="493" name="Google Shape;493;p15"/>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7"/>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499" name="Google Shape;499;p17"/>
          <p:cNvSpPr/>
          <p:nvPr/>
        </p:nvSpPr>
        <p:spPr>
          <a:xfrm>
            <a:off x="441573" y="416533"/>
            <a:ext cx="12459418" cy="86172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4800" u="none" cap="none" strike="noStrike">
                <a:solidFill>
                  <a:srgbClr val="000000"/>
                </a:solidFill>
                <a:latin typeface="Arial"/>
                <a:ea typeface="Arial"/>
                <a:cs typeface="Arial"/>
                <a:sym typeface="Arial"/>
              </a:rPr>
              <a:t>Stuktur Program PHP yang Paling Dasar</a:t>
            </a:r>
            <a:endParaRPr/>
          </a:p>
        </p:txBody>
      </p:sp>
      <p:sp>
        <p:nvSpPr>
          <p:cNvPr id="500" name="Google Shape;500;p17"/>
          <p:cNvSpPr/>
          <p:nvPr/>
        </p:nvSpPr>
        <p:spPr>
          <a:xfrm>
            <a:off x="441573" y="1169271"/>
            <a:ext cx="11285371" cy="430833"/>
          </a:xfrm>
          <a:prstGeom prst="rect">
            <a:avLst/>
          </a:prstGeom>
          <a:noFill/>
          <a:ln>
            <a:noFill/>
          </a:ln>
        </p:spPr>
        <p:txBody>
          <a:bodyPr anchorCtr="0" anchor="t" bIns="60925" lIns="121900" spcFirstLastPara="1" rIns="121900" wrap="square" tIns="60925">
            <a:spAutoFit/>
          </a:bodyPr>
          <a:lstStyle/>
          <a:p>
            <a:pPr indent="-457200" lvl="0" marL="457200" marR="0" rtl="0" algn="just">
              <a:lnSpc>
                <a:spcPct val="100000"/>
              </a:lnSpc>
              <a:spcBef>
                <a:spcPts val="0"/>
              </a:spcBef>
              <a:spcAft>
                <a:spcPts val="0"/>
              </a:spcAft>
              <a:buClr>
                <a:srgbClr val="000000"/>
              </a:buClr>
              <a:buSzPts val="2400"/>
              <a:buFont typeface="Arial"/>
              <a:buAutoNum type="arabicPeriod"/>
            </a:pPr>
            <a:r>
              <a:rPr b="0" i="0" lang="en-ID" sz="2000" u="none" cap="none" strike="noStrike">
                <a:solidFill>
                  <a:srgbClr val="000000"/>
                </a:solidFill>
                <a:latin typeface="Cambria"/>
                <a:ea typeface="Cambria"/>
                <a:cs typeface="Cambria"/>
                <a:sym typeface="Cambria"/>
              </a:rPr>
              <a:t>Menulis Kode HTML dan PHP</a:t>
            </a:r>
            <a:endParaRPr b="0" i="0" sz="2000" u="none" cap="none" strike="noStrike">
              <a:solidFill>
                <a:srgbClr val="000000"/>
              </a:solidFill>
              <a:latin typeface="Cambria"/>
              <a:ea typeface="Cambria"/>
              <a:cs typeface="Cambria"/>
              <a:sym typeface="Cambria"/>
            </a:endParaRPr>
          </a:p>
        </p:txBody>
      </p:sp>
      <p:sp>
        <p:nvSpPr>
          <p:cNvPr id="501" name="Google Shape;501;p17"/>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02" name="Google Shape;502;p17"/>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503" name="Google Shape;503;p17"/>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sp>
        <p:nvSpPr>
          <p:cNvPr id="504" name="Google Shape;504;p17"/>
          <p:cNvSpPr txBox="1"/>
          <p:nvPr/>
        </p:nvSpPr>
        <p:spPr>
          <a:xfrm>
            <a:off x="1023730" y="1694253"/>
            <a:ext cx="5456583" cy="267765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&lt;!DOCTYPE html&gt;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&lt;html&gt;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&lt;head&gt;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&lt;title&gt;&lt;?php echo "Belajar PHP" ?&gt;&lt;/title&gt;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&lt;/head&gt;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&lt;body&gt;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&lt;?php</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echo "saya sedang belajar PHP&lt;br&gt;";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echo "&lt;p&gt;Belajar PHP hingga jadi master&lt;/p&gt;";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    &lt;/body&gt;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&lt;/html&gt;</a:t>
            </a:r>
            <a:endParaRPr/>
          </a:p>
        </p:txBody>
      </p:sp>
      <p:pic>
        <p:nvPicPr>
          <p:cNvPr id="505" name="Google Shape;505;p17"/>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8"/>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511" name="Google Shape;511;p18"/>
          <p:cNvSpPr/>
          <p:nvPr/>
        </p:nvSpPr>
        <p:spPr>
          <a:xfrm>
            <a:off x="441573" y="1169271"/>
            <a:ext cx="11285371" cy="430833"/>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Penjelasan</a:t>
            </a:r>
            <a:endParaRPr/>
          </a:p>
        </p:txBody>
      </p:sp>
      <p:sp>
        <p:nvSpPr>
          <p:cNvPr id="512" name="Google Shape;512;p18"/>
          <p:cNvSpPr/>
          <p:nvPr/>
        </p:nvSpPr>
        <p:spPr>
          <a:xfrm>
            <a:off x="0" y="533"/>
            <a:ext cx="12215700" cy="4161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13" name="Google Shape;513;p18"/>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514" name="Google Shape;514;p18"/>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sp>
        <p:nvSpPr>
          <p:cNvPr id="515" name="Google Shape;515;p18"/>
          <p:cNvSpPr/>
          <p:nvPr/>
        </p:nvSpPr>
        <p:spPr>
          <a:xfrm>
            <a:off x="616694" y="1739838"/>
            <a:ext cx="9103776" cy="4093943"/>
          </a:xfrm>
          <a:prstGeom prst="rect">
            <a:avLst/>
          </a:prstGeom>
          <a:solidFill>
            <a:srgbClr val="FFFFFF"/>
          </a:solidFill>
          <a:ln>
            <a:noFill/>
          </a:ln>
        </p:spPr>
        <p:txBody>
          <a:bodyPr anchorCtr="0" anchor="ctr" bIns="198375" lIns="0" spcFirstLastPara="1" rIns="0" wrap="square" tIns="198375">
            <a:spAutoFit/>
          </a:bodyPr>
          <a:lstStyle/>
          <a:p>
            <a:pPr indent="0" lvl="0" marL="0" marR="0" rtl="0" algn="l">
              <a:lnSpc>
                <a:spcPct val="100000"/>
              </a:lnSpc>
              <a:spcBef>
                <a:spcPts val="0"/>
              </a:spcBef>
              <a:spcAft>
                <a:spcPts val="0"/>
              </a:spcAft>
              <a:buClr>
                <a:srgbClr val="0D0D0D"/>
              </a:buClr>
              <a:buSzPts val="1600"/>
              <a:buFont typeface="Arial"/>
              <a:buNone/>
            </a:pPr>
            <a:r>
              <a:rPr b="0" i="0" lang="en-ID" sz="1600" u="none" cap="none" strike="noStrike">
                <a:solidFill>
                  <a:srgbClr val="0D0D0D"/>
                </a:solidFill>
                <a:latin typeface="Arial"/>
                <a:ea typeface="Arial"/>
                <a:cs typeface="Arial"/>
                <a:sym typeface="Arial"/>
              </a:rPr>
              <a:t>Kode PHP yang Anda berikan adalah sebuah dokumen HTML sederhana dengan skrip PHP yang di-embed untuk mengubah judul dan konten di dalam badan (body) dokumen. Berikut adalah penjelasan detilnya:</a:t>
            </a:r>
            <a:endParaRPr b="0" i="0" sz="1600" u="none" cap="none" strike="noStrike">
              <a:solidFill>
                <a:schemeClr val="dk1"/>
              </a:solidFill>
              <a:latin typeface="Arial"/>
              <a:ea typeface="Arial"/>
              <a:cs typeface="Arial"/>
              <a:sym typeface="Arial"/>
            </a:endParaRPr>
          </a:p>
          <a:p>
            <a:pPr indent="-101600" lvl="0" marL="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&lt;!DOCTYPE html&gt;</a:t>
            </a:r>
            <a:r>
              <a:rPr b="0" i="0" lang="en-ID" sz="1600" u="none" cap="none" strike="noStrike">
                <a:solidFill>
                  <a:srgbClr val="0D0D0D"/>
                </a:solidFill>
                <a:latin typeface="Arial"/>
                <a:ea typeface="Arial"/>
                <a:cs typeface="Arial"/>
                <a:sym typeface="Arial"/>
              </a:rPr>
              <a:t>: Deklarasi ini mendefinisikan dokumen tersebut sebagai HTML5.</a:t>
            </a:r>
            <a:endParaRPr/>
          </a:p>
          <a:p>
            <a:pPr indent="-101600" lvl="0" marL="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&lt;html&gt;</a:t>
            </a:r>
            <a:r>
              <a:rPr b="0" i="0" lang="en-ID" sz="1600" u="none" cap="none" strike="noStrike">
                <a:solidFill>
                  <a:srgbClr val="0D0D0D"/>
                </a:solidFill>
                <a:latin typeface="Arial"/>
                <a:ea typeface="Arial"/>
                <a:cs typeface="Arial"/>
                <a:sym typeface="Arial"/>
              </a:rPr>
              <a:t>: Elemen root dari sebuah halaman HTML.</a:t>
            </a:r>
            <a:endParaRPr/>
          </a:p>
          <a:p>
            <a:pPr indent="-101600" lvl="0" marL="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&lt;head&gt;</a:t>
            </a:r>
            <a:r>
              <a:rPr b="0" i="0" lang="en-ID" sz="1600" u="none" cap="none" strike="noStrike">
                <a:solidFill>
                  <a:srgbClr val="0D0D0D"/>
                </a:solidFill>
                <a:latin typeface="Arial"/>
                <a:ea typeface="Arial"/>
                <a:cs typeface="Arial"/>
                <a:sym typeface="Arial"/>
              </a:rPr>
              <a:t>: Elemen head berisi informasi meta tentang dokumen.</a:t>
            </a:r>
            <a:endParaRPr/>
          </a:p>
          <a:p>
            <a:pPr indent="-101600" lvl="1" marL="45720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&lt;title&gt;&lt;?php echo "Belajar PHP" ?&gt;&lt;/title&gt;</a:t>
            </a:r>
            <a:r>
              <a:rPr b="0" i="0" lang="en-ID" sz="1600" u="none" cap="none" strike="noStrike">
                <a:solidFill>
                  <a:srgbClr val="0D0D0D"/>
                </a:solidFill>
                <a:latin typeface="Arial"/>
                <a:ea typeface="Arial"/>
                <a:cs typeface="Arial"/>
                <a:sym typeface="Arial"/>
              </a:rPr>
              <a:t>: Ini adalah judul dari dokumen HTML, yang diatur menggunakan PHP. Kode PHP di dalam tag </a:t>
            </a:r>
            <a:r>
              <a:rPr b="1" i="0" lang="en-ID" sz="1600" u="none" cap="none" strike="noStrike">
                <a:solidFill>
                  <a:srgbClr val="0D0D0D"/>
                </a:solidFill>
                <a:latin typeface="Arial"/>
                <a:ea typeface="Arial"/>
                <a:cs typeface="Arial"/>
                <a:sym typeface="Arial"/>
              </a:rPr>
              <a:t>&lt;title&gt;</a:t>
            </a:r>
            <a:r>
              <a:rPr b="0" i="0" lang="en-ID" sz="1600" u="none" cap="none" strike="noStrike">
                <a:solidFill>
                  <a:srgbClr val="0D0D0D"/>
                </a:solidFill>
                <a:latin typeface="Arial"/>
                <a:ea typeface="Arial"/>
                <a:cs typeface="Arial"/>
                <a:sym typeface="Arial"/>
              </a:rPr>
              <a:t> akan menghasilkan output "Belajar PHP" sebagai judul yang muncul di tab atau bar judul browser web.</a:t>
            </a:r>
            <a:endParaRPr/>
          </a:p>
          <a:p>
            <a:pPr indent="-101600" lvl="0" marL="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&lt;body&gt;</a:t>
            </a:r>
            <a:r>
              <a:rPr b="0" i="0" lang="en-ID" sz="1600" u="none" cap="none" strike="noStrike">
                <a:solidFill>
                  <a:srgbClr val="0D0D0D"/>
                </a:solidFill>
                <a:latin typeface="Arial"/>
                <a:ea typeface="Arial"/>
                <a:cs typeface="Arial"/>
                <a:sym typeface="Arial"/>
              </a:rPr>
              <a:t>: Elemen body berisi konten-konten dari dokumen HTML.</a:t>
            </a:r>
            <a:endParaRPr/>
          </a:p>
          <a:p>
            <a:pPr indent="-101600" lvl="1" marL="45720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&lt;?php echo "saya sedang belajar PHP&lt;br&gt;"; ?&gt;</a:t>
            </a:r>
            <a:r>
              <a:rPr b="0" i="0" lang="en-ID" sz="1600" u="none" cap="none" strike="noStrike">
                <a:solidFill>
                  <a:srgbClr val="0D0D0D"/>
                </a:solidFill>
                <a:latin typeface="Arial"/>
                <a:ea typeface="Arial"/>
                <a:cs typeface="Arial"/>
                <a:sym typeface="Arial"/>
              </a:rPr>
              <a:t>: Skrip PHP pertama di dalam body mengeluarkan string "saya sedang belajar PHP" diikuti dengan tag </a:t>
            </a:r>
            <a:r>
              <a:rPr b="1" i="0" lang="en-ID" sz="1600" u="none" cap="none" strike="noStrike">
                <a:solidFill>
                  <a:srgbClr val="0D0D0D"/>
                </a:solidFill>
                <a:latin typeface="Arial"/>
                <a:ea typeface="Arial"/>
                <a:cs typeface="Arial"/>
                <a:sym typeface="Arial"/>
              </a:rPr>
              <a:t>&lt;br&gt;</a:t>
            </a:r>
            <a:r>
              <a:rPr b="0" i="0" lang="en-ID" sz="1600" u="none" cap="none" strike="noStrike">
                <a:solidFill>
                  <a:srgbClr val="0D0D0D"/>
                </a:solidFill>
                <a:latin typeface="Arial"/>
                <a:ea typeface="Arial"/>
                <a:cs typeface="Arial"/>
                <a:sym typeface="Arial"/>
              </a:rPr>
              <a:t> yang berarti baris baru.</a:t>
            </a:r>
            <a:endParaRPr/>
          </a:p>
          <a:p>
            <a:pPr indent="-101600" lvl="1" marL="457200" marR="0" rtl="0" algn="l">
              <a:lnSpc>
                <a:spcPct val="100000"/>
              </a:lnSpc>
              <a:spcBef>
                <a:spcPts val="0"/>
              </a:spcBef>
              <a:spcAft>
                <a:spcPts val="0"/>
              </a:spcAft>
              <a:buClr>
                <a:srgbClr val="0D0D0D"/>
              </a:buClr>
              <a:buSzPts val="1600"/>
              <a:buFont typeface="Arial"/>
              <a:buChar char="•"/>
            </a:pPr>
            <a:r>
              <a:rPr b="1" i="0" lang="en-ID" sz="1600" u="none" cap="none" strike="noStrike">
                <a:solidFill>
                  <a:srgbClr val="0D0D0D"/>
                </a:solidFill>
                <a:latin typeface="Arial"/>
                <a:ea typeface="Arial"/>
                <a:cs typeface="Arial"/>
                <a:sym typeface="Arial"/>
              </a:rPr>
              <a:t>&lt;?php echo "&lt;p&gt;Belajar PHP hingga jadi master&lt;/p&gt;"; ?&gt;</a:t>
            </a:r>
            <a:r>
              <a:rPr b="0" i="0" lang="en-ID" sz="1600" u="none" cap="none" strike="noStrike">
                <a:solidFill>
                  <a:srgbClr val="0D0D0D"/>
                </a:solidFill>
                <a:latin typeface="Arial"/>
                <a:ea typeface="Arial"/>
                <a:cs typeface="Arial"/>
                <a:sym typeface="Arial"/>
              </a:rPr>
              <a:t>: Skrip PHP kedua mengeluarkan string "Belajar PHP hingga jadi master" yang dibungkus dengan tag paragraf (</a:t>
            </a:r>
            <a:r>
              <a:rPr b="1" i="0" lang="en-ID" sz="1600" u="none" cap="none" strike="noStrike">
                <a:solidFill>
                  <a:srgbClr val="0D0D0D"/>
                </a:solidFill>
                <a:latin typeface="Arial"/>
                <a:ea typeface="Arial"/>
                <a:cs typeface="Arial"/>
                <a:sym typeface="Arial"/>
              </a:rPr>
              <a:t>&lt;p&gt;</a:t>
            </a:r>
            <a:r>
              <a:rPr b="0" i="0" lang="en-ID" sz="1600" u="none" cap="none" strike="noStrike">
                <a:solidFill>
                  <a:srgbClr val="0D0D0D"/>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516" name="Google Shape;516;p1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9"/>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522" name="Google Shape;522;p19"/>
          <p:cNvSpPr/>
          <p:nvPr/>
        </p:nvSpPr>
        <p:spPr>
          <a:xfrm>
            <a:off x="441573" y="1169271"/>
            <a:ext cx="11285371" cy="430833"/>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2.  Penulisan Statement dalam PHP</a:t>
            </a:r>
            <a:endParaRPr b="0" i="0" sz="2000" u="none" cap="none" strike="noStrike">
              <a:solidFill>
                <a:srgbClr val="000000"/>
              </a:solidFill>
              <a:latin typeface="Cambria"/>
              <a:ea typeface="Cambria"/>
              <a:cs typeface="Cambria"/>
              <a:sym typeface="Cambria"/>
            </a:endParaRPr>
          </a:p>
        </p:txBody>
      </p:sp>
      <p:sp>
        <p:nvSpPr>
          <p:cNvPr id="523" name="Google Shape;523;p19"/>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24" name="Google Shape;524;p19"/>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525" name="Google Shape;525;p19"/>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sp>
        <p:nvSpPr>
          <p:cNvPr id="526" name="Google Shape;526;p19"/>
          <p:cNvSpPr txBox="1"/>
          <p:nvPr/>
        </p:nvSpPr>
        <p:spPr>
          <a:xfrm>
            <a:off x="1023730" y="1694253"/>
            <a:ext cx="7981122"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&lt;?php</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echo "ini statement 1";</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echo "ini statement 2";</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$a = $b + $c</a:t>
            </a:r>
            <a:endParaRPr b="0" i="0" sz="1400" u="none" cap="none" strike="noStrike">
              <a:solidFill>
                <a:srgbClr val="000000"/>
              </a:solidFill>
              <a:latin typeface="Arial"/>
              <a:ea typeface="Arial"/>
              <a:cs typeface="Arial"/>
              <a:sym typeface="Arial"/>
            </a:endParaRPr>
          </a:p>
        </p:txBody>
      </p:sp>
      <p:sp>
        <p:nvSpPr>
          <p:cNvPr id="527" name="Google Shape;527;p19"/>
          <p:cNvSpPr/>
          <p:nvPr/>
        </p:nvSpPr>
        <p:spPr>
          <a:xfrm>
            <a:off x="465114" y="3013378"/>
            <a:ext cx="11285371" cy="1046386"/>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3. Cara penulisan Case</a:t>
            </a:r>
            <a:endParaRPr/>
          </a:p>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PHP adalah bahasa pemrograman yang bersifat case sensitive. Artinya, huruf besar (kapital) dan huruf kecil akan dibedakan.</a:t>
            </a:r>
            <a:endParaRPr b="0" i="0" sz="2000" u="none" cap="none" strike="noStrike">
              <a:solidFill>
                <a:srgbClr val="000000"/>
              </a:solidFill>
              <a:latin typeface="Cambria"/>
              <a:ea typeface="Cambria"/>
              <a:cs typeface="Cambria"/>
              <a:sym typeface="Cambria"/>
            </a:endParaRPr>
          </a:p>
        </p:txBody>
      </p:sp>
      <p:sp>
        <p:nvSpPr>
          <p:cNvPr id="528" name="Google Shape;528;p19"/>
          <p:cNvSpPr txBox="1"/>
          <p:nvPr/>
        </p:nvSpPr>
        <p:spPr>
          <a:xfrm>
            <a:off x="725556" y="4059764"/>
            <a:ext cx="7981122" cy="20313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Roboto Light"/>
                <a:ea typeface="Roboto Light"/>
                <a:cs typeface="Roboto Light"/>
                <a:sym typeface="Roboto Light"/>
              </a:rPr>
              <a:t>&lt;?php</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Roboto Light"/>
                <a:ea typeface="Roboto Light"/>
                <a:cs typeface="Roboto Light"/>
                <a:sym typeface="Roboto Light"/>
              </a:rPr>
              <a:t>$nama = "Ali";</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Roboto Light"/>
                <a:ea typeface="Roboto Light"/>
                <a:cs typeface="Roboto Light"/>
                <a:sym typeface="Roboto Light"/>
              </a:rPr>
              <a:t>$NAMA = " Wardana";</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Roboto Light"/>
                <a:ea typeface="Roboto Light"/>
                <a:cs typeface="Roboto Light"/>
                <a:sym typeface="Roboto Light"/>
              </a:rPr>
              <a:t>?&gt;</a:t>
            </a:r>
            <a:endParaRPr b="0" i="0" sz="1400" u="none" cap="none" strike="noStrike">
              <a:solidFill>
                <a:srgbClr val="000000"/>
              </a:solidFill>
              <a:latin typeface="Roboto Light"/>
              <a:ea typeface="Roboto Light"/>
              <a:cs typeface="Roboto Light"/>
              <a:sym typeface="Roboto Light"/>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a:p>
            <a:pPr indent="0" lvl="0" marL="0" marR="0" rtl="0" algn="l">
              <a:lnSpc>
                <a:spcPct val="100000"/>
              </a:lnSpc>
              <a:spcBef>
                <a:spcPts val="0"/>
              </a:spcBef>
              <a:spcAft>
                <a:spcPts val="0"/>
              </a:spcAft>
              <a:buNone/>
            </a:pPr>
            <a:r>
              <a:rPr b="0" i="0" lang="en-ID" sz="1400" u="none" cap="none" strike="noStrike">
                <a:solidFill>
                  <a:srgbClr val="000000"/>
                </a:solidFill>
                <a:latin typeface="Roboto Light"/>
                <a:ea typeface="Roboto Light"/>
                <a:cs typeface="Roboto Light"/>
                <a:sym typeface="Roboto Light"/>
              </a:rPr>
              <a:t>Variabel $nama dan $NAMA adalah dua variabel yang berbeda. Mereka tidak sama.</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Roboto Light"/>
                <a:ea typeface="Roboto Light"/>
                <a:cs typeface="Roboto Light"/>
                <a:sym typeface="Roboto Light"/>
              </a:rPr>
              <a:t>Penulisan huruf besar dan kecil dalam program harus diperhatikan, karena bisa menyebabkan error bila salah.</a:t>
            </a:r>
            <a:endParaRPr/>
          </a:p>
        </p:txBody>
      </p:sp>
      <p:sp>
        <p:nvSpPr>
          <p:cNvPr id="529" name="Google Shape;529;p19"/>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4155"/>
              </a:buClr>
              <a:buSzPts val="1500"/>
              <a:buFont typeface="Arial"/>
              <a:buNone/>
            </a:pPr>
            <a:r>
              <a:rPr b="0" i="0" lang="en-ID" sz="1500" u="none" cap="none" strike="noStrike">
                <a:solidFill>
                  <a:srgbClr val="334155"/>
                </a:solidFill>
                <a:latin typeface="Arial"/>
                <a:ea typeface="Arial"/>
                <a:cs typeface="Arial"/>
                <a:sym typeface="Arial"/>
              </a:rPr>
              <a:t>Variabel </a:t>
            </a:r>
            <a:r>
              <a:rPr b="1" i="0" lang="en-ID" sz="1000" u="none" cap="none" strike="noStrike">
                <a:solidFill>
                  <a:srgbClr val="334155"/>
                </a:solidFill>
                <a:latin typeface="Arial"/>
                <a:ea typeface="Arial"/>
                <a:cs typeface="Arial"/>
                <a:sym typeface="Arial"/>
              </a:rPr>
              <a:t>$nama</a:t>
            </a:r>
            <a:r>
              <a:rPr b="0" i="0" lang="en-ID" sz="1500" u="none" cap="none" strike="noStrike">
                <a:solidFill>
                  <a:srgbClr val="334155"/>
                </a:solidFill>
                <a:latin typeface="Arial"/>
                <a:ea typeface="Arial"/>
                <a:cs typeface="Arial"/>
                <a:sym typeface="Arial"/>
              </a:rPr>
              <a:t> dan </a:t>
            </a:r>
            <a:r>
              <a:rPr b="1" i="0" lang="en-ID" sz="1000" u="none" cap="none" strike="noStrike">
                <a:solidFill>
                  <a:srgbClr val="334155"/>
                </a:solidFill>
                <a:latin typeface="Arial"/>
                <a:ea typeface="Arial"/>
                <a:cs typeface="Arial"/>
                <a:sym typeface="Arial"/>
              </a:rPr>
              <a:t>$NAMA</a:t>
            </a:r>
            <a:r>
              <a:rPr b="0" i="0" lang="en-ID" sz="1500" u="none" cap="none" strike="noStrike">
                <a:solidFill>
                  <a:srgbClr val="334155"/>
                </a:solidFill>
                <a:latin typeface="Arial"/>
                <a:ea typeface="Arial"/>
                <a:cs typeface="Arial"/>
                <a:sym typeface="Arial"/>
              </a:rPr>
              <a:t> adalah dua variabel yang berbeda. Mereka tidak sama.</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4155"/>
              </a:buClr>
              <a:buSzPts val="1500"/>
              <a:buFont typeface="Arial"/>
              <a:buNone/>
            </a:pPr>
            <a:r>
              <a:rPr b="0" i="0" lang="en-ID" sz="1500" u="none" cap="none" strike="noStrike">
                <a:solidFill>
                  <a:srgbClr val="334155"/>
                </a:solidFill>
                <a:latin typeface="Arial"/>
                <a:ea typeface="Arial"/>
                <a:cs typeface="Arial"/>
                <a:sym typeface="Arial"/>
              </a:rPr>
              <a:t>Penulisan huruf besar dan kecil dalam program harus diperhatikan, karena bisa menyebabkan error bila salah.</a:t>
            </a:r>
            <a:endParaRPr b="0" i="0" sz="1800" u="none" cap="none" strike="noStrike">
              <a:solidFill>
                <a:schemeClr val="dk1"/>
              </a:solidFill>
              <a:latin typeface="Arial"/>
              <a:ea typeface="Arial"/>
              <a:cs typeface="Arial"/>
              <a:sym typeface="Arial"/>
            </a:endParaRPr>
          </a:p>
        </p:txBody>
      </p:sp>
      <p:pic>
        <p:nvPicPr>
          <p:cNvPr id="530" name="Google Shape;530;p1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0"/>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536" name="Google Shape;536;p20"/>
          <p:cNvSpPr/>
          <p:nvPr/>
        </p:nvSpPr>
        <p:spPr>
          <a:xfrm>
            <a:off x="441573" y="1169271"/>
            <a:ext cx="11285371" cy="430833"/>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4. Penulisan Komentar di PHP</a:t>
            </a:r>
            <a:endParaRPr b="0" i="0" sz="2000" u="none" cap="none" strike="noStrike">
              <a:solidFill>
                <a:srgbClr val="000000"/>
              </a:solidFill>
              <a:latin typeface="Cambria"/>
              <a:ea typeface="Cambria"/>
              <a:cs typeface="Cambria"/>
              <a:sym typeface="Cambria"/>
            </a:endParaRPr>
          </a:p>
        </p:txBody>
      </p:sp>
      <p:sp>
        <p:nvSpPr>
          <p:cNvPr id="537" name="Google Shape;537;p20"/>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38" name="Google Shape;538;p20"/>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539" name="Google Shape;539;p20"/>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sp>
        <p:nvSpPr>
          <p:cNvPr id="540" name="Google Shape;540;p20"/>
          <p:cNvSpPr/>
          <p:nvPr/>
        </p:nvSpPr>
        <p:spPr>
          <a:xfrm>
            <a:off x="644019" y="1607482"/>
            <a:ext cx="10646834" cy="1661939"/>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Komentar di PHP dapat ditulis dengan dua cara:</a:t>
            </a:r>
            <a:endParaRPr/>
          </a:p>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Menggunakan tanda // untuk komentar satu baris;</a:t>
            </a:r>
            <a:endParaRPr/>
          </a:p>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Menggunakan tanda /* untuk komentar lebih dari satu baris.</a:t>
            </a:r>
            <a:endParaRPr/>
          </a:p>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Contoh:</a:t>
            </a:r>
            <a:endParaRPr/>
          </a:p>
          <a:p>
            <a:pPr indent="0" lvl="0" marL="0" marR="0" rtl="0" algn="just">
              <a:lnSpc>
                <a:spcPct val="100000"/>
              </a:lnSpc>
              <a:spcBef>
                <a:spcPts val="0"/>
              </a:spcBef>
              <a:spcAft>
                <a:spcPts val="0"/>
              </a:spcAft>
              <a:buNone/>
            </a:pPr>
            <a:r>
              <a:t/>
            </a:r>
            <a:endParaRPr b="0" i="0" sz="2000" u="none" cap="none" strike="noStrike">
              <a:solidFill>
                <a:srgbClr val="000000"/>
              </a:solidFill>
              <a:latin typeface="Cambria"/>
              <a:ea typeface="Cambria"/>
              <a:cs typeface="Cambria"/>
              <a:sym typeface="Cambria"/>
            </a:endParaRPr>
          </a:p>
        </p:txBody>
      </p:sp>
      <p:sp>
        <p:nvSpPr>
          <p:cNvPr id="541" name="Google Shape;541;p2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4155"/>
              </a:buClr>
              <a:buSzPts val="1500"/>
              <a:buFont typeface="Arial"/>
              <a:buNone/>
            </a:pPr>
            <a:r>
              <a:rPr b="0" i="0" lang="en-ID" sz="1500" u="none" cap="none" strike="noStrike">
                <a:solidFill>
                  <a:srgbClr val="334155"/>
                </a:solidFill>
                <a:latin typeface="Arial"/>
                <a:ea typeface="Arial"/>
                <a:cs typeface="Arial"/>
                <a:sym typeface="Arial"/>
              </a:rPr>
              <a:t>Variabel </a:t>
            </a:r>
            <a:r>
              <a:rPr b="1" i="0" lang="en-ID" sz="1000" u="none" cap="none" strike="noStrike">
                <a:solidFill>
                  <a:srgbClr val="334155"/>
                </a:solidFill>
                <a:latin typeface="Arial"/>
                <a:ea typeface="Arial"/>
                <a:cs typeface="Arial"/>
                <a:sym typeface="Arial"/>
              </a:rPr>
              <a:t>$nama</a:t>
            </a:r>
            <a:r>
              <a:rPr b="0" i="0" lang="en-ID" sz="1500" u="none" cap="none" strike="noStrike">
                <a:solidFill>
                  <a:srgbClr val="334155"/>
                </a:solidFill>
                <a:latin typeface="Arial"/>
                <a:ea typeface="Arial"/>
                <a:cs typeface="Arial"/>
                <a:sym typeface="Arial"/>
              </a:rPr>
              <a:t> dan </a:t>
            </a:r>
            <a:r>
              <a:rPr b="1" i="0" lang="en-ID" sz="1000" u="none" cap="none" strike="noStrike">
                <a:solidFill>
                  <a:srgbClr val="334155"/>
                </a:solidFill>
                <a:latin typeface="Arial"/>
                <a:ea typeface="Arial"/>
                <a:cs typeface="Arial"/>
                <a:sym typeface="Arial"/>
              </a:rPr>
              <a:t>$NAMA</a:t>
            </a:r>
            <a:r>
              <a:rPr b="0" i="0" lang="en-ID" sz="1500" u="none" cap="none" strike="noStrike">
                <a:solidFill>
                  <a:srgbClr val="334155"/>
                </a:solidFill>
                <a:latin typeface="Arial"/>
                <a:ea typeface="Arial"/>
                <a:cs typeface="Arial"/>
                <a:sym typeface="Arial"/>
              </a:rPr>
              <a:t> adalah dua variabel yang berbeda. Mereka tidak sama.</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4155"/>
              </a:buClr>
              <a:buSzPts val="1500"/>
              <a:buFont typeface="Arial"/>
              <a:buNone/>
            </a:pPr>
            <a:r>
              <a:rPr b="0" i="0" lang="en-ID" sz="1500" u="none" cap="none" strike="noStrike">
                <a:solidFill>
                  <a:srgbClr val="334155"/>
                </a:solidFill>
                <a:latin typeface="Arial"/>
                <a:ea typeface="Arial"/>
                <a:cs typeface="Arial"/>
                <a:sym typeface="Arial"/>
              </a:rPr>
              <a:t>Penulisan huruf besar dan kecil dalam program harus diperhatikan, karena bisa menyebabkan error bila salah.</a:t>
            </a:r>
            <a:endParaRPr b="0" i="0" sz="1800" u="none" cap="none" strike="noStrike">
              <a:solidFill>
                <a:schemeClr val="dk1"/>
              </a:solidFill>
              <a:latin typeface="Arial"/>
              <a:ea typeface="Arial"/>
              <a:cs typeface="Arial"/>
              <a:sym typeface="Arial"/>
            </a:endParaRPr>
          </a:p>
        </p:txBody>
      </p:sp>
      <p:pic>
        <p:nvPicPr>
          <p:cNvPr id="542" name="Google Shape;542;p20"/>
          <p:cNvPicPr preferRelativeResize="0"/>
          <p:nvPr/>
        </p:nvPicPr>
        <p:blipFill rotWithShape="1">
          <a:blip r:embed="rId4">
            <a:alphaModFix/>
          </a:blip>
          <a:srcRect b="0" l="0" r="0" t="0"/>
          <a:stretch/>
        </p:blipFill>
        <p:spPr>
          <a:xfrm>
            <a:off x="827015" y="3033174"/>
            <a:ext cx="5806943" cy="3452159"/>
          </a:xfrm>
          <a:prstGeom prst="rect">
            <a:avLst/>
          </a:prstGeom>
          <a:noFill/>
          <a:ln>
            <a:noFill/>
          </a:ln>
        </p:spPr>
      </p:pic>
      <p:pic>
        <p:nvPicPr>
          <p:cNvPr id="543" name="Google Shape;543;p20"/>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1"/>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549" name="Google Shape;549;p21"/>
          <p:cNvSpPr/>
          <p:nvPr/>
        </p:nvSpPr>
        <p:spPr>
          <a:xfrm>
            <a:off x="441573" y="1169271"/>
            <a:ext cx="11285371" cy="430833"/>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5. Penulisan Blok Program</a:t>
            </a:r>
            <a:endParaRPr b="0" i="0" sz="2000" u="none" cap="none" strike="noStrike">
              <a:solidFill>
                <a:srgbClr val="000000"/>
              </a:solidFill>
              <a:latin typeface="Cambria"/>
              <a:ea typeface="Cambria"/>
              <a:cs typeface="Cambria"/>
              <a:sym typeface="Cambria"/>
            </a:endParaRPr>
          </a:p>
        </p:txBody>
      </p:sp>
      <p:sp>
        <p:nvSpPr>
          <p:cNvPr id="550" name="Google Shape;550;p21"/>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551" name="Google Shape;551;p21"/>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552" name="Google Shape;552;p21"/>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sp>
        <p:nvSpPr>
          <p:cNvPr id="553" name="Google Shape;553;p21"/>
          <p:cNvSpPr/>
          <p:nvPr/>
        </p:nvSpPr>
        <p:spPr>
          <a:xfrm>
            <a:off x="644019" y="1607482"/>
            <a:ext cx="10646834" cy="1354162"/>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Blok program merupakan kumpulan dari statement dan ekspresi. </a:t>
            </a:r>
            <a:endParaRPr/>
          </a:p>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Blok program di PHP dibungkus dengan kurung kurawal { ... }.</a:t>
            </a:r>
            <a:endParaRPr/>
          </a:p>
          <a:p>
            <a:pPr indent="0" lvl="0" marL="0" marR="0" rtl="0" algn="just">
              <a:lnSpc>
                <a:spcPct val="100000"/>
              </a:lnSpc>
              <a:spcBef>
                <a:spcPts val="0"/>
              </a:spcBef>
              <a:spcAft>
                <a:spcPts val="0"/>
              </a:spcAft>
              <a:buNone/>
            </a:pPr>
            <a:r>
              <a:t/>
            </a:r>
            <a:endParaRPr b="0" i="0" sz="20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rPr b="0" i="0" lang="en-ID" sz="2000" u="none" cap="none" strike="noStrike">
                <a:solidFill>
                  <a:srgbClr val="000000"/>
                </a:solidFill>
                <a:latin typeface="Cambria"/>
                <a:ea typeface="Cambria"/>
                <a:cs typeface="Cambria"/>
                <a:sym typeface="Cambria"/>
              </a:rPr>
              <a:t>Contoh:</a:t>
            </a:r>
            <a:endParaRPr b="0" i="0" sz="2000" u="none" cap="none" strike="noStrike">
              <a:solidFill>
                <a:srgbClr val="000000"/>
              </a:solidFill>
              <a:latin typeface="Cambria"/>
              <a:ea typeface="Cambria"/>
              <a:cs typeface="Cambria"/>
              <a:sym typeface="Cambria"/>
            </a:endParaRPr>
          </a:p>
        </p:txBody>
      </p:sp>
      <p:sp>
        <p:nvSpPr>
          <p:cNvPr id="554" name="Google Shape;554;p2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4155"/>
              </a:buClr>
              <a:buSzPts val="1500"/>
              <a:buFont typeface="Arial"/>
              <a:buNone/>
            </a:pPr>
            <a:r>
              <a:rPr b="0" i="0" lang="en-ID" sz="1500" u="none" cap="none" strike="noStrike">
                <a:solidFill>
                  <a:srgbClr val="334155"/>
                </a:solidFill>
                <a:latin typeface="Arial"/>
                <a:ea typeface="Arial"/>
                <a:cs typeface="Arial"/>
                <a:sym typeface="Arial"/>
              </a:rPr>
              <a:t>Variabel </a:t>
            </a:r>
            <a:r>
              <a:rPr b="1" i="0" lang="en-ID" sz="1000" u="none" cap="none" strike="noStrike">
                <a:solidFill>
                  <a:srgbClr val="334155"/>
                </a:solidFill>
                <a:latin typeface="Arial"/>
                <a:ea typeface="Arial"/>
                <a:cs typeface="Arial"/>
                <a:sym typeface="Arial"/>
              </a:rPr>
              <a:t>$nama</a:t>
            </a:r>
            <a:r>
              <a:rPr b="0" i="0" lang="en-ID" sz="1500" u="none" cap="none" strike="noStrike">
                <a:solidFill>
                  <a:srgbClr val="334155"/>
                </a:solidFill>
                <a:latin typeface="Arial"/>
                <a:ea typeface="Arial"/>
                <a:cs typeface="Arial"/>
                <a:sym typeface="Arial"/>
              </a:rPr>
              <a:t> dan </a:t>
            </a:r>
            <a:r>
              <a:rPr b="1" i="0" lang="en-ID" sz="1000" u="none" cap="none" strike="noStrike">
                <a:solidFill>
                  <a:srgbClr val="334155"/>
                </a:solidFill>
                <a:latin typeface="Arial"/>
                <a:ea typeface="Arial"/>
                <a:cs typeface="Arial"/>
                <a:sym typeface="Arial"/>
              </a:rPr>
              <a:t>$NAMA</a:t>
            </a:r>
            <a:r>
              <a:rPr b="0" i="0" lang="en-ID" sz="1500" u="none" cap="none" strike="noStrike">
                <a:solidFill>
                  <a:srgbClr val="334155"/>
                </a:solidFill>
                <a:latin typeface="Arial"/>
                <a:ea typeface="Arial"/>
                <a:cs typeface="Arial"/>
                <a:sym typeface="Arial"/>
              </a:rPr>
              <a:t> adalah dua variabel yang berbeda. Mereka tidak sama.</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334155"/>
              </a:buClr>
              <a:buSzPts val="1500"/>
              <a:buFont typeface="Arial"/>
              <a:buNone/>
            </a:pPr>
            <a:r>
              <a:rPr b="0" i="0" lang="en-ID" sz="1500" u="none" cap="none" strike="noStrike">
                <a:solidFill>
                  <a:srgbClr val="334155"/>
                </a:solidFill>
                <a:latin typeface="Arial"/>
                <a:ea typeface="Arial"/>
                <a:cs typeface="Arial"/>
                <a:sym typeface="Arial"/>
              </a:rPr>
              <a:t>Penulisan huruf besar dan kecil dalam program harus diperhatikan, karena bisa menyebabkan error bila salah.</a:t>
            </a:r>
            <a:endParaRPr b="0" i="0" sz="1800" u="none" cap="none" strike="noStrike">
              <a:solidFill>
                <a:schemeClr val="dk1"/>
              </a:solidFill>
              <a:latin typeface="Arial"/>
              <a:ea typeface="Arial"/>
              <a:cs typeface="Arial"/>
              <a:sym typeface="Arial"/>
            </a:endParaRPr>
          </a:p>
        </p:txBody>
      </p:sp>
      <p:pic>
        <p:nvPicPr>
          <p:cNvPr id="555" name="Google Shape;555;p21"/>
          <p:cNvPicPr preferRelativeResize="0"/>
          <p:nvPr/>
        </p:nvPicPr>
        <p:blipFill rotWithShape="1">
          <a:blip r:embed="rId4">
            <a:alphaModFix/>
          </a:blip>
          <a:srcRect b="0" l="0" r="0" t="0"/>
          <a:stretch/>
        </p:blipFill>
        <p:spPr>
          <a:xfrm>
            <a:off x="774899" y="2969022"/>
            <a:ext cx="4320914" cy="1585097"/>
          </a:xfrm>
          <a:prstGeom prst="rect">
            <a:avLst/>
          </a:prstGeom>
          <a:noFill/>
          <a:ln>
            <a:noFill/>
          </a:ln>
        </p:spPr>
      </p:pic>
      <p:sp>
        <p:nvSpPr>
          <p:cNvPr id="556" name="Google Shape;556;p21"/>
          <p:cNvSpPr txBox="1"/>
          <p:nvPr/>
        </p:nvSpPr>
        <p:spPr>
          <a:xfrm>
            <a:off x="644019" y="4970279"/>
            <a:ext cx="658467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600" u="none" cap="none" strike="noStrike">
                <a:solidFill>
                  <a:srgbClr val="334155"/>
                </a:solidFill>
                <a:latin typeface="Arial"/>
                <a:ea typeface="Arial"/>
                <a:cs typeface="Arial"/>
                <a:sym typeface="Arial"/>
              </a:rPr>
              <a:t>Program di atas adalah contoh blok kode </a:t>
            </a:r>
            <a:r>
              <a:rPr b="0" i="1" lang="en-ID" sz="1600" u="none" cap="none" strike="noStrike">
                <a:solidFill>
                  <a:srgbClr val="334155"/>
                </a:solidFill>
                <a:latin typeface="Arial"/>
                <a:ea typeface="Arial"/>
                <a:cs typeface="Arial"/>
                <a:sym typeface="Arial"/>
              </a:rPr>
              <a:t>if</a:t>
            </a:r>
            <a:r>
              <a:rPr b="0" i="0" lang="en-ID" sz="1600" u="none" cap="none" strike="noStrike">
                <a:solidFill>
                  <a:srgbClr val="334155"/>
                </a:solidFill>
                <a:latin typeface="Arial"/>
                <a:ea typeface="Arial"/>
                <a:cs typeface="Arial"/>
                <a:sym typeface="Arial"/>
              </a:rPr>
              <a:t> yang berisi tiga statement.</a:t>
            </a:r>
            <a:endParaRPr b="0" i="0" sz="1600" u="none" cap="none" strike="noStrike">
              <a:solidFill>
                <a:srgbClr val="000000"/>
              </a:solidFill>
              <a:latin typeface="Arial"/>
              <a:ea typeface="Arial"/>
              <a:cs typeface="Arial"/>
              <a:sym typeface="Arial"/>
            </a:endParaRPr>
          </a:p>
        </p:txBody>
      </p:sp>
      <p:pic>
        <p:nvPicPr>
          <p:cNvPr id="557" name="Google Shape;557;p21"/>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1" name="Shape 561"/>
        <p:cNvGrpSpPr/>
        <p:nvPr/>
      </p:nvGrpSpPr>
      <p:grpSpPr>
        <a:xfrm>
          <a:off x="0" y="0"/>
          <a:ext cx="0" cy="0"/>
          <a:chOff x="0" y="0"/>
          <a:chExt cx="0" cy="0"/>
        </a:xfrm>
      </p:grpSpPr>
      <p:sp>
        <p:nvSpPr>
          <p:cNvPr id="562" name="Google Shape;562;p2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63" name="Google Shape;563;p22"/>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564" name="Google Shape;564;p22"/>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565" name="Google Shape;565;p22"/>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566" name="Google Shape;566;p22"/>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1.C. JQuery coding guidelines </a:t>
            </a:r>
            <a:endParaRPr/>
          </a:p>
        </p:txBody>
      </p:sp>
      <p:sp>
        <p:nvSpPr>
          <p:cNvPr id="567" name="Google Shape;567;p22"/>
          <p:cNvSpPr txBox="1"/>
          <p:nvPr/>
        </p:nvSpPr>
        <p:spPr>
          <a:xfrm>
            <a:off x="190572" y="1195511"/>
            <a:ext cx="10856700" cy="135425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Cara install / menggunakan JQuery</a:t>
            </a:r>
            <a:endParaRPr b="1" i="0" sz="1400" u="none" cap="none" strike="noStrike">
              <a:solidFill>
                <a:schemeClr val="dk1"/>
              </a:solidFill>
              <a:latin typeface="Poppins"/>
              <a:ea typeface="Poppins"/>
              <a:cs typeface="Poppins"/>
              <a:sym typeface="Poppins"/>
            </a:endParaRPr>
          </a:p>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Definisi Variabel</a:t>
            </a:r>
            <a:endParaRPr b="1" i="0" sz="1400" u="none" cap="none" strike="noStrike">
              <a:solidFill>
                <a:schemeClr val="dk1"/>
              </a:solidFill>
              <a:latin typeface="Poppins"/>
              <a:ea typeface="Poppins"/>
              <a:cs typeface="Poppins"/>
              <a:sym typeface="Poppins"/>
            </a:endParaRPr>
          </a:p>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Operator</a:t>
            </a:r>
            <a:endParaRPr/>
          </a:p>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Function</a:t>
            </a:r>
            <a:endParaRPr/>
          </a:p>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Selector</a:t>
            </a:r>
            <a:endParaRPr/>
          </a:p>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Event</a:t>
            </a:r>
            <a:endParaRPr/>
          </a:p>
          <a:p>
            <a:pPr indent="-514350" lvl="0" marL="514350" marR="0" rtl="0" algn="l">
              <a:lnSpc>
                <a:spcPct val="90000"/>
              </a:lnSpc>
              <a:spcBef>
                <a:spcPts val="0"/>
              </a:spcBef>
              <a:spcAft>
                <a:spcPts val="0"/>
              </a:spcAft>
              <a:buClr>
                <a:schemeClr val="dk1"/>
              </a:buClr>
              <a:buSzPts val="1400"/>
              <a:buFont typeface="Arial"/>
              <a:buAutoNum type="arabicPeriod"/>
            </a:pPr>
            <a:r>
              <a:rPr b="1" i="0" lang="en-ID" sz="1400" u="none" cap="none" strike="noStrike">
                <a:solidFill>
                  <a:schemeClr val="dk1"/>
                </a:solidFill>
                <a:latin typeface="Poppins"/>
                <a:ea typeface="Poppins"/>
                <a:cs typeface="Poppins"/>
                <a:sym typeface="Poppins"/>
              </a:rPr>
              <a:t>Contoh Kasus membuat form dan hitung order</a:t>
            </a:r>
            <a:endParaRPr b="1" i="0" sz="1400" u="none" cap="none" strike="noStrike">
              <a:solidFill>
                <a:schemeClr val="dk1"/>
              </a:solidFill>
              <a:latin typeface="Poppins"/>
              <a:ea typeface="Poppins"/>
              <a:cs typeface="Poppins"/>
              <a:sym typeface="Poppins"/>
            </a:endParaRPr>
          </a:p>
          <a:p>
            <a:pPr indent="-425450" lvl="0" marL="514350" marR="0" rtl="0" algn="l">
              <a:lnSpc>
                <a:spcPct val="90000"/>
              </a:lnSpc>
              <a:spcBef>
                <a:spcPts val="0"/>
              </a:spcBef>
              <a:spcAft>
                <a:spcPts val="0"/>
              </a:spcAft>
              <a:buClr>
                <a:schemeClr val="dk1"/>
              </a:buClr>
              <a:buSzPts val="1400"/>
              <a:buFont typeface="Arial"/>
              <a:buNone/>
            </a:pPr>
            <a:r>
              <a:t/>
            </a:r>
            <a:endParaRPr b="1" i="0" sz="1400" u="none" cap="none" strike="noStrike">
              <a:solidFill>
                <a:schemeClr val="dk1"/>
              </a:solidFill>
              <a:latin typeface="Poppins"/>
              <a:ea typeface="Poppins"/>
              <a:cs typeface="Poppins"/>
              <a:sym typeface="Poppins"/>
            </a:endParaRPr>
          </a:p>
          <a:p>
            <a:pPr indent="-425450" lvl="0" marL="514350" marR="0" rtl="0" algn="l">
              <a:lnSpc>
                <a:spcPct val="90000"/>
              </a:lnSpc>
              <a:spcBef>
                <a:spcPts val="0"/>
              </a:spcBef>
              <a:spcAft>
                <a:spcPts val="0"/>
              </a:spcAft>
              <a:buClr>
                <a:srgbClr val="FFFF00"/>
              </a:buClr>
              <a:buSzPts val="1400"/>
              <a:buFont typeface="Poppins"/>
              <a:buNone/>
            </a:pPr>
            <a:r>
              <a:t/>
            </a:r>
            <a:endParaRPr b="1" i="0" sz="1400" u="none" cap="none" strike="noStrike">
              <a:solidFill>
                <a:schemeClr val="dk1"/>
              </a:solidFill>
              <a:latin typeface="Poppins"/>
              <a:ea typeface="Poppins"/>
              <a:cs typeface="Poppins"/>
              <a:sym typeface="Poppins"/>
            </a:endParaRPr>
          </a:p>
        </p:txBody>
      </p:sp>
      <p:pic>
        <p:nvPicPr>
          <p:cNvPr id="568" name="Google Shape;568;p22"/>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2" name="Shape 572"/>
        <p:cNvGrpSpPr/>
        <p:nvPr/>
      </p:nvGrpSpPr>
      <p:grpSpPr>
        <a:xfrm>
          <a:off x="0" y="0"/>
          <a:ext cx="0" cy="0"/>
          <a:chOff x="0" y="0"/>
          <a:chExt cx="0" cy="0"/>
        </a:xfrm>
      </p:grpSpPr>
      <p:sp>
        <p:nvSpPr>
          <p:cNvPr id="573" name="Google Shape;573;p2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74" name="Google Shape;574;p2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575" name="Google Shape;575;p23"/>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576" name="Google Shape;576;p23"/>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577" name="Google Shape;577;p23"/>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1. Definisi dan Install Jquery</a:t>
            </a:r>
            <a:endParaRPr b="1" i="0" sz="2600" u="none" cap="none" strike="noStrike">
              <a:solidFill>
                <a:schemeClr val="dk1"/>
              </a:solidFill>
              <a:latin typeface="Arial"/>
              <a:ea typeface="Arial"/>
              <a:cs typeface="Arial"/>
              <a:sym typeface="Arial"/>
            </a:endParaRPr>
          </a:p>
        </p:txBody>
      </p:sp>
      <p:sp>
        <p:nvSpPr>
          <p:cNvPr id="578" name="Google Shape;578;p23"/>
          <p:cNvSpPr txBox="1"/>
          <p:nvPr/>
        </p:nvSpPr>
        <p:spPr>
          <a:xfrm>
            <a:off x="579799" y="1157191"/>
            <a:ext cx="10433172" cy="98498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b="1" i="0" lang="en-ID" sz="1400" u="none" cap="none" strike="noStrike">
                <a:solidFill>
                  <a:srgbClr val="0D0D0D"/>
                </a:solidFill>
                <a:latin typeface="Arial"/>
                <a:ea typeface="Arial"/>
                <a:cs typeface="Arial"/>
                <a:sym typeface="Arial"/>
              </a:rPr>
              <a:t>jQuery</a:t>
            </a:r>
            <a:r>
              <a:rPr b="0" i="0" lang="en-ID" sz="1400" u="none" cap="none" strike="noStrike">
                <a:solidFill>
                  <a:srgbClr val="0D0D0D"/>
                </a:solidFill>
                <a:latin typeface="Arial"/>
                <a:ea typeface="Arial"/>
                <a:cs typeface="Arial"/>
                <a:sym typeface="Arial"/>
              </a:rPr>
              <a:t> adalah sebuah library JavaScript yang cepat, ringan, dan mudah digunakan. Tujuan utama jQuery adalah menyederhanakan penulisan kode JavaScript yang umumnya dibutuhkan dalam pengembangan website, seperti manipulasi DOM, event handling, animasi, AJAX, dan masih banyak lagi.</a:t>
            </a:r>
            <a:endParaRPr b="1" i="0" sz="1400" u="none" cap="none" strike="noStrike">
              <a:solidFill>
                <a:schemeClr val="dk1"/>
              </a:solidFill>
              <a:latin typeface="Arial"/>
              <a:ea typeface="Arial"/>
              <a:cs typeface="Arial"/>
              <a:sym typeface="Arial"/>
            </a:endParaRPr>
          </a:p>
        </p:txBody>
      </p:sp>
      <p:sp>
        <p:nvSpPr>
          <p:cNvPr id="579" name="Google Shape;579;p23"/>
          <p:cNvSpPr txBox="1"/>
          <p:nvPr/>
        </p:nvSpPr>
        <p:spPr>
          <a:xfrm>
            <a:off x="487973" y="2278065"/>
            <a:ext cx="10433171" cy="370949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dk1"/>
              </a:buClr>
              <a:buSzPts val="1400"/>
              <a:buFont typeface="Arial"/>
              <a:buAutoNum type="arabicPeriod"/>
            </a:pPr>
            <a:r>
              <a:rPr b="1" i="0" lang="en-ID" sz="1400" u="none" cap="none" strike="noStrike">
                <a:solidFill>
                  <a:srgbClr val="0D0D0D"/>
                </a:solidFill>
                <a:latin typeface="Arial"/>
                <a:ea typeface="Arial"/>
                <a:cs typeface="Arial"/>
                <a:sym typeface="Arial"/>
              </a:rPr>
              <a:t>Unduh jQuery: </a:t>
            </a:r>
            <a:r>
              <a:rPr b="0" i="0" lang="en-ID" sz="1400" u="none" cap="none" strike="noStrike">
                <a:solidFill>
                  <a:srgbClr val="0D0D0D"/>
                </a:solidFill>
                <a:latin typeface="Arial"/>
                <a:ea typeface="Arial"/>
                <a:cs typeface="Arial"/>
                <a:sym typeface="Arial"/>
              </a:rPr>
              <a:t>Kunjungi situs resmi jQuery di </a:t>
            </a:r>
            <a:r>
              <a:rPr b="0" i="0" lang="en-ID" sz="1400" u="sng" cap="none" strike="noStrike">
                <a:solidFill>
                  <a:srgbClr val="0D0D0D"/>
                </a:solidFill>
                <a:latin typeface="Arial"/>
                <a:ea typeface="Arial"/>
                <a:cs typeface="Arial"/>
                <a:sym typeface="Arial"/>
                <a:hlinkClick r:id="rId7">
                  <a:extLst>
                    <a:ext uri="{A12FA001-AC4F-418D-AE19-62706E023703}">
                      <ahyp:hlinkClr val="tx"/>
                    </a:ext>
                  </a:extLst>
                </a:hlinkClick>
              </a:rPr>
              <a:t>https://jquery.com/</a:t>
            </a:r>
            <a:r>
              <a:rPr b="0" i="0" lang="en-ID" sz="1400" u="none" cap="none" strike="noStrike">
                <a:solidFill>
                  <a:srgbClr val="0D0D0D"/>
                </a:solidFill>
                <a:latin typeface="Arial"/>
                <a:ea typeface="Arial"/>
                <a:cs typeface="Arial"/>
                <a:sym typeface="Arial"/>
              </a:rPr>
              <a:t> dan unduh versi terbaru jQuery. Anda dapat memilih untuk mengunduh versi produksi (production) atau versi pengembangan (development). Versi produksi direkomendasikan untuk digunakan di lingkungan produksi karena ukurannya lebih kecil dan sudah dioptimalkan. Sementara itu, versi pengembangan lebih cocok digunakan saat pengembangan atau debugging karena menyertakan komentar dan informasi tambahan. Tambahkan jQuery ke Proyek Anda:</a:t>
            </a:r>
            <a:endParaRPr/>
          </a:p>
          <a:p>
            <a:pPr indent="-254000" lvl="0" marL="342900" marR="0" rtl="0" algn="just">
              <a:lnSpc>
                <a:spcPct val="90000"/>
              </a:lnSpc>
              <a:spcBef>
                <a:spcPts val="0"/>
              </a:spcBef>
              <a:spcAft>
                <a:spcPts val="0"/>
              </a:spcAft>
              <a:buClr>
                <a:schemeClr val="dk1"/>
              </a:buClr>
              <a:buSzPts val="1400"/>
              <a:buFont typeface="Arial"/>
              <a:buNone/>
            </a:pPr>
            <a:r>
              <a:t/>
            </a:r>
            <a:endParaRPr b="0" i="0" sz="1400" u="none" cap="none" strike="noStrike">
              <a:solidFill>
                <a:srgbClr val="0D0D0D"/>
              </a:solidFill>
              <a:latin typeface="Arial"/>
              <a:ea typeface="Arial"/>
              <a:cs typeface="Arial"/>
              <a:sym typeface="Arial"/>
            </a:endParaRPr>
          </a:p>
          <a:p>
            <a:pPr indent="-342900" lvl="0" marL="342900" marR="0" rtl="0" algn="just">
              <a:lnSpc>
                <a:spcPct val="90000"/>
              </a:lnSpc>
              <a:spcBef>
                <a:spcPts val="0"/>
              </a:spcBef>
              <a:spcAft>
                <a:spcPts val="0"/>
              </a:spcAft>
              <a:buClr>
                <a:schemeClr val="dk1"/>
              </a:buClr>
              <a:buSzPts val="1400"/>
              <a:buFont typeface="Arial"/>
              <a:buAutoNum type="arabicPeriod"/>
            </a:pPr>
            <a:r>
              <a:rPr b="1" i="0" lang="en-ID" sz="1400" u="none" cap="none" strike="noStrike">
                <a:solidFill>
                  <a:srgbClr val="0D0D0D"/>
                </a:solidFill>
                <a:latin typeface="Arial"/>
                <a:ea typeface="Arial"/>
                <a:cs typeface="Arial"/>
                <a:sym typeface="Arial"/>
              </a:rPr>
              <a:t>Tambahkan jQuery ke Proyek Anda:</a:t>
            </a:r>
            <a:endParaRPr/>
          </a:p>
          <a:p>
            <a:pPr indent="-342900" lvl="8" marL="342900" marR="0" rtl="0" algn="just">
              <a:lnSpc>
                <a:spcPct val="100000"/>
              </a:lnSpc>
              <a:spcBef>
                <a:spcPts val="0"/>
              </a:spcBef>
              <a:spcAft>
                <a:spcPts val="0"/>
              </a:spcAft>
              <a:buClr>
                <a:srgbClr val="000000"/>
              </a:buClr>
              <a:buSzPts val="1400"/>
              <a:buFont typeface="Arial"/>
              <a:buChar char="•"/>
            </a:pPr>
            <a:r>
              <a:rPr b="0" i="0" lang="en-ID" sz="1400" u="none" cap="none" strike="noStrike">
                <a:solidFill>
                  <a:srgbClr val="000000"/>
                </a:solidFill>
                <a:latin typeface="Arial"/>
                <a:ea typeface="Arial"/>
                <a:cs typeface="Arial"/>
                <a:sym typeface="Arial"/>
              </a:rPr>
              <a:t>Jika Anda menggunakan CDN (Content Delivery Network) jQuery, Anda cukup menambahkan tag &lt;script&gt; ke halaman HTML Anda, seperti berikut:</a:t>
            </a:r>
            <a:endParaRPr/>
          </a:p>
          <a:p>
            <a:pPr indent="-254000" lvl="8"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8"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        </a:t>
            </a:r>
            <a:r>
              <a:rPr b="1" i="0" lang="en-ID" sz="1400" u="none" cap="none" strike="noStrike">
                <a:solidFill>
                  <a:srgbClr val="000000"/>
                </a:solidFill>
                <a:highlight>
                  <a:srgbClr val="FFFF00"/>
                </a:highlight>
                <a:latin typeface="Arial"/>
                <a:ea typeface="Arial"/>
                <a:cs typeface="Arial"/>
                <a:sym typeface="Arial"/>
              </a:rPr>
              <a:t>&lt;script src="https://ajax.googleapis.com/ajax/libs/jquery/3.6.0/jquery.min.js"&gt;&lt;/script&gt;</a:t>
            </a:r>
            <a:endParaRPr/>
          </a:p>
          <a:p>
            <a:pPr indent="-254000" lvl="8"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8" marL="342900" marR="0" rtl="0" algn="just">
              <a:lnSpc>
                <a:spcPct val="100000"/>
              </a:lnSpc>
              <a:spcBef>
                <a:spcPts val="0"/>
              </a:spcBef>
              <a:spcAft>
                <a:spcPts val="0"/>
              </a:spcAft>
              <a:buClr>
                <a:srgbClr val="000000"/>
              </a:buClr>
              <a:buSzPts val="1400"/>
              <a:buFont typeface="Arial"/>
              <a:buChar char="•"/>
            </a:pPr>
            <a:r>
              <a:rPr b="0" i="0" lang="en-ID" sz="1400" u="none" cap="none" strike="noStrike">
                <a:solidFill>
                  <a:srgbClr val="000000"/>
                </a:solidFill>
                <a:latin typeface="Arial"/>
                <a:ea typeface="Arial"/>
                <a:cs typeface="Arial"/>
                <a:sym typeface="Arial"/>
              </a:rPr>
              <a:t>Jika Anda telah mengunduh file jQuery ke dalam proyek Anda, Anda bisa menyimpannya dalam direktori proyek dan menambahkannya ke dalam halaman HTML Anda, misalnya:</a:t>
            </a:r>
            <a:endParaRPr/>
          </a:p>
          <a:p>
            <a:pPr indent="-254000" lvl="8"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Arial"/>
              <a:ea typeface="Arial"/>
              <a:cs typeface="Arial"/>
              <a:sym typeface="Arial"/>
            </a:endParaRPr>
          </a:p>
          <a:p>
            <a:pPr indent="-342900" lvl="8" marL="342900" marR="0" rtl="0" algn="just">
              <a:lnSpc>
                <a:spcPct val="100000"/>
              </a:lnSpc>
              <a:spcBef>
                <a:spcPts val="0"/>
              </a:spcBef>
              <a:spcAft>
                <a:spcPts val="0"/>
              </a:spcAft>
              <a:buClr>
                <a:srgbClr val="000000"/>
              </a:buClr>
              <a:buSzPts val="1400"/>
              <a:buFont typeface="Arial"/>
              <a:buChar char="•"/>
            </a:pPr>
            <a:r>
              <a:rPr b="1" i="0" lang="en-ID" sz="1400" u="none" cap="none" strike="noStrike">
                <a:solidFill>
                  <a:srgbClr val="000000"/>
                </a:solidFill>
                <a:highlight>
                  <a:srgbClr val="FFFF00"/>
                </a:highlight>
                <a:latin typeface="Arial"/>
                <a:ea typeface="Arial"/>
                <a:cs typeface="Arial"/>
                <a:sym typeface="Arial"/>
              </a:rPr>
              <a:t>&lt;script src="path/to/jquery.min.js"&gt;&lt;/script&gt;</a:t>
            </a:r>
            <a:endParaRPr/>
          </a:p>
          <a:p>
            <a:pPr indent="-254000" lvl="8"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0" name="Google Shape;580;p23"/>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84" name="Shape 584"/>
        <p:cNvGrpSpPr/>
        <p:nvPr/>
      </p:nvGrpSpPr>
      <p:grpSpPr>
        <a:xfrm>
          <a:off x="0" y="0"/>
          <a:ext cx="0" cy="0"/>
          <a:chOff x="0" y="0"/>
          <a:chExt cx="0" cy="0"/>
        </a:xfrm>
      </p:grpSpPr>
      <p:sp>
        <p:nvSpPr>
          <p:cNvPr id="585" name="Google Shape;585;p2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86" name="Google Shape;586;p2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587" name="Google Shape;587;p24"/>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588" name="Google Shape;588;p24"/>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589" name="Google Shape;589;p24"/>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1. Definisi dan Install Jquery</a:t>
            </a:r>
            <a:endParaRPr b="1" i="0" sz="2600" u="none" cap="none" strike="noStrike">
              <a:solidFill>
                <a:schemeClr val="dk1"/>
              </a:solidFill>
              <a:latin typeface="Arial"/>
              <a:ea typeface="Arial"/>
              <a:cs typeface="Arial"/>
              <a:sym typeface="Arial"/>
            </a:endParaRPr>
          </a:p>
        </p:txBody>
      </p:sp>
      <p:sp>
        <p:nvSpPr>
          <p:cNvPr id="590" name="Google Shape;590;p24"/>
          <p:cNvSpPr txBox="1"/>
          <p:nvPr/>
        </p:nvSpPr>
        <p:spPr>
          <a:xfrm>
            <a:off x="579799" y="1157192"/>
            <a:ext cx="10433171" cy="583686"/>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dk1"/>
              </a:buClr>
              <a:buSzPts val="1400"/>
              <a:buFont typeface="Arial"/>
              <a:buAutoNum type="arabicPeriod" startAt="3"/>
            </a:pPr>
            <a:r>
              <a:rPr b="0" i="0" lang="en-ID" sz="1400" u="none" cap="none" strike="noStrike">
                <a:solidFill>
                  <a:srgbClr val="0D0D0D"/>
                </a:solidFill>
                <a:latin typeface="Arial"/>
                <a:ea typeface="Arial"/>
                <a:cs typeface="Arial"/>
                <a:sym typeface="Arial"/>
              </a:rPr>
              <a:t>Gunakan jQuery: Setelah Anda menambahkan jQuery ke halaman HTML Anda, Anda dapat mulai menggunakan fitur-fiturnya dengan menulis kode JavaScript yang memanfaatkannya. Misalnya:</a:t>
            </a:r>
            <a:endParaRPr b="0" i="0" sz="1400" u="none" cap="none" strike="noStrike">
              <a:solidFill>
                <a:srgbClr val="0D0D0D"/>
              </a:solidFill>
              <a:latin typeface="Arial"/>
              <a:ea typeface="Arial"/>
              <a:cs typeface="Arial"/>
              <a:sym typeface="Arial"/>
            </a:endParaRPr>
          </a:p>
        </p:txBody>
      </p:sp>
      <p:pic>
        <p:nvPicPr>
          <p:cNvPr id="591" name="Google Shape;591;p24"/>
          <p:cNvPicPr preferRelativeResize="0"/>
          <p:nvPr/>
        </p:nvPicPr>
        <p:blipFill rotWithShape="1">
          <a:blip r:embed="rId7">
            <a:alphaModFix/>
          </a:blip>
          <a:srcRect b="0" l="0" r="0" t="0"/>
          <a:stretch/>
        </p:blipFill>
        <p:spPr>
          <a:xfrm>
            <a:off x="960033" y="1876774"/>
            <a:ext cx="7066947" cy="4501662"/>
          </a:xfrm>
          <a:prstGeom prst="rect">
            <a:avLst/>
          </a:prstGeom>
          <a:noFill/>
          <a:ln>
            <a:noFill/>
          </a:ln>
          <a:effectLst>
            <a:outerShdw blurRad="76200" kx="-1200000" rotWithShape="0" algn="bl" sy="23000">
              <a:srgbClr val="000000">
                <a:alpha val="20000"/>
              </a:srgbClr>
            </a:outerShdw>
          </a:effectLst>
        </p:spPr>
      </p:pic>
      <p:sp>
        <p:nvSpPr>
          <p:cNvPr id="592" name="Google Shape;592;p24"/>
          <p:cNvSpPr txBox="1"/>
          <p:nvPr/>
        </p:nvSpPr>
        <p:spPr>
          <a:xfrm>
            <a:off x="8264769" y="1876774"/>
            <a:ext cx="3607100" cy="181588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Kode di samping menggunakan jQuery untuk menangani event klik pada sebuah tombol dan menampilkan pesan peringatan saat tombol tersebut diklik.</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Dengan mengikuti langkah-langkah di atas, Anda dapat menginstal dan menggunakan jQuery dalam proyek web Anda.</a:t>
            </a:r>
            <a:endParaRPr/>
          </a:p>
        </p:txBody>
      </p:sp>
      <p:pic>
        <p:nvPicPr>
          <p:cNvPr id="593" name="Google Shape;593;p24"/>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g21697cf30f6_1_23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69" name="Google Shape;269;g21697cf30f6_1_239"/>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70" name="Google Shape;270;g21697cf30f6_1_239"/>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271" name="Google Shape;271;g21697cf30f6_1_239"/>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272" name="Google Shape;272;g21697cf30f6_1_23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Course Definition</a:t>
            </a:r>
            <a:endParaRPr b="1" i="0" sz="2600" u="none" cap="none" strike="noStrike">
              <a:solidFill>
                <a:schemeClr val="dk1"/>
              </a:solidFill>
              <a:latin typeface="Poppins"/>
              <a:ea typeface="Poppins"/>
              <a:cs typeface="Poppins"/>
              <a:sym typeface="Poppins"/>
            </a:endParaRPr>
          </a:p>
        </p:txBody>
      </p:sp>
      <p:sp>
        <p:nvSpPr>
          <p:cNvPr id="273" name="Google Shape;273;g21697cf30f6_1_239"/>
          <p:cNvSpPr txBox="1"/>
          <p:nvPr/>
        </p:nvSpPr>
        <p:spPr>
          <a:xfrm>
            <a:off x="247950" y="1339350"/>
            <a:ext cx="11696100" cy="510906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D" sz="1600" u="none" cap="none" strike="noStrike">
                <a:solidFill>
                  <a:srgbClr val="000000"/>
                </a:solidFill>
                <a:latin typeface="Cambria"/>
                <a:ea typeface="Cambria"/>
                <a:cs typeface="Cambria"/>
                <a:sym typeface="Cambria"/>
              </a:rPr>
              <a:t>Deskripsi Singkat mengenai Topik</a:t>
            </a:r>
            <a:endParaRPr/>
          </a:p>
          <a:p>
            <a:pPr indent="0" lvl="0" marL="0" marR="0" rtl="0" algn="l">
              <a:lnSpc>
                <a:spcPct val="100000"/>
              </a:lnSpc>
              <a:spcBef>
                <a:spcPts val="0"/>
              </a:spcBef>
              <a:spcAft>
                <a:spcPts val="0"/>
              </a:spcAft>
              <a:buClr>
                <a:srgbClr val="000000"/>
              </a:buClr>
              <a:buSzPts val="1400"/>
              <a:buFont typeface="Arial"/>
              <a:buNone/>
            </a:pPr>
            <a:r>
              <a:rPr b="1" i="0" lang="en-ID" sz="1600" u="none" cap="none" strike="noStrike">
                <a:solidFill>
                  <a:srgbClr val="000000"/>
                </a:solidFill>
                <a:latin typeface="Cambria"/>
                <a:ea typeface="Cambria"/>
                <a:cs typeface="Cambria"/>
                <a:sym typeface="Cambria"/>
              </a:rPr>
              <a:t>Menerapkan coding- guidelines dan best practices dalam penulisan program.</a:t>
            </a:r>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1" i="0" lang="en-ID" sz="1600" u="none" cap="none" strike="noStrike">
                <a:solidFill>
                  <a:srgbClr val="000000"/>
                </a:solidFill>
                <a:latin typeface="Cambria"/>
                <a:ea typeface="Cambria"/>
                <a:cs typeface="Cambria"/>
                <a:sym typeface="Cambria"/>
              </a:rPr>
              <a:t>Tujuan Pelatihan</a:t>
            </a:r>
            <a:endParaRPr/>
          </a:p>
          <a:p>
            <a:pPr indent="0" lvl="0" marL="0" marR="0" rtl="0" algn="l">
              <a:lnSpc>
                <a:spcPct val="100000"/>
              </a:lnSpc>
              <a:spcBef>
                <a:spcPts val="0"/>
              </a:spcBef>
              <a:spcAft>
                <a:spcPts val="0"/>
              </a:spcAft>
              <a:buClr>
                <a:srgbClr val="000000"/>
              </a:buClr>
              <a:buSzPts val="1400"/>
              <a:buFont typeface="Arial"/>
              <a:buNone/>
            </a:pPr>
            <a:r>
              <a:rPr b="0" i="0" lang="en-ID" sz="1600" u="none" cap="none" strike="noStrike">
                <a:solidFill>
                  <a:srgbClr val="000000"/>
                </a:solidFill>
                <a:latin typeface="Cambria"/>
                <a:ea typeface="Cambria"/>
                <a:cs typeface="Cambria"/>
                <a:sym typeface="Cambria"/>
              </a:rPr>
              <a:t>Peserta memiliki kemampuan dan keterampilan dalam menerapkan prinsip kode dengan baik sesuai aturan kesepakatan agar mudah dibaca, dikelola serta optimal dalam penggunaan memory. </a:t>
            </a:r>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1" i="0" lang="en-ID" sz="1600" u="none" cap="none" strike="noStrike">
                <a:solidFill>
                  <a:srgbClr val="000000"/>
                </a:solidFill>
                <a:latin typeface="Cambria"/>
                <a:ea typeface="Cambria"/>
                <a:cs typeface="Cambria"/>
                <a:sym typeface="Cambria"/>
              </a:rPr>
              <a:t>Materi Yang akan disampaikan:</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600" u="none" cap="none" strike="noStrike">
                <a:solidFill>
                  <a:srgbClr val="000000"/>
                </a:solidFill>
                <a:latin typeface="Cambria"/>
                <a:ea typeface="Cambria"/>
                <a:cs typeface="Cambria"/>
                <a:sym typeface="Cambria"/>
              </a:rPr>
              <a:t>Menerapkan coding- guidelines dan best practices dalam penulisan program</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600" u="none" cap="none" strike="noStrike">
                <a:solidFill>
                  <a:srgbClr val="000000"/>
                </a:solidFill>
                <a:latin typeface="Cambria"/>
                <a:ea typeface="Cambria"/>
                <a:cs typeface="Cambria"/>
                <a:sym typeface="Cambria"/>
              </a:rPr>
              <a:t>Mendeksi Error Code dan cara mengatasinya</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ID" sz="1600" u="none" cap="none" strike="noStrike">
                <a:solidFill>
                  <a:srgbClr val="000000"/>
                </a:solidFill>
                <a:latin typeface="Cambria"/>
                <a:ea typeface="Cambria"/>
                <a:cs typeface="Cambria"/>
                <a:sym typeface="Cambria"/>
              </a:rPr>
              <a:t>Menggunakan ukuran performansi dalam menuliskan kode sumber</a:t>
            </a:r>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1" i="0" lang="en-ID" sz="1600" u="none" cap="none" strike="noStrike">
                <a:solidFill>
                  <a:srgbClr val="000000"/>
                </a:solidFill>
                <a:latin typeface="Cambria"/>
                <a:ea typeface="Cambria"/>
                <a:cs typeface="Cambria"/>
                <a:sym typeface="Cambria"/>
              </a:rPr>
              <a:t>Tugas :</a:t>
            </a:r>
            <a:endParaRPr/>
          </a:p>
          <a:p>
            <a:pPr indent="-342900" lvl="0" marL="342900" marR="0" rtl="0" algn="l">
              <a:lnSpc>
                <a:spcPct val="100000"/>
              </a:lnSpc>
              <a:spcBef>
                <a:spcPts val="0"/>
              </a:spcBef>
              <a:spcAft>
                <a:spcPts val="0"/>
              </a:spcAft>
              <a:buClr>
                <a:srgbClr val="000000"/>
              </a:buClr>
              <a:buSzPts val="1400"/>
              <a:buFont typeface="Arial"/>
              <a:buAutoNum type="arabicPeriod"/>
            </a:pPr>
            <a:r>
              <a:rPr b="1" i="0" lang="en-ID" sz="1600" u="none" cap="none" strike="noStrike">
                <a:solidFill>
                  <a:srgbClr val="000000"/>
                </a:solidFill>
                <a:latin typeface="Cambria"/>
                <a:ea typeface="Cambria"/>
                <a:cs typeface="Cambria"/>
                <a:sym typeface="Cambria"/>
              </a:rPr>
              <a:t>Mendeteksi error coding HTML dan cara mengatasinya</a:t>
            </a:r>
            <a:endParaRPr/>
          </a:p>
          <a:p>
            <a:pPr indent="-342900" lvl="0" marL="342900" marR="0" rtl="0" algn="l">
              <a:lnSpc>
                <a:spcPct val="100000"/>
              </a:lnSpc>
              <a:spcBef>
                <a:spcPts val="0"/>
              </a:spcBef>
              <a:spcAft>
                <a:spcPts val="0"/>
              </a:spcAft>
              <a:buClr>
                <a:srgbClr val="000000"/>
              </a:buClr>
              <a:buSzPts val="1400"/>
              <a:buFont typeface="Arial"/>
              <a:buAutoNum type="arabicPeriod"/>
            </a:pPr>
            <a:r>
              <a:rPr b="1" i="0" lang="en-ID" sz="1600" u="none" cap="none" strike="noStrike">
                <a:solidFill>
                  <a:srgbClr val="000000"/>
                </a:solidFill>
                <a:latin typeface="Cambria"/>
                <a:ea typeface="Cambria"/>
                <a:cs typeface="Cambria"/>
                <a:sym typeface="Cambria"/>
              </a:rPr>
              <a:t>Mendeteksi error coding PHP dan cara mengatasinya</a:t>
            </a:r>
            <a:endParaRPr/>
          </a:p>
          <a:p>
            <a:pPr indent="-254000" lvl="0" marL="34290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Cambria"/>
              <a:ea typeface="Cambria"/>
              <a:cs typeface="Cambria"/>
              <a:sym typeface="Cambria"/>
            </a:endParaRPr>
          </a:p>
          <a:p>
            <a:pPr indent="-254000" lvl="0" marL="34290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rPr b="1" i="0" lang="en-ID" sz="1600" u="none" cap="none" strike="noStrike">
                <a:solidFill>
                  <a:srgbClr val="000000"/>
                </a:solidFill>
                <a:latin typeface="Cambria"/>
                <a:ea typeface="Cambria"/>
                <a:cs typeface="Cambria"/>
                <a:sym typeface="Cambria"/>
              </a:rPr>
              <a:t>Outcome/Capaian Pelatihan</a:t>
            </a:r>
            <a:endParaRPr/>
          </a:p>
          <a:p>
            <a:pPr indent="0" lvl="0" marL="0" marR="0" rtl="0" algn="l">
              <a:lnSpc>
                <a:spcPct val="100000"/>
              </a:lnSpc>
              <a:spcBef>
                <a:spcPts val="0"/>
              </a:spcBef>
              <a:spcAft>
                <a:spcPts val="0"/>
              </a:spcAft>
              <a:buClr>
                <a:srgbClr val="000000"/>
              </a:buClr>
              <a:buSzPts val="1400"/>
              <a:buFont typeface="Arial"/>
              <a:buNone/>
            </a:pPr>
            <a:r>
              <a:rPr b="0" i="0" lang="en-ID" sz="1600" u="none" cap="none" strike="noStrike">
                <a:solidFill>
                  <a:srgbClr val="000000"/>
                </a:solidFill>
                <a:latin typeface="Cambria"/>
                <a:ea typeface="Cambria"/>
                <a:cs typeface="Cambria"/>
                <a:sym typeface="Cambria"/>
              </a:rPr>
              <a:t>Peserta mampu menerapkan coding-guidelines dan best practices dalam penulisan program</a:t>
            </a:r>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274" name="Google Shape;274;g21697cf30f6_1_23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97" name="Shape 597"/>
        <p:cNvGrpSpPr/>
        <p:nvPr/>
      </p:nvGrpSpPr>
      <p:grpSpPr>
        <a:xfrm>
          <a:off x="0" y="0"/>
          <a:ext cx="0" cy="0"/>
          <a:chOff x="0" y="0"/>
          <a:chExt cx="0" cy="0"/>
        </a:xfrm>
      </p:grpSpPr>
      <p:sp>
        <p:nvSpPr>
          <p:cNvPr id="598" name="Google Shape;598;p2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599" name="Google Shape;599;p25"/>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00" name="Google Shape;600;p25"/>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01" name="Google Shape;601;p25"/>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02" name="Google Shape;602;p25"/>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1. Definisi variable</a:t>
            </a:r>
            <a:endParaRPr b="1" i="0" sz="2600" u="none" cap="none" strike="noStrike">
              <a:solidFill>
                <a:schemeClr val="dk1"/>
              </a:solidFill>
              <a:latin typeface="Arial"/>
              <a:ea typeface="Arial"/>
              <a:cs typeface="Arial"/>
              <a:sym typeface="Arial"/>
            </a:endParaRPr>
          </a:p>
        </p:txBody>
      </p:sp>
      <p:sp>
        <p:nvSpPr>
          <p:cNvPr id="603" name="Google Shape;603;p25"/>
          <p:cNvSpPr txBox="1"/>
          <p:nvPr/>
        </p:nvSpPr>
        <p:spPr>
          <a:xfrm>
            <a:off x="579799" y="1157191"/>
            <a:ext cx="10433172" cy="98498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b="0" i="0" lang="en-ID" sz="1400" u="none" cap="none" strike="noStrike">
                <a:solidFill>
                  <a:schemeClr val="dk1"/>
                </a:solidFill>
                <a:latin typeface="Arial"/>
                <a:ea typeface="Arial"/>
                <a:cs typeface="Arial"/>
                <a:sym typeface="Arial"/>
              </a:rPr>
              <a:t>Deklarasi variabel dalam jQuery tidak berbeda dengan deklarasi variabel dalam JavaScript biasa. Anda dapat menggunakan tiga kata kunci var, let, atau const untuk mendeklarasikan variabel. Berikut adalah cara mendeklarasikan variabel dan contoh penggunaannya menggunakan jQuery:</a:t>
            </a:r>
            <a:endParaRPr b="0" i="0" sz="1400" u="none" cap="none" strike="noStrike">
              <a:solidFill>
                <a:schemeClr val="dk1"/>
              </a:solidFill>
              <a:latin typeface="Arial"/>
              <a:ea typeface="Arial"/>
              <a:cs typeface="Arial"/>
              <a:sym typeface="Arial"/>
            </a:endParaRPr>
          </a:p>
        </p:txBody>
      </p:sp>
      <p:pic>
        <p:nvPicPr>
          <p:cNvPr id="604" name="Google Shape;604;p25"/>
          <p:cNvPicPr preferRelativeResize="0"/>
          <p:nvPr/>
        </p:nvPicPr>
        <p:blipFill rotWithShape="1">
          <a:blip r:embed="rId7">
            <a:alphaModFix/>
          </a:blip>
          <a:srcRect b="0" l="0" r="0" t="0"/>
          <a:stretch/>
        </p:blipFill>
        <p:spPr>
          <a:xfrm>
            <a:off x="837574" y="2142171"/>
            <a:ext cx="3857625" cy="1419225"/>
          </a:xfrm>
          <a:prstGeom prst="rect">
            <a:avLst/>
          </a:prstGeom>
          <a:noFill/>
          <a:ln>
            <a:noFill/>
          </a:ln>
          <a:effectLst>
            <a:outerShdw blurRad="152400" sx="90000" rotWithShape="0" dir="5400000" dist="317500" sy="-19000">
              <a:srgbClr val="000000">
                <a:alpha val="14901"/>
              </a:srgbClr>
            </a:outerShdw>
          </a:effectLst>
        </p:spPr>
      </p:pic>
      <p:pic>
        <p:nvPicPr>
          <p:cNvPr id="605" name="Google Shape;605;p25"/>
          <p:cNvPicPr preferRelativeResize="0"/>
          <p:nvPr/>
        </p:nvPicPr>
        <p:blipFill rotWithShape="1">
          <a:blip r:embed="rId8">
            <a:alphaModFix/>
          </a:blip>
          <a:srcRect b="0" l="0" r="0" t="0"/>
          <a:stretch/>
        </p:blipFill>
        <p:spPr>
          <a:xfrm>
            <a:off x="5986788" y="2157764"/>
            <a:ext cx="3895725" cy="1504950"/>
          </a:xfrm>
          <a:prstGeom prst="rect">
            <a:avLst/>
          </a:prstGeom>
          <a:noFill/>
          <a:ln>
            <a:noFill/>
          </a:ln>
          <a:effectLst>
            <a:outerShdw blurRad="152400" sx="90000" rotWithShape="0" dir="5400000" dist="317500" sy="-19000">
              <a:srgbClr val="000000">
                <a:alpha val="14901"/>
              </a:srgbClr>
            </a:outerShdw>
          </a:effectLst>
        </p:spPr>
      </p:pic>
      <p:pic>
        <p:nvPicPr>
          <p:cNvPr id="606" name="Google Shape;606;p25"/>
          <p:cNvPicPr preferRelativeResize="0"/>
          <p:nvPr/>
        </p:nvPicPr>
        <p:blipFill rotWithShape="1">
          <a:blip r:embed="rId9">
            <a:alphaModFix/>
          </a:blip>
          <a:srcRect b="0" l="0" r="0" t="0"/>
          <a:stretch/>
        </p:blipFill>
        <p:spPr>
          <a:xfrm>
            <a:off x="3226047" y="4442376"/>
            <a:ext cx="3895725" cy="1438275"/>
          </a:xfrm>
          <a:prstGeom prst="rect">
            <a:avLst/>
          </a:prstGeom>
          <a:noFill/>
          <a:ln>
            <a:noFill/>
          </a:ln>
          <a:effectLst>
            <a:outerShdw blurRad="76200" kx="800400" rotWithShape="0" algn="br" dir="8100000" dist="12700" sy="-23000">
              <a:srgbClr val="000000">
                <a:alpha val="20000"/>
              </a:srgbClr>
            </a:outerShdw>
          </a:effectLst>
        </p:spPr>
      </p:pic>
      <p:pic>
        <p:nvPicPr>
          <p:cNvPr id="607" name="Google Shape;607;p25"/>
          <p:cNvPicPr preferRelativeResize="0"/>
          <p:nvPr/>
        </p:nvPicPr>
        <p:blipFill>
          <a:blip r:embed="rId10">
            <a:alphaModFix/>
          </a:blip>
          <a:stretch>
            <a:fillRect/>
          </a:stretch>
        </p:blipFill>
        <p:spPr>
          <a:xfrm>
            <a:off x="0" y="12747"/>
            <a:ext cx="12192000" cy="39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11" name="Shape 611"/>
        <p:cNvGrpSpPr/>
        <p:nvPr/>
      </p:nvGrpSpPr>
      <p:grpSpPr>
        <a:xfrm>
          <a:off x="0" y="0"/>
          <a:ext cx="0" cy="0"/>
          <a:chOff x="0" y="0"/>
          <a:chExt cx="0" cy="0"/>
        </a:xfrm>
      </p:grpSpPr>
      <p:sp>
        <p:nvSpPr>
          <p:cNvPr id="612" name="Google Shape;612;p2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13" name="Google Shape;613;p26"/>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14" name="Google Shape;614;p26"/>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15" name="Google Shape;615;p26"/>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16" name="Google Shape;616;p26"/>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2. Definisi variable</a:t>
            </a:r>
            <a:endParaRPr b="1" i="0" sz="2600" u="none" cap="none" strike="noStrike">
              <a:solidFill>
                <a:schemeClr val="dk1"/>
              </a:solidFill>
              <a:latin typeface="Arial"/>
              <a:ea typeface="Arial"/>
              <a:cs typeface="Arial"/>
              <a:sym typeface="Arial"/>
            </a:endParaRPr>
          </a:p>
        </p:txBody>
      </p:sp>
      <p:sp>
        <p:nvSpPr>
          <p:cNvPr id="617" name="Google Shape;617;p26"/>
          <p:cNvSpPr txBox="1"/>
          <p:nvPr/>
        </p:nvSpPr>
        <p:spPr>
          <a:xfrm>
            <a:off x="505557" y="1157191"/>
            <a:ext cx="11592657" cy="526297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Berikut adalah perbedaan utama </a:t>
            </a:r>
            <a:r>
              <a:rPr b="1" i="0" lang="en-ID" sz="1400" u="none" cap="none" strike="noStrike">
                <a:solidFill>
                  <a:srgbClr val="000000"/>
                </a:solidFill>
                <a:latin typeface="Arial"/>
                <a:ea typeface="Arial"/>
                <a:cs typeface="Arial"/>
                <a:sym typeface="Arial"/>
              </a:rPr>
              <a:t>antara var, let, </a:t>
            </a:r>
            <a:r>
              <a:rPr b="0" i="0" lang="en-ID" sz="1400" u="none" cap="none" strike="noStrike">
                <a:solidFill>
                  <a:srgbClr val="000000"/>
                </a:solidFill>
                <a:latin typeface="Arial"/>
                <a:ea typeface="Arial"/>
                <a:cs typeface="Arial"/>
                <a:sym typeface="Arial"/>
              </a:rPr>
              <a:t>dan</a:t>
            </a:r>
            <a:r>
              <a:rPr b="1" i="0" lang="en-ID" sz="1400" u="none" cap="none" strike="noStrike">
                <a:solidFill>
                  <a:srgbClr val="000000"/>
                </a:solidFill>
                <a:latin typeface="Arial"/>
                <a:ea typeface="Arial"/>
                <a:cs typeface="Arial"/>
                <a:sym typeface="Arial"/>
              </a:rPr>
              <a:t> const </a:t>
            </a:r>
            <a:r>
              <a:rPr b="0" i="0" lang="en-ID" sz="1400" u="none" cap="none" strike="noStrike">
                <a:solidFill>
                  <a:srgbClr val="000000"/>
                </a:solidFill>
                <a:latin typeface="Arial"/>
                <a:ea typeface="Arial"/>
                <a:cs typeface="Arial"/>
                <a:sym typeface="Arial"/>
              </a:rPr>
              <a:t>dalam JavaScript secara umum, yang juga berlaku dalam konteks penggunaan jQuery:</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var:</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yang dideklarasikan dengan var memiliki lingkup (scope) yang berbeda tergantung pada di mana mereka dideklarasikan.</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var bersifat hoisted, yang berarti deklarasinya akan didorong ke atas ruang lingkup (scope) dan dapat diakses sebelum variabel tersebut sebenarnya dideklarasikan.</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var dapat dideklarasikan ulang dan diinisialisasi ulang.</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let:</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yang dideklarasikan dengan let memiliki lingkup blok (block scope), yang berarti variabel tersebut hanya dapat diakses di dalam blok di mana ia dideklarasikan.</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let juga bersifat hoisted, tetapi hanya akan diberikan nilai undefined sampai titik di mana ia dideklarasikan dalam kode.</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let dapat diinisialisasi ulang, tetapi tidak dapat dideklarasikan ulang dalam lingkup yang sama.</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const:</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yang dideklarasikan dengan const juga memiliki lingkup blok (block scope) seperti let.</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Namun, variabel const harus diinisialisasi dengan nilai saat dideklarasikan dan nilainya tidak dapat diubah setelahnya. Ini berlaku baik untuk primitif maupun objek.</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Variabel const tidak dapat dideklarasikan ulang atau diinisialisasi ulang.</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Dalam praktiknya, baik Anda menggunakan var, let, atau const dalam pengembangan dengan jQuery tergantung pada kebutuhan spesifik proyek Anda dan preferensi pengodean Anda. Namun, sebagai praktik yang baik, disarankan untuk menggunakan const untuk variabel yang nilainya tidak akan berubah, let untuk variabel yang nilainya mungkin berubah, dan var hanya digunakan dalam kasus tertentu atau jika Anda bekerja di lingkungan di mana let dan const tidak didukung.</a:t>
            </a:r>
            <a:endParaRPr/>
          </a:p>
        </p:txBody>
      </p:sp>
      <p:pic>
        <p:nvPicPr>
          <p:cNvPr id="618" name="Google Shape;618;p26"/>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22" name="Shape 622"/>
        <p:cNvGrpSpPr/>
        <p:nvPr/>
      </p:nvGrpSpPr>
      <p:grpSpPr>
        <a:xfrm>
          <a:off x="0" y="0"/>
          <a:ext cx="0" cy="0"/>
          <a:chOff x="0" y="0"/>
          <a:chExt cx="0" cy="0"/>
        </a:xfrm>
      </p:grpSpPr>
      <p:sp>
        <p:nvSpPr>
          <p:cNvPr id="623" name="Google Shape;623;p27"/>
          <p:cNvSpPr/>
          <p:nvPr/>
        </p:nvSpPr>
        <p:spPr>
          <a:xfrm>
            <a:off x="-23700" y="-2124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24" name="Google Shape;624;p27"/>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25" name="Google Shape;625;p27"/>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26" name="Google Shape;626;p27"/>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27" name="Google Shape;627;p27"/>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3. Operator</a:t>
            </a:r>
            <a:endParaRPr/>
          </a:p>
        </p:txBody>
      </p:sp>
      <p:sp>
        <p:nvSpPr>
          <p:cNvPr id="628" name="Google Shape;628;p27"/>
          <p:cNvSpPr txBox="1"/>
          <p:nvPr/>
        </p:nvSpPr>
        <p:spPr>
          <a:xfrm>
            <a:off x="579799" y="995336"/>
            <a:ext cx="6110654"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Dalam jQuery, Anda dapat menggunakan operator seperti yang biasa digunakan dalam JavaScript. Operator-operator ini digunakan untuk operasi matematika, perbandingan, logika, dan lain-lain. Berikut adalah beberapa contoh operator yang sering digunakan dalam jQuery:</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p:txBody>
      </p:sp>
      <p:pic>
        <p:nvPicPr>
          <p:cNvPr id="629" name="Google Shape;629;p27"/>
          <p:cNvPicPr preferRelativeResize="0"/>
          <p:nvPr/>
        </p:nvPicPr>
        <p:blipFill rotWithShape="1">
          <a:blip r:embed="rId7">
            <a:alphaModFix/>
          </a:blip>
          <a:srcRect b="0" l="0" r="0" t="0"/>
          <a:stretch/>
        </p:blipFill>
        <p:spPr>
          <a:xfrm>
            <a:off x="579799" y="5996586"/>
            <a:ext cx="4181475" cy="533400"/>
          </a:xfrm>
          <a:prstGeom prst="rect">
            <a:avLst/>
          </a:prstGeom>
          <a:noFill/>
          <a:ln>
            <a:noFill/>
          </a:ln>
        </p:spPr>
      </p:pic>
      <p:sp>
        <p:nvSpPr>
          <p:cNvPr id="630" name="Google Shape;630;p27"/>
          <p:cNvSpPr txBox="1"/>
          <p:nvPr/>
        </p:nvSpPr>
        <p:spPr>
          <a:xfrm>
            <a:off x="6856166" y="2538947"/>
            <a:ext cx="4384432" cy="1600438"/>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Operator Perbandingan:</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Sama dengan (==): a ==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Tidak sama dengan (!=): a !=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Lebih besar dari (&gt;): a &gt;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Lebih kecil dari (&lt;): a &lt;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Lebih besar dari atau sama dengan (&gt;=): a &gt;=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Lebih kecil dari atau sama dengan (&lt;=): a &lt;= b</a:t>
            </a:r>
            <a:endParaRPr/>
          </a:p>
        </p:txBody>
      </p:sp>
      <p:pic>
        <p:nvPicPr>
          <p:cNvPr id="631" name="Google Shape;631;p27"/>
          <p:cNvPicPr preferRelativeResize="0"/>
          <p:nvPr/>
        </p:nvPicPr>
        <p:blipFill rotWithShape="1">
          <a:blip r:embed="rId8">
            <a:alphaModFix/>
          </a:blip>
          <a:srcRect b="0" l="0" r="0" t="0"/>
          <a:stretch/>
        </p:blipFill>
        <p:spPr>
          <a:xfrm>
            <a:off x="6856166" y="4147888"/>
            <a:ext cx="4384432" cy="923925"/>
          </a:xfrm>
          <a:prstGeom prst="rect">
            <a:avLst/>
          </a:prstGeom>
          <a:noFill/>
          <a:ln>
            <a:noFill/>
          </a:ln>
        </p:spPr>
      </p:pic>
      <p:sp>
        <p:nvSpPr>
          <p:cNvPr id="632" name="Google Shape;632;p27"/>
          <p:cNvSpPr txBox="1"/>
          <p:nvPr/>
        </p:nvSpPr>
        <p:spPr>
          <a:xfrm>
            <a:off x="6861176" y="667667"/>
            <a:ext cx="1912326" cy="954107"/>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Operator Logika:</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AND (&amp;&amp;): a &amp;&amp;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OR (||): a ||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NOT (!): !a</a:t>
            </a:r>
            <a:endParaRPr b="1" i="0" sz="1400" u="none" cap="none" strike="noStrike">
              <a:solidFill>
                <a:schemeClr val="dk1"/>
              </a:solidFill>
              <a:latin typeface="Arial"/>
              <a:ea typeface="Arial"/>
              <a:cs typeface="Arial"/>
              <a:sym typeface="Arial"/>
            </a:endParaRPr>
          </a:p>
        </p:txBody>
      </p:sp>
      <p:pic>
        <p:nvPicPr>
          <p:cNvPr id="633" name="Google Shape;633;p27"/>
          <p:cNvPicPr preferRelativeResize="0"/>
          <p:nvPr/>
        </p:nvPicPr>
        <p:blipFill rotWithShape="1">
          <a:blip r:embed="rId9">
            <a:alphaModFix/>
          </a:blip>
          <a:srcRect b="0" l="0" r="0" t="0"/>
          <a:stretch/>
        </p:blipFill>
        <p:spPr>
          <a:xfrm>
            <a:off x="6861176" y="1603735"/>
            <a:ext cx="4286250" cy="847725"/>
          </a:xfrm>
          <a:prstGeom prst="rect">
            <a:avLst/>
          </a:prstGeom>
          <a:noFill/>
          <a:ln>
            <a:noFill/>
          </a:ln>
        </p:spPr>
      </p:pic>
      <p:sp>
        <p:nvSpPr>
          <p:cNvPr id="634" name="Google Shape;634;p27"/>
          <p:cNvSpPr txBox="1"/>
          <p:nvPr/>
        </p:nvSpPr>
        <p:spPr>
          <a:xfrm>
            <a:off x="614100" y="2058043"/>
            <a:ext cx="4263044" cy="1815882"/>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Operator Penugasan:</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Pengisian (=): a =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Penambahan (+=): a += b (sama dengan a = a +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Pengurangan (-=): a -= b (sama dengan a = a -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Perkalian (*=): a *= b (sama dengan a = a *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Pembagian (/=): a /= b (sama dengan a = a / b)</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Modulus (%=): a %= b (sama dengan a = a % b)</a:t>
            </a:r>
            <a:endParaRPr/>
          </a:p>
        </p:txBody>
      </p:sp>
      <p:pic>
        <p:nvPicPr>
          <p:cNvPr id="635" name="Google Shape;635;p27"/>
          <p:cNvPicPr preferRelativeResize="0"/>
          <p:nvPr/>
        </p:nvPicPr>
        <p:blipFill rotWithShape="1">
          <a:blip r:embed="rId10">
            <a:alphaModFix/>
          </a:blip>
          <a:srcRect b="0" l="0" r="0" t="0"/>
          <a:stretch/>
        </p:blipFill>
        <p:spPr>
          <a:xfrm>
            <a:off x="601546" y="3874169"/>
            <a:ext cx="4275598" cy="571500"/>
          </a:xfrm>
          <a:prstGeom prst="rect">
            <a:avLst/>
          </a:prstGeom>
          <a:noFill/>
          <a:ln>
            <a:noFill/>
          </a:ln>
        </p:spPr>
      </p:pic>
      <p:sp>
        <p:nvSpPr>
          <p:cNvPr id="636" name="Google Shape;636;p27"/>
          <p:cNvSpPr txBox="1"/>
          <p:nvPr/>
        </p:nvSpPr>
        <p:spPr>
          <a:xfrm>
            <a:off x="579799" y="4611591"/>
            <a:ext cx="2320930" cy="1384995"/>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Operator Matematika:</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Penambahan (+): a +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Pengurangan (-): a -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Perkalian (*): a *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Pembagian (/): a / b</a:t>
            </a:r>
            <a:endParaRPr/>
          </a:p>
          <a:p>
            <a:pPr indent="0" lvl="0" marL="0" marR="0" rtl="0" algn="just">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Modulus (%): a % b</a:t>
            </a:r>
            <a:endParaRPr b="0" i="0" sz="1400" u="none" cap="none" strike="noStrike">
              <a:solidFill>
                <a:schemeClr val="dk1"/>
              </a:solidFill>
              <a:latin typeface="Arial"/>
              <a:ea typeface="Arial"/>
              <a:cs typeface="Arial"/>
              <a:sym typeface="Arial"/>
            </a:endParaRPr>
          </a:p>
        </p:txBody>
      </p:sp>
      <p:sp>
        <p:nvSpPr>
          <p:cNvPr id="637" name="Google Shape;637;p27"/>
          <p:cNvSpPr txBox="1"/>
          <p:nvPr/>
        </p:nvSpPr>
        <p:spPr>
          <a:xfrm>
            <a:off x="4840530" y="5304089"/>
            <a:ext cx="4031273" cy="523220"/>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Operator Ternary:</a:t>
            </a:r>
            <a:endParaRPr/>
          </a:p>
          <a:p>
            <a:pPr indent="0" lvl="0" marL="0" marR="0" rtl="0" algn="l">
              <a:lnSpc>
                <a:spcPct val="100000"/>
              </a:lnSpc>
              <a:spcBef>
                <a:spcPts val="0"/>
              </a:spcBef>
              <a:spcAft>
                <a:spcPts val="0"/>
              </a:spcAft>
              <a:buNone/>
            </a:pPr>
            <a:r>
              <a:rPr b="1" i="0" lang="en-ID" sz="1400" u="none" cap="none" strike="noStrike">
                <a:solidFill>
                  <a:schemeClr val="dk1"/>
                </a:solidFill>
                <a:latin typeface="Arial"/>
                <a:ea typeface="Arial"/>
                <a:cs typeface="Arial"/>
                <a:sym typeface="Arial"/>
              </a:rPr>
              <a:t>Ternary (?:): condition ? expr1 : expr2</a:t>
            </a:r>
            <a:endParaRPr b="1" i="0" sz="1400" u="none" cap="none" strike="noStrike">
              <a:solidFill>
                <a:schemeClr val="dk1"/>
              </a:solidFill>
              <a:latin typeface="Arial"/>
              <a:ea typeface="Arial"/>
              <a:cs typeface="Arial"/>
              <a:sym typeface="Arial"/>
            </a:endParaRPr>
          </a:p>
        </p:txBody>
      </p:sp>
      <p:pic>
        <p:nvPicPr>
          <p:cNvPr id="638" name="Google Shape;638;p27"/>
          <p:cNvPicPr preferRelativeResize="0"/>
          <p:nvPr/>
        </p:nvPicPr>
        <p:blipFill rotWithShape="1">
          <a:blip r:embed="rId11">
            <a:alphaModFix/>
          </a:blip>
          <a:srcRect b="0" l="0" r="0" t="0"/>
          <a:stretch/>
        </p:blipFill>
        <p:spPr>
          <a:xfrm>
            <a:off x="4840530" y="5827309"/>
            <a:ext cx="7277100" cy="695325"/>
          </a:xfrm>
          <a:prstGeom prst="rect">
            <a:avLst/>
          </a:prstGeom>
          <a:noFill/>
          <a:ln>
            <a:noFill/>
          </a:ln>
        </p:spPr>
      </p:pic>
      <p:pic>
        <p:nvPicPr>
          <p:cNvPr id="639" name="Google Shape;639;p27"/>
          <p:cNvPicPr preferRelativeResize="0"/>
          <p:nvPr/>
        </p:nvPicPr>
        <p:blipFill>
          <a:blip r:embed="rId12">
            <a:alphaModFix/>
          </a:blip>
          <a:stretch>
            <a:fillRect/>
          </a:stretch>
        </p:blipFill>
        <p:spPr>
          <a:xfrm>
            <a:off x="0" y="12747"/>
            <a:ext cx="12192000" cy="3928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43" name="Shape 643"/>
        <p:cNvGrpSpPr/>
        <p:nvPr/>
      </p:nvGrpSpPr>
      <p:grpSpPr>
        <a:xfrm>
          <a:off x="0" y="0"/>
          <a:ext cx="0" cy="0"/>
          <a:chOff x="0" y="0"/>
          <a:chExt cx="0" cy="0"/>
        </a:xfrm>
      </p:grpSpPr>
      <p:sp>
        <p:nvSpPr>
          <p:cNvPr id="644" name="Google Shape;644;p2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45" name="Google Shape;645;p28"/>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46" name="Google Shape;646;p28"/>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47" name="Google Shape;647;p28"/>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48" name="Google Shape;648;p28"/>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4. Function</a:t>
            </a:r>
            <a:endParaRPr/>
          </a:p>
        </p:txBody>
      </p:sp>
      <p:sp>
        <p:nvSpPr>
          <p:cNvPr id="649" name="Google Shape;649;p28"/>
          <p:cNvSpPr txBox="1"/>
          <p:nvPr/>
        </p:nvSpPr>
        <p:spPr>
          <a:xfrm>
            <a:off x="190572" y="1021296"/>
            <a:ext cx="11731797"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Untuk membuat dan menggunakan fungsi dalam jQuery, Anda dapat menggunakan sintaksis dasar JavaScript untuk mendefinisikan fungsi, dan kemudian menggunakan fungsi tersebut dalam konteks pengembangan jQuery. Berikut adalah cara membuat dan menggunakan fungsi dalam jQuery:</a:t>
            </a:r>
            <a:endParaRPr/>
          </a:p>
        </p:txBody>
      </p:sp>
      <p:sp>
        <p:nvSpPr>
          <p:cNvPr id="650" name="Google Shape;650;p28"/>
          <p:cNvSpPr txBox="1"/>
          <p:nvPr/>
        </p:nvSpPr>
        <p:spPr>
          <a:xfrm>
            <a:off x="190572" y="1916668"/>
            <a:ext cx="610472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1. Membuat/Mendefinisikan Fungsi di jQuery:</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Anda dapat membuat fungsi dalam jQuery dengan menggunakan sintaksis dasar JavaScript. Berikut adalah contoh cara mendefinisikan fungsi:</a:t>
            </a:r>
            <a:endParaRPr/>
          </a:p>
        </p:txBody>
      </p:sp>
      <p:pic>
        <p:nvPicPr>
          <p:cNvPr id="651" name="Google Shape;651;p28"/>
          <p:cNvPicPr preferRelativeResize="0"/>
          <p:nvPr/>
        </p:nvPicPr>
        <p:blipFill rotWithShape="1">
          <a:blip r:embed="rId7">
            <a:alphaModFix/>
          </a:blip>
          <a:srcRect b="0" l="0" r="0" t="0"/>
          <a:stretch/>
        </p:blipFill>
        <p:spPr>
          <a:xfrm>
            <a:off x="252118" y="2812019"/>
            <a:ext cx="3867150" cy="1390650"/>
          </a:xfrm>
          <a:prstGeom prst="rect">
            <a:avLst/>
          </a:prstGeom>
          <a:noFill/>
          <a:ln>
            <a:noFill/>
          </a:ln>
          <a:effectLst>
            <a:outerShdw blurRad="152400" sx="90000" rotWithShape="0" dir="5400000" dist="317500" sy="-19000">
              <a:srgbClr val="000000">
                <a:alpha val="14901"/>
              </a:srgbClr>
            </a:outerShdw>
          </a:effectLst>
        </p:spPr>
      </p:pic>
      <p:sp>
        <p:nvSpPr>
          <p:cNvPr id="652" name="Google Shape;652;p28"/>
          <p:cNvSpPr txBox="1"/>
          <p:nvPr/>
        </p:nvSpPr>
        <p:spPr>
          <a:xfrm>
            <a:off x="4374173" y="2768680"/>
            <a:ext cx="611065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Anda juga dapat menggunakan cara lain untuk mendefinisikan fungsi dalam jQuery, seperti menggunakan ekspresi fungsi atau menggunakan fungsi anonim:</a:t>
            </a:r>
            <a:endParaRPr/>
          </a:p>
        </p:txBody>
      </p:sp>
      <p:pic>
        <p:nvPicPr>
          <p:cNvPr id="653" name="Google Shape;653;p28"/>
          <p:cNvPicPr preferRelativeResize="0"/>
          <p:nvPr/>
        </p:nvPicPr>
        <p:blipFill rotWithShape="1">
          <a:blip r:embed="rId8">
            <a:alphaModFix/>
          </a:blip>
          <a:srcRect b="0" l="0" r="0" t="0"/>
          <a:stretch/>
        </p:blipFill>
        <p:spPr>
          <a:xfrm>
            <a:off x="7231673" y="3708164"/>
            <a:ext cx="4343400" cy="2905125"/>
          </a:xfrm>
          <a:prstGeom prst="rect">
            <a:avLst/>
          </a:prstGeom>
          <a:noFill/>
          <a:ln>
            <a:noFill/>
          </a:ln>
          <a:effectLst>
            <a:outerShdw blurRad="76200" kx="1200000" rotWithShape="0" algn="br" sy="23000">
              <a:srgbClr val="000000">
                <a:alpha val="20000"/>
              </a:srgbClr>
            </a:outerShdw>
          </a:effectLst>
        </p:spPr>
      </p:pic>
      <p:sp>
        <p:nvSpPr>
          <p:cNvPr id="654" name="Google Shape;654;p28"/>
          <p:cNvSpPr txBox="1"/>
          <p:nvPr/>
        </p:nvSpPr>
        <p:spPr>
          <a:xfrm>
            <a:off x="327999" y="4785881"/>
            <a:ext cx="562993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Menggunakan Fungsi di jQuery:</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Setelah Anda mendefinisikan fungsi, Anda dapat memanggilnya di berbagai bagian kode jQuery atau JavaScript. Berikut adalah contoh cara menggunakan fungsi dalam jQuery:</a:t>
            </a:r>
            <a:endParaRPr/>
          </a:p>
        </p:txBody>
      </p:sp>
      <p:pic>
        <p:nvPicPr>
          <p:cNvPr id="655" name="Google Shape;655;p28"/>
          <p:cNvPicPr preferRelativeResize="0"/>
          <p:nvPr/>
        </p:nvPicPr>
        <p:blipFill rotWithShape="1">
          <a:blip r:embed="rId9">
            <a:alphaModFix/>
          </a:blip>
          <a:srcRect b="0" l="0" r="0" t="0"/>
          <a:stretch/>
        </p:blipFill>
        <p:spPr>
          <a:xfrm>
            <a:off x="430092" y="5836704"/>
            <a:ext cx="4343400" cy="708498"/>
          </a:xfrm>
          <a:prstGeom prst="rect">
            <a:avLst/>
          </a:prstGeom>
          <a:noFill/>
          <a:ln>
            <a:noFill/>
          </a:ln>
          <a:effectLst>
            <a:outerShdw blurRad="76200" kx="1200000" rotWithShape="0" algn="br" sy="23000">
              <a:srgbClr val="000000">
                <a:alpha val="20000"/>
              </a:srgbClr>
            </a:outerShdw>
          </a:effectLst>
        </p:spPr>
      </p:pic>
      <p:pic>
        <p:nvPicPr>
          <p:cNvPr id="656" name="Google Shape;656;p28"/>
          <p:cNvPicPr preferRelativeResize="0"/>
          <p:nvPr/>
        </p:nvPicPr>
        <p:blipFill>
          <a:blip r:embed="rId10">
            <a:alphaModFix/>
          </a:blip>
          <a:stretch>
            <a:fillRect/>
          </a:stretch>
        </p:blipFill>
        <p:spPr>
          <a:xfrm>
            <a:off x="0" y="12747"/>
            <a:ext cx="12192000" cy="3928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60" name="Shape 660"/>
        <p:cNvGrpSpPr/>
        <p:nvPr/>
      </p:nvGrpSpPr>
      <p:grpSpPr>
        <a:xfrm>
          <a:off x="0" y="0"/>
          <a:ext cx="0" cy="0"/>
          <a:chOff x="0" y="0"/>
          <a:chExt cx="0" cy="0"/>
        </a:xfrm>
      </p:grpSpPr>
      <p:sp>
        <p:nvSpPr>
          <p:cNvPr id="661" name="Google Shape;661;p2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62" name="Google Shape;662;p29"/>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63" name="Google Shape;663;p29"/>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64" name="Google Shape;664;p29"/>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65" name="Google Shape;665;p29"/>
          <p:cNvSpPr txBox="1"/>
          <p:nvPr/>
        </p:nvSpPr>
        <p:spPr>
          <a:xfrm>
            <a:off x="190572" y="605196"/>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5. Selector</a:t>
            </a:r>
            <a:endParaRPr/>
          </a:p>
        </p:txBody>
      </p:sp>
      <p:sp>
        <p:nvSpPr>
          <p:cNvPr id="666" name="Google Shape;666;p29"/>
          <p:cNvSpPr txBox="1"/>
          <p:nvPr/>
        </p:nvSpPr>
        <p:spPr>
          <a:xfrm>
            <a:off x="327998" y="1157191"/>
            <a:ext cx="11436109"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Selektor (selector) dalam jQuery digunakan untuk memilih elemen-elemen HTML pada halaman web agar dapat dimanipulasi dengan JavaScript. Ada banyak jenis selektor yang dapat Anda gunakan dalam jQuery, yang memungkinkan Anda untuk memilih elemen-elemen berdasarkan ID, kelas, tipe, atribut, dan hubungan hierarki mereka dalam DOM (Document Object Model). Berikut adalah beberapa selektor yang sering digunakan dalam pengembangan web:</a:t>
            </a:r>
            <a:endParaRPr/>
          </a:p>
        </p:txBody>
      </p:sp>
      <p:pic>
        <p:nvPicPr>
          <p:cNvPr id="667" name="Google Shape;667;p29"/>
          <p:cNvPicPr preferRelativeResize="0"/>
          <p:nvPr/>
        </p:nvPicPr>
        <p:blipFill rotWithShape="1">
          <a:blip r:embed="rId7">
            <a:alphaModFix/>
          </a:blip>
          <a:srcRect b="0" l="0" r="0" t="0"/>
          <a:stretch/>
        </p:blipFill>
        <p:spPr>
          <a:xfrm>
            <a:off x="401882" y="2548670"/>
            <a:ext cx="3914775" cy="1162050"/>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76200" kx="-1200000" rotWithShape="0" algn="bl" sy="23000">
              <a:srgbClr val="000000">
                <a:alpha val="20000"/>
              </a:srgbClr>
            </a:outerShdw>
          </a:effectLst>
        </p:spPr>
      </p:pic>
      <p:pic>
        <p:nvPicPr>
          <p:cNvPr id="668" name="Google Shape;668;p29"/>
          <p:cNvPicPr preferRelativeResize="0"/>
          <p:nvPr/>
        </p:nvPicPr>
        <p:blipFill rotWithShape="1">
          <a:blip r:embed="rId8">
            <a:alphaModFix/>
          </a:blip>
          <a:srcRect b="0" l="0" r="0" t="0"/>
          <a:stretch/>
        </p:blipFill>
        <p:spPr>
          <a:xfrm>
            <a:off x="327998" y="4491134"/>
            <a:ext cx="4848225" cy="1152525"/>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76200" kx="-1200000" rotWithShape="0" algn="bl" sy="23000">
              <a:srgbClr val="000000">
                <a:alpha val="20000"/>
              </a:srgbClr>
            </a:outerShdw>
          </a:effectLst>
        </p:spPr>
      </p:pic>
      <p:pic>
        <p:nvPicPr>
          <p:cNvPr id="669" name="Google Shape;669;p29"/>
          <p:cNvPicPr preferRelativeResize="0"/>
          <p:nvPr/>
        </p:nvPicPr>
        <p:blipFill rotWithShape="1">
          <a:blip r:embed="rId9">
            <a:alphaModFix/>
          </a:blip>
          <a:srcRect b="0" l="0" r="0" t="0"/>
          <a:stretch/>
        </p:blipFill>
        <p:spPr>
          <a:xfrm>
            <a:off x="5618922" y="2481995"/>
            <a:ext cx="5295900" cy="1228725"/>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76200" kx="-1200000" rotWithShape="0" algn="bl" sy="23000">
              <a:srgbClr val="000000">
                <a:alpha val="20000"/>
              </a:srgbClr>
            </a:outerShdw>
          </a:effectLst>
        </p:spPr>
      </p:pic>
      <p:pic>
        <p:nvPicPr>
          <p:cNvPr id="670" name="Google Shape;670;p29"/>
          <p:cNvPicPr preferRelativeResize="0"/>
          <p:nvPr/>
        </p:nvPicPr>
        <p:blipFill rotWithShape="1">
          <a:blip r:embed="rId10">
            <a:alphaModFix/>
          </a:blip>
          <a:srcRect b="0" l="0" r="0" t="0"/>
          <a:stretch/>
        </p:blipFill>
        <p:spPr>
          <a:xfrm>
            <a:off x="5618922" y="4491134"/>
            <a:ext cx="5838825" cy="1209675"/>
          </a:xfrm>
          <a:prstGeom prst="rect">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76200" kx="-1200000" rotWithShape="0" algn="bl" sy="23000">
              <a:srgbClr val="000000">
                <a:alpha val="20000"/>
              </a:srgbClr>
            </a:outerShdw>
          </a:effectLst>
        </p:spPr>
      </p:pic>
      <p:pic>
        <p:nvPicPr>
          <p:cNvPr id="671" name="Google Shape;671;p29"/>
          <p:cNvPicPr preferRelativeResize="0"/>
          <p:nvPr/>
        </p:nvPicPr>
        <p:blipFill>
          <a:blip r:embed="rId11">
            <a:alphaModFix/>
          </a:blip>
          <a:stretch>
            <a:fillRect/>
          </a:stretch>
        </p:blipFill>
        <p:spPr>
          <a:xfrm>
            <a:off x="0" y="12747"/>
            <a:ext cx="12192000" cy="3928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75" name="Shape 675"/>
        <p:cNvGrpSpPr/>
        <p:nvPr/>
      </p:nvGrpSpPr>
      <p:grpSpPr>
        <a:xfrm>
          <a:off x="0" y="0"/>
          <a:ext cx="0" cy="0"/>
          <a:chOff x="0" y="0"/>
          <a:chExt cx="0" cy="0"/>
        </a:xfrm>
      </p:grpSpPr>
      <p:sp>
        <p:nvSpPr>
          <p:cNvPr id="676" name="Google Shape;676;p30"/>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77" name="Google Shape;677;p30"/>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78" name="Google Shape;678;p30"/>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79" name="Google Shape;679;p30"/>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80" name="Google Shape;680;p30"/>
          <p:cNvSpPr txBox="1"/>
          <p:nvPr/>
        </p:nvSpPr>
        <p:spPr>
          <a:xfrm>
            <a:off x="190572" y="640022"/>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6. event</a:t>
            </a:r>
            <a:endParaRPr/>
          </a:p>
        </p:txBody>
      </p:sp>
      <p:sp>
        <p:nvSpPr>
          <p:cNvPr id="681" name="Google Shape;681;p30"/>
          <p:cNvSpPr txBox="1"/>
          <p:nvPr/>
        </p:nvSpPr>
        <p:spPr>
          <a:xfrm>
            <a:off x="190572" y="1021296"/>
            <a:ext cx="11573536"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Event di jQuery adalah tindakan atau peristiwa yang terjadi pada elemen HTML tertentu di halaman web, seperti klik mouse, mengetik pada keyboard, menggulir halaman, dan lain-lain. jQuery memungkinkan Anda menangani event ini dengan mudah menggunakan metode seperti .on(), .click(), .hover(), dan sebagainya.</a:t>
            </a:r>
            <a:endParaRPr/>
          </a:p>
        </p:txBody>
      </p:sp>
      <p:sp>
        <p:nvSpPr>
          <p:cNvPr id="682" name="Google Shape;682;p30"/>
          <p:cNvSpPr txBox="1"/>
          <p:nvPr/>
        </p:nvSpPr>
        <p:spPr>
          <a:xfrm>
            <a:off x="203808" y="1808625"/>
            <a:ext cx="3976002"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Selector ID:</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Misalkan kita memiliki elemen dengan ID #myButton yang merupakan sebuah tombol, dan kita ingin menambahkan event click ke tombol tersebut:</a:t>
            </a:r>
            <a:endParaRPr/>
          </a:p>
        </p:txBody>
      </p:sp>
      <p:pic>
        <p:nvPicPr>
          <p:cNvPr id="683" name="Google Shape;683;p30"/>
          <p:cNvPicPr preferRelativeResize="0"/>
          <p:nvPr/>
        </p:nvPicPr>
        <p:blipFill rotWithShape="1">
          <a:blip r:embed="rId7">
            <a:alphaModFix/>
          </a:blip>
          <a:srcRect b="0" l="0" r="0" t="0"/>
          <a:stretch/>
        </p:blipFill>
        <p:spPr>
          <a:xfrm>
            <a:off x="272523" y="3363456"/>
            <a:ext cx="3838575" cy="561975"/>
          </a:xfrm>
          <a:prstGeom prst="rect">
            <a:avLst/>
          </a:prstGeom>
          <a:noFill/>
          <a:ln>
            <a:noFill/>
          </a:ln>
          <a:effectLst>
            <a:outerShdw blurRad="76200" kx="800400" rotWithShape="0" algn="br" dir="8100000" dist="12700" sy="-23000">
              <a:srgbClr val="000000">
                <a:alpha val="20000"/>
              </a:srgbClr>
            </a:outerShdw>
          </a:effectLst>
        </p:spPr>
      </p:pic>
      <p:sp>
        <p:nvSpPr>
          <p:cNvPr id="684" name="Google Shape;684;p30"/>
          <p:cNvSpPr txBox="1"/>
          <p:nvPr/>
        </p:nvSpPr>
        <p:spPr>
          <a:xfrm>
            <a:off x="244784" y="4031218"/>
            <a:ext cx="3894051"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Kemudian, kita dapat menambahkan event click ke tombol tersebut dengan jQuery:</a:t>
            </a:r>
            <a:endParaRPr/>
          </a:p>
        </p:txBody>
      </p:sp>
      <p:pic>
        <p:nvPicPr>
          <p:cNvPr id="685" name="Google Shape;685;p30"/>
          <p:cNvPicPr preferRelativeResize="0"/>
          <p:nvPr/>
        </p:nvPicPr>
        <p:blipFill rotWithShape="1">
          <a:blip r:embed="rId8">
            <a:alphaModFix/>
          </a:blip>
          <a:srcRect b="0" l="0" r="0" t="0"/>
          <a:stretch/>
        </p:blipFill>
        <p:spPr>
          <a:xfrm>
            <a:off x="272523" y="4880312"/>
            <a:ext cx="3838575" cy="895350"/>
          </a:xfrm>
          <a:prstGeom prst="rect">
            <a:avLst/>
          </a:prstGeom>
          <a:noFill/>
          <a:ln>
            <a:noFill/>
          </a:ln>
          <a:effectLst>
            <a:outerShdw blurRad="76200" kx="800400" rotWithShape="0" algn="br" dir="8100000" dist="12700" sy="-23000">
              <a:srgbClr val="000000">
                <a:alpha val="20000"/>
              </a:srgbClr>
            </a:outerShdw>
          </a:effectLst>
        </p:spPr>
      </p:pic>
      <p:sp>
        <p:nvSpPr>
          <p:cNvPr id="686" name="Google Shape;686;p30"/>
          <p:cNvSpPr txBox="1"/>
          <p:nvPr/>
        </p:nvSpPr>
        <p:spPr>
          <a:xfrm>
            <a:off x="4259833" y="1813328"/>
            <a:ext cx="3976002"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Selector Class :</a:t>
            </a:r>
            <a:endParaRPr/>
          </a:p>
          <a:p>
            <a:pPr indent="0" lvl="0" marL="0" marR="0" rtl="0" algn="just">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Misalkan kita memiliki beberapa tombol dengan class .myButton dan masing-masing tombol memiliki atribut data dengan nama action yang menentukan aksi yang akan diambil ketika tombol diklik:</a:t>
            </a:r>
            <a:endParaRPr/>
          </a:p>
        </p:txBody>
      </p:sp>
      <p:pic>
        <p:nvPicPr>
          <p:cNvPr id="687" name="Google Shape;687;p30"/>
          <p:cNvPicPr preferRelativeResize="0"/>
          <p:nvPr/>
        </p:nvPicPr>
        <p:blipFill rotWithShape="1">
          <a:blip r:embed="rId9">
            <a:alphaModFix/>
          </a:blip>
          <a:srcRect b="0" l="0" r="0" t="0"/>
          <a:stretch/>
        </p:blipFill>
        <p:spPr>
          <a:xfrm>
            <a:off x="4423302" y="3241436"/>
            <a:ext cx="5278315" cy="914400"/>
          </a:xfrm>
          <a:prstGeom prst="rect">
            <a:avLst/>
          </a:prstGeom>
          <a:noFill/>
          <a:ln>
            <a:noFill/>
          </a:ln>
          <a:effectLst>
            <a:outerShdw blurRad="152400" sx="90000" rotWithShape="0" dir="5400000" dist="317500" sy="-19000">
              <a:srgbClr val="000000">
                <a:alpha val="14901"/>
              </a:srgbClr>
            </a:outerShdw>
          </a:effectLst>
        </p:spPr>
      </p:pic>
      <p:pic>
        <p:nvPicPr>
          <p:cNvPr id="688" name="Google Shape;688;p30"/>
          <p:cNvPicPr preferRelativeResize="0"/>
          <p:nvPr/>
        </p:nvPicPr>
        <p:blipFill rotWithShape="1">
          <a:blip r:embed="rId10">
            <a:alphaModFix/>
          </a:blip>
          <a:srcRect b="0" l="0" r="0" t="0"/>
          <a:stretch/>
        </p:blipFill>
        <p:spPr>
          <a:xfrm>
            <a:off x="4423302" y="4887179"/>
            <a:ext cx="7496175" cy="1209675"/>
          </a:xfrm>
          <a:prstGeom prst="rect">
            <a:avLst/>
          </a:prstGeom>
          <a:noFill/>
          <a:ln>
            <a:noFill/>
          </a:ln>
          <a:effectLst>
            <a:outerShdw blurRad="152400" sx="90000" rotWithShape="0" dir="5400000" dist="317500" sy="-19000">
              <a:srgbClr val="000000">
                <a:alpha val="14901"/>
              </a:srgbClr>
            </a:outerShdw>
          </a:effectLst>
        </p:spPr>
      </p:pic>
      <p:sp>
        <p:nvSpPr>
          <p:cNvPr id="689" name="Google Shape;689;p30"/>
          <p:cNvSpPr txBox="1"/>
          <p:nvPr/>
        </p:nvSpPr>
        <p:spPr>
          <a:xfrm>
            <a:off x="4376690" y="4291331"/>
            <a:ext cx="74961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Kemudian, kita ingin menambahkan event onclick ke semua tombol dengan class .myButton yang memiliki atribut data action dengan value save menggunakan jQuery:</a:t>
            </a:r>
            <a:endParaRPr/>
          </a:p>
        </p:txBody>
      </p:sp>
      <p:pic>
        <p:nvPicPr>
          <p:cNvPr id="690" name="Google Shape;690;p30"/>
          <p:cNvPicPr preferRelativeResize="0"/>
          <p:nvPr/>
        </p:nvPicPr>
        <p:blipFill>
          <a:blip r:embed="rId11">
            <a:alphaModFix/>
          </a:blip>
          <a:stretch>
            <a:fillRect/>
          </a:stretch>
        </p:blipFill>
        <p:spPr>
          <a:xfrm>
            <a:off x="0" y="12747"/>
            <a:ext cx="12192000" cy="3928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94" name="Shape 694"/>
        <p:cNvGrpSpPr/>
        <p:nvPr/>
      </p:nvGrpSpPr>
      <p:grpSpPr>
        <a:xfrm>
          <a:off x="0" y="0"/>
          <a:ext cx="0" cy="0"/>
          <a:chOff x="0" y="0"/>
          <a:chExt cx="0" cy="0"/>
        </a:xfrm>
      </p:grpSpPr>
      <p:sp>
        <p:nvSpPr>
          <p:cNvPr id="695" name="Google Shape;695;p31"/>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696" name="Google Shape;696;p31"/>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697" name="Google Shape;697;p31"/>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698" name="Google Shape;698;p31"/>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699" name="Google Shape;699;p31"/>
          <p:cNvSpPr txBox="1"/>
          <p:nvPr/>
        </p:nvSpPr>
        <p:spPr>
          <a:xfrm>
            <a:off x="190572" y="640022"/>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6. event</a:t>
            </a:r>
            <a:endParaRPr/>
          </a:p>
        </p:txBody>
      </p:sp>
      <p:sp>
        <p:nvSpPr>
          <p:cNvPr id="700" name="Google Shape;700;p31"/>
          <p:cNvSpPr txBox="1"/>
          <p:nvPr/>
        </p:nvSpPr>
        <p:spPr>
          <a:xfrm>
            <a:off x="579799" y="1226843"/>
            <a:ext cx="611065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Selector Attribut Name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Misalkan kita memiliki beberapa tombol dengan attribute name action yang menentukan aksi yang akan diambil ketika tombol diklik:</a:t>
            </a:r>
            <a:endParaRPr/>
          </a:p>
        </p:txBody>
      </p:sp>
      <p:pic>
        <p:nvPicPr>
          <p:cNvPr id="701" name="Google Shape;701;p31"/>
          <p:cNvPicPr preferRelativeResize="0"/>
          <p:nvPr/>
        </p:nvPicPr>
        <p:blipFill rotWithShape="1">
          <a:blip r:embed="rId7">
            <a:alphaModFix/>
          </a:blip>
          <a:srcRect b="0" l="0" r="0" t="0"/>
          <a:stretch/>
        </p:blipFill>
        <p:spPr>
          <a:xfrm>
            <a:off x="614100" y="2351671"/>
            <a:ext cx="4667250" cy="1000125"/>
          </a:xfrm>
          <a:prstGeom prst="rect">
            <a:avLst/>
          </a:prstGeom>
          <a:noFill/>
          <a:ln>
            <a:noFill/>
          </a:ln>
          <a:effectLst>
            <a:outerShdw blurRad="152400" sx="90000" rotWithShape="0" dir="5400000" dist="317500" sy="-19000">
              <a:srgbClr val="000000">
                <a:alpha val="14901"/>
              </a:srgbClr>
            </a:outerShdw>
          </a:effectLst>
        </p:spPr>
      </p:pic>
      <p:sp>
        <p:nvSpPr>
          <p:cNvPr id="702" name="Google Shape;702;p31"/>
          <p:cNvSpPr txBox="1"/>
          <p:nvPr/>
        </p:nvSpPr>
        <p:spPr>
          <a:xfrm>
            <a:off x="5968980" y="3343615"/>
            <a:ext cx="501297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Kemudian, kita ingin menambahkan event onclick ke semua tombol dengan attribute name action menggunakan jQuery:</a:t>
            </a:r>
            <a:endParaRPr/>
          </a:p>
        </p:txBody>
      </p:sp>
      <p:pic>
        <p:nvPicPr>
          <p:cNvPr id="703" name="Google Shape;703;p31"/>
          <p:cNvPicPr preferRelativeResize="0"/>
          <p:nvPr/>
        </p:nvPicPr>
        <p:blipFill rotWithShape="1">
          <a:blip r:embed="rId8">
            <a:alphaModFix/>
          </a:blip>
          <a:srcRect b="0" l="0" r="0" t="0"/>
          <a:stretch/>
        </p:blipFill>
        <p:spPr>
          <a:xfrm>
            <a:off x="3390532" y="3983110"/>
            <a:ext cx="7591425" cy="1476375"/>
          </a:xfrm>
          <a:prstGeom prst="rect">
            <a:avLst/>
          </a:prstGeom>
          <a:noFill/>
          <a:ln>
            <a:noFill/>
          </a:ln>
          <a:effectLst>
            <a:outerShdw blurRad="76200" kx="800400" rotWithShape="0" algn="br" dir="8100000" dist="12700" sy="-23000">
              <a:srgbClr val="000000">
                <a:alpha val="20000"/>
              </a:srgbClr>
            </a:outerShdw>
          </a:effectLst>
        </p:spPr>
      </p:pic>
      <p:sp>
        <p:nvSpPr>
          <p:cNvPr id="704" name="Google Shape;704;p31"/>
          <p:cNvSpPr txBox="1"/>
          <p:nvPr/>
        </p:nvSpPr>
        <p:spPr>
          <a:xfrm>
            <a:off x="579799" y="5848646"/>
            <a:ext cx="1122326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Dalam contoh di atas, kita menggunakan selector attribute name button[name='action'] untuk memilih semua tombol dengan attribute name action. Saat tombol tersebut diklik, fungsi yang diberikan akan dijalankan dan menampilkan pesan peringatan yang menyertakan value dari attribute value dari tombol yang diklik.</a:t>
            </a:r>
            <a:endParaRPr/>
          </a:p>
        </p:txBody>
      </p:sp>
      <p:pic>
        <p:nvPicPr>
          <p:cNvPr id="705" name="Google Shape;705;p31"/>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09" name="Shape 709"/>
        <p:cNvGrpSpPr/>
        <p:nvPr/>
      </p:nvGrpSpPr>
      <p:grpSpPr>
        <a:xfrm>
          <a:off x="0" y="0"/>
          <a:ext cx="0" cy="0"/>
          <a:chOff x="0" y="0"/>
          <a:chExt cx="0" cy="0"/>
        </a:xfrm>
      </p:grpSpPr>
      <p:sp>
        <p:nvSpPr>
          <p:cNvPr id="710" name="Google Shape;710;p32"/>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11" name="Google Shape;711;p32"/>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12" name="Google Shape;712;p32"/>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13" name="Google Shape;713;p32"/>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14" name="Google Shape;714;p32"/>
          <p:cNvSpPr txBox="1"/>
          <p:nvPr/>
        </p:nvSpPr>
        <p:spPr>
          <a:xfrm>
            <a:off x="76200" y="683828"/>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7. Contoh Kasus</a:t>
            </a:r>
            <a:endParaRPr b="1" i="0" sz="2600" u="none" cap="none" strike="noStrike">
              <a:solidFill>
                <a:schemeClr val="dk1"/>
              </a:solidFill>
              <a:latin typeface="Arial"/>
              <a:ea typeface="Arial"/>
              <a:cs typeface="Arial"/>
              <a:sym typeface="Arial"/>
            </a:endParaRPr>
          </a:p>
        </p:txBody>
      </p:sp>
      <p:sp>
        <p:nvSpPr>
          <p:cNvPr id="715" name="Google Shape;715;p32"/>
          <p:cNvSpPr txBox="1"/>
          <p:nvPr/>
        </p:nvSpPr>
        <p:spPr>
          <a:xfrm>
            <a:off x="76200" y="1647786"/>
            <a:ext cx="61106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00000"/>
                </a:solidFill>
                <a:latin typeface="Arial"/>
                <a:ea typeface="Arial"/>
                <a:cs typeface="Arial"/>
                <a:sym typeface="Arial"/>
              </a:rPr>
              <a:t>Contoh Kasus Membuat Form Order Makanan</a:t>
            </a:r>
            <a:endParaRPr b="1" i="0" sz="1400" u="none" cap="none" strike="noStrike">
              <a:solidFill>
                <a:srgbClr val="000000"/>
              </a:solidFill>
              <a:latin typeface="Arial"/>
              <a:ea typeface="Arial"/>
              <a:cs typeface="Arial"/>
              <a:sym typeface="Arial"/>
            </a:endParaRPr>
          </a:p>
        </p:txBody>
      </p:sp>
      <p:pic>
        <p:nvPicPr>
          <p:cNvPr id="716" name="Google Shape;716;p32"/>
          <p:cNvPicPr preferRelativeResize="0"/>
          <p:nvPr/>
        </p:nvPicPr>
        <p:blipFill rotWithShape="1">
          <a:blip r:embed="rId7">
            <a:alphaModFix/>
          </a:blip>
          <a:srcRect b="0" l="0" r="0" t="0"/>
          <a:stretch/>
        </p:blipFill>
        <p:spPr>
          <a:xfrm>
            <a:off x="6783224" y="1222763"/>
            <a:ext cx="3552825" cy="1933575"/>
          </a:xfrm>
          <a:prstGeom prst="rect">
            <a:avLst/>
          </a:prstGeom>
          <a:noFill/>
          <a:ln cap="flat" cmpd="sng" w="9525">
            <a:solidFill>
              <a:srgbClr val="0C0C0C"/>
            </a:solidFill>
            <a:prstDash val="solid"/>
            <a:round/>
            <a:headEnd len="sm" w="sm" type="none"/>
            <a:tailEnd len="sm" w="sm" type="none"/>
          </a:ln>
          <a:effectLst>
            <a:outerShdw blurRad="76200" kx="-1200000" rotWithShape="0" algn="bl" sy="23000">
              <a:srgbClr val="000000">
                <a:alpha val="20000"/>
              </a:srgbClr>
            </a:outerShdw>
          </a:effectLst>
        </p:spPr>
      </p:pic>
      <p:sp>
        <p:nvSpPr>
          <p:cNvPr id="717" name="Google Shape;717;p32"/>
          <p:cNvSpPr txBox="1"/>
          <p:nvPr/>
        </p:nvSpPr>
        <p:spPr>
          <a:xfrm>
            <a:off x="76200" y="2090236"/>
            <a:ext cx="6110654" cy="246221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n-ID" sz="1400" u="none" cap="none" strike="noStrike">
                <a:solidFill>
                  <a:srgbClr val="000000"/>
                </a:solidFill>
                <a:latin typeface="Arial"/>
                <a:ea typeface="Arial"/>
                <a:cs typeface="Arial"/>
                <a:sym typeface="Arial"/>
              </a:rPr>
              <a:t>Kita memiliki form pemesanan makanan sederhana dengan beberapa item makanan seperti Nasi Goreng, Ayam Goreng, Es Teh, dan Kopi. Setiap item memiliki harga dan input field untuk mengisi jumlah pesanan.</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000000"/>
                </a:solidFill>
                <a:latin typeface="Arial"/>
                <a:ea typeface="Arial"/>
                <a:cs typeface="Arial"/>
                <a:sym typeface="Arial"/>
              </a:rPr>
              <a:t>Terdapat tombol "Hitung Total" yang ketika diklik, akan menghitung total harga dari semua pesanan yang diisi.</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D" sz="1400" u="none" cap="none" strike="noStrike">
                <a:solidFill>
                  <a:srgbClr val="000000"/>
                </a:solidFill>
                <a:latin typeface="Arial"/>
                <a:ea typeface="Arial"/>
                <a:cs typeface="Arial"/>
                <a:sym typeface="Arial"/>
              </a:rPr>
              <a:t>jQuery digunakan untuk menangani event saat tombol "Hitung Total" diklik. Script akan mengambil harga dan jumlah pesanan untuk setiap item, menghitung total harga pesanan, dan menampilkan hasilnya.</a:t>
            </a:r>
            <a:endParaRPr/>
          </a:p>
        </p:txBody>
      </p:sp>
      <p:pic>
        <p:nvPicPr>
          <p:cNvPr id="718" name="Google Shape;718;p32"/>
          <p:cNvPicPr preferRelativeResize="0"/>
          <p:nvPr/>
        </p:nvPicPr>
        <p:blipFill rotWithShape="1">
          <a:blip r:embed="rId8">
            <a:alphaModFix/>
          </a:blip>
          <a:srcRect b="0" l="0" r="0" t="0"/>
          <a:stretch/>
        </p:blipFill>
        <p:spPr>
          <a:xfrm>
            <a:off x="6735600" y="3631589"/>
            <a:ext cx="3648075" cy="2162175"/>
          </a:xfrm>
          <a:prstGeom prst="rect">
            <a:avLst/>
          </a:prstGeom>
          <a:noFill/>
          <a:ln cap="flat" cmpd="sng" w="9525">
            <a:solidFill>
              <a:schemeClr val="dk1"/>
            </a:solidFill>
            <a:prstDash val="solid"/>
            <a:round/>
            <a:headEnd len="sm" w="sm" type="none"/>
            <a:tailEnd len="sm" w="sm" type="none"/>
          </a:ln>
          <a:effectLst>
            <a:outerShdw blurRad="76200" kx="-1200000" rotWithShape="0" algn="bl" sy="23000">
              <a:srgbClr val="000000">
                <a:alpha val="20000"/>
              </a:srgbClr>
            </a:outerShdw>
          </a:effectLst>
        </p:spPr>
      </p:pic>
      <p:pic>
        <p:nvPicPr>
          <p:cNvPr id="719" name="Google Shape;719;p32"/>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23" name="Shape 723"/>
        <p:cNvGrpSpPr/>
        <p:nvPr/>
      </p:nvGrpSpPr>
      <p:grpSpPr>
        <a:xfrm>
          <a:off x="0" y="0"/>
          <a:ext cx="0" cy="0"/>
          <a:chOff x="0" y="0"/>
          <a:chExt cx="0" cy="0"/>
        </a:xfrm>
      </p:grpSpPr>
      <p:sp>
        <p:nvSpPr>
          <p:cNvPr id="724" name="Google Shape;724;p33"/>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25" name="Google Shape;725;p3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26" name="Google Shape;726;p33"/>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27" name="Google Shape;727;p33"/>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28" name="Google Shape;728;p33"/>
          <p:cNvSpPr txBox="1"/>
          <p:nvPr/>
        </p:nvSpPr>
        <p:spPr>
          <a:xfrm>
            <a:off x="76200" y="683828"/>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7. Contoh Kasus (jawaban)</a:t>
            </a:r>
            <a:endParaRPr/>
          </a:p>
        </p:txBody>
      </p:sp>
      <p:pic>
        <p:nvPicPr>
          <p:cNvPr id="729" name="Google Shape;729;p33"/>
          <p:cNvPicPr preferRelativeResize="0"/>
          <p:nvPr/>
        </p:nvPicPr>
        <p:blipFill rotWithShape="1">
          <a:blip r:embed="rId7">
            <a:alphaModFix/>
          </a:blip>
          <a:srcRect b="0" l="0" r="0" t="0"/>
          <a:stretch/>
        </p:blipFill>
        <p:spPr>
          <a:xfrm>
            <a:off x="579799" y="1252909"/>
            <a:ext cx="6735365" cy="5028457"/>
          </a:xfrm>
          <a:prstGeom prst="rect">
            <a:avLst/>
          </a:prstGeom>
          <a:noFill/>
          <a:ln>
            <a:noFill/>
          </a:ln>
          <a:effectLst>
            <a:outerShdw blurRad="76200" kx="-1200000" rotWithShape="0" algn="bl" sy="23000">
              <a:srgbClr val="000000">
                <a:alpha val="20000"/>
              </a:srgbClr>
            </a:outerShdw>
          </a:effectLst>
        </p:spPr>
      </p:pic>
      <p:pic>
        <p:nvPicPr>
          <p:cNvPr id="730" name="Google Shape;730;p33"/>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34" name="Shape 734"/>
        <p:cNvGrpSpPr/>
        <p:nvPr/>
      </p:nvGrpSpPr>
      <p:grpSpPr>
        <a:xfrm>
          <a:off x="0" y="0"/>
          <a:ext cx="0" cy="0"/>
          <a:chOff x="0" y="0"/>
          <a:chExt cx="0" cy="0"/>
        </a:xfrm>
      </p:grpSpPr>
      <p:sp>
        <p:nvSpPr>
          <p:cNvPr id="735" name="Google Shape;735;p34"/>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36" name="Google Shape;736;p3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37" name="Google Shape;737;p34"/>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38" name="Google Shape;738;p34"/>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39" name="Google Shape;739;p34"/>
          <p:cNvSpPr txBox="1"/>
          <p:nvPr/>
        </p:nvSpPr>
        <p:spPr>
          <a:xfrm>
            <a:off x="76200" y="683828"/>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7. Contoh Kasus (jawaban)</a:t>
            </a:r>
            <a:endParaRPr/>
          </a:p>
        </p:txBody>
      </p:sp>
      <p:pic>
        <p:nvPicPr>
          <p:cNvPr id="740" name="Google Shape;740;p34"/>
          <p:cNvPicPr preferRelativeResize="0"/>
          <p:nvPr/>
        </p:nvPicPr>
        <p:blipFill rotWithShape="1">
          <a:blip r:embed="rId7">
            <a:alphaModFix/>
          </a:blip>
          <a:srcRect b="0" l="0" r="0" t="0"/>
          <a:stretch/>
        </p:blipFill>
        <p:spPr>
          <a:xfrm>
            <a:off x="579799" y="1099928"/>
            <a:ext cx="8133235" cy="5474816"/>
          </a:xfrm>
          <a:prstGeom prst="rect">
            <a:avLst/>
          </a:prstGeom>
          <a:noFill/>
          <a:ln>
            <a:noFill/>
          </a:ln>
          <a:effectLst>
            <a:outerShdw blurRad="76200" kx="-1200000" rotWithShape="0" algn="bl" sy="23000">
              <a:srgbClr val="000000">
                <a:alpha val="20000"/>
              </a:srgbClr>
            </a:outerShdw>
          </a:effectLst>
        </p:spPr>
      </p:pic>
      <p:pic>
        <p:nvPicPr>
          <p:cNvPr id="741" name="Google Shape;741;p34"/>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80" name="Google Shape;280;p1"/>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81" name="Google Shape;281;p1"/>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282" name="Google Shape;282;p1"/>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283" name="Google Shape;283;p1"/>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Deskripsi Unit Kompetensi terkait</a:t>
            </a:r>
            <a:endParaRPr b="1" i="0" sz="2600" u="none" cap="none" strike="noStrike">
              <a:solidFill>
                <a:schemeClr val="dk1"/>
              </a:solidFill>
              <a:latin typeface="Poppins"/>
              <a:ea typeface="Poppins"/>
              <a:cs typeface="Poppins"/>
              <a:sym typeface="Poppins"/>
            </a:endParaRPr>
          </a:p>
        </p:txBody>
      </p:sp>
      <p:pic>
        <p:nvPicPr>
          <p:cNvPr id="284" name="Google Shape;284;p1"/>
          <p:cNvPicPr preferRelativeResize="0"/>
          <p:nvPr/>
        </p:nvPicPr>
        <p:blipFill rotWithShape="1">
          <a:blip r:embed="rId7">
            <a:alphaModFix/>
          </a:blip>
          <a:srcRect b="0" l="0" r="0" t="0"/>
          <a:stretch/>
        </p:blipFill>
        <p:spPr>
          <a:xfrm>
            <a:off x="5200650" y="1118870"/>
            <a:ext cx="6835407" cy="5339897"/>
          </a:xfrm>
          <a:prstGeom prst="rect">
            <a:avLst/>
          </a:prstGeom>
          <a:noFill/>
          <a:ln>
            <a:noFill/>
          </a:ln>
        </p:spPr>
      </p:pic>
      <p:pic>
        <p:nvPicPr>
          <p:cNvPr id="285" name="Google Shape;285;p1"/>
          <p:cNvPicPr preferRelativeResize="0"/>
          <p:nvPr/>
        </p:nvPicPr>
        <p:blipFill rotWithShape="1">
          <a:blip r:embed="rId8">
            <a:alphaModFix/>
          </a:blip>
          <a:srcRect b="0" l="0" r="0" t="0"/>
          <a:stretch/>
        </p:blipFill>
        <p:spPr>
          <a:xfrm>
            <a:off x="327998" y="1534970"/>
            <a:ext cx="4519987" cy="3118397"/>
          </a:xfrm>
          <a:prstGeom prst="rect">
            <a:avLst/>
          </a:prstGeom>
          <a:noFill/>
          <a:ln>
            <a:noFill/>
          </a:ln>
        </p:spPr>
      </p:pic>
      <p:sp>
        <p:nvSpPr>
          <p:cNvPr id="286" name="Google Shape;286;p1"/>
          <p:cNvSpPr/>
          <p:nvPr/>
        </p:nvSpPr>
        <p:spPr>
          <a:xfrm rot="5400000">
            <a:off x="3271961" y="3763125"/>
            <a:ext cx="819371" cy="2599855"/>
          </a:xfrm>
          <a:prstGeom prst="bentUpArrow">
            <a:avLst>
              <a:gd fmla="val 25000" name="adj1"/>
              <a:gd fmla="val 25000" name="adj2"/>
              <a:gd fmla="val 25000" name="adj3"/>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87" name="Google Shape;287;p1"/>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45" name="Shape 745"/>
        <p:cNvGrpSpPr/>
        <p:nvPr/>
      </p:nvGrpSpPr>
      <p:grpSpPr>
        <a:xfrm>
          <a:off x="0" y="0"/>
          <a:ext cx="0" cy="0"/>
          <a:chOff x="0" y="0"/>
          <a:chExt cx="0" cy="0"/>
        </a:xfrm>
      </p:grpSpPr>
      <p:sp>
        <p:nvSpPr>
          <p:cNvPr id="746" name="Google Shape;746;p35"/>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47" name="Google Shape;747;p35"/>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48" name="Google Shape;748;p35"/>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49" name="Google Shape;749;p35"/>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50" name="Google Shape;750;p35"/>
          <p:cNvSpPr txBox="1"/>
          <p:nvPr/>
        </p:nvSpPr>
        <p:spPr>
          <a:xfrm>
            <a:off x="181708" y="718847"/>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7. Contoh Kasus (Penjelasan)</a:t>
            </a:r>
            <a:endParaRPr/>
          </a:p>
        </p:txBody>
      </p:sp>
      <p:sp>
        <p:nvSpPr>
          <p:cNvPr id="751" name="Google Shape;751;p35"/>
          <p:cNvSpPr txBox="1"/>
          <p:nvPr/>
        </p:nvSpPr>
        <p:spPr>
          <a:xfrm>
            <a:off x="579799" y="1314455"/>
            <a:ext cx="10353101" cy="461664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$(document).ready(function() {...});: Ini adalah cara untuk menunggu hingga semua elemen HTML telah dimuat sebelum menjalankan kode JavaScript di dalamnya. Ini memastikan bahwa semua elemen yang kita tuju telah tersedia sebelum kita mulai berinteraksi dengan mereka.</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$("#hitungTotal"): Ini adalah selector jQuery yang menargetkan elemen dengan ID hitungTotal. Ini adalah tombol "Hitung Total" yang akan memicu perhitungan saat diklik.</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.click(function() {...});: Ini adalah metode jQuery yang menambahkan event handler untuk event "click" pada elemen yang dipilih. Fungsi yang diberikan akan dijalankan setiap kali elemen tersebut diklik.</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.each(function() {...});: Ini adalah metode jQuery yang digunakan untuk mengulangi setiap elemen dalam koleksi yang dipilih. Di sini, kita menggunakan .each untuk mengulangi setiap item makanan dalam tabel.</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$(this): Ini merujuk pada elemen yang sedang diulangi saat pengulangan. Dalam konteks ini, $(this) merujuk pada elemen .item yang sedang diproses.</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.find(".harga"): Ini adalah metode jQuery yang mencari elemen dengan kelas .harga di dalam elemen yang dipilih ($(this)). Dalam konteks ini, kita mencari elemen harga di dalam setiap baris item makanan.</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ID" sz="1400" u="none" cap="none" strike="noStrike">
                <a:solidFill>
                  <a:srgbClr val="000000"/>
                </a:solidFill>
                <a:latin typeface="Arial"/>
                <a:ea typeface="Arial"/>
                <a:cs typeface="Arial"/>
                <a:sym typeface="Arial"/>
              </a:rPr>
              <a:t>.text(): Ini adalah metode jQuery yang mengambil teks dari elemen yang dipilih. Di sini, kita mengambil teks dari elemen harga untuk mendapatkan nilai harga makanan.</a:t>
            </a:r>
            <a:endParaRPr/>
          </a:p>
        </p:txBody>
      </p:sp>
      <p:pic>
        <p:nvPicPr>
          <p:cNvPr id="752" name="Google Shape;752;p35"/>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56" name="Shape 756"/>
        <p:cNvGrpSpPr/>
        <p:nvPr/>
      </p:nvGrpSpPr>
      <p:grpSpPr>
        <a:xfrm>
          <a:off x="0" y="0"/>
          <a:ext cx="0" cy="0"/>
          <a:chOff x="0" y="0"/>
          <a:chExt cx="0" cy="0"/>
        </a:xfrm>
      </p:grpSpPr>
      <p:sp>
        <p:nvSpPr>
          <p:cNvPr id="757" name="Google Shape;757;p36"/>
          <p:cNvSpPr/>
          <p:nvPr/>
        </p:nvSpPr>
        <p:spPr>
          <a:xfrm>
            <a:off x="0" y="527"/>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58" name="Google Shape;758;p36"/>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59" name="Google Shape;759;p36"/>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60" name="Google Shape;760;p36"/>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61" name="Google Shape;761;p36"/>
          <p:cNvSpPr txBox="1"/>
          <p:nvPr/>
        </p:nvSpPr>
        <p:spPr>
          <a:xfrm>
            <a:off x="219807" y="728390"/>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Arial"/>
                <a:ea typeface="Arial"/>
                <a:cs typeface="Arial"/>
                <a:sym typeface="Arial"/>
              </a:rPr>
              <a:t>7. Contoh Kasus (Penjelasan)</a:t>
            </a:r>
            <a:endParaRPr/>
          </a:p>
        </p:txBody>
      </p:sp>
      <p:sp>
        <p:nvSpPr>
          <p:cNvPr id="762" name="Google Shape;762;p36"/>
          <p:cNvSpPr txBox="1"/>
          <p:nvPr/>
        </p:nvSpPr>
        <p:spPr>
          <a:xfrm>
            <a:off x="614099" y="1403579"/>
            <a:ext cx="10856699" cy="353943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400"/>
              <a:buFont typeface="Arial"/>
              <a:buAutoNum type="arabicPeriod" startAt="8"/>
            </a:pPr>
            <a:r>
              <a:rPr b="0" i="0" lang="en-ID" sz="1400" u="none" cap="none" strike="noStrike">
                <a:solidFill>
                  <a:srgbClr val="000000"/>
                </a:solidFill>
                <a:latin typeface="Arial"/>
                <a:ea typeface="Arial"/>
                <a:cs typeface="Arial"/>
                <a:sym typeface="Arial"/>
              </a:rPr>
              <a:t>.replace("Rp", "").replace(".", ""): Ini adalah metode JavaScript untuk menghapus karakter "Rp" dan titik dari harga yang diambil dari elemen .harga. Ini dilakukan agar harga dapat diubah menjadi angka yang dapat dihitung.</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startAt="8"/>
            </a:pPr>
            <a:r>
              <a:rPr b="0" i="0" lang="en-ID" sz="1400" u="none" cap="none" strike="noStrike">
                <a:solidFill>
                  <a:srgbClr val="000000"/>
                </a:solidFill>
                <a:latin typeface="Arial"/>
                <a:ea typeface="Arial"/>
                <a:cs typeface="Arial"/>
                <a:sym typeface="Arial"/>
              </a:rPr>
              <a:t>parseInt(): Ini adalah fungsi JavaScript yang mengonversi string menjadi bilangan bulat. Kami menggunakannya di sini untuk mengonversi harga makanan dari string menjadi angka bulat.</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startAt="8"/>
            </a:pPr>
            <a:r>
              <a:rPr b="0" i="0" lang="en-ID" sz="1400" u="none" cap="none" strike="noStrike">
                <a:solidFill>
                  <a:srgbClr val="000000"/>
                </a:solidFill>
                <a:latin typeface="Arial"/>
                <a:ea typeface="Arial"/>
                <a:cs typeface="Arial"/>
                <a:sym typeface="Arial"/>
              </a:rPr>
              <a:t>parseInt($(this).find(".jumlah").val()): Ini adalah cara untuk mendapatkan nilai jumlah pesanan untuk setiap item makanan. Kami mencari elemen input dengan kelas .jumlah di dalam setiap baris item makanan dan mengambil nilai yang dimasukkan oleh pengguna.</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startAt="8"/>
            </a:pPr>
            <a:r>
              <a:rPr b="0" i="0" lang="en-ID" sz="1400" u="none" cap="none" strike="noStrike">
                <a:solidFill>
                  <a:srgbClr val="000000"/>
                </a:solidFill>
                <a:latin typeface="Arial"/>
                <a:ea typeface="Arial"/>
                <a:cs typeface="Arial"/>
                <a:sym typeface="Arial"/>
              </a:rPr>
              <a:t>total += harga * jumlah;: Di sini, kami menghitung total pesanan dengan menambahkan jumlah harga makanan (harga dikalikan dengan jumlah pesanan) ke total sebelumnya.</a:t>
            </a:r>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startAt="8"/>
            </a:pPr>
            <a:r>
              <a:rPr b="0" i="0" lang="en-ID" sz="1400" u="none" cap="none" strike="noStrike">
                <a:solidFill>
                  <a:srgbClr val="000000"/>
                </a:solidFill>
                <a:latin typeface="Arial"/>
                <a:ea typeface="Arial"/>
                <a:cs typeface="Arial"/>
                <a:sym typeface="Arial"/>
              </a:rPr>
              <a:t>$("#totalPesanan").text("Total Pesanan: " + total.toFixed(0));: Akhirnya, kami menampilkan total pesanan di dalam elemen dengan ID totalPesanan. Kami menggunakan metode .text() untuk mengatur teks di dalam elemen tersebut menjadi string yang berisi total pesanan. Kami menggunakan .toFixed(0) untuk membulatkan total menjadi bilangan bulat tanpa desimal.</a:t>
            </a:r>
            <a:endParaRPr/>
          </a:p>
        </p:txBody>
      </p:sp>
      <p:pic>
        <p:nvPicPr>
          <p:cNvPr id="763" name="Google Shape;763;p36"/>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67" name="Shape 767"/>
        <p:cNvGrpSpPr/>
        <p:nvPr/>
      </p:nvGrpSpPr>
      <p:grpSpPr>
        <a:xfrm>
          <a:off x="0" y="0"/>
          <a:ext cx="0" cy="0"/>
          <a:chOff x="0" y="0"/>
          <a:chExt cx="0" cy="0"/>
        </a:xfrm>
      </p:grpSpPr>
      <p:sp>
        <p:nvSpPr>
          <p:cNvPr id="768" name="Google Shape;768;p3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69" name="Google Shape;769;p37"/>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70" name="Google Shape;770;p37"/>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71" name="Google Shape;771;p37"/>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72" name="Google Shape;772;p3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2.  Cara menangani Error Code</a:t>
            </a:r>
            <a:endParaRPr/>
          </a:p>
        </p:txBody>
      </p:sp>
      <p:sp>
        <p:nvSpPr>
          <p:cNvPr id="773" name="Google Shape;773;p37"/>
          <p:cNvSpPr txBox="1"/>
          <p:nvPr/>
        </p:nvSpPr>
        <p:spPr>
          <a:xfrm>
            <a:off x="837573" y="1537229"/>
            <a:ext cx="954610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2400" u="none" cap="none" strike="noStrike">
                <a:solidFill>
                  <a:srgbClr val="000000"/>
                </a:solidFill>
                <a:latin typeface="Arial"/>
                <a:ea typeface="Arial"/>
                <a:cs typeface="Arial"/>
                <a:sym typeface="Arial"/>
              </a:rPr>
              <a:t>Cakupan bahasan:</a:t>
            </a:r>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en-ID" sz="2400" u="none" cap="none" strike="noStrike">
                <a:solidFill>
                  <a:srgbClr val="000000"/>
                </a:solidFill>
                <a:latin typeface="Arial"/>
                <a:ea typeface="Arial"/>
                <a:cs typeface="Arial"/>
                <a:sym typeface="Arial"/>
              </a:rPr>
              <a:t>Error yang sering muncul di HTML  dan cara mengatasinya</a:t>
            </a:r>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en-ID" sz="2400" u="none" cap="none" strike="noStrike">
                <a:solidFill>
                  <a:srgbClr val="000000"/>
                </a:solidFill>
                <a:latin typeface="Arial"/>
                <a:ea typeface="Arial"/>
                <a:cs typeface="Arial"/>
                <a:sym typeface="Arial"/>
              </a:rPr>
              <a:t>Error yang sering muncul di PHP dan cara mengatasinya</a:t>
            </a:r>
            <a:endParaRPr/>
          </a:p>
        </p:txBody>
      </p:sp>
      <p:pic>
        <p:nvPicPr>
          <p:cNvPr id="774" name="Google Shape;774;p3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78" name="Shape 778"/>
        <p:cNvGrpSpPr/>
        <p:nvPr/>
      </p:nvGrpSpPr>
      <p:grpSpPr>
        <a:xfrm>
          <a:off x="0" y="0"/>
          <a:ext cx="0" cy="0"/>
          <a:chOff x="0" y="0"/>
          <a:chExt cx="0" cy="0"/>
        </a:xfrm>
      </p:grpSpPr>
      <p:sp>
        <p:nvSpPr>
          <p:cNvPr id="779" name="Google Shape;779;p3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80" name="Google Shape;780;p38"/>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81" name="Google Shape;781;p38"/>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82" name="Google Shape;782;p38"/>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83" name="Google Shape;783;p38"/>
          <p:cNvSpPr txBox="1"/>
          <p:nvPr/>
        </p:nvSpPr>
        <p:spPr>
          <a:xfrm>
            <a:off x="752873" y="586302"/>
            <a:ext cx="991656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2800" u="none" cap="none" strike="noStrike">
                <a:solidFill>
                  <a:srgbClr val="0D0D0D"/>
                </a:solidFill>
                <a:latin typeface="Arial"/>
                <a:ea typeface="Arial"/>
                <a:cs typeface="Arial"/>
                <a:sym typeface="Arial"/>
              </a:rPr>
              <a:t>Error yang sering muncul di HTML  dan cara mengatasinya</a:t>
            </a:r>
            <a:endParaRPr/>
          </a:p>
        </p:txBody>
      </p:sp>
      <p:sp>
        <p:nvSpPr>
          <p:cNvPr id="784" name="Google Shape;784;p38"/>
          <p:cNvSpPr/>
          <p:nvPr/>
        </p:nvSpPr>
        <p:spPr>
          <a:xfrm>
            <a:off x="752873" y="1264844"/>
            <a:ext cx="10170231" cy="5262979"/>
          </a:xfrm>
          <a:prstGeom prst="rect">
            <a:avLst/>
          </a:prstGeom>
          <a:solidFill>
            <a:srgbClr val="FFFFFF"/>
          </a:solidFill>
          <a:ln>
            <a:noFill/>
          </a:ln>
        </p:spPr>
        <p:txBody>
          <a:bodyPr anchorCtr="0" anchor="ctr" bIns="45700" lIns="228525" spcFirstLastPara="1" rIns="91425" wrap="square" tIns="45700">
            <a:spAutoFit/>
          </a:bodyPr>
          <a:lstStyle/>
          <a:p>
            <a:pPr indent="-228600" lvl="0" marL="22860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Quattrocento Sans"/>
                <a:ea typeface="Quattrocento Sans"/>
                <a:cs typeface="Quattrocento Sans"/>
                <a:sym typeface="Quattrocento Sans"/>
              </a:rPr>
              <a:t>Tag Tidak Tertutup</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Contoh: </a:t>
            </a:r>
            <a:r>
              <a:rPr b="1" i="0" lang="en-ID" sz="1400" u="none" cap="none" strike="noStrike">
                <a:solidFill>
                  <a:srgbClr val="0D0D0D"/>
                </a:solidFill>
                <a:latin typeface="Ubuntu Mono"/>
                <a:ea typeface="Ubuntu Mono"/>
                <a:cs typeface="Ubuntu Mono"/>
                <a:sym typeface="Ubuntu Mono"/>
              </a:rPr>
              <a:t>&lt;p&gt;Paragraf ini tidak pernah ditutup.</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Cara Mengatasi: Pastikan setiap tag pembuka memiliki tag penutup yang sesuai.</a:t>
            </a:r>
            <a:br>
              <a:rPr b="0" i="0" lang="en-ID" sz="1400" u="none" cap="none" strike="noStrike">
                <a:solidFill>
                  <a:srgbClr val="0D0D0D"/>
                </a:solidFill>
                <a:latin typeface="Quattrocento Sans"/>
                <a:ea typeface="Quattrocento Sans"/>
                <a:cs typeface="Quattrocento Sans"/>
                <a:sym typeface="Quattrocento Sans"/>
              </a:rPr>
            </a:br>
            <a:r>
              <a:rPr b="1" i="0" lang="en-ID" sz="1400" u="none" cap="none" strike="noStrike">
                <a:solidFill>
                  <a:srgbClr val="0D0D0D"/>
                </a:solidFill>
                <a:latin typeface="Ubuntu Mono"/>
                <a:ea typeface="Ubuntu Mono"/>
                <a:cs typeface="Ubuntu Mono"/>
                <a:sym typeface="Ubuntu Mono"/>
              </a:rPr>
              <a:t>&lt;p&gt;Paragraf ini sekarang ditutup.&lt;/p&gt;</a:t>
            </a:r>
            <a:endParaRPr/>
          </a:p>
          <a:p>
            <a:pPr indent="-139700" lvl="0" marL="2286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Quattrocento Sans"/>
                <a:ea typeface="Quattrocento Sans"/>
                <a:cs typeface="Quattrocento Sans"/>
                <a:sym typeface="Quattrocento Sans"/>
              </a:rPr>
              <a:t>Atribut Tanpa Tanda Kutip</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Contoh: </a:t>
            </a:r>
            <a:r>
              <a:rPr b="1" i="0" lang="en-ID" sz="1400" u="none" cap="none" strike="noStrike">
                <a:solidFill>
                  <a:srgbClr val="0D0D0D"/>
                </a:solidFill>
                <a:latin typeface="Ubuntu Mono"/>
                <a:ea typeface="Ubuntu Mono"/>
                <a:cs typeface="Ubuntu Mono"/>
                <a:sym typeface="Ubuntu Mono"/>
              </a:rPr>
              <a:t>&lt;a href=http://example.com&gt;Link&lt;/a&gt;</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Cara Mengatasi: Bungkus nilai atribut dengan tanda kutip.</a:t>
            </a:r>
            <a:br>
              <a:rPr b="0" i="0" lang="en-ID" sz="1400" u="none" cap="none" strike="noStrike">
                <a:solidFill>
                  <a:srgbClr val="0D0D0D"/>
                </a:solidFill>
                <a:latin typeface="Quattrocento Sans"/>
                <a:ea typeface="Quattrocento Sans"/>
                <a:cs typeface="Quattrocento Sans"/>
                <a:sym typeface="Quattrocento Sans"/>
              </a:rPr>
            </a:br>
            <a:r>
              <a:rPr b="1" i="0" lang="en-ID" sz="1400" u="none" cap="none" strike="noStrike">
                <a:solidFill>
                  <a:srgbClr val="0D0D0D"/>
                </a:solidFill>
                <a:latin typeface="Ubuntu Mono"/>
                <a:ea typeface="Ubuntu Mono"/>
                <a:cs typeface="Ubuntu Mono"/>
                <a:sym typeface="Ubuntu Mono"/>
              </a:rPr>
              <a:t>&lt;a href="http://example.com"&gt;Link&lt;/a&gt;</a:t>
            </a:r>
            <a:endParaRPr/>
          </a:p>
          <a:p>
            <a:pPr indent="-139700" lvl="0" marL="2286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Quattrocento Sans"/>
                <a:ea typeface="Quattrocento Sans"/>
                <a:cs typeface="Quattrocento Sans"/>
                <a:sym typeface="Quattrocento Sans"/>
              </a:rPr>
              <a:t>Elemen Bersarang yang Salah</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Contoh: </a:t>
            </a:r>
            <a:r>
              <a:rPr b="1" i="0" lang="en-ID" sz="1400" u="none" cap="none" strike="noStrike">
                <a:solidFill>
                  <a:srgbClr val="0D0D0D"/>
                </a:solidFill>
                <a:latin typeface="Ubuntu Mono"/>
                <a:ea typeface="Ubuntu Mono"/>
                <a:cs typeface="Ubuntu Mono"/>
                <a:sym typeface="Ubuntu Mono"/>
              </a:rPr>
              <a:t>&lt;b&gt;&lt;i&gt;Text&lt;/b&gt;&lt;/i&gt;</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Cara Mengatasi: Pastikan elemen bersarang ditutup dalam urutan yang benar.</a:t>
            </a:r>
            <a:br>
              <a:rPr b="0" i="0" lang="en-ID" sz="1400" u="none" cap="none" strike="noStrike">
                <a:solidFill>
                  <a:srgbClr val="0D0D0D"/>
                </a:solidFill>
                <a:latin typeface="Quattrocento Sans"/>
                <a:ea typeface="Quattrocento Sans"/>
                <a:cs typeface="Quattrocento Sans"/>
                <a:sym typeface="Quattrocento Sans"/>
              </a:rPr>
            </a:br>
            <a:r>
              <a:rPr b="1" i="0" lang="en-ID" sz="1400" u="none" cap="none" strike="noStrike">
                <a:solidFill>
                  <a:srgbClr val="0D0D0D"/>
                </a:solidFill>
                <a:latin typeface="Ubuntu Mono"/>
                <a:ea typeface="Ubuntu Mono"/>
                <a:cs typeface="Ubuntu Mono"/>
                <a:sym typeface="Ubuntu Mono"/>
              </a:rPr>
              <a:t>&lt;b&gt;&lt;i&gt;Text&lt;/i&gt;&lt;/b&gt;</a:t>
            </a:r>
            <a:endParaRPr/>
          </a:p>
          <a:p>
            <a:pPr indent="-139700" lvl="0" marL="2286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Quattrocento Sans"/>
                <a:ea typeface="Quattrocento Sans"/>
                <a:cs typeface="Quattrocento Sans"/>
                <a:sym typeface="Quattrocento Sans"/>
              </a:rPr>
              <a:t>Menggunakan Elemen yang Tidak Sesuai Standar atau Usang</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Contoh: </a:t>
            </a:r>
            <a:r>
              <a:rPr b="1" i="0" lang="en-ID" sz="1400" u="none" cap="none" strike="noStrike">
                <a:solidFill>
                  <a:srgbClr val="0D0D0D"/>
                </a:solidFill>
                <a:latin typeface="Ubuntu Mono"/>
                <a:ea typeface="Ubuntu Mono"/>
                <a:cs typeface="Ubuntu Mono"/>
                <a:sym typeface="Ubuntu Mono"/>
              </a:rPr>
              <a:t>&lt;font size="3"&gt;Text&lt;/font&gt;</a:t>
            </a:r>
            <a:r>
              <a:rPr b="0" i="0" lang="en-ID" sz="1400" u="none" cap="none" strike="noStrike">
                <a:solidFill>
                  <a:srgbClr val="0D0D0D"/>
                </a:solidFill>
                <a:latin typeface="Quattrocento Sans"/>
                <a:ea typeface="Quattrocento Sans"/>
                <a:cs typeface="Quattrocento Sans"/>
                <a:sym typeface="Quattrocento Sans"/>
              </a:rPr>
              <a:t> (elemen </a:t>
            </a:r>
            <a:r>
              <a:rPr b="1" i="0" lang="en-ID" sz="1400" u="none" cap="none" strike="noStrike">
                <a:solidFill>
                  <a:srgbClr val="0D0D0D"/>
                </a:solidFill>
                <a:latin typeface="Ubuntu Mono"/>
                <a:ea typeface="Ubuntu Mono"/>
                <a:cs typeface="Ubuntu Mono"/>
                <a:sym typeface="Ubuntu Mono"/>
              </a:rPr>
              <a:t>&lt;font&gt;</a:t>
            </a:r>
            <a:r>
              <a:rPr b="0" i="0" lang="en-ID" sz="1400" u="none" cap="none" strike="noStrike">
                <a:solidFill>
                  <a:srgbClr val="0D0D0D"/>
                </a:solidFill>
                <a:latin typeface="Quattrocento Sans"/>
                <a:ea typeface="Quattrocento Sans"/>
                <a:cs typeface="Quattrocento Sans"/>
                <a:sym typeface="Quattrocento Sans"/>
              </a:rPr>
              <a:t> sudah usang)</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Cara Mengatasi: Gunakan CSS untuk styling.</a:t>
            </a:r>
            <a:br>
              <a:rPr b="0" i="0" lang="en-ID" sz="1400" u="none" cap="none" strike="noStrike">
                <a:solidFill>
                  <a:srgbClr val="0D0D0D"/>
                </a:solidFill>
                <a:latin typeface="Quattrocento Sans"/>
                <a:ea typeface="Quattrocento Sans"/>
                <a:cs typeface="Quattrocento Sans"/>
                <a:sym typeface="Quattrocento Sans"/>
              </a:rPr>
            </a:br>
            <a:r>
              <a:rPr b="1" i="0" lang="en-ID" sz="1400" u="none" cap="none" strike="noStrike">
                <a:solidFill>
                  <a:srgbClr val="0D0D0D"/>
                </a:solidFill>
                <a:latin typeface="Ubuntu Mono"/>
                <a:ea typeface="Ubuntu Mono"/>
                <a:cs typeface="Ubuntu Mono"/>
                <a:sym typeface="Ubuntu Mono"/>
              </a:rPr>
              <a:t>&lt;span style="font-size: 16px;"&gt;Text&lt;/span&gt;</a:t>
            </a:r>
            <a:endParaRPr/>
          </a:p>
          <a:p>
            <a:pPr indent="-139700" lvl="0" marL="22860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Quattrocento Sans"/>
                <a:ea typeface="Quattrocento Sans"/>
                <a:cs typeface="Quattrocento Sans"/>
                <a:sym typeface="Quattrocento Sans"/>
              </a:rPr>
              <a:t>Kesalahan DOCTYPE</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Contoh: Kesalahan atau ketiadaan deklarasi DOCTYPE.</a:t>
            </a:r>
            <a:br>
              <a:rPr b="0" i="0" lang="en-ID" sz="1400" u="none" cap="none" strike="noStrike">
                <a:solidFill>
                  <a:srgbClr val="0D0D0D"/>
                </a:solidFill>
                <a:latin typeface="Quattrocento Sans"/>
                <a:ea typeface="Quattrocento Sans"/>
                <a:cs typeface="Quattrocento Sans"/>
                <a:sym typeface="Quattrocento Sans"/>
              </a:rPr>
            </a:br>
            <a:r>
              <a:rPr b="0" i="0" lang="en-ID" sz="1400" u="none" cap="none" strike="noStrike">
                <a:solidFill>
                  <a:srgbClr val="0D0D0D"/>
                </a:solidFill>
                <a:latin typeface="Quattrocento Sans"/>
                <a:ea typeface="Quattrocento Sans"/>
                <a:cs typeface="Quattrocento Sans"/>
                <a:sym typeface="Quattrocento Sans"/>
              </a:rPr>
              <a:t>Cara Mengatasi: Pastikan dokumen HTML dimulai dengan DOCTYPE yang benar.</a:t>
            </a:r>
            <a:br>
              <a:rPr b="0" i="0" lang="en-ID" sz="1400" u="none" cap="none" strike="noStrike">
                <a:solidFill>
                  <a:srgbClr val="0D0D0D"/>
                </a:solidFill>
                <a:latin typeface="Quattrocento Sans"/>
                <a:ea typeface="Quattrocento Sans"/>
                <a:cs typeface="Quattrocento Sans"/>
                <a:sym typeface="Quattrocento Sans"/>
              </a:rPr>
            </a:br>
            <a:r>
              <a:rPr b="1" i="0" lang="en-ID" sz="1400" u="none" cap="none" strike="noStrike">
                <a:solidFill>
                  <a:srgbClr val="0D0D0D"/>
                </a:solidFill>
                <a:latin typeface="Ubuntu Mono"/>
                <a:ea typeface="Ubuntu Mono"/>
                <a:cs typeface="Ubuntu Mono"/>
                <a:sym typeface="Ubuntu Mono"/>
              </a:rPr>
              <a:t>&lt;!DOCTYPE html&gt;</a:t>
            </a:r>
            <a:endParaRPr b="0" i="0" sz="1400" u="none" cap="none" strike="noStrike">
              <a:solidFill>
                <a:schemeClr val="dk1"/>
              </a:solidFill>
              <a:latin typeface="Arial"/>
              <a:ea typeface="Arial"/>
              <a:cs typeface="Arial"/>
              <a:sym typeface="Arial"/>
            </a:endParaRPr>
          </a:p>
        </p:txBody>
      </p:sp>
      <p:pic>
        <p:nvPicPr>
          <p:cNvPr id="785" name="Google Shape;785;p38"/>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89" name="Shape 789"/>
        <p:cNvGrpSpPr/>
        <p:nvPr/>
      </p:nvGrpSpPr>
      <p:grpSpPr>
        <a:xfrm>
          <a:off x="0" y="0"/>
          <a:ext cx="0" cy="0"/>
          <a:chOff x="0" y="0"/>
          <a:chExt cx="0" cy="0"/>
        </a:xfrm>
      </p:grpSpPr>
      <p:sp>
        <p:nvSpPr>
          <p:cNvPr id="790" name="Google Shape;790;p39"/>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791" name="Google Shape;791;p39"/>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792" name="Google Shape;792;p39"/>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793" name="Google Shape;793;p39"/>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794" name="Google Shape;794;p39"/>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ID" sz="2400" u="none" cap="none" strike="noStrike">
                <a:solidFill>
                  <a:srgbClr val="0D0D0D"/>
                </a:solidFill>
                <a:latin typeface="Arial"/>
                <a:ea typeface="Arial"/>
                <a:cs typeface="Arial"/>
                <a:sym typeface="Arial"/>
              </a:rPr>
              <a:t>2.1 Error yang sering muncul di PHP  dan cara mengatasinya</a:t>
            </a:r>
            <a:endParaRPr/>
          </a:p>
        </p:txBody>
      </p:sp>
      <p:sp>
        <p:nvSpPr>
          <p:cNvPr id="795" name="Google Shape;795;p39"/>
          <p:cNvSpPr txBox="1"/>
          <p:nvPr/>
        </p:nvSpPr>
        <p:spPr>
          <a:xfrm>
            <a:off x="667650" y="1097115"/>
            <a:ext cx="991656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D0D0D"/>
                </a:solidFill>
                <a:latin typeface="Arial"/>
                <a:ea typeface="Arial"/>
                <a:cs typeface="Arial"/>
                <a:sym typeface="Arial"/>
              </a:rPr>
              <a:t>1. Parse Error (Syntax Error)</a:t>
            </a:r>
            <a:endParaRPr/>
          </a:p>
          <a:p>
            <a:pPr indent="0" lvl="0" marL="0"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Error ini terjadi ketika ada kesalahan sintaks dalam kode PHP. Biasanya karena kekurangan tanda seperti titik koma (;), kurung, tanda kutip, atau kesalahan pengetikan lainnya.</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39"/>
          <p:cNvSpPr txBox="1"/>
          <p:nvPr/>
        </p:nvSpPr>
        <p:spPr>
          <a:xfrm>
            <a:off x="667650" y="2045759"/>
            <a:ext cx="611256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&lt;?php</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echo "Hello, world"</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?&gt;</a:t>
            </a:r>
            <a:endParaRPr/>
          </a:p>
        </p:txBody>
      </p:sp>
      <p:sp>
        <p:nvSpPr>
          <p:cNvPr id="797" name="Google Shape;797;p39"/>
          <p:cNvSpPr/>
          <p:nvPr/>
        </p:nvSpPr>
        <p:spPr>
          <a:xfrm>
            <a:off x="662715" y="3054820"/>
            <a:ext cx="4963218" cy="492443"/>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D0D0D"/>
              </a:buClr>
              <a:buSzPts val="1200"/>
              <a:buFont typeface="Arial"/>
              <a:buNone/>
            </a:pPr>
            <a:r>
              <a:rPr b="1" i="0" lang="en-ID" sz="1200" u="none" cap="none" strike="noStrike">
                <a:solidFill>
                  <a:srgbClr val="0D0D0D"/>
                </a:solidFill>
                <a:latin typeface="Arial"/>
                <a:ea typeface="Arial"/>
                <a:cs typeface="Arial"/>
                <a:sym typeface="Arial"/>
              </a:rPr>
              <a:t>Cara Mengatasi:</a:t>
            </a:r>
            <a:r>
              <a:rPr b="0" i="0" lang="en-ID" sz="1200" u="none" cap="none" strike="noStrike">
                <a:solidFill>
                  <a:srgbClr val="0D0D0D"/>
                </a:solidFill>
                <a:latin typeface="Arial"/>
                <a:ea typeface="Arial"/>
                <a:cs typeface="Arial"/>
                <a:sym typeface="Arial"/>
              </a:rPr>
              <a:t> </a:t>
            </a:r>
            <a:endParaRPr/>
          </a:p>
          <a:p>
            <a:pPr indent="0" lvl="0" marL="0" marR="0" rtl="0" algn="l">
              <a:lnSpc>
                <a:spcPct val="100000"/>
              </a:lnSpc>
              <a:spcBef>
                <a:spcPts val="0"/>
              </a:spcBef>
              <a:spcAft>
                <a:spcPts val="0"/>
              </a:spcAft>
              <a:buClr>
                <a:srgbClr val="0D0D0D"/>
              </a:buClr>
              <a:buSzPts val="1200"/>
              <a:buFont typeface="Arial"/>
              <a:buNone/>
            </a:pPr>
            <a:r>
              <a:rPr b="0" i="0" lang="en-ID" sz="1200" u="none" cap="none" strike="noStrike">
                <a:solidFill>
                  <a:srgbClr val="0D0D0D"/>
                </a:solidFill>
                <a:latin typeface="Arial"/>
                <a:ea typeface="Arial"/>
                <a:cs typeface="Arial"/>
                <a:sym typeface="Arial"/>
              </a:rPr>
              <a:t>Periksa dan tambahkan titik koma (;)  yang hilang di akhir pernyataan </a:t>
            </a:r>
            <a:r>
              <a:rPr b="1" i="0" lang="en-ID" sz="1400" u="none" cap="none" strike="noStrike">
                <a:solidFill>
                  <a:srgbClr val="0D0D0D"/>
                </a:solidFill>
                <a:latin typeface="Arial"/>
                <a:ea typeface="Arial"/>
                <a:cs typeface="Arial"/>
                <a:sym typeface="Arial"/>
              </a:rPr>
              <a:t>echo</a:t>
            </a:r>
            <a:r>
              <a:rPr b="0" i="0" lang="en-ID" sz="1200" u="none" cap="none" strike="noStrike">
                <a:solidFill>
                  <a:srgbClr val="0D0D0D"/>
                </a:solidFill>
                <a:latin typeface="Arial"/>
                <a:ea typeface="Arial"/>
                <a:cs typeface="Arial"/>
                <a:sym typeface="Arial"/>
              </a:rPr>
              <a:t>.</a:t>
            </a:r>
            <a:r>
              <a:rPr b="0" i="0" lang="en-ID" sz="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798" name="Google Shape;798;p39"/>
          <p:cNvSpPr txBox="1"/>
          <p:nvPr/>
        </p:nvSpPr>
        <p:spPr>
          <a:xfrm>
            <a:off x="733056" y="3704246"/>
            <a:ext cx="655982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&lt;?php</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echo "Hello, world";</a:t>
            </a:r>
            <a:endParaRPr/>
          </a:p>
          <a:p>
            <a:pPr indent="0" lvl="0" marL="0" marR="0" rtl="0" algn="l">
              <a:lnSpc>
                <a:spcPct val="100000"/>
              </a:lnSpc>
              <a:spcBef>
                <a:spcPts val="0"/>
              </a:spcBef>
              <a:spcAft>
                <a:spcPts val="0"/>
              </a:spcAft>
              <a:buNone/>
            </a:pPr>
            <a:r>
              <a:rPr b="0" i="0" lang="en-ID" sz="1400" u="none" cap="none" strike="noStrike">
                <a:solidFill>
                  <a:srgbClr val="000000"/>
                </a:solidFill>
                <a:latin typeface="Arial"/>
                <a:ea typeface="Arial"/>
                <a:cs typeface="Arial"/>
                <a:sym typeface="Arial"/>
              </a:rPr>
              <a:t>?&gt;</a:t>
            </a:r>
            <a:endParaRPr/>
          </a:p>
        </p:txBody>
      </p:sp>
      <p:pic>
        <p:nvPicPr>
          <p:cNvPr id="799" name="Google Shape;799;p39"/>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03" name="Shape 803"/>
        <p:cNvGrpSpPr/>
        <p:nvPr/>
      </p:nvGrpSpPr>
      <p:grpSpPr>
        <a:xfrm>
          <a:off x="0" y="0"/>
          <a:ext cx="0" cy="0"/>
          <a:chOff x="0" y="0"/>
          <a:chExt cx="0" cy="0"/>
        </a:xfrm>
      </p:grpSpPr>
      <p:sp>
        <p:nvSpPr>
          <p:cNvPr id="804" name="Google Shape;804;p40"/>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05" name="Google Shape;805;p40"/>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06" name="Google Shape;806;p40"/>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07" name="Google Shape;807;p40"/>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08" name="Google Shape;808;p40"/>
          <p:cNvSpPr txBox="1"/>
          <p:nvPr/>
        </p:nvSpPr>
        <p:spPr>
          <a:xfrm>
            <a:off x="837574" y="982975"/>
            <a:ext cx="991656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600" u="none" cap="none" strike="noStrike">
                <a:solidFill>
                  <a:srgbClr val="0D0D0D"/>
                </a:solidFill>
                <a:latin typeface="Arial"/>
                <a:ea typeface="Arial"/>
                <a:cs typeface="Arial"/>
                <a:sym typeface="Arial"/>
              </a:rPr>
              <a:t> 2. Fatal Error</a:t>
            </a:r>
            <a:endParaRPr/>
          </a:p>
          <a:p>
            <a:pPr indent="0" lvl="0" marL="0" marR="0" rtl="0" algn="l">
              <a:lnSpc>
                <a:spcPct val="100000"/>
              </a:lnSpc>
              <a:spcBef>
                <a:spcPts val="0"/>
              </a:spcBef>
              <a:spcAft>
                <a:spcPts val="0"/>
              </a:spcAft>
              <a:buNone/>
            </a:pPr>
            <a:r>
              <a:rPr b="0" i="0" lang="en-ID" sz="1600" u="none" cap="none" strike="noStrike">
                <a:solidFill>
                  <a:srgbClr val="0D0D0D"/>
                </a:solidFill>
                <a:latin typeface="Arial"/>
                <a:ea typeface="Arial"/>
                <a:cs typeface="Arial"/>
                <a:sym typeface="Arial"/>
              </a:rPr>
              <a:t>Fatal error terjadi ketika PHP tidak dapat melanjutkan proses eksekusi skrip karena adanya kesalahan seperti memanggil fungsi yang tidak didefinisikan atau mengakses properti dari non-objek.</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id="809" name="Google Shape;809;p40"/>
          <p:cNvPicPr preferRelativeResize="0"/>
          <p:nvPr/>
        </p:nvPicPr>
        <p:blipFill rotWithShape="1">
          <a:blip r:embed="rId7">
            <a:alphaModFix/>
          </a:blip>
          <a:srcRect b="0" l="0" r="0" t="0"/>
          <a:stretch/>
        </p:blipFill>
        <p:spPr>
          <a:xfrm>
            <a:off x="980315" y="4576172"/>
            <a:ext cx="10036410" cy="2034716"/>
          </a:xfrm>
          <a:prstGeom prst="rect">
            <a:avLst/>
          </a:prstGeom>
          <a:noFill/>
          <a:ln>
            <a:noFill/>
          </a:ln>
        </p:spPr>
      </p:pic>
      <p:pic>
        <p:nvPicPr>
          <p:cNvPr id="810" name="Google Shape;810;p40"/>
          <p:cNvPicPr preferRelativeResize="0"/>
          <p:nvPr/>
        </p:nvPicPr>
        <p:blipFill rotWithShape="1">
          <a:blip r:embed="rId8">
            <a:alphaModFix/>
          </a:blip>
          <a:srcRect b="0" l="0" r="0" t="0"/>
          <a:stretch/>
        </p:blipFill>
        <p:spPr>
          <a:xfrm>
            <a:off x="1061048" y="1931803"/>
            <a:ext cx="5944115" cy="2644369"/>
          </a:xfrm>
          <a:prstGeom prst="rect">
            <a:avLst/>
          </a:prstGeom>
          <a:noFill/>
          <a:ln>
            <a:noFill/>
          </a:ln>
        </p:spPr>
      </p:pic>
      <p:pic>
        <p:nvPicPr>
          <p:cNvPr id="811" name="Google Shape;811;p40"/>
          <p:cNvPicPr preferRelativeResize="0"/>
          <p:nvPr/>
        </p:nvPicPr>
        <p:blipFill>
          <a:blip r:embed="rId9">
            <a:alphaModFix/>
          </a:blip>
          <a:stretch>
            <a:fillRect/>
          </a:stretch>
        </p:blipFill>
        <p:spPr>
          <a:xfrm>
            <a:off x="0" y="12747"/>
            <a:ext cx="12192000" cy="39289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15" name="Shape 815"/>
        <p:cNvGrpSpPr/>
        <p:nvPr/>
      </p:nvGrpSpPr>
      <p:grpSpPr>
        <a:xfrm>
          <a:off x="0" y="0"/>
          <a:ext cx="0" cy="0"/>
          <a:chOff x="0" y="0"/>
          <a:chExt cx="0" cy="0"/>
        </a:xfrm>
      </p:grpSpPr>
      <p:sp>
        <p:nvSpPr>
          <p:cNvPr id="816" name="Google Shape;816;p4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17" name="Google Shape;817;p41"/>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18" name="Google Shape;818;p41"/>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19" name="Google Shape;819;p41"/>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20" name="Google Shape;820;p41"/>
          <p:cNvSpPr txBox="1"/>
          <p:nvPr/>
        </p:nvSpPr>
        <p:spPr>
          <a:xfrm>
            <a:off x="837574" y="1118870"/>
            <a:ext cx="991656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600" u="none" cap="none" strike="noStrike">
                <a:solidFill>
                  <a:srgbClr val="0D0D0D"/>
                </a:solidFill>
                <a:latin typeface="Arial"/>
                <a:ea typeface="Arial"/>
                <a:cs typeface="Arial"/>
                <a:sym typeface="Arial"/>
              </a:rPr>
              <a:t>Cara mengatasi Fatal Error</a:t>
            </a:r>
            <a:endParaRPr/>
          </a:p>
          <a:p>
            <a:pPr indent="0" lvl="0" marL="0" marR="0" rtl="0" algn="l">
              <a:lnSpc>
                <a:spcPct val="100000"/>
              </a:lnSpc>
              <a:spcBef>
                <a:spcPts val="0"/>
              </a:spcBef>
              <a:spcAft>
                <a:spcPts val="0"/>
              </a:spcAft>
              <a:buNone/>
            </a:pPr>
            <a:r>
              <a:rPr b="0" i="0" lang="en-ID" sz="1600" u="none" cap="none" strike="noStrike">
                <a:solidFill>
                  <a:srgbClr val="0D0D0D"/>
                </a:solidFill>
                <a:latin typeface="Arial"/>
                <a:ea typeface="Arial"/>
                <a:cs typeface="Arial"/>
                <a:sym typeface="Arial"/>
              </a:rPr>
              <a:t>Pastikan nama fungsi yang dipanggil sudah benar.</a:t>
            </a:r>
            <a:endParaRPr b="0" i="0" sz="1600" u="none" cap="none" strike="noStrike">
              <a:solidFill>
                <a:srgbClr val="000000"/>
              </a:solidFill>
              <a:latin typeface="Arial"/>
              <a:ea typeface="Arial"/>
              <a:cs typeface="Arial"/>
              <a:sym typeface="Arial"/>
            </a:endParaRPr>
          </a:p>
        </p:txBody>
      </p:sp>
      <p:pic>
        <p:nvPicPr>
          <p:cNvPr id="821" name="Google Shape;821;p41"/>
          <p:cNvPicPr preferRelativeResize="0"/>
          <p:nvPr/>
        </p:nvPicPr>
        <p:blipFill rotWithShape="1">
          <a:blip r:embed="rId7">
            <a:alphaModFix/>
          </a:blip>
          <a:srcRect b="0" l="0" r="0" t="0"/>
          <a:stretch/>
        </p:blipFill>
        <p:spPr>
          <a:xfrm>
            <a:off x="837574" y="1839540"/>
            <a:ext cx="6980525" cy="2301439"/>
          </a:xfrm>
          <a:prstGeom prst="rect">
            <a:avLst/>
          </a:prstGeom>
          <a:noFill/>
          <a:ln>
            <a:noFill/>
          </a:ln>
        </p:spPr>
      </p:pic>
      <p:pic>
        <p:nvPicPr>
          <p:cNvPr id="822" name="Google Shape;822;p41"/>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26" name="Shape 826"/>
        <p:cNvGrpSpPr/>
        <p:nvPr/>
      </p:nvGrpSpPr>
      <p:grpSpPr>
        <a:xfrm>
          <a:off x="0" y="0"/>
          <a:ext cx="0" cy="0"/>
          <a:chOff x="0" y="0"/>
          <a:chExt cx="0" cy="0"/>
        </a:xfrm>
      </p:grpSpPr>
      <p:sp>
        <p:nvSpPr>
          <p:cNvPr id="827" name="Google Shape;827;p4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28" name="Google Shape;828;p42"/>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29" name="Google Shape;829;p42"/>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30" name="Google Shape;830;p42"/>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31" name="Google Shape;831;p42"/>
          <p:cNvSpPr txBox="1"/>
          <p:nvPr/>
        </p:nvSpPr>
        <p:spPr>
          <a:xfrm>
            <a:off x="837574" y="982975"/>
            <a:ext cx="991656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600" u="none" cap="none" strike="noStrike">
                <a:solidFill>
                  <a:srgbClr val="0D0D0D"/>
                </a:solidFill>
                <a:latin typeface="Arial"/>
                <a:ea typeface="Arial"/>
                <a:cs typeface="Arial"/>
                <a:sym typeface="Arial"/>
              </a:rPr>
              <a:t>3. Warning</a:t>
            </a:r>
            <a:endParaRPr/>
          </a:p>
          <a:p>
            <a:pPr indent="0" lvl="0" marL="0" marR="0" rtl="0" algn="l">
              <a:lnSpc>
                <a:spcPct val="100000"/>
              </a:lnSpc>
              <a:spcBef>
                <a:spcPts val="0"/>
              </a:spcBef>
              <a:spcAft>
                <a:spcPts val="0"/>
              </a:spcAft>
              <a:buNone/>
            </a:pPr>
            <a:r>
              <a:rPr b="0" i="0" lang="en-ID" sz="1600" u="none" cap="none" strike="noStrike">
                <a:solidFill>
                  <a:srgbClr val="0D0D0D"/>
                </a:solidFill>
                <a:latin typeface="Arial"/>
                <a:ea typeface="Arial"/>
                <a:cs typeface="Arial"/>
                <a:sym typeface="Arial"/>
              </a:rPr>
              <a:t>Warning biasanya terjadi saat PHP menemukan sesuatu yang bisa menjadi masalah, tapi tidak menghentikan eksekusi skrip. Contohnya, menginclude file yang tidak ada.</a:t>
            </a:r>
            <a:endParaRPr/>
          </a:p>
          <a:p>
            <a:pPr indent="0" lvl="0" marL="0" marR="0" rtl="0" algn="l">
              <a:lnSpc>
                <a:spcPct val="100000"/>
              </a:lnSpc>
              <a:spcBef>
                <a:spcPts val="0"/>
              </a:spcBef>
              <a:spcAft>
                <a:spcPts val="0"/>
              </a:spcAft>
              <a:buNone/>
            </a:pPr>
            <a:r>
              <a:t/>
            </a:r>
            <a:endParaRPr b="0" i="0" sz="1600" u="none" cap="none" strike="noStrike">
              <a:solidFill>
                <a:srgbClr val="0D0D0D"/>
              </a:solidFill>
              <a:latin typeface="Arial"/>
              <a:ea typeface="Arial"/>
              <a:cs typeface="Arial"/>
              <a:sym typeface="Arial"/>
            </a:endParaRPr>
          </a:p>
        </p:txBody>
      </p:sp>
      <p:pic>
        <p:nvPicPr>
          <p:cNvPr id="832" name="Google Shape;832;p42"/>
          <p:cNvPicPr preferRelativeResize="0"/>
          <p:nvPr/>
        </p:nvPicPr>
        <p:blipFill rotWithShape="1">
          <a:blip r:embed="rId7">
            <a:alphaModFix/>
          </a:blip>
          <a:srcRect b="0" l="0" r="0" t="0"/>
          <a:stretch/>
        </p:blipFill>
        <p:spPr>
          <a:xfrm>
            <a:off x="837574" y="2060193"/>
            <a:ext cx="7056732" cy="1851820"/>
          </a:xfrm>
          <a:prstGeom prst="rect">
            <a:avLst/>
          </a:prstGeom>
          <a:noFill/>
          <a:ln>
            <a:noFill/>
          </a:ln>
        </p:spPr>
      </p:pic>
      <p:sp>
        <p:nvSpPr>
          <p:cNvPr id="833" name="Google Shape;833;p42"/>
          <p:cNvSpPr txBox="1"/>
          <p:nvPr/>
        </p:nvSpPr>
        <p:spPr>
          <a:xfrm>
            <a:off x="837573" y="4156334"/>
            <a:ext cx="90717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D0D0D"/>
                </a:solidFill>
                <a:latin typeface="Arial"/>
                <a:ea typeface="Arial"/>
                <a:cs typeface="Arial"/>
                <a:sym typeface="Arial"/>
              </a:rPr>
              <a:t>Cara Mengatasi:</a:t>
            </a:r>
            <a:r>
              <a:rPr b="0" i="0" lang="en-ID" sz="1400" u="none" cap="none" strike="noStrike">
                <a:solidFill>
                  <a:srgbClr val="0D0D0D"/>
                </a:solidFill>
                <a:latin typeface="Arial"/>
                <a:ea typeface="Arial"/>
                <a:cs typeface="Arial"/>
                <a:sym typeface="Arial"/>
              </a:rPr>
              <a:t> Periksa dan pastikan file yang ingin di-include memang ada dan lokasinya benar.</a:t>
            </a:r>
            <a:endParaRPr b="0" i="0" sz="1400" u="none" cap="none" strike="noStrike">
              <a:solidFill>
                <a:srgbClr val="000000"/>
              </a:solidFill>
              <a:latin typeface="Arial"/>
              <a:ea typeface="Arial"/>
              <a:cs typeface="Arial"/>
              <a:sym typeface="Arial"/>
            </a:endParaRPr>
          </a:p>
        </p:txBody>
      </p:sp>
      <p:pic>
        <p:nvPicPr>
          <p:cNvPr id="834" name="Google Shape;834;p42"/>
          <p:cNvPicPr preferRelativeResize="0"/>
          <p:nvPr/>
        </p:nvPicPr>
        <p:blipFill>
          <a:blip r:embed="rId8">
            <a:alphaModFix/>
          </a:blip>
          <a:stretch>
            <a:fillRect/>
          </a:stretch>
        </p:blipFill>
        <p:spPr>
          <a:xfrm>
            <a:off x="0" y="12747"/>
            <a:ext cx="12192000" cy="3928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38" name="Shape 838"/>
        <p:cNvGrpSpPr/>
        <p:nvPr/>
      </p:nvGrpSpPr>
      <p:grpSpPr>
        <a:xfrm>
          <a:off x="0" y="0"/>
          <a:ext cx="0" cy="0"/>
          <a:chOff x="0" y="0"/>
          <a:chExt cx="0" cy="0"/>
        </a:xfrm>
      </p:grpSpPr>
      <p:sp>
        <p:nvSpPr>
          <p:cNvPr id="839" name="Google Shape;839;p4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40" name="Google Shape;840;p4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41" name="Google Shape;841;p43"/>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42" name="Google Shape;842;p43"/>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43" name="Google Shape;843;p43"/>
          <p:cNvSpPr txBox="1"/>
          <p:nvPr/>
        </p:nvSpPr>
        <p:spPr>
          <a:xfrm>
            <a:off x="752873" y="586302"/>
            <a:ext cx="991656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2000" u="none" cap="none" strike="noStrike">
                <a:solidFill>
                  <a:srgbClr val="0D0D0D"/>
                </a:solidFill>
                <a:latin typeface="Arial"/>
                <a:ea typeface="Arial"/>
                <a:cs typeface="Arial"/>
                <a:sym typeface="Arial"/>
              </a:rPr>
              <a:t>4. Notice</a:t>
            </a:r>
            <a:endParaRPr/>
          </a:p>
          <a:p>
            <a:pPr indent="0" lvl="0" marL="0" marR="0" rtl="0" algn="l">
              <a:lnSpc>
                <a:spcPct val="100000"/>
              </a:lnSpc>
              <a:spcBef>
                <a:spcPts val="0"/>
              </a:spcBef>
              <a:spcAft>
                <a:spcPts val="0"/>
              </a:spcAft>
              <a:buNone/>
            </a:pPr>
            <a:r>
              <a:rPr b="0" i="0" lang="en-ID" sz="2000" u="none" cap="none" strike="noStrike">
                <a:solidFill>
                  <a:srgbClr val="0D0D0D"/>
                </a:solidFill>
                <a:latin typeface="Arial"/>
                <a:ea typeface="Arial"/>
                <a:cs typeface="Arial"/>
                <a:sym typeface="Arial"/>
              </a:rPr>
              <a:t>Notice adalah pesan kesalahan ringan yang menginformasikan kebiasaan pemrograman yang buruk atau potensi masalah, seperti </a:t>
            </a:r>
            <a:r>
              <a:rPr b="1" i="0" lang="en-ID" sz="2000" u="none" cap="none" strike="noStrike">
                <a:solidFill>
                  <a:srgbClr val="0D0D0D"/>
                </a:solidFill>
                <a:latin typeface="Arial"/>
                <a:ea typeface="Arial"/>
                <a:cs typeface="Arial"/>
                <a:sym typeface="Arial"/>
              </a:rPr>
              <a:t>penggunaan variabel yang belum didefinisikan.</a:t>
            </a:r>
            <a:endParaRPr/>
          </a:p>
          <a:p>
            <a:pPr indent="0" lvl="0" marL="0" marR="0" rtl="0" algn="l">
              <a:lnSpc>
                <a:spcPct val="100000"/>
              </a:lnSpc>
              <a:spcBef>
                <a:spcPts val="0"/>
              </a:spcBef>
              <a:spcAft>
                <a:spcPts val="0"/>
              </a:spcAft>
              <a:buNone/>
            </a:pPr>
            <a:r>
              <a:rPr b="1" i="0" lang="en-ID" sz="2000" u="none" cap="none" strike="noStrike">
                <a:solidFill>
                  <a:srgbClr val="0D0D0D"/>
                </a:solidFill>
                <a:latin typeface="Arial"/>
                <a:ea typeface="Arial"/>
                <a:cs typeface="Arial"/>
                <a:sym typeface="Arial"/>
              </a:rPr>
              <a:t>Contoh:</a:t>
            </a:r>
            <a:endParaRPr b="1" i="0" sz="2000" u="none" cap="none" strike="noStrike">
              <a:solidFill>
                <a:srgbClr val="0D0D0D"/>
              </a:solidFill>
              <a:latin typeface="Arial"/>
              <a:ea typeface="Arial"/>
              <a:cs typeface="Arial"/>
              <a:sym typeface="Arial"/>
            </a:endParaRPr>
          </a:p>
        </p:txBody>
      </p:sp>
      <p:pic>
        <p:nvPicPr>
          <p:cNvPr id="844" name="Google Shape;844;p43"/>
          <p:cNvPicPr preferRelativeResize="0"/>
          <p:nvPr/>
        </p:nvPicPr>
        <p:blipFill rotWithShape="1">
          <a:blip r:embed="rId7">
            <a:alphaModFix/>
          </a:blip>
          <a:srcRect b="0" l="0" r="0" t="0"/>
          <a:stretch/>
        </p:blipFill>
        <p:spPr>
          <a:xfrm>
            <a:off x="752873" y="2031671"/>
            <a:ext cx="5159187" cy="1051651"/>
          </a:xfrm>
          <a:prstGeom prst="rect">
            <a:avLst/>
          </a:prstGeom>
          <a:noFill/>
          <a:ln>
            <a:noFill/>
          </a:ln>
        </p:spPr>
      </p:pic>
      <p:pic>
        <p:nvPicPr>
          <p:cNvPr id="845" name="Google Shape;845;p43"/>
          <p:cNvPicPr preferRelativeResize="0"/>
          <p:nvPr/>
        </p:nvPicPr>
        <p:blipFill rotWithShape="1">
          <a:blip r:embed="rId8">
            <a:alphaModFix/>
          </a:blip>
          <a:srcRect b="0" l="0" r="0" t="0"/>
          <a:stretch/>
        </p:blipFill>
        <p:spPr>
          <a:xfrm>
            <a:off x="752873" y="3083322"/>
            <a:ext cx="9548687" cy="1607959"/>
          </a:xfrm>
          <a:prstGeom prst="rect">
            <a:avLst/>
          </a:prstGeom>
          <a:noFill/>
          <a:ln>
            <a:noFill/>
          </a:ln>
        </p:spPr>
      </p:pic>
      <p:sp>
        <p:nvSpPr>
          <p:cNvPr id="846" name="Google Shape;846;p43"/>
          <p:cNvSpPr txBox="1"/>
          <p:nvPr/>
        </p:nvSpPr>
        <p:spPr>
          <a:xfrm>
            <a:off x="752873" y="4522580"/>
            <a:ext cx="611256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D0D0D"/>
                </a:solidFill>
                <a:latin typeface="Arial"/>
                <a:ea typeface="Arial"/>
                <a:cs typeface="Arial"/>
                <a:sym typeface="Arial"/>
              </a:rPr>
              <a:t>Cara Mengatasinya:</a:t>
            </a:r>
            <a:endParaRPr/>
          </a:p>
          <a:p>
            <a:pPr indent="0" lvl="0" marL="0" marR="0" rtl="0" algn="l">
              <a:lnSpc>
                <a:spcPct val="100000"/>
              </a:lnSpc>
              <a:spcBef>
                <a:spcPts val="0"/>
              </a:spcBef>
              <a:spcAft>
                <a:spcPts val="0"/>
              </a:spcAft>
              <a:buNone/>
            </a:pPr>
            <a:r>
              <a:rPr b="1" i="0" lang="en-ID" sz="1400" u="none" cap="none" strike="noStrike">
                <a:solidFill>
                  <a:srgbClr val="0D0D0D"/>
                </a:solidFill>
                <a:latin typeface="Arial"/>
                <a:ea typeface="Arial"/>
                <a:cs typeface="Arial"/>
                <a:sym typeface="Arial"/>
              </a:rPr>
              <a:t>Definisikan variabel sebelum digunakan.</a:t>
            </a:r>
            <a:endParaRPr/>
          </a:p>
          <a:p>
            <a:pPr indent="0" lvl="0" marL="0" marR="0" rtl="0" algn="l">
              <a:lnSpc>
                <a:spcPct val="100000"/>
              </a:lnSpc>
              <a:spcBef>
                <a:spcPts val="0"/>
              </a:spcBef>
              <a:spcAft>
                <a:spcPts val="0"/>
              </a:spcAft>
              <a:buNone/>
            </a:pPr>
            <a:r>
              <a:t/>
            </a:r>
            <a:endParaRPr b="1" i="0" sz="1400" u="none" cap="none" strike="noStrike">
              <a:solidFill>
                <a:srgbClr val="0D0D0D"/>
              </a:solidFill>
              <a:latin typeface="Arial"/>
              <a:ea typeface="Arial"/>
              <a:cs typeface="Arial"/>
              <a:sym typeface="Arial"/>
            </a:endParaRPr>
          </a:p>
        </p:txBody>
      </p:sp>
      <p:pic>
        <p:nvPicPr>
          <p:cNvPr id="847" name="Google Shape;847;p43"/>
          <p:cNvPicPr preferRelativeResize="0"/>
          <p:nvPr/>
        </p:nvPicPr>
        <p:blipFill rotWithShape="1">
          <a:blip r:embed="rId9">
            <a:alphaModFix/>
          </a:blip>
          <a:srcRect b="0" l="0" r="0" t="0"/>
          <a:stretch/>
        </p:blipFill>
        <p:spPr>
          <a:xfrm>
            <a:off x="837574" y="5148520"/>
            <a:ext cx="6614733" cy="1432684"/>
          </a:xfrm>
          <a:prstGeom prst="rect">
            <a:avLst/>
          </a:prstGeom>
          <a:noFill/>
          <a:ln>
            <a:noFill/>
          </a:ln>
        </p:spPr>
      </p:pic>
      <p:pic>
        <p:nvPicPr>
          <p:cNvPr id="848" name="Google Shape;848;p43"/>
          <p:cNvPicPr preferRelativeResize="0"/>
          <p:nvPr/>
        </p:nvPicPr>
        <p:blipFill>
          <a:blip r:embed="rId10">
            <a:alphaModFix/>
          </a:blip>
          <a:stretch>
            <a:fillRect/>
          </a:stretch>
        </p:blipFill>
        <p:spPr>
          <a:xfrm>
            <a:off x="0" y="12747"/>
            <a:ext cx="12192000" cy="39289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52" name="Shape 852"/>
        <p:cNvGrpSpPr/>
        <p:nvPr/>
      </p:nvGrpSpPr>
      <p:grpSpPr>
        <a:xfrm>
          <a:off x="0" y="0"/>
          <a:ext cx="0" cy="0"/>
          <a:chOff x="0" y="0"/>
          <a:chExt cx="0" cy="0"/>
        </a:xfrm>
      </p:grpSpPr>
      <p:sp>
        <p:nvSpPr>
          <p:cNvPr id="853" name="Google Shape;853;p4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54" name="Google Shape;854;p4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55" name="Google Shape;855;p44"/>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56" name="Google Shape;856;p44"/>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57" name="Google Shape;857;p44"/>
          <p:cNvSpPr txBox="1"/>
          <p:nvPr>
            <p:ph type="title"/>
          </p:nvPr>
        </p:nvSpPr>
        <p:spPr>
          <a:xfrm>
            <a:off x="406687" y="555524"/>
            <a:ext cx="10885849" cy="769441"/>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b="1" lang="en-ID" sz="2400">
                <a:solidFill>
                  <a:srgbClr val="0D0D0D"/>
                </a:solidFill>
                <a:latin typeface="Arial"/>
                <a:ea typeface="Arial"/>
                <a:cs typeface="Arial"/>
                <a:sym typeface="Arial"/>
              </a:rPr>
              <a:t>3. P</a:t>
            </a:r>
            <a:r>
              <a:rPr b="1" i="0" lang="en-ID" sz="2400">
                <a:solidFill>
                  <a:srgbClr val="0D0D0D"/>
                </a:solidFill>
                <a:latin typeface="Arial"/>
                <a:ea typeface="Arial"/>
                <a:cs typeface="Arial"/>
                <a:sym typeface="Arial"/>
              </a:rPr>
              <a:t>enggunaan ukuran performansi dalam menuliskan kode sumber di PHP </a:t>
            </a:r>
            <a:br>
              <a:rPr b="1" i="0" lang="en-ID" sz="2400">
                <a:solidFill>
                  <a:srgbClr val="0D0D0D"/>
                </a:solidFill>
                <a:latin typeface="Arial"/>
                <a:ea typeface="Arial"/>
                <a:cs typeface="Arial"/>
                <a:sym typeface="Arial"/>
              </a:rPr>
            </a:br>
            <a:endParaRPr>
              <a:latin typeface="Arial"/>
              <a:ea typeface="Arial"/>
              <a:cs typeface="Arial"/>
              <a:sym typeface="Arial"/>
            </a:endParaRPr>
          </a:p>
        </p:txBody>
      </p:sp>
      <p:sp>
        <p:nvSpPr>
          <p:cNvPr id="858" name="Google Shape;858;p44"/>
          <p:cNvSpPr txBox="1"/>
          <p:nvPr>
            <p:ph idx="1" type="body"/>
          </p:nvPr>
        </p:nvSpPr>
        <p:spPr>
          <a:xfrm>
            <a:off x="553279" y="1417298"/>
            <a:ext cx="9842242" cy="553998"/>
          </a:xfrm>
          <a:prstGeom prst="rect">
            <a:avLst/>
          </a:prstGeom>
          <a:noFill/>
          <a:ln>
            <a:noFill/>
          </a:ln>
        </p:spPr>
        <p:txBody>
          <a:bodyPr anchorCtr="0" anchor="t" bIns="0" lIns="0" spcFirstLastPara="1" rIns="0" wrap="square" tIns="0">
            <a:spAutoFit/>
          </a:bodyPr>
          <a:lstStyle/>
          <a:p>
            <a:pPr indent="-228600" lvl="0" marL="457200" rtl="0" algn="l">
              <a:lnSpc>
                <a:spcPct val="100000"/>
              </a:lnSpc>
              <a:spcBef>
                <a:spcPts val="0"/>
              </a:spcBef>
              <a:spcAft>
                <a:spcPts val="0"/>
              </a:spcAft>
              <a:buSzPts val="1400"/>
              <a:buNone/>
            </a:pPr>
            <a:r>
              <a:rPr b="0" i="0" lang="en-ID">
                <a:solidFill>
                  <a:srgbClr val="0D0D0D"/>
                </a:solidFill>
                <a:latin typeface="Arial"/>
                <a:ea typeface="Arial"/>
                <a:cs typeface="Arial"/>
                <a:sym typeface="Arial"/>
              </a:rPr>
              <a:t>Dalam pengembangan PHP, performansi adalah aspek penting yang perlu diperhatikan. </a:t>
            </a:r>
            <a:endParaRPr/>
          </a:p>
          <a:p>
            <a:pPr indent="-228600" lvl="0" marL="457200" rtl="0" algn="l">
              <a:lnSpc>
                <a:spcPct val="100000"/>
              </a:lnSpc>
              <a:spcBef>
                <a:spcPts val="0"/>
              </a:spcBef>
              <a:spcAft>
                <a:spcPts val="0"/>
              </a:spcAft>
              <a:buSzPts val="1400"/>
              <a:buNone/>
            </a:pPr>
            <a:r>
              <a:rPr b="0" i="0" lang="en-ID">
                <a:solidFill>
                  <a:srgbClr val="0D0D0D"/>
                </a:solidFill>
                <a:latin typeface="Arial"/>
                <a:ea typeface="Arial"/>
                <a:cs typeface="Arial"/>
                <a:sym typeface="Arial"/>
              </a:rPr>
              <a:t>Berikut adalah beberapa ukuran performansi yang umum digunakan:</a:t>
            </a:r>
            <a:endParaRPr>
              <a:latin typeface="Arial"/>
              <a:ea typeface="Arial"/>
              <a:cs typeface="Arial"/>
              <a:sym typeface="Arial"/>
            </a:endParaRPr>
          </a:p>
        </p:txBody>
      </p:sp>
      <p:sp>
        <p:nvSpPr>
          <p:cNvPr id="859" name="Google Shape;859;p44"/>
          <p:cNvSpPr txBox="1"/>
          <p:nvPr/>
        </p:nvSpPr>
        <p:spPr>
          <a:xfrm>
            <a:off x="752872" y="2201542"/>
            <a:ext cx="10234617"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1" i="0" lang="en-ID" sz="1400" u="none" cap="none" strike="noStrike">
                <a:solidFill>
                  <a:srgbClr val="0D0D0D"/>
                </a:solidFill>
                <a:latin typeface="Arial"/>
                <a:ea typeface="Arial"/>
                <a:cs typeface="Arial"/>
                <a:sym typeface="Arial"/>
              </a:rPr>
              <a:t>Waktu Eksekusi</a:t>
            </a:r>
            <a:endParaRPr b="0" i="0" sz="1400" u="none" cap="none" strike="noStrike">
              <a:solidFill>
                <a:srgbClr val="0D0D0D"/>
              </a:solidFill>
              <a:latin typeface="Arial"/>
              <a:ea typeface="Arial"/>
              <a:cs typeface="Arial"/>
              <a:sym typeface="Arial"/>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Mengukur berapa lama waktu yang diperlukan untuk menjalankan script PHP. Kode yang dioptimalkan akan memiliki waktu eksekusi yang lebih singkat.</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Contoh:</a:t>
            </a:r>
            <a:endParaRPr/>
          </a:p>
          <a:p>
            <a:pPr indent="0" lvl="1" marL="357188" marR="0" rtl="0" algn="l">
              <a:lnSpc>
                <a:spcPct val="100000"/>
              </a:lnSpc>
              <a:spcBef>
                <a:spcPts val="0"/>
              </a:spcBef>
              <a:spcAft>
                <a:spcPts val="0"/>
              </a:spcAft>
              <a:buNone/>
            </a:pPr>
            <a:r>
              <a:t/>
            </a:r>
            <a:endParaRPr b="0" i="0" sz="1400" u="none" cap="none" strike="noStrike">
              <a:solidFill>
                <a:srgbClr val="0D0D0D"/>
              </a:solidFill>
              <a:latin typeface="Arial"/>
              <a:ea typeface="Arial"/>
              <a:cs typeface="Arial"/>
              <a:sym typeface="Arial"/>
            </a:endParaRPr>
          </a:p>
          <a:p>
            <a:pPr indent="0" lvl="1" marL="357188" marR="0" rtl="0" algn="l">
              <a:lnSpc>
                <a:spcPct val="100000"/>
              </a:lnSpc>
              <a:spcBef>
                <a:spcPts val="0"/>
              </a:spcBef>
              <a:spcAft>
                <a:spcPts val="0"/>
              </a:spcAft>
              <a:buNone/>
            </a:pPr>
            <a:r>
              <a:t/>
            </a:r>
            <a:endParaRPr b="0" i="0" sz="1400" u="none" cap="none" strike="noStrike">
              <a:solidFill>
                <a:srgbClr val="0D0D0D"/>
              </a:solidFill>
              <a:latin typeface="Arial"/>
              <a:ea typeface="Arial"/>
              <a:cs typeface="Arial"/>
              <a:sym typeface="Arial"/>
            </a:endParaRPr>
          </a:p>
          <a:p>
            <a:pPr indent="0" lvl="1" marL="357188" marR="0" rtl="0" algn="l">
              <a:lnSpc>
                <a:spcPct val="100000"/>
              </a:lnSpc>
              <a:spcBef>
                <a:spcPts val="0"/>
              </a:spcBef>
              <a:spcAft>
                <a:spcPts val="0"/>
              </a:spcAft>
              <a:buNone/>
            </a:pPr>
            <a:r>
              <a:t/>
            </a:r>
            <a:endParaRPr b="0" i="0" sz="1400" u="none" cap="none" strike="noStrike">
              <a:solidFill>
                <a:srgbClr val="0D0D0D"/>
              </a:solidFill>
              <a:latin typeface="Arial"/>
              <a:ea typeface="Arial"/>
              <a:cs typeface="Arial"/>
              <a:sym typeface="Arial"/>
            </a:endParaRPr>
          </a:p>
        </p:txBody>
      </p:sp>
      <p:sp>
        <p:nvSpPr>
          <p:cNvPr id="860" name="Google Shape;860;p44"/>
          <p:cNvSpPr txBox="1"/>
          <p:nvPr/>
        </p:nvSpPr>
        <p:spPr>
          <a:xfrm>
            <a:off x="1061048" y="3311159"/>
            <a:ext cx="8179904" cy="2031325"/>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342900" lvl="1" marL="700088"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D0D0D"/>
                </a:solidFill>
                <a:latin typeface="Arial"/>
                <a:ea typeface="Arial"/>
                <a:cs typeface="Arial"/>
                <a:sym typeface="Arial"/>
              </a:rPr>
              <a:t>$startTime = microtime(true);</a:t>
            </a:r>
            <a:endParaRPr/>
          </a:p>
          <a:p>
            <a:pPr indent="-342900" lvl="1" marL="700088"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D0D0D"/>
                </a:solidFill>
                <a:latin typeface="Arial"/>
                <a:ea typeface="Arial"/>
                <a:cs typeface="Arial"/>
                <a:sym typeface="Arial"/>
              </a:rPr>
              <a:t>// Blok kode yang ingin diukur performansinya</a:t>
            </a:r>
            <a:endParaRPr/>
          </a:p>
          <a:p>
            <a:pPr indent="-342900" lvl="1" marL="700088" marR="0" rtl="0" algn="l">
              <a:lnSpc>
                <a:spcPct val="100000"/>
              </a:lnSpc>
              <a:spcBef>
                <a:spcPts val="0"/>
              </a:spcBef>
              <a:spcAft>
                <a:spcPts val="0"/>
              </a:spcAft>
              <a:buClr>
                <a:srgbClr val="000000"/>
              </a:buClr>
              <a:buSzPts val="1400"/>
              <a:buFont typeface="Arial"/>
              <a:buAutoNum type="arabicPeriod"/>
            </a:pPr>
            <a:r>
              <a:rPr b="0" i="0" lang="en-ID" sz="1400" u="none" cap="none" strike="noStrike">
                <a:solidFill>
                  <a:srgbClr val="0D0D0D"/>
                </a:solidFill>
                <a:latin typeface="Arial"/>
                <a:ea typeface="Arial"/>
                <a:cs typeface="Arial"/>
                <a:sym typeface="Arial"/>
              </a:rPr>
              <a:t>for ($i = 0; $i &lt; 1000; $i++) {</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   // Proses yang memakan waktu</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4.   $endTime = microtime(true);</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5.   $executionTime = $endTime - $startTime;</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6.  echo "Waktu eksekusi adalah: " . $executionTime . " detik";</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1" name="Google Shape;861;p4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g21697cf30f6_1_30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293" name="Google Shape;293;g21697cf30f6_1_30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294" name="Google Shape;294;g21697cf30f6_1_303"/>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295" name="Google Shape;295;g21697cf30f6_1_303"/>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296" name="Google Shape;296;g21697cf30f6_1_30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Learning Objectives</a:t>
            </a:r>
            <a:endParaRPr b="1" i="0" sz="2600" u="none" cap="none" strike="noStrike">
              <a:solidFill>
                <a:schemeClr val="dk1"/>
              </a:solidFill>
              <a:latin typeface="Poppins"/>
              <a:ea typeface="Poppins"/>
              <a:cs typeface="Poppins"/>
              <a:sym typeface="Poppins"/>
            </a:endParaRPr>
          </a:p>
        </p:txBody>
      </p:sp>
      <p:sp>
        <p:nvSpPr>
          <p:cNvPr id="297" name="Google Shape;297;g21697cf30f6_1_303"/>
          <p:cNvSpPr txBox="1"/>
          <p:nvPr/>
        </p:nvSpPr>
        <p:spPr>
          <a:xfrm>
            <a:off x="247950" y="1339350"/>
            <a:ext cx="11696100" cy="4027226"/>
          </a:xfrm>
          <a:prstGeom prst="rect">
            <a:avLst/>
          </a:prstGeom>
          <a:noFill/>
          <a:ln>
            <a:noFill/>
          </a:ln>
        </p:spPr>
        <p:txBody>
          <a:bodyPr anchorCtr="0" anchor="t" bIns="91425" lIns="91425" spcFirstLastPara="1" rIns="91425" wrap="square" tIns="91425">
            <a:spAutoFit/>
          </a:bodyPr>
          <a:lstStyle/>
          <a:p>
            <a:pPr indent="0" lvl="0" marL="12700" marR="0" rtl="0" algn="l">
              <a:lnSpc>
                <a:spcPct val="115000"/>
              </a:lnSpc>
              <a:spcBef>
                <a:spcPts val="10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In this course you will:</a:t>
            </a:r>
            <a:endParaRPr/>
          </a:p>
          <a:p>
            <a:pPr indent="-342900" lvl="0" marL="355600" marR="0" rtl="0" algn="l">
              <a:lnSpc>
                <a:spcPct val="115000"/>
              </a:lnSpc>
              <a:spcBef>
                <a:spcPts val="10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Peserta mampu menghasilkan rekaman penerapkan coding- guidelines dan best practices dalam penulisan program</a:t>
            </a:r>
            <a:endParaRPr/>
          </a:p>
          <a:p>
            <a:pPr indent="-342900" lvl="0" marL="355600" marR="0" rtl="0" algn="l">
              <a:lnSpc>
                <a:spcPct val="115000"/>
              </a:lnSpc>
              <a:spcBef>
                <a:spcPts val="10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Peserta mampu menghasilkan rekaman penggunaan ukuran performansi dalam menuliskan kode sumber</a:t>
            </a:r>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298" name="Google Shape;298;g21697cf30f6_1_30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65" name="Shape 865"/>
        <p:cNvGrpSpPr/>
        <p:nvPr/>
      </p:nvGrpSpPr>
      <p:grpSpPr>
        <a:xfrm>
          <a:off x="0" y="0"/>
          <a:ext cx="0" cy="0"/>
          <a:chOff x="0" y="0"/>
          <a:chExt cx="0" cy="0"/>
        </a:xfrm>
      </p:grpSpPr>
      <p:sp>
        <p:nvSpPr>
          <p:cNvPr id="866" name="Google Shape;866;p4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67" name="Google Shape;867;p45"/>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68" name="Google Shape;868;p45"/>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69" name="Google Shape;869;p45"/>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70" name="Google Shape;870;p45"/>
          <p:cNvSpPr txBox="1"/>
          <p:nvPr>
            <p:ph type="title"/>
          </p:nvPr>
        </p:nvSpPr>
        <p:spPr>
          <a:xfrm>
            <a:off x="327999" y="599837"/>
            <a:ext cx="10885849" cy="40011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ID">
                <a:latin typeface="Arial"/>
                <a:ea typeface="Arial"/>
                <a:cs typeface="Arial"/>
                <a:sym typeface="Arial"/>
              </a:rPr>
              <a:t>Penjelasan code</a:t>
            </a:r>
            <a:endParaRPr/>
          </a:p>
        </p:txBody>
      </p:sp>
      <p:sp>
        <p:nvSpPr>
          <p:cNvPr id="871" name="Google Shape;871;p45"/>
          <p:cNvSpPr/>
          <p:nvPr/>
        </p:nvSpPr>
        <p:spPr>
          <a:xfrm>
            <a:off x="327999" y="1130483"/>
            <a:ext cx="10165660" cy="4247832"/>
          </a:xfrm>
          <a:prstGeom prst="rect">
            <a:avLst/>
          </a:prstGeom>
          <a:solidFill>
            <a:srgbClr val="FFFFFF"/>
          </a:solidFill>
          <a:ln>
            <a:noFill/>
          </a:ln>
        </p:spPr>
        <p:txBody>
          <a:bodyPr anchorCtr="0" anchor="ctr" bIns="198375" lIns="0" spcFirstLastPara="1" rIns="0" wrap="square" tIns="1983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Arial"/>
                <a:ea typeface="Arial"/>
                <a:cs typeface="Arial"/>
                <a:sym typeface="Arial"/>
              </a:rPr>
              <a:t>$startTime = microtime(true);</a:t>
            </a:r>
            <a:br>
              <a:rPr b="0" i="0" lang="en-ID" sz="1200" u="none" cap="none" strike="noStrike">
                <a:solidFill>
                  <a:srgbClr val="0D0D0D"/>
                </a:solidFill>
                <a:latin typeface="Arial"/>
                <a:ea typeface="Arial"/>
                <a:cs typeface="Arial"/>
                <a:sym typeface="Arial"/>
              </a:rPr>
            </a:br>
            <a:r>
              <a:rPr b="0" i="0" lang="en-ID" sz="1200" u="none" cap="none" strike="noStrike">
                <a:solidFill>
                  <a:srgbClr val="0D0D0D"/>
                </a:solidFill>
                <a:latin typeface="Arial"/>
                <a:ea typeface="Arial"/>
                <a:cs typeface="Arial"/>
                <a:sym typeface="Arial"/>
              </a:rPr>
              <a:t>Di sini kita menggunakan fungsi </a:t>
            </a:r>
            <a:r>
              <a:rPr b="1" i="0" lang="en-ID" sz="1400" u="none" cap="none" strike="noStrike">
                <a:solidFill>
                  <a:srgbClr val="0D0D0D"/>
                </a:solidFill>
                <a:latin typeface="Arial"/>
                <a:ea typeface="Arial"/>
                <a:cs typeface="Arial"/>
                <a:sym typeface="Arial"/>
              </a:rPr>
              <a:t>microtime()</a:t>
            </a:r>
            <a:r>
              <a:rPr b="0" i="0" lang="en-ID" sz="1200" u="none" cap="none" strike="noStrike">
                <a:solidFill>
                  <a:srgbClr val="0D0D0D"/>
                </a:solidFill>
                <a:latin typeface="Arial"/>
                <a:ea typeface="Arial"/>
                <a:cs typeface="Arial"/>
                <a:sym typeface="Arial"/>
              </a:rPr>
              <a:t> dengan parameter </a:t>
            </a:r>
            <a:r>
              <a:rPr b="1" i="0" lang="en-ID" sz="1400" u="none" cap="none" strike="noStrike">
                <a:solidFill>
                  <a:srgbClr val="0D0D0D"/>
                </a:solidFill>
                <a:latin typeface="Arial"/>
                <a:ea typeface="Arial"/>
                <a:cs typeface="Arial"/>
                <a:sym typeface="Arial"/>
              </a:rPr>
              <a:t>true</a:t>
            </a:r>
            <a:r>
              <a:rPr b="0" i="0" lang="en-ID" sz="1200" u="none" cap="none" strike="noStrike">
                <a:solidFill>
                  <a:srgbClr val="0D0D0D"/>
                </a:solidFill>
                <a:latin typeface="Arial"/>
                <a:ea typeface="Arial"/>
                <a:cs typeface="Arial"/>
                <a:sym typeface="Arial"/>
              </a:rPr>
              <a:t> untuk mendapatkan waktu saat ini dalam bentuk </a:t>
            </a:r>
            <a:r>
              <a:rPr b="1" i="0" lang="en-ID" sz="1400" u="none" cap="none" strike="noStrike">
                <a:solidFill>
                  <a:srgbClr val="0D0D0D"/>
                </a:solidFill>
                <a:latin typeface="Arial"/>
                <a:ea typeface="Arial"/>
                <a:cs typeface="Arial"/>
                <a:sym typeface="Arial"/>
              </a:rPr>
              <a:t>float</a:t>
            </a:r>
            <a:r>
              <a:rPr b="0" i="0" lang="en-ID" sz="1200" u="none" cap="none" strike="noStrike">
                <a:solidFill>
                  <a:srgbClr val="0D0D0D"/>
                </a:solidFill>
                <a:latin typeface="Arial"/>
                <a:ea typeface="Arial"/>
                <a:cs typeface="Arial"/>
                <a:sym typeface="Arial"/>
              </a:rPr>
              <a:t>, yang merupakan representasi waktu saat ini dalam detik dan mikrodetik. Ini menandai waktu mulai eksekusi blok kode.</a:t>
            </a:r>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Arial"/>
                <a:ea typeface="Arial"/>
                <a:cs typeface="Arial"/>
                <a:sym typeface="Arial"/>
              </a:rPr>
              <a:t>// Blok kode yang ingin diukur performansinya</a:t>
            </a:r>
            <a:br>
              <a:rPr b="0" i="0" lang="en-ID" sz="1200" u="none" cap="none" strike="noStrike">
                <a:solidFill>
                  <a:srgbClr val="0D0D0D"/>
                </a:solidFill>
                <a:latin typeface="Arial"/>
                <a:ea typeface="Arial"/>
                <a:cs typeface="Arial"/>
                <a:sym typeface="Arial"/>
              </a:rPr>
            </a:br>
            <a:r>
              <a:rPr b="0" i="0" lang="en-ID" sz="1200" u="none" cap="none" strike="noStrike">
                <a:solidFill>
                  <a:srgbClr val="0D0D0D"/>
                </a:solidFill>
                <a:latin typeface="Arial"/>
                <a:ea typeface="Arial"/>
                <a:cs typeface="Arial"/>
                <a:sym typeface="Arial"/>
              </a:rPr>
              <a:t>Ini adalah tempat Anda akan meletakkan blok kode yang performansinya ingin Anda ukur. Dalam contoh ini, ada loop </a:t>
            </a:r>
            <a:r>
              <a:rPr b="1" i="0" lang="en-ID" sz="1400" u="none" cap="none" strike="noStrike">
                <a:solidFill>
                  <a:srgbClr val="0D0D0D"/>
                </a:solidFill>
                <a:latin typeface="Arial"/>
                <a:ea typeface="Arial"/>
                <a:cs typeface="Arial"/>
                <a:sym typeface="Arial"/>
              </a:rPr>
              <a:t>for</a:t>
            </a:r>
            <a:r>
              <a:rPr b="0" i="0" lang="en-ID" sz="1200" u="none" cap="none" strike="noStrike">
                <a:solidFill>
                  <a:srgbClr val="0D0D0D"/>
                </a:solidFill>
                <a:latin typeface="Arial"/>
                <a:ea typeface="Arial"/>
                <a:cs typeface="Arial"/>
                <a:sym typeface="Arial"/>
              </a:rPr>
              <a:t> yang berjalan sebanyak 1000 kali.</a:t>
            </a:r>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Arial"/>
                <a:ea typeface="Arial"/>
                <a:cs typeface="Arial"/>
                <a:sym typeface="Arial"/>
              </a:rPr>
              <a:t>for ($i = 0; $i &lt; 1000; $i++) {</a:t>
            </a:r>
            <a:br>
              <a:rPr b="0" i="0" lang="en-ID" sz="1200" u="none" cap="none" strike="noStrike">
                <a:solidFill>
                  <a:srgbClr val="0D0D0D"/>
                </a:solidFill>
                <a:latin typeface="Arial"/>
                <a:ea typeface="Arial"/>
                <a:cs typeface="Arial"/>
                <a:sym typeface="Arial"/>
              </a:rPr>
            </a:br>
            <a:r>
              <a:rPr b="1" i="0" lang="en-ID" sz="1400" u="none" cap="none" strike="noStrike">
                <a:solidFill>
                  <a:srgbClr val="0D0D0D"/>
                </a:solidFill>
                <a:latin typeface="Arial"/>
                <a:ea typeface="Arial"/>
                <a:cs typeface="Arial"/>
                <a:sym typeface="Arial"/>
              </a:rPr>
              <a:t>// Proses yang memakan waktu</a:t>
            </a:r>
            <a:br>
              <a:rPr b="0" i="0" lang="en-ID" sz="1200" u="none" cap="none" strike="noStrike">
                <a:solidFill>
                  <a:srgbClr val="0D0D0D"/>
                </a:solidFill>
                <a:latin typeface="Arial"/>
                <a:ea typeface="Arial"/>
                <a:cs typeface="Arial"/>
                <a:sym typeface="Arial"/>
              </a:rPr>
            </a:br>
            <a:r>
              <a:rPr b="1" i="0" lang="en-ID" sz="1400" u="none" cap="none" strike="noStrike">
                <a:solidFill>
                  <a:srgbClr val="0D0D0D"/>
                </a:solidFill>
                <a:latin typeface="Arial"/>
                <a:ea typeface="Arial"/>
                <a:cs typeface="Arial"/>
                <a:sym typeface="Arial"/>
              </a:rPr>
              <a:t>}</a:t>
            </a:r>
            <a:br>
              <a:rPr b="0" i="0" lang="en-ID" sz="1200" u="none" cap="none" strike="noStrike">
                <a:solidFill>
                  <a:srgbClr val="0D0D0D"/>
                </a:solidFill>
                <a:latin typeface="Arial"/>
                <a:ea typeface="Arial"/>
                <a:cs typeface="Arial"/>
                <a:sym typeface="Arial"/>
              </a:rPr>
            </a:br>
            <a:r>
              <a:rPr b="0" i="0" lang="en-ID" sz="1200" u="none" cap="none" strike="noStrike">
                <a:solidFill>
                  <a:srgbClr val="0D0D0D"/>
                </a:solidFill>
                <a:latin typeface="Arial"/>
                <a:ea typeface="Arial"/>
                <a:cs typeface="Arial"/>
                <a:sym typeface="Arial"/>
              </a:rPr>
              <a:t>Loop </a:t>
            </a:r>
            <a:r>
              <a:rPr b="1" i="0" lang="en-ID" sz="1400" u="none" cap="none" strike="noStrike">
                <a:solidFill>
                  <a:srgbClr val="0D0D0D"/>
                </a:solidFill>
                <a:latin typeface="Arial"/>
                <a:ea typeface="Arial"/>
                <a:cs typeface="Arial"/>
                <a:sym typeface="Arial"/>
              </a:rPr>
              <a:t>for</a:t>
            </a:r>
            <a:r>
              <a:rPr b="0" i="0" lang="en-ID" sz="1200" u="none" cap="none" strike="noStrike">
                <a:solidFill>
                  <a:srgbClr val="0D0D0D"/>
                </a:solidFill>
                <a:latin typeface="Arial"/>
                <a:ea typeface="Arial"/>
                <a:cs typeface="Arial"/>
                <a:sym typeface="Arial"/>
              </a:rPr>
              <a:t> ini akan melakukan iterasi dari 0 sampai 999. Di dalamnya, seharusnya terdapat kode yang ingin diukur, seperti pemrosesan data atau fungsi yang memakan waktu eksekusi.</a:t>
            </a:r>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Arial"/>
                <a:ea typeface="Arial"/>
                <a:cs typeface="Arial"/>
                <a:sym typeface="Arial"/>
              </a:rPr>
              <a:t>$endTime = microtime(true);</a:t>
            </a:r>
            <a:br>
              <a:rPr b="0" i="0" lang="en-ID" sz="1200" u="none" cap="none" strike="noStrike">
                <a:solidFill>
                  <a:srgbClr val="0D0D0D"/>
                </a:solidFill>
                <a:latin typeface="Arial"/>
                <a:ea typeface="Arial"/>
                <a:cs typeface="Arial"/>
                <a:sym typeface="Arial"/>
              </a:rPr>
            </a:br>
            <a:r>
              <a:rPr b="0" i="0" lang="en-ID" sz="1200" u="none" cap="none" strike="noStrike">
                <a:solidFill>
                  <a:srgbClr val="0D0D0D"/>
                </a:solidFill>
                <a:latin typeface="Arial"/>
                <a:ea typeface="Arial"/>
                <a:cs typeface="Arial"/>
                <a:sym typeface="Arial"/>
              </a:rPr>
              <a:t>Setelah blok kode dijalankan, kita mencatat waktu sekali lagi untuk menandai waktu akhir eksekusi.</a:t>
            </a:r>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Arial"/>
                <a:ea typeface="Arial"/>
                <a:cs typeface="Arial"/>
                <a:sym typeface="Arial"/>
              </a:rPr>
              <a:t>$executionTime = $endTime - $startTime;</a:t>
            </a:r>
            <a:br>
              <a:rPr b="0" i="0" lang="en-ID" sz="1200" u="none" cap="none" strike="noStrike">
                <a:solidFill>
                  <a:srgbClr val="0D0D0D"/>
                </a:solidFill>
                <a:latin typeface="Arial"/>
                <a:ea typeface="Arial"/>
                <a:cs typeface="Arial"/>
                <a:sym typeface="Arial"/>
              </a:rPr>
            </a:br>
            <a:r>
              <a:rPr b="0" i="0" lang="en-ID" sz="1200" u="none" cap="none" strike="noStrike">
                <a:solidFill>
                  <a:srgbClr val="0D0D0D"/>
                </a:solidFill>
                <a:latin typeface="Arial"/>
                <a:ea typeface="Arial"/>
                <a:cs typeface="Arial"/>
                <a:sym typeface="Arial"/>
              </a:rPr>
              <a:t>Kita menghitung waktu eksekusi dengan mengurangkan waktu mulai dari waktu akhir, yang memberikan durasi eksekusi blok kode dalam detik.</a:t>
            </a:r>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Arial"/>
                <a:ea typeface="Arial"/>
                <a:cs typeface="Arial"/>
                <a:sym typeface="Arial"/>
              </a:rPr>
              <a:t>echo "Waktu eksekusi adalah: " . $executionTime . " detik";</a:t>
            </a:r>
            <a:br>
              <a:rPr b="0" i="0" lang="en-ID" sz="1200" u="none" cap="none" strike="noStrike">
                <a:solidFill>
                  <a:srgbClr val="0D0D0D"/>
                </a:solidFill>
                <a:latin typeface="Arial"/>
                <a:ea typeface="Arial"/>
                <a:cs typeface="Arial"/>
                <a:sym typeface="Arial"/>
              </a:rPr>
            </a:br>
            <a:r>
              <a:rPr b="0" i="0" lang="en-ID" sz="1200" u="none" cap="none" strike="noStrike">
                <a:solidFill>
                  <a:srgbClr val="0D0D0D"/>
                </a:solidFill>
                <a:latin typeface="Arial"/>
                <a:ea typeface="Arial"/>
                <a:cs typeface="Arial"/>
                <a:sym typeface="Arial"/>
              </a:rPr>
              <a:t>Terakhir, kita mencetak waktu eksekusi ke layar. Ini akan menampilkan berapa lama waktu yang diperlukan untuk menjalankan blok kode tersebut dalam detik.</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872" name="Google Shape;872;p45"/>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76" name="Shape 876"/>
        <p:cNvGrpSpPr/>
        <p:nvPr/>
      </p:nvGrpSpPr>
      <p:grpSpPr>
        <a:xfrm>
          <a:off x="0" y="0"/>
          <a:ext cx="0" cy="0"/>
          <a:chOff x="0" y="0"/>
          <a:chExt cx="0" cy="0"/>
        </a:xfrm>
      </p:grpSpPr>
      <p:sp>
        <p:nvSpPr>
          <p:cNvPr id="877" name="Google Shape;877;p4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78" name="Google Shape;878;p46"/>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79" name="Google Shape;879;p46"/>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80" name="Google Shape;880;p46"/>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81" name="Google Shape;881;p46"/>
          <p:cNvSpPr txBox="1"/>
          <p:nvPr/>
        </p:nvSpPr>
        <p:spPr>
          <a:xfrm>
            <a:off x="614100" y="829942"/>
            <a:ext cx="1023461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D" sz="1400" u="none" cap="none" strike="noStrike">
                <a:solidFill>
                  <a:srgbClr val="0D0D0D"/>
                </a:solidFill>
                <a:latin typeface="Arial"/>
                <a:ea typeface="Arial"/>
                <a:cs typeface="Arial"/>
                <a:sym typeface="Arial"/>
              </a:rPr>
              <a:t>2. Penggunaan Memori</a:t>
            </a:r>
            <a:endParaRPr/>
          </a:p>
          <a:p>
            <a:pPr indent="0" lvl="0" marL="1793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Mengukur jumlah memori yang digunakan oleh script PHP. Kode yang efisien akan menggunakan memori seminimal mungkin.</a:t>
            </a:r>
            <a:endParaRPr/>
          </a:p>
          <a:p>
            <a:pPr indent="0" lvl="0" marL="179388" marR="0" rtl="0" algn="l">
              <a:lnSpc>
                <a:spcPct val="100000"/>
              </a:lnSpc>
              <a:spcBef>
                <a:spcPts val="0"/>
              </a:spcBef>
              <a:spcAft>
                <a:spcPts val="0"/>
              </a:spcAft>
              <a:buNone/>
            </a:pPr>
            <a:r>
              <a:t/>
            </a:r>
            <a:endParaRPr b="0" i="0" sz="1400" u="none" cap="none" strike="noStrike">
              <a:solidFill>
                <a:srgbClr val="0D0D0D"/>
              </a:solidFill>
              <a:latin typeface="Arial"/>
              <a:ea typeface="Arial"/>
              <a:cs typeface="Arial"/>
              <a:sym typeface="Arial"/>
            </a:endParaRPr>
          </a:p>
          <a:p>
            <a:pPr indent="0" lvl="0" marL="1793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Contoh:</a:t>
            </a:r>
            <a:endParaRPr/>
          </a:p>
        </p:txBody>
      </p:sp>
      <p:sp>
        <p:nvSpPr>
          <p:cNvPr id="882" name="Google Shape;882;p46"/>
          <p:cNvSpPr txBox="1"/>
          <p:nvPr/>
        </p:nvSpPr>
        <p:spPr>
          <a:xfrm>
            <a:off x="837574" y="2197893"/>
            <a:ext cx="8179904" cy="2246769"/>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D" sz="1400" u="none" cap="none" strike="noStrike">
                <a:solidFill>
                  <a:srgbClr val="569CD6"/>
                </a:solidFill>
                <a:latin typeface="Consolas"/>
                <a:ea typeface="Consolas"/>
                <a:cs typeface="Consolas"/>
                <a:sym typeface="Consolas"/>
              </a:rPr>
              <a:t>&lt;?php</a:t>
            </a:r>
            <a:endParaRPr b="0" i="0" sz="1400" u="none" cap="none" strike="noStrike">
              <a:solidFill>
                <a:srgbClr val="CCCCCC"/>
              </a:solidFill>
              <a:latin typeface="Consolas"/>
              <a:ea typeface="Consolas"/>
              <a:cs typeface="Consolas"/>
              <a:sym typeface="Consolas"/>
            </a:endParaRPr>
          </a:p>
          <a:p>
            <a:pPr indent="-254000" lvl="1" marL="700088"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D0D0D"/>
              </a:solidFill>
              <a:latin typeface="Arial"/>
              <a:ea typeface="Arial"/>
              <a:cs typeface="Arial"/>
              <a:sym typeface="Arial"/>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echo "Penggunaan memori sebelum: " . memory_get_usage() . " bytes \n";</a:t>
            </a:r>
            <a:endParaRPr/>
          </a:p>
          <a:p>
            <a:pPr indent="0" lvl="1" marL="357188" marR="0" rtl="0" algn="l">
              <a:lnSpc>
                <a:spcPct val="100000"/>
              </a:lnSpc>
              <a:spcBef>
                <a:spcPts val="0"/>
              </a:spcBef>
              <a:spcAft>
                <a:spcPts val="0"/>
              </a:spcAft>
              <a:buNone/>
            </a:pPr>
            <a:r>
              <a:t/>
            </a:r>
            <a:endParaRPr b="0" i="0" sz="1400" u="none" cap="none" strike="noStrike">
              <a:solidFill>
                <a:srgbClr val="0D0D0D"/>
              </a:solidFill>
              <a:latin typeface="Arial"/>
              <a:ea typeface="Arial"/>
              <a:cs typeface="Arial"/>
              <a:sym typeface="Arial"/>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 Blok kode yang ingin diukur konsumsi memorinya</a:t>
            </a:r>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$array = range(1, 100000);</a:t>
            </a:r>
            <a:endParaRPr/>
          </a:p>
          <a:p>
            <a:pPr indent="0" lvl="1" marL="357188" marR="0" rtl="0" algn="l">
              <a:lnSpc>
                <a:spcPct val="100000"/>
              </a:lnSpc>
              <a:spcBef>
                <a:spcPts val="0"/>
              </a:spcBef>
              <a:spcAft>
                <a:spcPts val="0"/>
              </a:spcAft>
              <a:buNone/>
            </a:pPr>
            <a:r>
              <a:t/>
            </a:r>
            <a:endParaRPr b="0" i="0" sz="1400" u="none" cap="none" strike="noStrike">
              <a:solidFill>
                <a:srgbClr val="0D0D0D"/>
              </a:solidFill>
              <a:latin typeface="Arial"/>
              <a:ea typeface="Arial"/>
              <a:cs typeface="Arial"/>
              <a:sym typeface="Arial"/>
            </a:endParaRPr>
          </a:p>
          <a:p>
            <a:pPr indent="0" lvl="1" marL="357188" marR="0" rtl="0" algn="l">
              <a:lnSpc>
                <a:spcPct val="100000"/>
              </a:lnSpc>
              <a:spcBef>
                <a:spcPts val="0"/>
              </a:spcBef>
              <a:spcAft>
                <a:spcPts val="0"/>
              </a:spcAft>
              <a:buNone/>
            </a:pPr>
            <a:r>
              <a:rPr b="0" i="0" lang="en-ID" sz="1400" u="none" cap="none" strike="noStrike">
                <a:solidFill>
                  <a:srgbClr val="0D0D0D"/>
                </a:solidFill>
                <a:latin typeface="Arial"/>
                <a:ea typeface="Arial"/>
                <a:cs typeface="Arial"/>
                <a:sym typeface="Arial"/>
              </a:rPr>
              <a:t>echo "Penggunaan memori setelah: " . memory_get_usage() . " bytes \n";</a:t>
            </a:r>
            <a:endParaRPr/>
          </a:p>
          <a:p>
            <a:pPr indent="0" lvl="0" marL="0" marR="0" rtl="0" algn="l">
              <a:lnSpc>
                <a:spcPct val="100000"/>
              </a:lnSpc>
              <a:spcBef>
                <a:spcPts val="0"/>
              </a:spcBef>
              <a:spcAft>
                <a:spcPts val="0"/>
              </a:spcAft>
              <a:buNone/>
            </a:pPr>
            <a:r>
              <a:rPr b="0" i="0" lang="en-ID" sz="1400" u="none" cap="none" strike="noStrike">
                <a:solidFill>
                  <a:srgbClr val="569CD6"/>
                </a:solidFill>
                <a:latin typeface="Consolas"/>
                <a:ea typeface="Consolas"/>
                <a:cs typeface="Consolas"/>
                <a:sym typeface="Consolas"/>
              </a:rPr>
              <a:t>?&gt;</a:t>
            </a:r>
            <a:endParaRPr b="0" i="0" sz="1400" u="none" cap="none" strike="noStrike">
              <a:solidFill>
                <a:srgbClr val="CCCCCC"/>
              </a:solidFill>
              <a:latin typeface="Consolas"/>
              <a:ea typeface="Consolas"/>
              <a:cs typeface="Consolas"/>
              <a:sym typeface="Consolas"/>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3" name="Google Shape;883;p46"/>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87" name="Shape 887"/>
        <p:cNvGrpSpPr/>
        <p:nvPr/>
      </p:nvGrpSpPr>
      <p:grpSpPr>
        <a:xfrm>
          <a:off x="0" y="0"/>
          <a:ext cx="0" cy="0"/>
          <a:chOff x="0" y="0"/>
          <a:chExt cx="0" cy="0"/>
        </a:xfrm>
      </p:grpSpPr>
      <p:sp>
        <p:nvSpPr>
          <p:cNvPr id="888" name="Google Shape;888;p4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889" name="Google Shape;889;p47"/>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890" name="Google Shape;890;p47"/>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891" name="Google Shape;891;p47"/>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892" name="Google Shape;892;p47"/>
          <p:cNvSpPr txBox="1"/>
          <p:nvPr>
            <p:ph type="title"/>
          </p:nvPr>
        </p:nvSpPr>
        <p:spPr>
          <a:xfrm>
            <a:off x="327999" y="599837"/>
            <a:ext cx="10885849" cy="40011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ID">
                <a:latin typeface="Arial"/>
                <a:ea typeface="Arial"/>
                <a:cs typeface="Arial"/>
                <a:sym typeface="Arial"/>
              </a:rPr>
              <a:t>Penjelasan code</a:t>
            </a:r>
            <a:endParaRPr/>
          </a:p>
        </p:txBody>
      </p:sp>
      <p:sp>
        <p:nvSpPr>
          <p:cNvPr id="893" name="Google Shape;893;p47"/>
          <p:cNvSpPr/>
          <p:nvPr/>
        </p:nvSpPr>
        <p:spPr>
          <a:xfrm>
            <a:off x="401762" y="1429954"/>
            <a:ext cx="9692640" cy="4155499"/>
          </a:xfrm>
          <a:prstGeom prst="rect">
            <a:avLst/>
          </a:prstGeom>
          <a:solidFill>
            <a:srgbClr val="FFFFFF"/>
          </a:solidFill>
          <a:ln>
            <a:noFill/>
          </a:ln>
        </p:spPr>
        <p:txBody>
          <a:bodyPr anchorCtr="0" anchor="ctr" bIns="198375" lIns="0" spcFirstLastPara="1" rIns="0" wrap="square" tIns="1983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Light"/>
              <a:ea typeface="Roboto Light"/>
              <a:cs typeface="Roboto Light"/>
              <a:sym typeface="Roboto Light"/>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Roboto Light"/>
                <a:ea typeface="Roboto Light"/>
                <a:cs typeface="Roboto Light"/>
                <a:sym typeface="Roboto Light"/>
              </a:rPr>
              <a:t>echo "Penggunaan memori sebelum: " . memory_get_usage() . " bytes \n";</a:t>
            </a:r>
            <a:br>
              <a:rPr b="0" i="0" lang="en-ID" sz="1200" u="none" cap="none" strike="noStrike">
                <a:solidFill>
                  <a:srgbClr val="0D0D0D"/>
                </a:solidFill>
                <a:latin typeface="Roboto Light"/>
                <a:ea typeface="Roboto Light"/>
                <a:cs typeface="Roboto Light"/>
                <a:sym typeface="Roboto Light"/>
              </a:rPr>
            </a:br>
            <a:r>
              <a:rPr b="0" i="0" lang="en-ID" sz="1200" u="none" cap="none" strike="noStrike">
                <a:solidFill>
                  <a:srgbClr val="0D0D0D"/>
                </a:solidFill>
                <a:latin typeface="Roboto Light"/>
                <a:ea typeface="Roboto Light"/>
                <a:cs typeface="Roboto Light"/>
                <a:sym typeface="Roboto Light"/>
              </a:rPr>
              <a:t>Fungsi </a:t>
            </a:r>
            <a:r>
              <a:rPr b="1" i="0" lang="en-ID" sz="1400" u="none" cap="none" strike="noStrike">
                <a:solidFill>
                  <a:srgbClr val="0D0D0D"/>
                </a:solidFill>
                <a:latin typeface="Roboto Light"/>
                <a:ea typeface="Roboto Light"/>
                <a:cs typeface="Roboto Light"/>
                <a:sym typeface="Roboto Light"/>
              </a:rPr>
              <a:t>memory_get_usage()</a:t>
            </a:r>
            <a:r>
              <a:rPr b="0" i="0" lang="en-ID" sz="1200" u="none" cap="none" strike="noStrike">
                <a:solidFill>
                  <a:srgbClr val="0D0D0D"/>
                </a:solidFill>
                <a:latin typeface="Roboto Light"/>
                <a:ea typeface="Roboto Light"/>
                <a:cs typeface="Roboto Light"/>
                <a:sym typeface="Roboto Light"/>
              </a:rPr>
              <a:t> digunakan untuk mendapatkan jumlah memori yang saat ini dialokasikan untuk skrip PHP Anda, dinyatakan dalam byte. Ini dicetak ke layar sebagai penggunaan memori sebelum eksekusi blok kode tertentu. </a:t>
            </a:r>
            <a:r>
              <a:rPr b="1" i="0" lang="en-ID" sz="1400" u="none" cap="none" strike="noStrike">
                <a:solidFill>
                  <a:srgbClr val="0D0D0D"/>
                </a:solidFill>
                <a:latin typeface="Roboto Light"/>
                <a:ea typeface="Roboto Light"/>
                <a:cs typeface="Roboto Light"/>
                <a:sym typeface="Roboto Light"/>
              </a:rPr>
              <a:t>\n</a:t>
            </a:r>
            <a:r>
              <a:rPr b="0" i="0" lang="en-ID" sz="1200" u="none" cap="none" strike="noStrike">
                <a:solidFill>
                  <a:srgbClr val="0D0D0D"/>
                </a:solidFill>
                <a:latin typeface="Roboto Light"/>
                <a:ea typeface="Roboto Light"/>
                <a:cs typeface="Roboto Light"/>
                <a:sym typeface="Roboto Light"/>
              </a:rPr>
              <a:t> adalah karakter escape yang digunakan untuk membuat baris baru di output terminal atau command line interface.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D0D0D"/>
              </a:solidFill>
              <a:latin typeface="Roboto Light"/>
              <a:ea typeface="Roboto Light"/>
              <a:cs typeface="Roboto Light"/>
              <a:sym typeface="Roboto Light"/>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Roboto Light"/>
                <a:ea typeface="Roboto Light"/>
                <a:cs typeface="Roboto Light"/>
                <a:sym typeface="Roboto Light"/>
              </a:rPr>
              <a:t>// Blok kode yang ingin diukur konsumsi memorinya</a:t>
            </a:r>
            <a:br>
              <a:rPr b="0" i="0" lang="en-ID" sz="1200" u="none" cap="none" strike="noStrike">
                <a:solidFill>
                  <a:srgbClr val="0D0D0D"/>
                </a:solidFill>
                <a:latin typeface="Roboto Light"/>
                <a:ea typeface="Roboto Light"/>
                <a:cs typeface="Roboto Light"/>
                <a:sym typeface="Roboto Light"/>
              </a:rPr>
            </a:br>
            <a:r>
              <a:rPr b="0" i="0" lang="en-ID" sz="1200" u="none" cap="none" strike="noStrike">
                <a:solidFill>
                  <a:srgbClr val="0D0D0D"/>
                </a:solidFill>
                <a:latin typeface="Roboto Light"/>
                <a:ea typeface="Roboto Light"/>
                <a:cs typeface="Roboto Light"/>
                <a:sym typeface="Roboto Light"/>
              </a:rPr>
              <a:t>Ini adalah komentar yang menunjukkan bahwa blok kode berikutnya adalah bagian yang ingin diukur konsumsi memorinya.</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D0D0D"/>
              </a:solidFill>
              <a:latin typeface="Roboto Light"/>
              <a:ea typeface="Roboto Light"/>
              <a:cs typeface="Roboto Light"/>
              <a:sym typeface="Roboto Light"/>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Roboto Light"/>
                <a:ea typeface="Roboto Light"/>
                <a:cs typeface="Roboto Light"/>
                <a:sym typeface="Roboto Light"/>
              </a:rPr>
              <a:t>$array = range(1, 100000);</a:t>
            </a:r>
            <a:br>
              <a:rPr b="0" i="0" lang="en-ID" sz="1200" u="none" cap="none" strike="noStrike">
                <a:solidFill>
                  <a:srgbClr val="0D0D0D"/>
                </a:solidFill>
                <a:latin typeface="Roboto Light"/>
                <a:ea typeface="Roboto Light"/>
                <a:cs typeface="Roboto Light"/>
                <a:sym typeface="Roboto Light"/>
              </a:rPr>
            </a:br>
            <a:r>
              <a:rPr b="0" i="0" lang="en-ID" sz="1200" u="none" cap="none" strike="noStrike">
                <a:solidFill>
                  <a:srgbClr val="0D0D0D"/>
                </a:solidFill>
                <a:latin typeface="Roboto Light"/>
                <a:ea typeface="Roboto Light"/>
                <a:cs typeface="Roboto Light"/>
                <a:sym typeface="Roboto Light"/>
              </a:rPr>
              <a:t>Fungsi </a:t>
            </a:r>
            <a:r>
              <a:rPr b="1" i="0" lang="en-ID" sz="1400" u="none" cap="none" strike="noStrike">
                <a:solidFill>
                  <a:srgbClr val="0D0D0D"/>
                </a:solidFill>
                <a:latin typeface="Roboto Light"/>
                <a:ea typeface="Roboto Light"/>
                <a:cs typeface="Roboto Light"/>
                <a:sym typeface="Roboto Light"/>
              </a:rPr>
              <a:t>range()</a:t>
            </a:r>
            <a:r>
              <a:rPr b="0" i="0" lang="en-ID" sz="1200" u="none" cap="none" strike="noStrike">
                <a:solidFill>
                  <a:srgbClr val="0D0D0D"/>
                </a:solidFill>
                <a:latin typeface="Roboto Light"/>
                <a:ea typeface="Roboto Light"/>
                <a:cs typeface="Roboto Light"/>
                <a:sym typeface="Roboto Light"/>
              </a:rPr>
              <a:t> digunakan untuk membuat sebuah array yang berisi nilai-nilai dalam rentang yang diberikan. Dalam hal ini, array akan diisi dengan angka-angka dari 1 sampai 100000. Ini akan menggunakan sejumlah memori dan Anda dapat melihat perbedaan dalam konsumsi memori sebelum dan setelah array ini dibuat.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D0D0D"/>
              </a:solidFill>
              <a:latin typeface="Roboto Light"/>
              <a:ea typeface="Roboto Light"/>
              <a:cs typeface="Roboto Light"/>
              <a:sym typeface="Roboto Light"/>
            </a:endParaRPr>
          </a:p>
          <a:p>
            <a:pPr indent="-88900" lvl="0" marL="0" marR="0" rtl="0" algn="l">
              <a:lnSpc>
                <a:spcPct val="100000"/>
              </a:lnSpc>
              <a:spcBef>
                <a:spcPts val="0"/>
              </a:spcBef>
              <a:spcAft>
                <a:spcPts val="0"/>
              </a:spcAft>
              <a:buClr>
                <a:srgbClr val="0D0D0D"/>
              </a:buClr>
              <a:buSzPts val="1400"/>
              <a:buFont typeface="Arial"/>
              <a:buAutoNum type="arabicPeriod"/>
            </a:pPr>
            <a:r>
              <a:rPr b="1" i="0" lang="en-ID" sz="1400" u="none" cap="none" strike="noStrike">
                <a:solidFill>
                  <a:srgbClr val="0D0D0D"/>
                </a:solidFill>
                <a:latin typeface="Roboto Light"/>
                <a:ea typeface="Roboto Light"/>
                <a:cs typeface="Roboto Light"/>
                <a:sym typeface="Roboto Light"/>
              </a:rPr>
              <a:t>echo "Penggunaan memori setelah: " . memory_get_usage() . " bytes \n";</a:t>
            </a:r>
            <a:br>
              <a:rPr b="0" i="0" lang="en-ID" sz="1200" u="none" cap="none" strike="noStrike">
                <a:solidFill>
                  <a:srgbClr val="0D0D0D"/>
                </a:solidFill>
                <a:latin typeface="Roboto Light"/>
                <a:ea typeface="Roboto Light"/>
                <a:cs typeface="Roboto Light"/>
                <a:sym typeface="Roboto Light"/>
              </a:rPr>
            </a:br>
            <a:r>
              <a:rPr b="0" i="0" lang="en-ID" sz="1200" u="none" cap="none" strike="noStrike">
                <a:solidFill>
                  <a:srgbClr val="0D0D0D"/>
                </a:solidFill>
                <a:latin typeface="Roboto Light"/>
                <a:ea typeface="Roboto Light"/>
                <a:cs typeface="Roboto Light"/>
                <a:sym typeface="Roboto Light"/>
              </a:rPr>
              <a:t>Setelah array dibuat, </a:t>
            </a:r>
            <a:r>
              <a:rPr b="1" i="0" lang="en-ID" sz="1400" u="none" cap="none" strike="noStrike">
                <a:solidFill>
                  <a:srgbClr val="0D0D0D"/>
                </a:solidFill>
                <a:latin typeface="Roboto Light"/>
                <a:ea typeface="Roboto Light"/>
                <a:cs typeface="Roboto Light"/>
                <a:sym typeface="Roboto Light"/>
              </a:rPr>
              <a:t>memory_get_usage()</a:t>
            </a:r>
            <a:r>
              <a:rPr b="0" i="0" lang="en-ID" sz="1200" u="none" cap="none" strike="noStrike">
                <a:solidFill>
                  <a:srgbClr val="0D0D0D"/>
                </a:solidFill>
                <a:latin typeface="Roboto Light"/>
                <a:ea typeface="Roboto Light"/>
                <a:cs typeface="Roboto Light"/>
                <a:sym typeface="Roboto Light"/>
              </a:rPr>
              <a:t> dipanggil lagi untuk mendapatkan jumlah memori yang digunakan setelah array tersebut diinisialisasi. Ini juga dicetak ke layar sehingga Anda dapat melihat perbedaan dalam penggunaan memori sebelum dan sesudah array dibuat.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Light"/>
              <a:ea typeface="Roboto Light"/>
              <a:cs typeface="Roboto Light"/>
              <a:sym typeface="Roboto Light"/>
            </a:endParaRPr>
          </a:p>
        </p:txBody>
      </p:sp>
      <p:pic>
        <p:nvPicPr>
          <p:cNvPr id="894" name="Google Shape;894;p4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8" name="Shape 898"/>
        <p:cNvGrpSpPr/>
        <p:nvPr/>
      </p:nvGrpSpPr>
      <p:grpSpPr>
        <a:xfrm>
          <a:off x="0" y="0"/>
          <a:ext cx="0" cy="0"/>
          <a:chOff x="0" y="0"/>
          <a:chExt cx="0" cy="0"/>
        </a:xfrm>
      </p:grpSpPr>
      <p:sp>
        <p:nvSpPr>
          <p:cNvPr id="899" name="Google Shape;899;p48"/>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00" name="Google Shape;900;p48"/>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01" name="Google Shape;901;p48"/>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02" name="Google Shape;902;p48"/>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03" name="Google Shape;903;p48"/>
          <p:cNvSpPr txBox="1"/>
          <p:nvPr>
            <p:ph type="title"/>
          </p:nvPr>
        </p:nvSpPr>
        <p:spPr>
          <a:xfrm>
            <a:off x="327999" y="599837"/>
            <a:ext cx="10885849" cy="40011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lang="en-ID">
                <a:latin typeface="Arial"/>
                <a:ea typeface="Arial"/>
                <a:cs typeface="Arial"/>
                <a:sym typeface="Arial"/>
              </a:rPr>
              <a:t>TUGAS 1</a:t>
            </a:r>
            <a:endParaRPr/>
          </a:p>
        </p:txBody>
      </p:sp>
      <p:sp>
        <p:nvSpPr>
          <p:cNvPr id="904" name="Google Shape;904;p48"/>
          <p:cNvSpPr txBox="1"/>
          <p:nvPr/>
        </p:nvSpPr>
        <p:spPr>
          <a:xfrm>
            <a:off x="327998" y="999947"/>
            <a:ext cx="9654201" cy="286219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ID" sz="1600" u="none" cap="none" strike="noStrike">
                <a:solidFill>
                  <a:srgbClr val="000000"/>
                </a:solidFill>
                <a:latin typeface="Calibri"/>
                <a:ea typeface="Calibri"/>
                <a:cs typeface="Calibri"/>
                <a:sym typeface="Calibri"/>
              </a:rPr>
              <a:t>1. Tulislah atau copas code dibawah ini yang terdiri dari 3 file:</a:t>
            </a:r>
            <a:endParaRPr/>
          </a:p>
          <a:p>
            <a:pPr indent="-342900" lvl="1" marL="628650" marR="0" rtl="0" algn="l">
              <a:lnSpc>
                <a:spcPct val="107000"/>
              </a:lnSpc>
              <a:spcBef>
                <a:spcPts val="800"/>
              </a:spcBef>
              <a:spcAft>
                <a:spcPts val="0"/>
              </a:spcAft>
              <a:buClr>
                <a:srgbClr val="000000"/>
              </a:buClr>
              <a:buSzPts val="1600"/>
              <a:buFont typeface="Arial"/>
              <a:buAutoNum type="alphaLcParenR"/>
            </a:pPr>
            <a:r>
              <a:rPr b="0" i="0" lang="en-ID" sz="1600" u="none" cap="none" strike="noStrike">
                <a:solidFill>
                  <a:srgbClr val="000000"/>
                </a:solidFill>
                <a:latin typeface="Calibri"/>
                <a:ea typeface="Calibri"/>
                <a:cs typeface="Calibri"/>
                <a:sym typeface="Calibri"/>
              </a:rPr>
              <a:t>Form-daftar.php (untuk tampilan front end isian pendaftaran)</a:t>
            </a:r>
            <a:endParaRPr/>
          </a:p>
          <a:p>
            <a:pPr indent="-342900" lvl="1" marL="628650" marR="0" rtl="0" algn="l">
              <a:lnSpc>
                <a:spcPct val="107000"/>
              </a:lnSpc>
              <a:spcBef>
                <a:spcPts val="0"/>
              </a:spcBef>
              <a:spcAft>
                <a:spcPts val="0"/>
              </a:spcAft>
              <a:buClr>
                <a:srgbClr val="000000"/>
              </a:buClr>
              <a:buSzPts val="1600"/>
              <a:buFont typeface="Arial"/>
              <a:buAutoNum type="alphaLcParenR"/>
            </a:pPr>
            <a:r>
              <a:rPr b="0" i="0" lang="en-ID" sz="1600" u="none" cap="none" strike="noStrike">
                <a:solidFill>
                  <a:srgbClr val="000000"/>
                </a:solidFill>
                <a:latin typeface="Calibri"/>
                <a:ea typeface="Calibri"/>
                <a:cs typeface="Calibri"/>
                <a:sym typeface="Calibri"/>
              </a:rPr>
              <a:t>Proses-pendaftaran-2.php (penyimpanan data ke database, tabel </a:t>
            </a:r>
            <a:endParaRPr/>
          </a:p>
          <a:p>
            <a:pPr indent="-342900" lvl="1" marL="628650" marR="0" rtl="0" algn="l">
              <a:lnSpc>
                <a:spcPct val="107000"/>
              </a:lnSpc>
              <a:spcBef>
                <a:spcPts val="0"/>
              </a:spcBef>
              <a:spcAft>
                <a:spcPts val="0"/>
              </a:spcAft>
              <a:buClr>
                <a:srgbClr val="000000"/>
              </a:buClr>
              <a:buSzPts val="1600"/>
              <a:buFont typeface="Arial"/>
              <a:buAutoNum type="alphaLcParenR"/>
            </a:pPr>
            <a:r>
              <a:rPr b="0" i="0" lang="en-ID" sz="1600" u="none" cap="none" strike="noStrike">
                <a:solidFill>
                  <a:srgbClr val="000000"/>
                </a:solidFill>
                <a:latin typeface="Calibri"/>
                <a:ea typeface="Calibri"/>
                <a:cs typeface="Calibri"/>
                <a:sym typeface="Calibri"/>
              </a:rPr>
              <a:t>Koneksi.php</a:t>
            </a:r>
            <a:endParaRPr/>
          </a:p>
          <a:p>
            <a:pPr indent="-342900" lvl="1" marL="628650" marR="0" rtl="0" algn="l">
              <a:lnSpc>
                <a:spcPct val="107000"/>
              </a:lnSpc>
              <a:spcBef>
                <a:spcPts val="0"/>
              </a:spcBef>
              <a:spcAft>
                <a:spcPts val="0"/>
              </a:spcAft>
              <a:buClr>
                <a:srgbClr val="000000"/>
              </a:buClr>
              <a:buSzPts val="1600"/>
              <a:buFont typeface="Arial"/>
              <a:buAutoNum type="alphaLcParenR"/>
            </a:pPr>
            <a:r>
              <a:rPr b="0" i="0" lang="en-ID" sz="1600" u="none" cap="none" strike="noStrike">
                <a:solidFill>
                  <a:srgbClr val="000000"/>
                </a:solidFill>
                <a:latin typeface="Calibri"/>
                <a:ea typeface="Calibri"/>
                <a:cs typeface="Calibri"/>
                <a:sym typeface="Calibri"/>
              </a:rPr>
              <a:t>Script tabel calon_siswa.sql</a:t>
            </a:r>
            <a:endParaRPr/>
          </a:p>
          <a:p>
            <a:pPr indent="0" lvl="0" marL="0" marR="0" rtl="0" algn="l">
              <a:lnSpc>
                <a:spcPct val="107000"/>
              </a:lnSpc>
              <a:spcBef>
                <a:spcPts val="800"/>
              </a:spcBef>
              <a:spcAft>
                <a:spcPts val="0"/>
              </a:spcAft>
              <a:buNone/>
            </a:pPr>
            <a:r>
              <a:rPr b="0" i="0" lang="en-ID" sz="1600" u="none" cap="none" strike="noStrike">
                <a:solidFill>
                  <a:srgbClr val="000000"/>
                </a:solidFill>
                <a:latin typeface="Calibri"/>
                <a:ea typeface="Calibri"/>
                <a:cs typeface="Calibri"/>
                <a:sym typeface="Calibri"/>
              </a:rPr>
              <a:t>2. Jalankan program tersebut, lalu deteksi error apa saja dan cara memperbaikinya</a:t>
            </a:r>
            <a:endParaRPr/>
          </a:p>
          <a:p>
            <a:pPr indent="0" lvl="0" marL="0" marR="0" rtl="0" algn="l">
              <a:lnSpc>
                <a:spcPct val="107000"/>
              </a:lnSpc>
              <a:spcBef>
                <a:spcPts val="0"/>
              </a:spcBef>
              <a:spcAft>
                <a:spcPts val="0"/>
              </a:spcAft>
              <a:buNone/>
            </a:pPr>
            <a:r>
              <a:rPr b="0" i="0" lang="en-ID" sz="1600" u="none" cap="none" strike="noStrike">
                <a:solidFill>
                  <a:srgbClr val="000000"/>
                </a:solidFill>
                <a:latin typeface="Calibri"/>
                <a:ea typeface="Calibri"/>
                <a:cs typeface="Calibri"/>
                <a:sym typeface="Calibri"/>
              </a:rPr>
              <a:t>3. Uraikan error message yang teridentifikasi dan berikan penjelasan dan jawabannya</a:t>
            </a:r>
            <a:endParaRPr/>
          </a:p>
          <a:p>
            <a:pPr indent="0" lvl="1" marL="0" marR="0" rtl="0" algn="l">
              <a:lnSpc>
                <a:spcPct val="107000"/>
              </a:lnSpc>
              <a:spcBef>
                <a:spcPts val="800"/>
              </a:spcBef>
              <a:spcAft>
                <a:spcPts val="0"/>
              </a:spcAft>
              <a:buNone/>
            </a:pPr>
            <a:r>
              <a:t/>
            </a:r>
            <a:endParaRPr b="0" i="0" sz="1600" u="none" cap="none" strike="noStrike">
              <a:solidFill>
                <a:srgbClr val="000000"/>
              </a:solidFill>
              <a:latin typeface="Calibri"/>
              <a:ea typeface="Calibri"/>
              <a:cs typeface="Calibri"/>
              <a:sym typeface="Calibri"/>
            </a:endParaRPr>
          </a:p>
          <a:p>
            <a:pPr indent="-241300" lvl="0" marL="342900" marR="0" rtl="0" algn="l">
              <a:lnSpc>
                <a:spcPct val="107000"/>
              </a:lnSpc>
              <a:spcBef>
                <a:spcPts val="8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pic>
        <p:nvPicPr>
          <p:cNvPr id="905" name="Google Shape;905;p48"/>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09" name="Shape 909"/>
        <p:cNvGrpSpPr/>
        <p:nvPr/>
      </p:nvGrpSpPr>
      <p:grpSpPr>
        <a:xfrm>
          <a:off x="0" y="0"/>
          <a:ext cx="0" cy="0"/>
          <a:chOff x="0" y="0"/>
          <a:chExt cx="0" cy="0"/>
        </a:xfrm>
      </p:grpSpPr>
      <p:sp>
        <p:nvSpPr>
          <p:cNvPr id="910" name="Google Shape;910;g21697cf30f6_1_322"/>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11" name="Google Shape;911;g21697cf30f6_1_322"/>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12" name="Google Shape;912;g21697cf30f6_1_322"/>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13" name="Google Shape;913;g21697cf30f6_1_322"/>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14" name="Google Shape;914;g21697cf30f6_1_322"/>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Referensi</a:t>
            </a:r>
            <a:endParaRPr b="1" i="0" sz="2600" u="none" cap="none" strike="noStrike">
              <a:solidFill>
                <a:schemeClr val="dk1"/>
              </a:solidFill>
              <a:latin typeface="Poppins"/>
              <a:ea typeface="Poppins"/>
              <a:cs typeface="Poppins"/>
              <a:sym typeface="Poppins"/>
            </a:endParaRPr>
          </a:p>
        </p:txBody>
      </p:sp>
      <p:sp>
        <p:nvSpPr>
          <p:cNvPr id="915" name="Google Shape;915;g21697cf30f6_1_322"/>
          <p:cNvSpPr txBox="1"/>
          <p:nvPr/>
        </p:nvSpPr>
        <p:spPr>
          <a:xfrm>
            <a:off x="247950" y="1339350"/>
            <a:ext cx="11696100" cy="6093946"/>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https://www.w3schools.com/php/php_syntax.asp </a:t>
            </a:r>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sng" cap="none" strike="noStrike">
                <a:solidFill>
                  <a:schemeClr val="dk1"/>
                </a:solidFill>
                <a:latin typeface="Arial"/>
                <a:ea typeface="Arial"/>
                <a:cs typeface="Arial"/>
                <a:sym typeface="Arial"/>
                <a:hlinkClick r:id="rId7">
                  <a:extLst>
                    <a:ext uri="{A12FA001-AC4F-418D-AE19-62706E023703}">
                      <ahyp:hlinkClr val="tx"/>
                    </a:ext>
                  </a:extLst>
                </a:hlinkClick>
              </a:rPr>
              <a:t>https://www.w3schools.com/js/default.asp</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sng" cap="none" strike="noStrike">
                <a:solidFill>
                  <a:schemeClr val="dk1"/>
                </a:solidFill>
                <a:latin typeface="Arial"/>
                <a:ea typeface="Arial"/>
                <a:cs typeface="Arial"/>
                <a:sym typeface="Arial"/>
                <a:hlinkClick r:id="rId8">
                  <a:extLst>
                    <a:ext uri="{A12FA001-AC4F-418D-AE19-62706E023703}">
                      <ahyp:hlinkClr val="tx"/>
                    </a:ext>
                  </a:extLst>
                </a:hlinkClick>
              </a:rPr>
              <a:t>https://www.petanikode.com/php-sintak/</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Tutorial belajar PHP </a:t>
            </a:r>
            <a:r>
              <a:rPr b="0" i="0" lang="en-ID" sz="1600" u="sng" cap="none" strike="noStrike">
                <a:solidFill>
                  <a:schemeClr val="dk1"/>
                </a:solidFill>
                <a:latin typeface="Arial"/>
                <a:ea typeface="Arial"/>
                <a:cs typeface="Arial"/>
                <a:sym typeface="Arial"/>
                <a:hlinkClick r:id="rId9">
                  <a:extLst>
                    <a:ext uri="{A12FA001-AC4F-418D-AE19-62706E023703}">
                      <ahyp:hlinkClr val="tx"/>
                    </a:ext>
                  </a:extLst>
                </a:hlinkClick>
              </a:rPr>
              <a:t>https://www.youtube.com/watch?v=TaBWhb5SPfc</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sng" cap="none" strike="noStrike">
                <a:solidFill>
                  <a:schemeClr val="dk1"/>
                </a:solidFill>
                <a:latin typeface="Arial"/>
                <a:ea typeface="Arial"/>
                <a:cs typeface="Arial"/>
                <a:sym typeface="Arial"/>
                <a:hlinkClick r:id="rId10">
                  <a:extLst>
                    <a:ext uri="{A12FA001-AC4F-418D-AE19-62706E023703}">
                      <ahyp:hlinkClr val="tx"/>
                    </a:ext>
                  </a:extLst>
                </a:hlinkClick>
              </a:rPr>
              <a:t>Tutorial Java Script https://www.youtube.com/watch?v=mD6uSGSjgr4&amp;list=PLc6SEcJkQ6DwiGCnVdCbWLqo6ceICD_4b</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Tutorial Belajar Jquery </a:t>
            </a:r>
            <a:r>
              <a:rPr b="0" i="0" lang="en-ID" sz="1600" u="sng" cap="none" strike="noStrike">
                <a:solidFill>
                  <a:schemeClr val="dk1"/>
                </a:solidFill>
                <a:latin typeface="Arial"/>
                <a:ea typeface="Arial"/>
                <a:cs typeface="Arial"/>
                <a:sym typeface="Arial"/>
                <a:hlinkClick r:id="rId11">
                  <a:extLst>
                    <a:ext uri="{A12FA001-AC4F-418D-AE19-62706E023703}">
                      <ahyp:hlinkClr val="tx"/>
                    </a:ext>
                  </a:extLst>
                </a:hlinkClick>
              </a:rPr>
              <a:t>https://www.youtube.com/watch?v=SXNfn1JCkGQ&amp;list=PLce3Eyp7oY98VSAcerueAIOEsHfiszWxI</a:t>
            </a:r>
            <a:endParaRPr b="0" i="0" sz="1600" u="none" cap="none" strike="noStrike">
              <a:solidFill>
                <a:schemeClr val="dk1"/>
              </a:solidFill>
              <a:latin typeface="Arial"/>
              <a:ea typeface="Arial"/>
              <a:cs typeface="Arial"/>
              <a:sym typeface="Arial"/>
            </a:endParaRPr>
          </a:p>
          <a:p>
            <a:pPr indent="-266700" lvl="0" marL="34290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266700" lvl="0" marL="34290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266700" lvl="0" marL="34290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916" name="Google Shape;916;g21697cf30f6_1_322"/>
          <p:cNvPicPr preferRelativeResize="0"/>
          <p:nvPr/>
        </p:nvPicPr>
        <p:blipFill>
          <a:blip r:embed="rId12">
            <a:alphaModFix/>
          </a:blip>
          <a:stretch>
            <a:fillRect/>
          </a:stretch>
        </p:blipFill>
        <p:spPr>
          <a:xfrm>
            <a:off x="0" y="12747"/>
            <a:ext cx="12192000" cy="39289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20" name="Shape 920"/>
        <p:cNvGrpSpPr/>
        <p:nvPr/>
      </p:nvGrpSpPr>
      <p:grpSpPr>
        <a:xfrm>
          <a:off x="0" y="0"/>
          <a:ext cx="0" cy="0"/>
          <a:chOff x="0" y="0"/>
          <a:chExt cx="0" cy="0"/>
        </a:xfrm>
      </p:grpSpPr>
      <p:sp>
        <p:nvSpPr>
          <p:cNvPr id="921" name="Google Shape;921;g21697cf30f6_1_31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22" name="Google Shape;922;g21697cf30f6_1_31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23" name="Google Shape;923;g21697cf30f6_1_313"/>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24" name="Google Shape;924;g21697cf30f6_1_313"/>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25" name="Google Shape;925;g21697cf30f6_1_31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Tools</a:t>
            </a:r>
            <a:endParaRPr b="1" i="0" sz="2600" u="none" cap="none" strike="noStrike">
              <a:solidFill>
                <a:schemeClr val="dk1"/>
              </a:solidFill>
              <a:latin typeface="Poppins"/>
              <a:ea typeface="Poppins"/>
              <a:cs typeface="Poppins"/>
              <a:sym typeface="Poppins"/>
            </a:endParaRPr>
          </a:p>
        </p:txBody>
      </p:sp>
      <p:sp>
        <p:nvSpPr>
          <p:cNvPr id="926" name="Google Shape;926;g21697cf30f6_1_313"/>
          <p:cNvSpPr txBox="1"/>
          <p:nvPr/>
        </p:nvSpPr>
        <p:spPr>
          <a:xfrm>
            <a:off x="247950" y="1339350"/>
            <a:ext cx="11696100" cy="5355282"/>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Teks Editor (sublime text / visual studio code / notepad ++)</a:t>
            </a:r>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XAMPP minimal versi 2.7</a:t>
            </a:r>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Web Browser (Google Chrome / safari / internet explorer)</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927" name="Google Shape;927;g21697cf30f6_1_31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31" name="Shape 931"/>
        <p:cNvGrpSpPr/>
        <p:nvPr/>
      </p:nvGrpSpPr>
      <p:grpSpPr>
        <a:xfrm>
          <a:off x="0" y="0"/>
          <a:ext cx="0" cy="0"/>
          <a:chOff x="0" y="0"/>
          <a:chExt cx="0" cy="0"/>
        </a:xfrm>
      </p:grpSpPr>
      <p:sp>
        <p:nvSpPr>
          <p:cNvPr id="932" name="Google Shape;932;g21697cf30f6_1_367"/>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33" name="Google Shape;933;g21697cf30f6_1_367"/>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34" name="Google Shape;934;g21697cf30f6_1_367"/>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35" name="Google Shape;935;g21697cf30f6_1_367"/>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36" name="Google Shape;936;g21697cf30f6_1_367"/>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Summary</a:t>
            </a:r>
            <a:endParaRPr b="1" i="0" sz="2600" u="none" cap="none" strike="noStrike">
              <a:solidFill>
                <a:schemeClr val="dk1"/>
              </a:solidFill>
              <a:latin typeface="Poppins"/>
              <a:ea typeface="Poppins"/>
              <a:cs typeface="Poppins"/>
              <a:sym typeface="Poppins"/>
            </a:endParaRPr>
          </a:p>
        </p:txBody>
      </p:sp>
      <p:sp>
        <p:nvSpPr>
          <p:cNvPr id="937" name="Google Shape;937;g21697cf30f6_1_367"/>
          <p:cNvSpPr txBox="1"/>
          <p:nvPr/>
        </p:nvSpPr>
        <p:spPr>
          <a:xfrm>
            <a:off x="247950" y="1339350"/>
            <a:ext cx="11696100" cy="5355282"/>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Untuk menuliskan kode program perlu memperhatikan coding-guidelines dan best practices yang dapat dijadikan acuan</a:t>
            </a:r>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Coding guidelines meliputi penamaan, penggunaan komentar, indentasi yang berlaku di organisasi</a:t>
            </a:r>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Terdapat jenis-jenis error dalam membuat kode pemrograman yang harus mampu diperbaiki oleh junior web developer</a:t>
            </a:r>
            <a:endParaRPr/>
          </a:p>
          <a:p>
            <a:pPr indent="-342900" lvl="0" marL="342900" marR="0" rtl="0" algn="l">
              <a:lnSpc>
                <a:spcPct val="100000"/>
              </a:lnSpc>
              <a:spcBef>
                <a:spcPts val="0"/>
              </a:spcBef>
              <a:spcAft>
                <a:spcPts val="0"/>
              </a:spcAft>
              <a:buClr>
                <a:srgbClr val="000000"/>
              </a:buClr>
              <a:buSzPts val="1200"/>
              <a:buFont typeface="Arial"/>
              <a:buAutoNum type="arabicPeriod"/>
            </a:pPr>
            <a:r>
              <a:rPr b="0" i="0" lang="en-ID" sz="1600" u="none" cap="none" strike="noStrike">
                <a:solidFill>
                  <a:schemeClr val="dk1"/>
                </a:solidFill>
                <a:latin typeface="Arial"/>
                <a:ea typeface="Arial"/>
                <a:cs typeface="Arial"/>
                <a:sym typeface="Arial"/>
              </a:rPr>
              <a:t>Dalam menulis program perlu memperhatikan efisiensi penggunaan resources seperti utilisasi memory dan CPU Ketika program dijalankna</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938" name="Google Shape;938;g21697cf30f6_1_367"/>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42" name="Shape 942"/>
        <p:cNvGrpSpPr/>
        <p:nvPr/>
      </p:nvGrpSpPr>
      <p:grpSpPr>
        <a:xfrm>
          <a:off x="0" y="0"/>
          <a:ext cx="0" cy="0"/>
          <a:chOff x="0" y="0"/>
          <a:chExt cx="0" cy="0"/>
        </a:xfrm>
      </p:grpSpPr>
      <p:sp>
        <p:nvSpPr>
          <p:cNvPr id="943" name="Google Shape;943;g21697cf30f6_1_376"/>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44" name="Google Shape;944;g21697cf30f6_1_376"/>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45" name="Google Shape;945;g21697cf30f6_1_376"/>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46" name="Google Shape;946;g21697cf30f6_1_376"/>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47" name="Google Shape;947;g21697cf30f6_1_376"/>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Quiz</a:t>
            </a:r>
            <a:endParaRPr b="1" i="0" sz="2600" u="none" cap="none" strike="noStrike">
              <a:solidFill>
                <a:schemeClr val="dk1"/>
              </a:solidFill>
              <a:latin typeface="Poppins"/>
              <a:ea typeface="Poppins"/>
              <a:cs typeface="Poppins"/>
              <a:sym typeface="Poppins"/>
            </a:endParaRPr>
          </a:p>
        </p:txBody>
      </p:sp>
      <p:sp>
        <p:nvSpPr>
          <p:cNvPr id="948" name="Google Shape;948;g21697cf30f6_1_376"/>
          <p:cNvSpPr txBox="1"/>
          <p:nvPr/>
        </p:nvSpPr>
        <p:spPr>
          <a:xfrm>
            <a:off x="247950" y="1339350"/>
            <a:ext cx="11696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949" name="Google Shape;949;g21697cf30f6_1_376"/>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53" name="Shape 953"/>
        <p:cNvGrpSpPr/>
        <p:nvPr/>
      </p:nvGrpSpPr>
      <p:grpSpPr>
        <a:xfrm>
          <a:off x="0" y="0"/>
          <a:ext cx="0" cy="0"/>
          <a:chOff x="0" y="0"/>
          <a:chExt cx="0" cy="0"/>
        </a:xfrm>
      </p:grpSpPr>
      <p:sp>
        <p:nvSpPr>
          <p:cNvPr id="954" name="Google Shape;954;g21697cf30f6_1_385"/>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55" name="Google Shape;955;g21697cf30f6_1_385"/>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56" name="Google Shape;956;g21697cf30f6_1_385"/>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57" name="Google Shape;957;g21697cf30f6_1_385"/>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58" name="Google Shape;958;g21697cf30f6_1_385"/>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Post-Test</a:t>
            </a:r>
            <a:endParaRPr b="1" i="0" sz="2600" u="none" cap="none" strike="noStrike">
              <a:solidFill>
                <a:schemeClr val="dk1"/>
              </a:solidFill>
              <a:latin typeface="Poppins"/>
              <a:ea typeface="Poppins"/>
              <a:cs typeface="Poppins"/>
              <a:sym typeface="Poppins"/>
            </a:endParaRPr>
          </a:p>
        </p:txBody>
      </p:sp>
      <p:sp>
        <p:nvSpPr>
          <p:cNvPr id="959" name="Google Shape;959;g21697cf30f6_1_385"/>
          <p:cNvSpPr txBox="1"/>
          <p:nvPr/>
        </p:nvSpPr>
        <p:spPr>
          <a:xfrm>
            <a:off x="247950" y="1339350"/>
            <a:ext cx="11696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960" name="Google Shape;960;g21697cf30f6_1_385"/>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64" name="Shape 964"/>
        <p:cNvGrpSpPr/>
        <p:nvPr/>
      </p:nvGrpSpPr>
      <p:grpSpPr>
        <a:xfrm>
          <a:off x="0" y="0"/>
          <a:ext cx="0" cy="0"/>
          <a:chOff x="0" y="0"/>
          <a:chExt cx="0" cy="0"/>
        </a:xfrm>
      </p:grpSpPr>
      <p:sp>
        <p:nvSpPr>
          <p:cNvPr id="965" name="Google Shape;965;g21697cf30f6_1_394"/>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966" name="Google Shape;966;g21697cf30f6_1_394"/>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967" name="Google Shape;967;g21697cf30f6_1_394"/>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968" name="Google Shape;968;g21697cf30f6_1_394"/>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969" name="Google Shape;969;g21697cf30f6_1_394"/>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Team Teaching</a:t>
            </a:r>
            <a:endParaRPr b="1" i="0" sz="2600" u="none" cap="none" strike="noStrike">
              <a:solidFill>
                <a:schemeClr val="dk1"/>
              </a:solidFill>
              <a:latin typeface="Poppins"/>
              <a:ea typeface="Poppins"/>
              <a:cs typeface="Poppins"/>
              <a:sym typeface="Poppins"/>
            </a:endParaRPr>
          </a:p>
        </p:txBody>
      </p:sp>
      <p:sp>
        <p:nvSpPr>
          <p:cNvPr id="970" name="Google Shape;970;g21697cf30f6_1_394"/>
          <p:cNvSpPr txBox="1"/>
          <p:nvPr/>
        </p:nvSpPr>
        <p:spPr>
          <a:xfrm>
            <a:off x="247950" y="1339350"/>
            <a:ext cx="116961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971" name="Google Shape;971;g21697cf30f6_1_394"/>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02" name="Shape 302"/>
        <p:cNvGrpSpPr/>
        <p:nvPr/>
      </p:nvGrpSpPr>
      <p:grpSpPr>
        <a:xfrm>
          <a:off x="0" y="0"/>
          <a:ext cx="0" cy="0"/>
          <a:chOff x="0" y="0"/>
          <a:chExt cx="0" cy="0"/>
        </a:xfrm>
      </p:grpSpPr>
      <p:sp>
        <p:nvSpPr>
          <p:cNvPr id="303" name="Google Shape;303;g21697cf30f6_1_403"/>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04" name="Google Shape;304;g21697cf30f6_1_403"/>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05" name="Google Shape;305;g21697cf30f6_1_403"/>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306" name="Google Shape;306;g21697cf30f6_1_403"/>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307" name="Google Shape;307;g21697cf30f6_1_403"/>
          <p:cNvSpPr txBox="1"/>
          <p:nvPr/>
        </p:nvSpPr>
        <p:spPr>
          <a:xfrm>
            <a:off x="667650" y="566875"/>
            <a:ext cx="10856700" cy="4161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1500"/>
              <a:buFont typeface="Poppins"/>
              <a:buNone/>
            </a:pPr>
            <a:r>
              <a:rPr b="1" i="0" lang="en-ID" sz="2600" u="none" cap="none" strike="noStrike">
                <a:solidFill>
                  <a:schemeClr val="dk1"/>
                </a:solidFill>
                <a:latin typeface="Poppins"/>
                <a:ea typeface="Poppins"/>
                <a:cs typeface="Poppins"/>
                <a:sym typeface="Poppins"/>
              </a:rPr>
              <a:t>Pre-Test</a:t>
            </a:r>
            <a:endParaRPr b="1" i="0" sz="2600" u="none" cap="none" strike="noStrike">
              <a:solidFill>
                <a:schemeClr val="dk1"/>
              </a:solidFill>
              <a:latin typeface="Poppins"/>
              <a:ea typeface="Poppins"/>
              <a:cs typeface="Poppins"/>
              <a:sym typeface="Poppins"/>
            </a:endParaRPr>
          </a:p>
        </p:txBody>
      </p:sp>
      <p:sp>
        <p:nvSpPr>
          <p:cNvPr id="308" name="Google Shape;308;g21697cf30f6_1_403"/>
          <p:cNvSpPr txBox="1"/>
          <p:nvPr/>
        </p:nvSpPr>
        <p:spPr>
          <a:xfrm>
            <a:off x="247950" y="1339350"/>
            <a:ext cx="11696100" cy="437039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Berikan test tulis dalam multiple choice untuk mengukur pengetahuan peserta tentang:</a:t>
            </a:r>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1. Coding guidelines meliputi penamaan, penggunaan komentar, indentasi dalam pemrograman</a:t>
            </a:r>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2. Resources meliputi penggunaan memori dan lama eksekusi.</a:t>
            </a:r>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3. Efisiensi dalam kode sumber terkait dengan efisiensi Langkah proses (kecepatan) dan efisiensi penggunaan memori.</a:t>
            </a:r>
            <a:endParaRPr/>
          </a:p>
          <a:p>
            <a:pPr indent="0" lvl="0" marL="0" marR="0" rtl="0" algn="l">
              <a:lnSpc>
                <a:spcPct val="100000"/>
              </a:lnSpc>
              <a:spcBef>
                <a:spcPts val="0"/>
              </a:spcBef>
              <a:spcAft>
                <a:spcPts val="0"/>
              </a:spcAft>
              <a:buClr>
                <a:srgbClr val="000000"/>
              </a:buClr>
              <a:buSzPts val="1200"/>
              <a:buFont typeface="Arial"/>
              <a:buNone/>
            </a:pPr>
            <a:r>
              <a:rPr b="0" i="0" lang="en-ID" sz="1600" u="none" cap="none" strike="noStrike">
                <a:solidFill>
                  <a:schemeClr val="dk1"/>
                </a:solidFill>
                <a:latin typeface="Arial"/>
                <a:ea typeface="Arial"/>
                <a:cs typeface="Arial"/>
                <a:sym typeface="Arial"/>
              </a:rPr>
              <a:t>4. Paradigma Bahasa pemrograman seperti terstruktur atau beriorientasi objek.</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chemeClr val="dk1"/>
              </a:solidFill>
              <a:latin typeface="Arial"/>
              <a:ea typeface="Arial"/>
              <a:cs typeface="Arial"/>
              <a:sym typeface="Arial"/>
            </a:endParaRPr>
          </a:p>
        </p:txBody>
      </p:sp>
      <p:pic>
        <p:nvPicPr>
          <p:cNvPr id="309" name="Google Shape;309;g21697cf30f6_1_403"/>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5" name="Shape 975"/>
        <p:cNvGrpSpPr/>
        <p:nvPr/>
      </p:nvGrpSpPr>
      <p:grpSpPr>
        <a:xfrm>
          <a:off x="0" y="0"/>
          <a:ext cx="0" cy="0"/>
          <a:chOff x="0" y="0"/>
          <a:chExt cx="0" cy="0"/>
        </a:xfrm>
      </p:grpSpPr>
      <p:sp>
        <p:nvSpPr>
          <p:cNvPr id="976" name="Google Shape;976;g330a3b78347_0_65"/>
          <p:cNvSpPr txBox="1"/>
          <p:nvPr/>
        </p:nvSpPr>
        <p:spPr>
          <a:xfrm>
            <a:off x="1017200" y="2394600"/>
            <a:ext cx="5649000" cy="1034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Poppins SemiBold"/>
              <a:buNone/>
            </a:pPr>
            <a:r>
              <a:rPr b="0" i="0" lang="en-ID" sz="6000" u="none" cap="none" strike="noStrike">
                <a:solidFill>
                  <a:schemeClr val="lt1"/>
                </a:solidFill>
                <a:latin typeface="Poppins SemiBold"/>
                <a:ea typeface="Poppins SemiBold"/>
                <a:cs typeface="Poppins SemiBold"/>
                <a:sym typeface="Poppins SemiBold"/>
              </a:rPr>
              <a:t>Terima Kasih</a:t>
            </a:r>
            <a:endParaRPr b="0" i="0" sz="6000" u="none" cap="none" strike="noStrike">
              <a:solidFill>
                <a:schemeClr val="lt1"/>
              </a:solidFill>
              <a:latin typeface="Poppins SemiBold"/>
              <a:ea typeface="Poppins SemiBold"/>
              <a:cs typeface="Poppins SemiBold"/>
              <a:sym typeface="Poppins SemiBold"/>
            </a:endParaRPr>
          </a:p>
        </p:txBody>
      </p:sp>
      <p:pic>
        <p:nvPicPr>
          <p:cNvPr id="977" name="Google Shape;977;g330a3b78347_0_65"/>
          <p:cNvPicPr preferRelativeResize="0"/>
          <p:nvPr/>
        </p:nvPicPr>
        <p:blipFill rotWithShape="1">
          <a:blip r:embed="rId4">
            <a:alphaModFix/>
          </a:blip>
          <a:srcRect b="0" l="0" r="0" t="0"/>
          <a:stretch/>
        </p:blipFill>
        <p:spPr>
          <a:xfrm>
            <a:off x="1524383" y="-254450"/>
            <a:ext cx="2082355" cy="2105752"/>
          </a:xfrm>
          <a:prstGeom prst="rect">
            <a:avLst/>
          </a:prstGeom>
          <a:noFill/>
          <a:ln>
            <a:noFill/>
          </a:ln>
        </p:spPr>
      </p:pic>
      <p:pic>
        <p:nvPicPr>
          <p:cNvPr id="978" name="Google Shape;978;g330a3b78347_0_65"/>
          <p:cNvPicPr preferRelativeResize="0"/>
          <p:nvPr/>
        </p:nvPicPr>
        <p:blipFill rotWithShape="1">
          <a:blip r:embed="rId5">
            <a:alphaModFix/>
          </a:blip>
          <a:srcRect b="0" l="0" r="0" t="0"/>
          <a:stretch/>
        </p:blipFill>
        <p:spPr>
          <a:xfrm>
            <a:off x="5615482" y="2068498"/>
            <a:ext cx="3995288" cy="3582138"/>
          </a:xfrm>
          <a:prstGeom prst="rect">
            <a:avLst/>
          </a:prstGeom>
          <a:noFill/>
          <a:ln>
            <a:noFill/>
          </a:ln>
        </p:spPr>
      </p:pic>
      <p:pic>
        <p:nvPicPr>
          <p:cNvPr id="979" name="Google Shape;979;g330a3b78347_0_65"/>
          <p:cNvPicPr preferRelativeResize="0"/>
          <p:nvPr/>
        </p:nvPicPr>
        <p:blipFill>
          <a:blip r:embed="rId6">
            <a:alphaModFix/>
          </a:blip>
          <a:stretch>
            <a:fillRect/>
          </a:stretch>
        </p:blipFill>
        <p:spPr>
          <a:xfrm>
            <a:off x="588275" y="284503"/>
            <a:ext cx="1346601" cy="1027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g21697cf30f6_1_331"/>
          <p:cNvSpPr/>
          <p:nvPr/>
        </p:nvSpPr>
        <p:spPr>
          <a:xfrm>
            <a:off x="0" y="14880"/>
            <a:ext cx="12215700" cy="416100"/>
          </a:xfrm>
          <a:prstGeom prst="rect">
            <a:avLst/>
          </a:prstGeom>
          <a:solidFill>
            <a:srgbClr val="1155CC"/>
          </a:solidFill>
          <a:ln cap="flat" cmpd="sng" w="9525">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15" name="Google Shape;315;g21697cf30f6_1_331"/>
          <p:cNvPicPr preferRelativeResize="0"/>
          <p:nvPr/>
        </p:nvPicPr>
        <p:blipFill rotWithShape="1">
          <a:blip r:embed="rId4">
            <a:alphaModFix/>
          </a:blip>
          <a:srcRect b="0" l="0" r="0" t="0"/>
          <a:stretch/>
        </p:blipFill>
        <p:spPr>
          <a:xfrm>
            <a:off x="76200" y="-34298"/>
            <a:ext cx="503599" cy="503599"/>
          </a:xfrm>
          <a:prstGeom prst="rect">
            <a:avLst/>
          </a:prstGeom>
          <a:noFill/>
          <a:ln>
            <a:noFill/>
          </a:ln>
        </p:spPr>
      </p:pic>
      <p:pic>
        <p:nvPicPr>
          <p:cNvPr id="316" name="Google Shape;316;g21697cf30f6_1_331"/>
          <p:cNvPicPr preferRelativeResize="0"/>
          <p:nvPr/>
        </p:nvPicPr>
        <p:blipFill rotWithShape="1">
          <a:blip r:embed="rId5">
            <a:alphaModFix/>
          </a:blip>
          <a:srcRect b="30878" l="27543" r="26983" t="27261"/>
          <a:stretch/>
        </p:blipFill>
        <p:spPr>
          <a:xfrm>
            <a:off x="614100" y="525"/>
            <a:ext cx="446948" cy="416102"/>
          </a:xfrm>
          <a:prstGeom prst="rect">
            <a:avLst/>
          </a:prstGeom>
          <a:noFill/>
          <a:ln>
            <a:noFill/>
          </a:ln>
        </p:spPr>
      </p:pic>
      <p:pic>
        <p:nvPicPr>
          <p:cNvPr id="317" name="Google Shape;317;g21697cf30f6_1_331"/>
          <p:cNvPicPr preferRelativeResize="0"/>
          <p:nvPr/>
        </p:nvPicPr>
        <p:blipFill rotWithShape="1">
          <a:blip r:embed="rId6">
            <a:alphaModFix/>
          </a:blip>
          <a:srcRect b="30193" l="0" r="0" t="24156"/>
          <a:stretch/>
        </p:blipFill>
        <p:spPr>
          <a:xfrm>
            <a:off x="10383675" y="14875"/>
            <a:ext cx="1817723" cy="416099"/>
          </a:xfrm>
          <a:prstGeom prst="rect">
            <a:avLst/>
          </a:prstGeom>
          <a:noFill/>
          <a:ln>
            <a:noFill/>
          </a:ln>
        </p:spPr>
      </p:pic>
      <p:sp>
        <p:nvSpPr>
          <p:cNvPr id="318" name="Google Shape;318;g21697cf30f6_1_331"/>
          <p:cNvSpPr txBox="1"/>
          <p:nvPr/>
        </p:nvSpPr>
        <p:spPr>
          <a:xfrm>
            <a:off x="0" y="603721"/>
            <a:ext cx="12437165" cy="503599"/>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ID" sz="2800" u="none" cap="none" strike="noStrike">
                <a:solidFill>
                  <a:srgbClr val="000000"/>
                </a:solidFill>
                <a:latin typeface="Cambria"/>
                <a:ea typeface="Cambria"/>
                <a:cs typeface="Cambria"/>
                <a:sym typeface="Cambria"/>
              </a:rPr>
              <a:t>1. Coding- guidelines dan best practices dalam penulisan program</a:t>
            </a:r>
            <a:endParaRPr/>
          </a:p>
        </p:txBody>
      </p:sp>
      <p:sp>
        <p:nvSpPr>
          <p:cNvPr id="319" name="Google Shape;319;g21697cf30f6_1_331"/>
          <p:cNvSpPr txBox="1"/>
          <p:nvPr/>
        </p:nvSpPr>
        <p:spPr>
          <a:xfrm>
            <a:off x="327999" y="1291986"/>
            <a:ext cx="10442697" cy="47705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ID" sz="1600" u="none" cap="none" strike="noStrike">
                <a:solidFill>
                  <a:srgbClr val="374151"/>
                </a:solidFill>
                <a:latin typeface="Arial"/>
                <a:ea typeface="Arial"/>
                <a:cs typeface="Arial"/>
                <a:sym typeface="Arial"/>
              </a:rPr>
            </a:br>
            <a:r>
              <a:rPr b="1" i="0" lang="en-ID" sz="1600" u="none" cap="none" strike="noStrike">
                <a:solidFill>
                  <a:srgbClr val="374151"/>
                </a:solidFill>
                <a:latin typeface="Arial"/>
                <a:ea typeface="Arial"/>
                <a:cs typeface="Arial"/>
                <a:sym typeface="Arial"/>
              </a:rPr>
              <a:t>Coding Guidelines</a:t>
            </a:r>
            <a:r>
              <a:rPr b="0" i="0" lang="en-ID" sz="1600" u="none" cap="none" strike="noStrike">
                <a:solidFill>
                  <a:srgbClr val="374151"/>
                </a:solidFill>
                <a:latin typeface="Arial"/>
                <a:ea typeface="Arial"/>
                <a:cs typeface="Arial"/>
                <a:sym typeface="Arial"/>
              </a:rPr>
              <a:t>: Ini adalah aturan dan standar yang diikuti para pengembang saat menulis kode. Tujuannya adalah untuk menciptakan konsistensi dalam kode yang ditulis oleh berbagai pengembang. Guidelines ini bisa mencakup:</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Penamaan variabel dan fungsi yang konsisten dan deskriptif.</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Penggunaan komentar untuk menjelaskan bagian kode yang kompleks.</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Format penulisan kode, seperti indentasi dan penempatan kurung.</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Penggunaan struktur kontrol seperti loop dan kondisional.</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Mematuhi standar pemrograman untuk bahasa yang digunakan, seperti PEP 8 untuk Python.</a:t>
            </a:r>
            <a:endParaRPr/>
          </a:p>
          <a:p>
            <a:pPr indent="0" lvl="0" marL="0" marR="0" rtl="0" algn="l">
              <a:lnSpc>
                <a:spcPct val="100000"/>
              </a:lnSpc>
              <a:spcBef>
                <a:spcPts val="0"/>
              </a:spcBef>
              <a:spcAft>
                <a:spcPts val="0"/>
              </a:spcAft>
              <a:buNone/>
            </a:pPr>
            <a:r>
              <a:t/>
            </a:r>
            <a:endParaRPr b="1" i="0" sz="1600" u="none" cap="none" strike="noStrike">
              <a:solidFill>
                <a:srgbClr val="374151"/>
              </a:solidFill>
              <a:latin typeface="Arial"/>
              <a:ea typeface="Arial"/>
              <a:cs typeface="Arial"/>
              <a:sym typeface="Arial"/>
            </a:endParaRPr>
          </a:p>
          <a:p>
            <a:pPr indent="0" lvl="0" marL="0" marR="0" rtl="0" algn="l">
              <a:lnSpc>
                <a:spcPct val="100000"/>
              </a:lnSpc>
              <a:spcBef>
                <a:spcPts val="0"/>
              </a:spcBef>
              <a:spcAft>
                <a:spcPts val="0"/>
              </a:spcAft>
              <a:buNone/>
            </a:pPr>
            <a:r>
              <a:rPr b="1" i="0" lang="en-ID" sz="1600" u="none" cap="none" strike="noStrike">
                <a:solidFill>
                  <a:srgbClr val="374151"/>
                </a:solidFill>
                <a:latin typeface="Arial"/>
                <a:ea typeface="Arial"/>
                <a:cs typeface="Arial"/>
                <a:sym typeface="Arial"/>
              </a:rPr>
              <a:t>Best Practices</a:t>
            </a:r>
            <a:r>
              <a:rPr b="0" i="0" lang="en-ID" sz="1600" u="none" cap="none" strike="noStrike">
                <a:solidFill>
                  <a:srgbClr val="374151"/>
                </a:solidFill>
                <a:latin typeface="Arial"/>
                <a:ea typeface="Arial"/>
                <a:cs typeface="Arial"/>
                <a:sym typeface="Arial"/>
              </a:rPr>
              <a:t>: Best practices adalah teknik atau metode yang dianggap ideal berdasarkan pengalaman dan riset dalam pengembangan perangkat lunak. Best practices membantu meningkatkan kualitas kode dan efisiensi proses pengembangan. Contoh best practices meliputi:</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Menulis kode yang modular dan reusable.</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Melakukan testing secara teratur dan menyeluruh.</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Menggunakan version control systems seperti Git.</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Menulis dokumentasi yang jelas untuk kode.</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Menerapkan prinsip-prinsip desain perangkat lunak seperti SOLID atau DRY (Don't Repeat Yourself).</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Menggunakan alat dan kerangka kerja yang tepat untuk meningkatkan produktivitas.</a:t>
            </a:r>
            <a:endParaRPr/>
          </a:p>
          <a:p>
            <a:pPr indent="-285750" lvl="1" marL="742950" marR="0" rtl="0" algn="l">
              <a:lnSpc>
                <a:spcPct val="100000"/>
              </a:lnSpc>
              <a:spcBef>
                <a:spcPts val="0"/>
              </a:spcBef>
              <a:spcAft>
                <a:spcPts val="0"/>
              </a:spcAft>
              <a:buClr>
                <a:srgbClr val="000000"/>
              </a:buClr>
              <a:buSzPts val="1600"/>
              <a:buFont typeface="Arial"/>
              <a:buAutoNum type="arabicPeriod"/>
            </a:pPr>
            <a:r>
              <a:rPr b="0" i="0" lang="en-ID" sz="1600" u="none" cap="none" strike="noStrike">
                <a:solidFill>
                  <a:srgbClr val="374151"/>
                </a:solidFill>
                <a:latin typeface="Arial"/>
                <a:ea typeface="Arial"/>
                <a:cs typeface="Arial"/>
                <a:sym typeface="Arial"/>
              </a:rPr>
              <a:t>Mengikuti prinsip keamanan dalam pengkodean untuk menghindari kerentanan.</a:t>
            </a:r>
            <a:endParaRPr/>
          </a:p>
        </p:txBody>
      </p:sp>
      <p:pic>
        <p:nvPicPr>
          <p:cNvPr id="320" name="Google Shape;320;g21697cf30f6_1_331"/>
          <p:cNvPicPr preferRelativeResize="0"/>
          <p:nvPr/>
        </p:nvPicPr>
        <p:blipFill>
          <a:blip r:embed="rId7">
            <a:alphaModFix/>
          </a:blip>
          <a:stretch>
            <a:fillRect/>
          </a:stretch>
        </p:blipFill>
        <p:spPr>
          <a:xfrm>
            <a:off x="0" y="12747"/>
            <a:ext cx="12192000" cy="392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326" name="Google Shape;326;p2"/>
          <p:cNvSpPr/>
          <p:nvPr/>
        </p:nvSpPr>
        <p:spPr>
          <a:xfrm>
            <a:off x="441575" y="553767"/>
            <a:ext cx="10789642"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1.A  Coding-Standard HTML</a:t>
            </a:r>
            <a:endParaRPr b="1" i="0" sz="3200" u="none" cap="none" strike="noStrike">
              <a:solidFill>
                <a:srgbClr val="002060"/>
              </a:solidFill>
              <a:latin typeface="Cambria"/>
              <a:ea typeface="Cambria"/>
              <a:cs typeface="Cambria"/>
              <a:sym typeface="Cambria"/>
            </a:endParaRPr>
          </a:p>
        </p:txBody>
      </p:sp>
      <p:sp>
        <p:nvSpPr>
          <p:cNvPr id="327" name="Google Shape;327;p2"/>
          <p:cNvSpPr/>
          <p:nvPr/>
        </p:nvSpPr>
        <p:spPr>
          <a:xfrm>
            <a:off x="441573" y="1169271"/>
            <a:ext cx="11285371" cy="1067032"/>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Clr>
                <a:srgbClr val="000000"/>
              </a:buClr>
              <a:buSzPts val="2300"/>
              <a:buFont typeface="Cambria"/>
              <a:buChar char="❖"/>
            </a:pPr>
            <a:r>
              <a:rPr b="0" i="0" lang="en-ID" sz="3067" u="none" cap="none" strike="noStrike">
                <a:solidFill>
                  <a:srgbClr val="000000"/>
                </a:solidFill>
                <a:latin typeface="Cambria"/>
                <a:ea typeface="Cambria"/>
                <a:cs typeface="Cambria"/>
                <a:sym typeface="Cambria"/>
              </a:rPr>
              <a:t>Struktur Dasar Dokumen HTML</a:t>
            </a:r>
            <a:endParaRPr b="0" i="0" sz="1733"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None/>
            </a:pPr>
            <a:r>
              <a:t/>
            </a:r>
            <a:endParaRPr b="0" i="0" sz="3067" u="none" cap="none" strike="noStrike">
              <a:solidFill>
                <a:srgbClr val="000000"/>
              </a:solidFill>
              <a:latin typeface="Cambria"/>
              <a:ea typeface="Cambria"/>
              <a:cs typeface="Cambria"/>
              <a:sym typeface="Cambria"/>
            </a:endParaRPr>
          </a:p>
        </p:txBody>
      </p:sp>
      <p:sp>
        <p:nvSpPr>
          <p:cNvPr id="328" name="Google Shape;328;p2"/>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29" name="Google Shape;329;p2"/>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330" name="Google Shape;330;p2"/>
          <p:cNvPicPr preferRelativeResize="0"/>
          <p:nvPr/>
        </p:nvPicPr>
        <p:blipFill rotWithShape="1">
          <a:blip r:embed="rId3">
            <a:alphaModFix/>
          </a:blip>
          <a:srcRect b="0" l="0" r="0" t="0"/>
          <a:stretch/>
        </p:blipFill>
        <p:spPr>
          <a:xfrm>
            <a:off x="10441334" y="-304800"/>
            <a:ext cx="1734925" cy="943499"/>
          </a:xfrm>
          <a:prstGeom prst="rect">
            <a:avLst/>
          </a:prstGeom>
          <a:noFill/>
          <a:ln>
            <a:noFill/>
          </a:ln>
        </p:spPr>
      </p:pic>
      <p:pic>
        <p:nvPicPr>
          <p:cNvPr id="331" name="Google Shape;331;p2"/>
          <p:cNvPicPr preferRelativeResize="0"/>
          <p:nvPr/>
        </p:nvPicPr>
        <p:blipFill rotWithShape="1">
          <a:blip r:embed="rId4">
            <a:alphaModFix/>
          </a:blip>
          <a:srcRect b="0" l="0" r="0" t="0"/>
          <a:stretch/>
        </p:blipFill>
        <p:spPr>
          <a:xfrm>
            <a:off x="910519" y="1858214"/>
            <a:ext cx="7334911" cy="4294107"/>
          </a:xfrm>
          <a:prstGeom prst="rect">
            <a:avLst/>
          </a:prstGeom>
          <a:noFill/>
          <a:ln>
            <a:noFill/>
          </a:ln>
        </p:spPr>
      </p:pic>
      <p:pic>
        <p:nvPicPr>
          <p:cNvPr id="332" name="Google Shape;332;p2"/>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
          <p:cNvSpPr txBox="1"/>
          <p:nvPr/>
        </p:nvSpPr>
        <p:spPr>
          <a:xfrm>
            <a:off x="-943933" y="158333"/>
            <a:ext cx="366000" cy="29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Calibri"/>
              <a:ea typeface="Calibri"/>
              <a:cs typeface="Calibri"/>
              <a:sym typeface="Calibri"/>
            </a:endParaRPr>
          </a:p>
        </p:txBody>
      </p:sp>
      <p:sp>
        <p:nvSpPr>
          <p:cNvPr id="338" name="Google Shape;338;p3"/>
          <p:cNvSpPr/>
          <p:nvPr/>
        </p:nvSpPr>
        <p:spPr>
          <a:xfrm>
            <a:off x="441573" y="519248"/>
            <a:ext cx="7533600" cy="61549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i="0" lang="en-ID" sz="3200" u="none" cap="none" strike="noStrike">
                <a:solidFill>
                  <a:srgbClr val="002060"/>
                </a:solidFill>
                <a:latin typeface="Cambria"/>
                <a:ea typeface="Cambria"/>
                <a:cs typeface="Cambria"/>
                <a:sym typeface="Cambria"/>
              </a:rPr>
              <a:t>Gunakan Lower Case untuk Nama</a:t>
            </a:r>
            <a:endParaRPr b="1" i="0" sz="3200" u="none" cap="none" strike="noStrike">
              <a:solidFill>
                <a:srgbClr val="002060"/>
              </a:solidFill>
              <a:latin typeface="Cambria"/>
              <a:ea typeface="Cambria"/>
              <a:cs typeface="Cambria"/>
              <a:sym typeface="Cambria"/>
            </a:endParaRPr>
          </a:p>
        </p:txBody>
      </p:sp>
      <p:sp>
        <p:nvSpPr>
          <p:cNvPr id="339" name="Google Shape;339;p3"/>
          <p:cNvSpPr/>
          <p:nvPr/>
        </p:nvSpPr>
        <p:spPr>
          <a:xfrm>
            <a:off x="441573" y="1169271"/>
            <a:ext cx="11285371" cy="1107941"/>
          </a:xfrm>
          <a:prstGeom prst="rect">
            <a:avLst/>
          </a:prstGeom>
          <a:noFill/>
          <a:ln>
            <a:noFill/>
          </a:ln>
        </p:spPr>
        <p:txBody>
          <a:bodyPr anchorCtr="0" anchor="t" bIns="60925" lIns="121900" spcFirstLastPara="1" rIns="121900" wrap="square" tIns="60925">
            <a:spAutoFit/>
          </a:bodyPr>
          <a:lstStyle/>
          <a:p>
            <a:pPr indent="-457189" lvl="0" marL="457189" marR="0" rtl="0" algn="l">
              <a:lnSpc>
                <a:spcPct val="100000"/>
              </a:lnSpc>
              <a:spcBef>
                <a:spcPts val="0"/>
              </a:spcBef>
              <a:spcAft>
                <a:spcPts val="0"/>
              </a:spcAft>
              <a:buClr>
                <a:srgbClr val="000000"/>
              </a:buClr>
              <a:buSzPts val="2400"/>
              <a:buFont typeface="Cambria"/>
              <a:buChar char="❖"/>
            </a:pPr>
            <a:r>
              <a:rPr b="0" i="0" lang="en-ID" sz="3200" u="none" cap="none" strike="noStrike">
                <a:solidFill>
                  <a:srgbClr val="000000"/>
                </a:solidFill>
                <a:latin typeface="Cambria"/>
                <a:ea typeface="Cambria"/>
                <a:cs typeface="Cambria"/>
                <a:sym typeface="Cambria"/>
              </a:rPr>
              <a:t>Elemen dan atribut harus ditulis menggunakan huruf lower case</a:t>
            </a:r>
            <a:endParaRPr b="0" i="0" sz="3200" u="none" cap="none" strike="noStrike">
              <a:solidFill>
                <a:srgbClr val="000000"/>
              </a:solidFill>
              <a:latin typeface="Cambria"/>
              <a:ea typeface="Cambria"/>
              <a:cs typeface="Cambria"/>
              <a:sym typeface="Cambria"/>
            </a:endParaRPr>
          </a:p>
        </p:txBody>
      </p:sp>
      <p:pic>
        <p:nvPicPr>
          <p:cNvPr id="340" name="Google Shape;340;p3"/>
          <p:cNvPicPr preferRelativeResize="0"/>
          <p:nvPr/>
        </p:nvPicPr>
        <p:blipFill rotWithShape="1">
          <a:blip r:embed="rId3">
            <a:alphaModFix/>
          </a:blip>
          <a:srcRect b="0" l="0" r="0" t="0"/>
          <a:stretch/>
        </p:blipFill>
        <p:spPr>
          <a:xfrm>
            <a:off x="1772622" y="2346259"/>
            <a:ext cx="8023508" cy="3662536"/>
          </a:xfrm>
          <a:prstGeom prst="rect">
            <a:avLst/>
          </a:prstGeom>
          <a:noFill/>
          <a:ln>
            <a:noFill/>
          </a:ln>
        </p:spPr>
      </p:pic>
      <p:sp>
        <p:nvSpPr>
          <p:cNvPr id="341" name="Google Shape;341;p3"/>
          <p:cNvSpPr/>
          <p:nvPr/>
        </p:nvSpPr>
        <p:spPr>
          <a:xfrm>
            <a:off x="0" y="533"/>
            <a:ext cx="12215600" cy="416000"/>
          </a:xfrm>
          <a:prstGeom prst="rect">
            <a:avLst/>
          </a:prstGeom>
          <a:solidFill>
            <a:srgbClr val="0F3570"/>
          </a:solidFill>
          <a:ln cap="flat" cmpd="sng" w="9525">
            <a:solidFill>
              <a:srgbClr val="59595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342" name="Google Shape;342;p3"/>
          <p:cNvSpPr txBox="1"/>
          <p:nvPr/>
        </p:nvSpPr>
        <p:spPr>
          <a:xfrm>
            <a:off x="10336533" y="6485333"/>
            <a:ext cx="1865200" cy="259600"/>
          </a:xfrm>
          <a:prstGeom prst="rect">
            <a:avLst/>
          </a:prstGeom>
          <a:noFill/>
          <a:ln>
            <a:noFill/>
          </a:ln>
        </p:spPr>
        <p:txBody>
          <a:bodyPr anchorCtr="0" anchor="t" bIns="121900" lIns="121900" spcFirstLastPara="1" rIns="121900" wrap="square" tIns="121900">
            <a:noAutofit/>
          </a:bodyPr>
          <a:lstStyle/>
          <a:p>
            <a:pPr indent="0" lvl="0" marL="0" marR="0" rtl="0" algn="l">
              <a:lnSpc>
                <a:spcPct val="80000"/>
              </a:lnSpc>
              <a:spcBef>
                <a:spcPts val="0"/>
              </a:spcBef>
              <a:spcAft>
                <a:spcPts val="0"/>
              </a:spcAft>
              <a:buNone/>
            </a:pPr>
            <a:r>
              <a:rPr b="0" i="0" lang="en-ID" sz="2000" u="none" cap="none" strike="noStrike">
                <a:solidFill>
                  <a:srgbClr val="00F4AD"/>
                </a:solidFill>
                <a:latin typeface="Bebas Neue"/>
                <a:ea typeface="Bebas Neue"/>
                <a:cs typeface="Bebas Neue"/>
                <a:sym typeface="Bebas Neue"/>
              </a:rPr>
              <a:t>#Jadi</a:t>
            </a:r>
            <a:r>
              <a:rPr b="0" i="0" lang="en-ID" sz="2000" u="none" cap="none" strike="noStrike">
                <a:solidFill>
                  <a:srgbClr val="0F3570"/>
                </a:solidFill>
                <a:latin typeface="Bebas Neue"/>
                <a:ea typeface="Bebas Neue"/>
                <a:cs typeface="Bebas Neue"/>
                <a:sym typeface="Bebas Neue"/>
              </a:rPr>
              <a:t>jagoandigital</a:t>
            </a:r>
            <a:endParaRPr b="0" i="0" sz="2000" u="none" cap="none" strike="noStrike">
              <a:solidFill>
                <a:srgbClr val="0F3570"/>
              </a:solidFill>
              <a:latin typeface="Bebas Neue"/>
              <a:ea typeface="Bebas Neue"/>
              <a:cs typeface="Bebas Neue"/>
              <a:sym typeface="Bebas Neue"/>
            </a:endParaRPr>
          </a:p>
        </p:txBody>
      </p:sp>
      <p:pic>
        <p:nvPicPr>
          <p:cNvPr id="343" name="Google Shape;343;p3"/>
          <p:cNvPicPr preferRelativeResize="0"/>
          <p:nvPr/>
        </p:nvPicPr>
        <p:blipFill rotWithShape="1">
          <a:blip r:embed="rId4">
            <a:alphaModFix/>
          </a:blip>
          <a:srcRect b="0" l="0" r="0" t="0"/>
          <a:stretch/>
        </p:blipFill>
        <p:spPr>
          <a:xfrm>
            <a:off x="10441334" y="-304800"/>
            <a:ext cx="1734925" cy="943499"/>
          </a:xfrm>
          <a:prstGeom prst="rect">
            <a:avLst/>
          </a:prstGeom>
          <a:noFill/>
          <a:ln>
            <a:noFill/>
          </a:ln>
        </p:spPr>
      </p:pic>
      <p:pic>
        <p:nvPicPr>
          <p:cNvPr id="344" name="Google Shape;344;p3"/>
          <p:cNvPicPr preferRelativeResize="0"/>
          <p:nvPr/>
        </p:nvPicPr>
        <p:blipFill>
          <a:blip r:embed="rId5">
            <a:alphaModFix/>
          </a:blip>
          <a:stretch>
            <a:fillRect/>
          </a:stretch>
        </p:blipFill>
        <p:spPr>
          <a:xfrm>
            <a:off x="0" y="12747"/>
            <a:ext cx="12192000" cy="392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2021-02-22T16:31:13Z</dcterms:created>
  <dc:creator>Gustriani Utami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8468494bbd1347c68c477ef7c022c46f</vt:lpwstr>
  </property>
</Properties>
</file>