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57" r:id="rId3"/>
    <p:sldId id="258" r:id="rId4"/>
    <p:sldId id="299" r:id="rId5"/>
    <p:sldId id="300" r:id="rId6"/>
    <p:sldId id="259" r:id="rId7"/>
    <p:sldId id="302" r:id="rId8"/>
    <p:sldId id="303" r:id="rId9"/>
    <p:sldId id="304" r:id="rId10"/>
    <p:sldId id="305" r:id="rId11"/>
    <p:sldId id="306" r:id="rId12"/>
    <p:sldId id="307" r:id="rId13"/>
    <p:sldId id="297" r:id="rId14"/>
    <p:sldId id="298" r:id="rId15"/>
    <p:sldId id="261" r:id="rId16"/>
    <p:sldId id="308" r:id="rId17"/>
    <p:sldId id="309" r:id="rId18"/>
    <p:sldId id="310" r:id="rId19"/>
    <p:sldId id="311" r:id="rId20"/>
    <p:sldId id="312" r:id="rId21"/>
    <p:sldId id="313" r:id="rId22"/>
    <p:sldId id="281" r:id="rId23"/>
    <p:sldId id="314" r:id="rId24"/>
    <p:sldId id="315" r:id="rId25"/>
    <p:sldId id="316" r:id="rId26"/>
    <p:sldId id="317" r:id="rId27"/>
    <p:sldId id="260" r:id="rId28"/>
  </p:sldIdLst>
  <p:sldSz cx="9144000" cy="5143500" type="screen16x9"/>
  <p:notesSz cx="6858000" cy="9144000"/>
  <p:embeddedFontLst>
    <p:embeddedFont>
      <p:font typeface="Arial Narrow" panose="020B0606020202030204" pitchFamily="34" charset="0"/>
      <p:regular r:id="rId30"/>
      <p:bold r:id="rId31"/>
      <p:italic r:id="rId32"/>
      <p:boldItalic r:id="rId33"/>
    </p:embeddedFont>
    <p:embeddedFont>
      <p:font typeface="Bebas Neue" panose="020B0604020202020204" charset="0"/>
      <p:regular r:id="rId34"/>
    </p:embeddedFont>
    <p:embeddedFont>
      <p:font typeface="IBM Plex Sans Condensed"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7B9036-0881-475A-ADF6-831E9562A627}">
  <a:tblStyle styleId="{5C7B9036-0881-475A-ADF6-831E9562A6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7EC41A-727B-416F-B59B-BBC701B8EA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765019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17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5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69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97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16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12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62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72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66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50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59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54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54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57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308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694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06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492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023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28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9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42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2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89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37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41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09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79100" y="1137350"/>
            <a:ext cx="4959600" cy="2868900"/>
          </a:xfrm>
          <a:prstGeom prst="rect">
            <a:avLst/>
          </a:prstGeom>
        </p:spPr>
        <p:txBody>
          <a:bodyPr spcFirstLastPara="1" wrap="square" lIns="0" tIns="0" rIns="0" bIns="0" anchor="ctr" anchorCtr="0">
            <a:noAutofit/>
          </a:bodyPr>
          <a:lstStyle>
            <a:lvl1pPr lvl="0" rtl="0">
              <a:spcBef>
                <a:spcPts val="0"/>
              </a:spcBef>
              <a:spcAft>
                <a:spcPts val="0"/>
              </a:spcAft>
              <a:buSzPts val="7000"/>
              <a:buNone/>
              <a:defRPr sz="7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F4FC68"/>
            </a:gs>
            <a:gs pos="58000">
              <a:schemeClr val="accent2"/>
            </a:gs>
            <a:gs pos="100000">
              <a:schemeClr val="accent2"/>
            </a:gs>
          </a:gsLst>
          <a:path path="circle">
            <a:fillToRect l="100000" t="100000"/>
          </a:path>
          <a:tileRect r="-100000" b="-100000"/>
        </a:gra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779100" y="1517488"/>
            <a:ext cx="4960500" cy="16281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3" name="Google Shape;13;p3"/>
          <p:cNvSpPr txBox="1">
            <a:spLocks noGrp="1"/>
          </p:cNvSpPr>
          <p:nvPr>
            <p:ph type="subTitle" idx="1"/>
          </p:nvPr>
        </p:nvSpPr>
        <p:spPr>
          <a:xfrm>
            <a:off x="779100" y="3242313"/>
            <a:ext cx="4960500" cy="383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800"/>
              </a:spcBef>
              <a:spcAft>
                <a:spcPts val="0"/>
              </a:spcAft>
              <a:buSzPts val="3000"/>
              <a:buNone/>
              <a:defRPr sz="3000"/>
            </a:lvl2pPr>
            <a:lvl3pPr lvl="2" rtl="0">
              <a:spcBef>
                <a:spcPts val="800"/>
              </a:spcBef>
              <a:spcAft>
                <a:spcPts val="0"/>
              </a:spcAft>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E659"/>
            </a:gs>
            <a:gs pos="58000">
              <a:schemeClr val="accent4"/>
            </a:gs>
            <a:gs pos="100000">
              <a:schemeClr val="accent4"/>
            </a:gs>
          </a:gsLst>
          <a:path path="circle">
            <a:fillToRect l="100000" t="100000"/>
          </a:path>
          <a:tileRect r="-100000" b="-100000"/>
        </a:gradFill>
        <a:effectLst/>
      </p:bgPr>
    </p:bg>
    <p:spTree>
      <p:nvGrpSpPr>
        <p:cNvPr id="1" name="Shape 14"/>
        <p:cNvGrpSpPr/>
        <p:nvPr/>
      </p:nvGrpSpPr>
      <p:grpSpPr>
        <a:xfrm>
          <a:off x="0" y="0"/>
          <a:ext cx="0" cy="0"/>
          <a:chOff x="0" y="0"/>
          <a:chExt cx="0" cy="0"/>
        </a:xfrm>
      </p:grpSpPr>
      <p:sp>
        <p:nvSpPr>
          <p:cNvPr id="15" name="Google Shape;15;p4"/>
          <p:cNvSpPr/>
          <p:nvPr/>
        </p:nvSpPr>
        <p:spPr>
          <a:xfrm>
            <a:off x="781775" y="768275"/>
            <a:ext cx="6652425" cy="3622950"/>
          </a:xfrm>
          <a:custGeom>
            <a:avLst/>
            <a:gdLst/>
            <a:ahLst/>
            <a:cxnLst/>
            <a:rect l="l" t="t" r="r" b="b"/>
            <a:pathLst>
              <a:path w="266097" h="144918" extrusionOk="0">
                <a:moveTo>
                  <a:pt x="0" y="153"/>
                </a:moveTo>
                <a:lnTo>
                  <a:pt x="249225" y="0"/>
                </a:lnTo>
                <a:lnTo>
                  <a:pt x="249225" y="34949"/>
                </a:lnTo>
                <a:lnTo>
                  <a:pt x="266097" y="50315"/>
                </a:lnTo>
                <a:lnTo>
                  <a:pt x="248923" y="47415"/>
                </a:lnTo>
                <a:lnTo>
                  <a:pt x="248924" y="144918"/>
                </a:lnTo>
                <a:lnTo>
                  <a:pt x="63" y="144918"/>
                </a:lnTo>
                <a:close/>
              </a:path>
            </a:pathLst>
          </a:custGeom>
          <a:gradFill>
            <a:gsLst>
              <a:gs pos="0">
                <a:schemeClr val="lt1"/>
              </a:gs>
              <a:gs pos="100000">
                <a:schemeClr val="lt2"/>
              </a:gs>
            </a:gsLst>
            <a:path path="circle">
              <a:fillToRect l="100000" t="100000"/>
            </a:path>
            <a:tileRect r="-100000" b="-100000"/>
          </a:gradFill>
          <a:ln>
            <a:noFill/>
          </a:ln>
          <a:effectLst>
            <a:outerShdw blurRad="57150" dist="19050" dir="5400000" algn="bl" rotWithShape="0">
              <a:schemeClr val="dk1">
                <a:alpha val="30000"/>
              </a:schemeClr>
            </a:outerShdw>
          </a:effectLst>
        </p:spPr>
      </p:sp>
      <p:sp>
        <p:nvSpPr>
          <p:cNvPr id="16" name="Google Shape;16;p4"/>
          <p:cNvSpPr txBox="1">
            <a:spLocks noGrp="1"/>
          </p:cNvSpPr>
          <p:nvPr>
            <p:ph type="body" idx="1"/>
          </p:nvPr>
        </p:nvSpPr>
        <p:spPr>
          <a:xfrm>
            <a:off x="1286575" y="1250325"/>
            <a:ext cx="4844700" cy="2658600"/>
          </a:xfrm>
          <a:prstGeom prst="rect">
            <a:avLst/>
          </a:prstGeom>
        </p:spPr>
        <p:txBody>
          <a:bodyPr spcFirstLastPara="1" wrap="square" lIns="0" tIns="0" rIns="0" bIns="0" anchor="t" anchorCtr="0">
            <a:noAutofit/>
          </a:bodyPr>
          <a:lstStyle>
            <a:lvl1pPr marL="457200" lvl="0" indent="-419100" rtl="0">
              <a:spcBef>
                <a:spcPts val="0"/>
              </a:spcBef>
              <a:spcAft>
                <a:spcPts val="0"/>
              </a:spcAft>
              <a:buSzPts val="3000"/>
              <a:buChar char="▪"/>
              <a:defRPr sz="3000" i="1"/>
            </a:lvl1pPr>
            <a:lvl2pPr marL="914400" lvl="1" indent="-419100" rtl="0">
              <a:spcBef>
                <a:spcPts val="800"/>
              </a:spcBef>
              <a:spcAft>
                <a:spcPts val="0"/>
              </a:spcAft>
              <a:buSzPts val="3000"/>
              <a:buChar char="▫"/>
              <a:defRPr sz="3000" i="1"/>
            </a:lvl2pPr>
            <a:lvl3pPr marL="1371600" lvl="2" indent="-419100" rtl="0">
              <a:spcBef>
                <a:spcPts val="800"/>
              </a:spcBef>
              <a:spcAft>
                <a:spcPts val="0"/>
              </a:spcAft>
              <a:buSzPts val="3000"/>
              <a:buChar char="⬝"/>
              <a:defRPr sz="3000" i="1"/>
            </a:lvl3pPr>
            <a:lvl4pPr marL="1828800" lvl="3" indent="-419100" rtl="0">
              <a:spcBef>
                <a:spcPts val="800"/>
              </a:spcBef>
              <a:spcAft>
                <a:spcPts val="0"/>
              </a:spcAft>
              <a:buSzPts val="3000"/>
              <a:buChar char="⬞"/>
              <a:defRPr sz="3000" i="1"/>
            </a:lvl4pPr>
            <a:lvl5pPr marL="2286000" lvl="4" indent="-419100" rtl="0">
              <a:spcBef>
                <a:spcPts val="800"/>
              </a:spcBef>
              <a:spcAft>
                <a:spcPts val="0"/>
              </a:spcAft>
              <a:buSzPts val="3000"/>
              <a:buChar char="○"/>
              <a:defRPr sz="3000" i="1"/>
            </a:lvl5pPr>
            <a:lvl6pPr marL="2743200" lvl="5" indent="-419100" rtl="0">
              <a:spcBef>
                <a:spcPts val="800"/>
              </a:spcBef>
              <a:spcAft>
                <a:spcPts val="0"/>
              </a:spcAft>
              <a:buSzPts val="3000"/>
              <a:buChar char="■"/>
              <a:defRPr sz="3000" i="1"/>
            </a:lvl6pPr>
            <a:lvl7pPr marL="3200400" lvl="6" indent="-419100" rtl="0">
              <a:spcBef>
                <a:spcPts val="800"/>
              </a:spcBef>
              <a:spcAft>
                <a:spcPts val="0"/>
              </a:spcAft>
              <a:buSzPts val="3000"/>
              <a:buChar char="●"/>
              <a:defRPr sz="3000" i="1"/>
            </a:lvl7pPr>
            <a:lvl8pPr marL="3657600" lvl="7" indent="-419100" rtl="0">
              <a:spcBef>
                <a:spcPts val="800"/>
              </a:spcBef>
              <a:spcAft>
                <a:spcPts val="0"/>
              </a:spcAft>
              <a:buSzPts val="3000"/>
              <a:buChar char="○"/>
              <a:defRPr sz="3000" i="1"/>
            </a:lvl8pPr>
            <a:lvl9pPr marL="4114800" lvl="8" indent="-419100" rtl="0">
              <a:spcBef>
                <a:spcPts val="800"/>
              </a:spcBef>
              <a:spcAft>
                <a:spcPts val="800"/>
              </a:spcAft>
              <a:buSzPts val="3000"/>
              <a:buChar char="■"/>
              <a:defRPr sz="3000" i="1"/>
            </a:lvl9pPr>
          </a:lstStyle>
          <a:p>
            <a:endParaRPr/>
          </a:p>
        </p:txBody>
      </p:sp>
      <p:sp>
        <p:nvSpPr>
          <p:cNvPr id="17" name="Google Shape;17;p4"/>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rgbClr val="FF9F4D"/>
            </a:gs>
            <a:gs pos="58000">
              <a:schemeClr val="accent5"/>
            </a:gs>
            <a:gs pos="100000">
              <a:schemeClr val="accent5"/>
            </a:gs>
          </a:gsLst>
          <a:path path="circle">
            <a:fillToRect l="100000" t="100000"/>
          </a:path>
          <a:tileRect r="-100000" b="-10000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 name="Google Shape;20;p5"/>
          <p:cNvSpPr txBox="1">
            <a:spLocks noGrp="1"/>
          </p:cNvSpPr>
          <p:nvPr>
            <p:ph type="body" idx="1"/>
          </p:nvPr>
        </p:nvSpPr>
        <p:spPr>
          <a:xfrm>
            <a:off x="779100" y="1277748"/>
            <a:ext cx="49755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1" name="Google Shape;21;p5"/>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9FFAFF"/>
            </a:gs>
            <a:gs pos="58000">
              <a:schemeClr val="accent1"/>
            </a:gs>
            <a:gs pos="100000">
              <a:schemeClr val="accent1"/>
            </a:gs>
          </a:gsLst>
          <a:path path="circle">
            <a:fillToRect l="100000" t="100000"/>
          </a:path>
          <a:tileRect r="-100000" b="-100000"/>
        </a:gra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4" name="Google Shape;24;p6"/>
          <p:cNvSpPr txBox="1">
            <a:spLocks noGrp="1"/>
          </p:cNvSpPr>
          <p:nvPr>
            <p:ph type="body" idx="1"/>
          </p:nvPr>
        </p:nvSpPr>
        <p:spPr>
          <a:xfrm>
            <a:off x="779100" y="1353950"/>
            <a:ext cx="23247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5" name="Google Shape;25;p6"/>
          <p:cNvSpPr txBox="1">
            <a:spLocks noGrp="1"/>
          </p:cNvSpPr>
          <p:nvPr>
            <p:ph type="body" idx="2"/>
          </p:nvPr>
        </p:nvSpPr>
        <p:spPr>
          <a:xfrm>
            <a:off x="3429910" y="1353950"/>
            <a:ext cx="23247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6" name="Google Shape;26;p6"/>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44506E"/>
            </a:gs>
            <a:gs pos="58000">
              <a:schemeClr val="dk1"/>
            </a:gs>
            <a:gs pos="100000">
              <a:schemeClr val="dk1"/>
            </a:gs>
          </a:gsLst>
          <a:path path="circle">
            <a:fillToRect l="100000" t="100000"/>
          </a:path>
          <a:tileRect r="-100000" b="-100000"/>
        </a:grad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9FFAFF"/>
            </a:gs>
            <a:gs pos="58000">
              <a:schemeClr val="accent1"/>
            </a:gs>
            <a:gs pos="100000">
              <a:schemeClr val="accent1"/>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759800"/>
            <a:ext cx="7593300" cy="396300"/>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9100" y="1277748"/>
            <a:ext cx="49755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1pPr>
            <a:lvl2pPr marL="914400" lvl="1"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2pPr>
            <a:lvl3pPr marL="1371600" lvl="2"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3pPr>
            <a:lvl4pPr marL="1828800" lvl="3"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4pPr>
            <a:lvl5pPr marL="2286000" lvl="4"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5pPr>
            <a:lvl6pPr marL="2743200" lvl="5"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6pPr>
            <a:lvl7pPr marL="3200400" lvl="6"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7pPr>
            <a:lvl8pPr marL="3657600" lvl="7"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8pPr>
            <a:lvl9pPr marL="4114800" lvl="8" indent="-381000" rtl="0">
              <a:lnSpc>
                <a:spcPct val="115000"/>
              </a:lnSpc>
              <a:spcBef>
                <a:spcPts val="800"/>
              </a:spcBef>
              <a:spcAft>
                <a:spcPts val="80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04375" y="4643093"/>
            <a:ext cx="548700" cy="316800"/>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lvl1pPr marL="0" marR="0" lvl="0"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1pPr>
            <a:lvl2pPr marL="0" marR="0" lvl="1"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2pPr>
            <a:lvl3pPr marL="0" marR="0" lvl="2"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3pPr>
            <a:lvl4pPr marL="0" marR="0" lvl="3"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4pPr>
            <a:lvl5pPr marL="0" marR="0" lvl="4"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5pPr>
            <a:lvl6pPr marL="0" marR="0" lvl="5"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6pPr>
            <a:lvl7pPr marL="0" marR="0" lvl="6"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7pPr>
            <a:lvl8pPr marL="0" marR="0" lvl="7"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8pPr>
            <a:lvl9pPr marL="0" marR="0" lvl="8"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9pPr>
          </a:lstStyle>
          <a:p>
            <a:pPr marL="0" lvl="0" indent="0" algn="r" rtl="0">
              <a:spcBef>
                <a:spcPts val="0"/>
              </a:spcBef>
              <a:spcAft>
                <a:spcPts val="0"/>
              </a:spcAft>
              <a:buClr>
                <a:schemeClr val="lt1"/>
              </a:buClr>
              <a:buSzPts val="1800"/>
              <a:buFont typeface="Bebas Neue"/>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1"/>
          <p:cNvSpPr txBox="1">
            <a:spLocks noGrp="1"/>
          </p:cNvSpPr>
          <p:nvPr>
            <p:ph type="ctrTitle"/>
          </p:nvPr>
        </p:nvSpPr>
        <p:spPr>
          <a:xfrm>
            <a:off x="884354" y="648173"/>
            <a:ext cx="4786241" cy="2868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a:t>PENDIDIKAN KARAKTER DAN ANTI KORUPSI</a:t>
            </a:r>
            <a:endParaRPr dirty="0"/>
          </a:p>
        </p:txBody>
      </p:sp>
      <p:pic>
        <p:nvPicPr>
          <p:cNvPr id="47" name="Google Shape;47;p11"/>
          <p:cNvPicPr preferRelativeResize="0"/>
          <p:nvPr/>
        </p:nvPicPr>
        <p:blipFill>
          <a:blip r:embed="rId3">
            <a:alphaModFix/>
          </a:blip>
          <a:stretch>
            <a:fillRect/>
          </a:stretch>
        </p:blipFill>
        <p:spPr>
          <a:xfrm>
            <a:off x="5015988" y="116894"/>
            <a:ext cx="767393" cy="767396"/>
          </a:xfrm>
          <a:prstGeom prst="rect">
            <a:avLst/>
          </a:prstGeom>
          <a:noFill/>
          <a:ln>
            <a:noFill/>
          </a:ln>
        </p:spPr>
      </p:pic>
      <p:sp>
        <p:nvSpPr>
          <p:cNvPr id="6"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1028" name="Picture 4" descr="Gambar Story 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822" y="7684"/>
            <a:ext cx="3664178"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85155" y="1496658"/>
            <a:ext cx="8620697" cy="3548988"/>
          </a:xfrm>
          <a:prstGeom prst="rect">
            <a:avLst/>
          </a:prstGeom>
        </p:spPr>
        <p:txBody>
          <a:bodyPr spcFirstLastPara="1" wrap="square" lIns="0" tIns="0" rIns="0" bIns="0" anchor="t" anchorCtr="0">
            <a:noAutofit/>
          </a:bodyPr>
          <a:lstStyle/>
          <a:p>
            <a:r>
              <a:rPr lang="id-ID" b="1" dirty="0"/>
              <a:t>4. Membatasi Pengaruh Negatif</a:t>
            </a:r>
          </a:p>
          <a:p>
            <a:r>
              <a:rPr lang="id-ID" b="1" dirty="0"/>
              <a:t>Mengelola Lingkungan Sosial</a:t>
            </a:r>
            <a:r>
              <a:rPr lang="id-ID" dirty="0"/>
              <a:t>: Batasi interaksi dengan orang-orang</a:t>
            </a:r>
          </a:p>
          <a:p>
            <a:r>
              <a:rPr lang="id-ID" dirty="0"/>
              <a:t>yang cenderung membawa energi negatif atau memberi pengaruh </a:t>
            </a:r>
          </a:p>
          <a:p>
            <a:r>
              <a:rPr lang="id-ID" dirty="0"/>
              <a:t>buruk. Pilih lingkungan sosial yang mendukung dan memberikan </a:t>
            </a:r>
          </a:p>
          <a:p>
            <a:r>
              <a:rPr lang="id-ID" dirty="0"/>
              <a:t>inspirasi.</a:t>
            </a:r>
          </a:p>
          <a:p>
            <a:r>
              <a:rPr lang="id-ID" b="1" dirty="0"/>
              <a:t>Mengatur Informasi yang Diterima</a:t>
            </a:r>
            <a:r>
              <a:rPr lang="id-ID" dirty="0"/>
              <a:t>: Hindari informasi yang tidak </a:t>
            </a:r>
          </a:p>
          <a:p>
            <a:r>
              <a:rPr lang="id-ID" dirty="0"/>
              <a:t>penting atau bisa menyebabkan stres tambahan, seperti berita negatif </a:t>
            </a:r>
          </a:p>
          <a:p>
            <a:r>
              <a:rPr lang="id-ID" dirty="0"/>
              <a:t>berlebihan atau gosip.</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dirty="0"/>
              <a:t>Berikut ini beberapa cara untuk mengembangkan mental yang kuat dan sehat</a:t>
            </a:r>
            <a:r>
              <a:rPr lang="nn-NO" sz="3500" dirty="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43558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27148" y="1310048"/>
            <a:ext cx="9144000" cy="3548988"/>
          </a:xfrm>
          <a:prstGeom prst="rect">
            <a:avLst/>
          </a:prstGeom>
        </p:spPr>
        <p:txBody>
          <a:bodyPr spcFirstLastPara="1" wrap="square" lIns="0" tIns="0" rIns="0" bIns="0" anchor="t" anchorCtr="0">
            <a:noAutofit/>
          </a:bodyPr>
          <a:lstStyle/>
          <a:p>
            <a:r>
              <a:rPr lang="id-ID" b="1" dirty="0"/>
              <a:t>5. Mengembangkan Rutinitas untuk Menjaga Kesehatan Mental</a:t>
            </a:r>
          </a:p>
          <a:p>
            <a:endParaRPr lang="id-ID" sz="1200" b="1" dirty="0"/>
          </a:p>
          <a:p>
            <a:r>
              <a:rPr lang="id-ID" b="1" dirty="0"/>
              <a:t>Menjaga Aktivitas Fisik</a:t>
            </a:r>
            <a:r>
              <a:rPr lang="id-ID" dirty="0"/>
              <a:t>: Olahraga teratur membantu meningkatkan</a:t>
            </a:r>
          </a:p>
          <a:p>
            <a:r>
              <a:rPr lang="id-ID" dirty="0"/>
              <a:t>hormon kebahagiaan (endorfin) yang sangat baik untuk kesehatan mental.</a:t>
            </a:r>
          </a:p>
          <a:p>
            <a:r>
              <a:rPr lang="id-ID" b="1" dirty="0"/>
              <a:t>Istirahat yang Cukup</a:t>
            </a:r>
            <a:r>
              <a:rPr lang="id-ID" dirty="0"/>
              <a:t>: Tidur yang cukup dan berkualitas sangat penting</a:t>
            </a:r>
          </a:p>
          <a:p>
            <a:r>
              <a:rPr lang="id-ID" dirty="0"/>
              <a:t>untuk menjaga keseimbangan mental dan kemampuan fokus.</a:t>
            </a:r>
          </a:p>
          <a:p>
            <a:r>
              <a:rPr lang="id-ID" b="1" dirty="0"/>
              <a:t>Menjaga Pola Makan Sehat</a:t>
            </a:r>
            <a:r>
              <a:rPr lang="id-ID" dirty="0"/>
              <a:t>: Nutrisi yang baik mempengaruhi kesehatan</a:t>
            </a:r>
          </a:p>
          <a:p>
            <a:r>
              <a:rPr lang="id-ID" dirty="0"/>
              <a:t>mental secara keseluruhan, karena beberapa makanan bisa memengaruhi</a:t>
            </a:r>
          </a:p>
          <a:p>
            <a:r>
              <a:rPr lang="id-ID" dirty="0"/>
              <a:t>suasana hati dan tingkat energi.</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640" y="0"/>
            <a:ext cx="1414360" cy="141436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320539" y="-85519"/>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dirty="0"/>
              <a:t>Berikut ini beberapa cara untuk mengembangkan mental yang kuat dan sehat</a:t>
            </a:r>
            <a:r>
              <a:rPr lang="nn-NO" sz="3500" dirty="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202589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7" y="105255"/>
            <a:ext cx="8242222" cy="1195801"/>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nn-NO" sz="4000" dirty="0"/>
              <a:t>Berikut ini beberapa cara untuk mengembangkan mental yang kuat dan sehat:</a:t>
            </a:r>
            <a:endParaRPr lang="id-ID" altLang="id-ID" sz="3900" b="1" dirty="0">
              <a:solidFill>
                <a:schemeClr val="tx1"/>
              </a:solidFill>
              <a:latin typeface="Arial" panose="020B0604020202020204" pitchFamily="34" charset="0"/>
            </a:endParaRPr>
          </a:p>
        </p:txBody>
      </p:sp>
      <p:sp>
        <p:nvSpPr>
          <p:cNvPr id="82" name="Google Shape;82;p14"/>
          <p:cNvSpPr txBox="1">
            <a:spLocks noGrp="1"/>
          </p:cNvSpPr>
          <p:nvPr>
            <p:ph type="subTitle" idx="1"/>
          </p:nvPr>
        </p:nvSpPr>
        <p:spPr>
          <a:xfrm>
            <a:off x="0" y="1351932"/>
            <a:ext cx="8992695" cy="3548988"/>
          </a:xfrm>
          <a:prstGeom prst="rect">
            <a:avLst/>
          </a:prstGeom>
        </p:spPr>
        <p:txBody>
          <a:bodyPr spcFirstLastPara="1" wrap="square" lIns="0" tIns="0" rIns="0" bIns="0" anchor="t" anchorCtr="0">
            <a:noAutofit/>
          </a:bodyPr>
          <a:lstStyle/>
          <a:p>
            <a:r>
              <a:rPr lang="id-ID" b="1" dirty="0"/>
              <a:t>6. Mencari Bantuan Jika Diperlukan</a:t>
            </a:r>
          </a:p>
          <a:p>
            <a:r>
              <a:rPr lang="id-ID" b="1" dirty="0"/>
              <a:t>Berbicara dengan Orang Terdekat</a:t>
            </a:r>
            <a:r>
              <a:rPr lang="id-ID" dirty="0"/>
              <a:t>: </a:t>
            </a:r>
          </a:p>
          <a:p>
            <a:r>
              <a:rPr lang="id-ID" dirty="0"/>
              <a:t>Mencurahkan perasaan kepada orang yang dipercaya dapat membantu </a:t>
            </a:r>
          </a:p>
          <a:p>
            <a:r>
              <a:rPr lang="id-ID" dirty="0"/>
              <a:t>meringankan beban mental.</a:t>
            </a:r>
          </a:p>
          <a:p>
            <a:r>
              <a:rPr lang="id-ID" b="1" dirty="0"/>
              <a:t>Konsultasi Profesional</a:t>
            </a:r>
            <a:r>
              <a:rPr lang="id-ID" dirty="0"/>
              <a:t>: Jangan ragu untuk berkonsultasi dengan </a:t>
            </a:r>
          </a:p>
          <a:p>
            <a:r>
              <a:rPr lang="id-ID" dirty="0"/>
              <a:t>psikolog atau konselor jika merasa mental terlalu terbebani, agar </a:t>
            </a:r>
          </a:p>
          <a:p>
            <a:r>
              <a:rPr lang="id-ID" dirty="0"/>
              <a:t>mendapat panduan yang tepat.</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7172"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728" y="3814613"/>
            <a:ext cx="1197272" cy="132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0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184731" y="416657"/>
            <a:ext cx="6737877" cy="5094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Transition Headline</a:t>
            </a:r>
            <a:endParaRPr dirty="0"/>
          </a:p>
        </p:txBody>
      </p:sp>
      <p:sp>
        <p:nvSpPr>
          <p:cNvPr id="82" name="Google Shape;82;p14"/>
          <p:cNvSpPr txBox="1">
            <a:spLocks noGrp="1"/>
          </p:cNvSpPr>
          <p:nvPr>
            <p:ph type="subTitle" idx="1"/>
          </p:nvPr>
        </p:nvSpPr>
        <p:spPr>
          <a:xfrm>
            <a:off x="285261" y="1180894"/>
            <a:ext cx="8047205" cy="3733184"/>
          </a:xfrm>
          <a:prstGeom prst="rect">
            <a:avLst/>
          </a:prstGeom>
        </p:spPr>
        <p:txBody>
          <a:bodyPr spcFirstLastPara="1" wrap="square" lIns="0" tIns="0" rIns="0" bIns="0" anchor="t" anchorCtr="0">
            <a:noAutofit/>
          </a:bodyPr>
          <a:lstStyle/>
          <a:p>
            <a:r>
              <a:rPr lang="id-ID" b="1" dirty="0"/>
              <a:t>2. Integritas Diri</a:t>
            </a:r>
            <a:endParaRPr lang="id-ID" dirty="0"/>
          </a:p>
          <a:p>
            <a:r>
              <a:rPr lang="id-ID" b="1" dirty="0"/>
              <a:t>Komitmen pada Nilai Pribadi</a:t>
            </a:r>
            <a:r>
              <a:rPr lang="id-ID" dirty="0"/>
              <a:t>: Kenali nilai-nilai yang penting bagi diri sendiri dan berpegang teguh padanya dalam setiap keputusan.</a:t>
            </a:r>
          </a:p>
          <a:p>
            <a:r>
              <a:rPr lang="id-ID" b="1" dirty="0"/>
              <a:t>Jujur dan Terbuka</a:t>
            </a:r>
            <a:r>
              <a:rPr lang="id-ID" dirty="0"/>
              <a:t>: Bersikap jujur, tidak hanya kepada orang lain tetapi juga kepada diri sendiri, membantu menjaga integritas.</a:t>
            </a:r>
          </a:p>
          <a:p>
            <a:r>
              <a:rPr lang="id-ID" b="1" dirty="0"/>
              <a:t>Tanggung Jawab Pribadi</a:t>
            </a:r>
            <a:r>
              <a:rPr lang="id-ID" dirty="0"/>
              <a:t>: Ambil tanggung jawab atas tindakan dan keputusan, bahkan saat hasilnya tidak sesuai harapan.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121" y="0"/>
            <a:ext cx="1499879" cy="166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1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184731" y="416657"/>
            <a:ext cx="6737877" cy="5094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Transition Headline</a:t>
            </a:r>
            <a:endParaRPr dirty="0"/>
          </a:p>
        </p:txBody>
      </p:sp>
      <p:sp>
        <p:nvSpPr>
          <p:cNvPr id="82" name="Google Shape;82;p14"/>
          <p:cNvSpPr txBox="1">
            <a:spLocks noGrp="1"/>
          </p:cNvSpPr>
          <p:nvPr>
            <p:ph type="subTitle" idx="1"/>
          </p:nvPr>
        </p:nvSpPr>
        <p:spPr>
          <a:xfrm>
            <a:off x="96873" y="1095374"/>
            <a:ext cx="9047127" cy="3726605"/>
          </a:xfrm>
          <a:prstGeom prst="rect">
            <a:avLst/>
          </a:prstGeom>
        </p:spPr>
        <p:txBody>
          <a:bodyPr spcFirstLastPara="1" wrap="square" lIns="0" tIns="0" rIns="0" bIns="0" anchor="t" anchorCtr="0">
            <a:noAutofit/>
          </a:bodyPr>
          <a:lstStyle/>
          <a:p>
            <a:r>
              <a:rPr lang="id-ID" b="1" dirty="0"/>
              <a:t>3. Mandiri, Kreatif, dan Inovatif</a:t>
            </a:r>
            <a:endParaRPr lang="id-ID" dirty="0"/>
          </a:p>
          <a:p>
            <a:r>
              <a:rPr lang="id-ID" b="1" dirty="0"/>
              <a:t>Pengembangan Keterampilan</a:t>
            </a:r>
            <a:r>
              <a:rPr lang="id-ID" dirty="0"/>
              <a:t>: Belajar keterampilan baru yang sesuai</a:t>
            </a:r>
          </a:p>
          <a:p>
            <a:r>
              <a:rPr lang="id-ID" dirty="0"/>
              <a:t>dengan minat atau kebutuhan pekerjaan akan membantu meningkatkan</a:t>
            </a:r>
          </a:p>
          <a:p>
            <a:r>
              <a:rPr lang="id-ID" dirty="0"/>
              <a:t>kemandirian.</a:t>
            </a:r>
          </a:p>
          <a:p>
            <a:r>
              <a:rPr lang="id-ID" b="1" dirty="0"/>
              <a:t>Eksperimen dan Berpikir Kritis</a:t>
            </a:r>
            <a:r>
              <a:rPr lang="id-ID" dirty="0"/>
              <a:t>: Jangan takut mencoba hal-hal baru atau</a:t>
            </a:r>
          </a:p>
          <a:p>
            <a:r>
              <a:rPr lang="id-ID" dirty="0"/>
              <a:t>mencari solusi yang tidak konvensional. Ini akan melatih kreativitas dan</a:t>
            </a:r>
          </a:p>
          <a:p>
            <a:r>
              <a:rPr lang="id-ID" dirty="0"/>
              <a:t>kemampuan inovatif.</a:t>
            </a:r>
          </a:p>
          <a:p>
            <a:r>
              <a:rPr lang="id-ID" b="1" dirty="0"/>
              <a:t>Networking dan Kolaborasi</a:t>
            </a:r>
            <a:r>
              <a:rPr lang="id-ID" dirty="0"/>
              <a:t>: Meskipun mandiri, penting juga untuk</a:t>
            </a:r>
          </a:p>
          <a:p>
            <a:r>
              <a:rPr lang="id-ID" dirty="0"/>
              <a:t>terhubung dengan orang lain yang bisa memberi ide atau wawasan baru.</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483" y="1"/>
            <a:ext cx="1427517" cy="158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0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7593300" cy="396300"/>
          </a:xfrm>
          <a:prstGeom prst="rect">
            <a:avLst/>
          </a:prstGeom>
        </p:spPr>
        <p:txBody>
          <a:bodyPr spcFirstLastPara="1" wrap="square" lIns="0" tIns="0" rIns="0" bIns="0" anchor="b" anchorCtr="0">
            <a:noAutofit/>
          </a:bodyPr>
          <a:lstStyle/>
          <a:p>
            <a:pPr lvl="0"/>
            <a:r>
              <a:rPr lang="id-ID" dirty="0"/>
              <a:t>Integritas diri</a:t>
            </a:r>
            <a:endParaRPr dirty="0"/>
          </a:p>
        </p:txBody>
      </p:sp>
      <p:sp>
        <p:nvSpPr>
          <p:cNvPr id="96" name="Google Shape;96;p16"/>
          <p:cNvSpPr txBox="1">
            <a:spLocks noGrp="1"/>
          </p:cNvSpPr>
          <p:nvPr>
            <p:ph type="body" idx="1"/>
          </p:nvPr>
        </p:nvSpPr>
        <p:spPr>
          <a:xfrm>
            <a:off x="706736" y="857040"/>
            <a:ext cx="6059815" cy="3033900"/>
          </a:xfrm>
          <a:prstGeom prst="rect">
            <a:avLst/>
          </a:prstGeom>
        </p:spPr>
        <p:txBody>
          <a:bodyPr spcFirstLastPara="1" wrap="square" lIns="0" tIns="0" rIns="0" bIns="0" anchor="t" anchorCtr="0">
            <a:noAutofit/>
          </a:bodyPr>
          <a:lstStyle/>
          <a:p>
            <a:pPr lvl="0"/>
            <a:r>
              <a:rPr lang="id-ID" dirty="0"/>
              <a:t>Integritas diri adalah sikap konsisten untuk tetap berpegang pada nilai-nilai, prinsip, dan kejujuran dalam berbagai situasi. Seseorang yang memiliki integritas diri akan bertindak sesuai dengan nilai-nilai pribadinya, meskipun tidak ada yang melihat atau saat berada dalam situasi yang penuh godaan. Integritas adalah dasar yang penting dalam membangun kepercayaan orang lain dan menjaga harga diri.</a:t>
            </a:r>
            <a:endParaRPr dirty="0"/>
          </a:p>
        </p:txBody>
      </p:sp>
      <p:sp>
        <p:nvSpPr>
          <p:cNvPr id="97" name="Google Shape;97;p16"/>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98" name="Google Shape;98;p16"/>
          <p:cNvGrpSpPr/>
          <p:nvPr/>
        </p:nvGrpSpPr>
        <p:grpSpPr>
          <a:xfrm>
            <a:off x="6489238" y="1498475"/>
            <a:ext cx="2840226" cy="3645025"/>
            <a:chOff x="5864288" y="1238675"/>
            <a:chExt cx="2840226" cy="3645025"/>
          </a:xfrm>
        </p:grpSpPr>
        <p:pic>
          <p:nvPicPr>
            <p:cNvPr id="99"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00"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500377" y="784677"/>
            <a:ext cx="7271130" cy="3033900"/>
          </a:xfrm>
          <a:prstGeom prst="rect">
            <a:avLst/>
          </a:prstGeom>
        </p:spPr>
        <p:txBody>
          <a:bodyPr spcFirstLastPara="1" wrap="square" lIns="0" tIns="0" rIns="0" bIns="0" anchor="t" anchorCtr="0">
            <a:noAutofit/>
          </a:bodyPr>
          <a:lstStyle/>
          <a:p>
            <a:pPr marL="76200" indent="0">
              <a:buNone/>
            </a:pPr>
            <a:r>
              <a:rPr lang="id-ID" b="1" dirty="0"/>
              <a:t>1. Tetapkan dan Kenali Nilai Pribadi</a:t>
            </a:r>
          </a:p>
          <a:p>
            <a:r>
              <a:rPr lang="id-ID" b="1" dirty="0"/>
              <a:t>Identifikasi Nilai yang Penting</a:t>
            </a:r>
            <a:r>
              <a:rPr lang="id-ID" dirty="0"/>
              <a:t>: Kenali prinsip atau nilai-nilai yang benar-benar Anda yakini, seperti kejujuran, tanggung jawab, dan rasa hormat terhadap orang lain. Ini akan menjadi pedoman utama dalam setiap tindakan dan keputusan.</a:t>
            </a:r>
          </a:p>
          <a:p>
            <a:r>
              <a:rPr lang="id-ID" b="1" dirty="0"/>
              <a:t>Pegang Teguh pada Prinsip</a:t>
            </a:r>
            <a:r>
              <a:rPr lang="id-ID" dirty="0"/>
              <a:t>: Setelah mengenali nilai-nilai tersebut, latih diri untuk berpegang pada mereka dalam berbagai situasi, terutama saat menghadapi godaan atau tekanan.</a:t>
            </a:r>
          </a:p>
        </p:txBody>
      </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11" name="Google Shape;98;p16"/>
          <p:cNvGrpSpPr/>
          <p:nvPr/>
        </p:nvGrpSpPr>
        <p:grpSpPr>
          <a:xfrm>
            <a:off x="7586043" y="3256316"/>
            <a:ext cx="1557957" cy="1716145"/>
            <a:chOff x="5864288" y="1238675"/>
            <a:chExt cx="2840226" cy="3645025"/>
          </a:xfrm>
        </p:grpSpPr>
        <p:pic>
          <p:nvPicPr>
            <p:cNvPr id="12"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3"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48771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2. Bersikap Jujur dan Terbuka</a:t>
            </a:r>
          </a:p>
          <a:p>
            <a:r>
              <a:rPr lang="id-ID" b="1" dirty="0"/>
              <a:t>Konsisten dalam Ucapan dan Tindakan</a:t>
            </a:r>
            <a:r>
              <a:rPr lang="id-ID" dirty="0"/>
              <a:t>: Pastikan bahwa apa yang Anda katakan sesuai dengan apa yang Anda lakukan. Hindari berbohong atau memanipulasi informasi untuk keuntungan pribadi.</a:t>
            </a:r>
          </a:p>
          <a:p>
            <a:r>
              <a:rPr lang="id-ID" b="1" dirty="0"/>
              <a:t>Transparansi dalam Bertindak</a:t>
            </a:r>
            <a:r>
              <a:rPr lang="id-ID" dirty="0"/>
              <a:t>: Bersikap terbuka dan tidak menyembunyikan sesuatu yang bisa memengaruhi hubungan atau kepercayaan dari orang lain.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25631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353754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437020" y="968874"/>
            <a:ext cx="7200522" cy="3033900"/>
          </a:xfrm>
          <a:prstGeom prst="rect">
            <a:avLst/>
          </a:prstGeom>
        </p:spPr>
        <p:txBody>
          <a:bodyPr spcFirstLastPara="1" wrap="square" lIns="0" tIns="0" rIns="0" bIns="0" anchor="t" anchorCtr="0">
            <a:noAutofit/>
          </a:bodyPr>
          <a:lstStyle/>
          <a:p>
            <a:pPr marL="76200" indent="0">
              <a:buNone/>
            </a:pPr>
            <a:r>
              <a:rPr lang="id-ID" b="1" dirty="0"/>
              <a:t>3. Bertanggung Jawab terhadap Tindakan</a:t>
            </a:r>
          </a:p>
          <a:p>
            <a:r>
              <a:rPr lang="id-ID" b="1" dirty="0"/>
              <a:t>Akui Kesalahan</a:t>
            </a:r>
            <a:r>
              <a:rPr lang="id-ID" dirty="0"/>
              <a:t>: Jika melakukan kesalahan, akui tanpa berusaha menutup-nutupi atau menyalahkan orang lain. Tindakan ini menunjukkan kedewasaan dan menghargai kepercayaan orang lain.</a:t>
            </a:r>
          </a:p>
          <a:p>
            <a:r>
              <a:rPr lang="id-ID" b="1" dirty="0"/>
              <a:t>Perbaiki dan Belajar dari Kesalahan</a:t>
            </a:r>
            <a:r>
              <a:rPr lang="id-ID" dirty="0"/>
              <a:t>: Selain mengakui, juga bertindak untuk memperbaiki situasi dan belajar dari kesalahan agar tidak terulang di masa depan.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38500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390571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4. Jaga Komitmen dan Janji</a:t>
            </a:r>
          </a:p>
          <a:p>
            <a:r>
              <a:rPr lang="id-ID" b="1" dirty="0"/>
              <a:t>Penuhi Janji Sekecil Apa pun</a:t>
            </a:r>
            <a:r>
              <a:rPr lang="id-ID" dirty="0"/>
              <a:t>: Integritas juga ditunjukkan melalui kemampuan untuk menepati janji atau komitmen, baik yang besar maupun kecil. Jika tidak dapat memenuhi janji, komunikasikan dengan jujur dan sejelas mungkin.</a:t>
            </a:r>
          </a:p>
          <a:p>
            <a:r>
              <a:rPr lang="id-ID" b="1" dirty="0"/>
              <a:t>Berkomitmen pada Tanggung Jawab</a:t>
            </a:r>
            <a:r>
              <a:rPr lang="id-ID" dirty="0"/>
              <a:t>: Pastikan untuk menjalankan tanggung jawab dengan serius, baik di lingkungan pribadi maupun profesional, tanpa harus diawasi atau diingatkan.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25631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18826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12"/>
          <p:cNvPicPr preferRelativeResize="0"/>
          <p:nvPr/>
        </p:nvPicPr>
        <p:blipFill>
          <a:blip r:embed="rId3">
            <a:alphaModFix/>
          </a:blip>
          <a:stretch>
            <a:fillRect/>
          </a:stretch>
        </p:blipFill>
        <p:spPr>
          <a:xfrm>
            <a:off x="6755334" y="1156100"/>
            <a:ext cx="820766" cy="737100"/>
          </a:xfrm>
          <a:prstGeom prst="rect">
            <a:avLst/>
          </a:prstGeom>
          <a:noFill/>
          <a:ln>
            <a:noFill/>
          </a:ln>
        </p:spPr>
      </p:pic>
      <p:pic>
        <p:nvPicPr>
          <p:cNvPr id="53" name="Google Shape;53;p12"/>
          <p:cNvPicPr preferRelativeResize="0"/>
          <p:nvPr/>
        </p:nvPicPr>
        <p:blipFill>
          <a:blip r:embed="rId4">
            <a:alphaModFix/>
          </a:blip>
          <a:stretch>
            <a:fillRect/>
          </a:stretch>
        </p:blipFill>
        <p:spPr>
          <a:xfrm>
            <a:off x="5892475" y="1254394"/>
            <a:ext cx="2904825" cy="3705499"/>
          </a:xfrm>
          <a:prstGeom prst="rect">
            <a:avLst/>
          </a:prstGeom>
          <a:noFill/>
          <a:ln>
            <a:noFill/>
          </a:ln>
        </p:spPr>
      </p:pic>
      <p:sp>
        <p:nvSpPr>
          <p:cNvPr id="54" name="Google Shape;54;p12"/>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p>
            <a:pPr lvl="0"/>
            <a:r>
              <a:rPr lang="id-ID" sz="5500" dirty="0"/>
              <a:t>Mengembangkan diri</a:t>
            </a:r>
            <a:endParaRPr sz="5500" dirty="0"/>
          </a:p>
        </p:txBody>
      </p:sp>
      <p:sp>
        <p:nvSpPr>
          <p:cNvPr id="56" name="Google Shape;56;p12"/>
          <p:cNvSpPr txBox="1">
            <a:spLocks noGrp="1"/>
          </p:cNvSpPr>
          <p:nvPr>
            <p:ph type="body" idx="1"/>
          </p:nvPr>
        </p:nvSpPr>
        <p:spPr>
          <a:xfrm>
            <a:off x="1155879" y="1254394"/>
            <a:ext cx="5820459" cy="1856318"/>
          </a:xfrm>
          <a:prstGeom prst="rect">
            <a:avLst/>
          </a:prstGeom>
        </p:spPr>
        <p:txBody>
          <a:bodyPr spcFirstLastPara="1" wrap="square" lIns="0" tIns="0" rIns="0" bIns="0" anchor="t" anchorCtr="0">
            <a:noAutofit/>
          </a:bodyPr>
          <a:lstStyle/>
          <a:p>
            <a:pPr marL="0" lvl="0" indent="0">
              <a:buSzPts val="1100"/>
              <a:buNone/>
            </a:pPr>
            <a:r>
              <a:rPr lang="id-ID" sz="3100" dirty="0"/>
              <a:t>• Mental yang kuat dan sehat </a:t>
            </a:r>
          </a:p>
          <a:p>
            <a:pPr marL="0" lvl="0" indent="0">
              <a:buSzPts val="1100"/>
              <a:buNone/>
            </a:pPr>
            <a:r>
              <a:rPr lang="id-ID" sz="3100" dirty="0"/>
              <a:t>• Integritas diri </a:t>
            </a:r>
          </a:p>
          <a:p>
            <a:pPr marL="0" lvl="0" indent="0">
              <a:buSzPts val="1100"/>
              <a:buNone/>
            </a:pPr>
            <a:r>
              <a:rPr lang="id-ID" sz="3100" dirty="0"/>
              <a:t>• Mandiri, kreatif dan inovat</a:t>
            </a:r>
            <a:r>
              <a:rPr lang="en-US" sz="3100" dirty="0"/>
              <a:t>if</a:t>
            </a:r>
            <a:endParaRPr sz="3100" dirty="0"/>
          </a:p>
        </p:txBody>
      </p:sp>
      <p:sp>
        <p:nvSpPr>
          <p:cNvPr id="58" name="Google Shape;58;p12"/>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59" name="Google Shape;59;p12"/>
          <p:cNvGrpSpPr/>
          <p:nvPr/>
        </p:nvGrpSpPr>
        <p:grpSpPr>
          <a:xfrm>
            <a:off x="6986537" y="1317174"/>
            <a:ext cx="358351" cy="298118"/>
            <a:chOff x="1926350" y="995225"/>
            <a:chExt cx="428650" cy="356600"/>
          </a:xfrm>
        </p:grpSpPr>
        <p:sp>
          <p:nvSpPr>
            <p:cNvPr id="60" name="Google Shape;60;p12"/>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 name="Google Shape;61;p12"/>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 name="Google Shape;62;p12"/>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 name="Google Shape;63;p12"/>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5. Berani Membela Kebenaran</a:t>
            </a:r>
          </a:p>
          <a:p>
            <a:r>
              <a:rPr lang="id-ID" b="1" dirty="0"/>
              <a:t>Tetap pada Posisi yang Benar</a:t>
            </a:r>
            <a:r>
              <a:rPr lang="id-ID" dirty="0"/>
              <a:t>: Saat menghadapi situasi yang menantang atau ada ketidakadilan, tetap berpegang pada prinsip yang benar meskipun mungkin akan mengorbankan kenyamanan pribadi.</a:t>
            </a:r>
          </a:p>
          <a:p>
            <a:r>
              <a:rPr lang="id-ID" b="1" dirty="0"/>
              <a:t>Lawan Tekanan yang Bertentangan dengan Nilai</a:t>
            </a:r>
            <a:r>
              <a:rPr lang="id-ID" dirty="0"/>
              <a:t>: Kadang, tekanan sosial atau lingkungan dapat memengaruhi keputusan kita. Dengan integritas diri yang kuat, kita akan mampu berkata "tidak" pada hal-hal yang melanggar prinsip pribadi.</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26837" y="3427355"/>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7640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6. Refleksi dan Evaluasi Diri Secara Berkala</a:t>
            </a:r>
          </a:p>
          <a:p>
            <a:r>
              <a:rPr lang="id-ID" b="1" dirty="0"/>
              <a:t>Evaluasi Tindakan Secara Jujur</a:t>
            </a:r>
            <a:r>
              <a:rPr lang="id-ID" dirty="0"/>
              <a:t>: Lakukan refleksi diri secara berkala untuk melihat apakah tindakan sehari-hari sudah sesuai dengan prinsip dan nilai yang diyakini.</a:t>
            </a:r>
          </a:p>
          <a:p>
            <a:r>
              <a:rPr lang="id-ID" b="1" dirty="0"/>
              <a:t>Terbuka untuk Masukan</a:t>
            </a:r>
            <a:r>
              <a:rPr lang="id-ID" dirty="0"/>
              <a:t>: Jika ada orang yang memberikan umpan balik terkait sikap atau tindakan kita, terimalah dengan terbuka untuk melakukan perbaikan.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427355"/>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14429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201415" y="198456"/>
            <a:ext cx="7536019" cy="755109"/>
          </a:xfrm>
          <a:prstGeom prst="rect">
            <a:avLst/>
          </a:prstGeom>
        </p:spPr>
        <p:txBody>
          <a:bodyPr spcFirstLastPara="1" wrap="square" lIns="0" tIns="0" rIns="0" bIns="0" anchor="b" anchorCtr="0">
            <a:noAutofit/>
          </a:bodyPr>
          <a:lstStyle/>
          <a:p>
            <a:pPr lvl="0"/>
            <a:r>
              <a:rPr lang="id-ID" dirty="0"/>
              <a:t>Mandiri kreatif dan inovatif</a:t>
            </a:r>
            <a:endParaRPr dirty="0"/>
          </a:p>
        </p:txBody>
      </p:sp>
      <p:sp>
        <p:nvSpPr>
          <p:cNvPr id="384" name="Google Shape;384;p36"/>
          <p:cNvSpPr txBox="1">
            <a:spLocks noGrp="1"/>
          </p:cNvSpPr>
          <p:nvPr>
            <p:ph type="subTitle" idx="1"/>
          </p:nvPr>
        </p:nvSpPr>
        <p:spPr>
          <a:xfrm>
            <a:off x="621217" y="1591978"/>
            <a:ext cx="8121499" cy="2690572"/>
          </a:xfrm>
          <a:prstGeom prst="rect">
            <a:avLst/>
          </a:prstGeom>
        </p:spPr>
        <p:txBody>
          <a:bodyPr spcFirstLastPara="1" wrap="square" lIns="0" tIns="0" rIns="0" bIns="0" anchor="t" anchorCtr="0">
            <a:noAutofit/>
          </a:bodyPr>
          <a:lstStyle/>
          <a:p>
            <a:pPr marL="0" lvl="0" indent="0">
              <a:spcAft>
                <a:spcPts val="800"/>
              </a:spcAft>
            </a:pPr>
            <a:r>
              <a:rPr lang="id-ID" dirty="0"/>
              <a:t>Menjadi pribadi yang mandiri, kreatif, dan inovatif adalah kunci untuk mencapai keberhasilan dan kemandirian dalam berbagai aspek kehidupan. Ketiga sifat ini saling melengkapi; kemandirian memberi kita kepercayaan diri untuk mengambil keputusan, kreativitas membantu kita berpikir di luar kebiasaan, dan inovasi mendorong kita untuk terus menciptakan solusi baru. </a:t>
            </a:r>
            <a:endParaRPr dirty="0"/>
          </a:p>
        </p:txBody>
      </p:sp>
      <p:sp>
        <p:nvSpPr>
          <p:cNvPr id="7"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19458"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897" y="4111512"/>
            <a:ext cx="1490104" cy="992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92098" y="736782"/>
            <a:ext cx="9104529" cy="2802405"/>
          </a:xfrm>
          <a:prstGeom prst="rect">
            <a:avLst/>
          </a:prstGeom>
        </p:spPr>
        <p:txBody>
          <a:bodyPr spcFirstLastPara="1" wrap="square" lIns="0" tIns="0" rIns="0" bIns="0" anchor="t" anchorCtr="0">
            <a:noAutofit/>
          </a:bodyPr>
          <a:lstStyle/>
          <a:p>
            <a:r>
              <a:rPr lang="id-ID" b="1" dirty="0"/>
              <a:t>1. Mandiri</a:t>
            </a:r>
          </a:p>
          <a:p>
            <a:r>
              <a:rPr lang="id-ID" b="1" dirty="0"/>
              <a:t>Ambil Keputusan Sendiri</a:t>
            </a:r>
            <a:r>
              <a:rPr lang="id-ID" dirty="0"/>
              <a:t>: Mulailah membuat keputusan yang</a:t>
            </a:r>
          </a:p>
          <a:p>
            <a:r>
              <a:rPr lang="id-ID" dirty="0"/>
              <a:t>berdampak pada diri sendiri</a:t>
            </a:r>
          </a:p>
          <a:p>
            <a:r>
              <a:rPr lang="id-ID" b="1" dirty="0"/>
              <a:t>Latih Pemecahan Masalah</a:t>
            </a:r>
            <a:r>
              <a:rPr lang="id-ID" dirty="0"/>
              <a:t>: Saat menghadapi masalah, coba selesaikan</a:t>
            </a:r>
          </a:p>
          <a:p>
            <a:r>
              <a:rPr lang="id-ID" dirty="0"/>
              <a:t>sendiri terlebih dahulu. </a:t>
            </a:r>
          </a:p>
          <a:p>
            <a:r>
              <a:rPr lang="id-ID" b="1" dirty="0"/>
              <a:t>Kelola Keuangan Pribadi</a:t>
            </a:r>
            <a:r>
              <a:rPr lang="id-ID" dirty="0"/>
              <a:t>: Latih diri untuk mandiri secara finansial</a:t>
            </a:r>
          </a:p>
          <a:p>
            <a:r>
              <a:rPr lang="id-ID" dirty="0"/>
              <a:t>dengan menyusun anggaran, menabung, dan bertanggung jawab atas</a:t>
            </a:r>
          </a:p>
          <a:p>
            <a:r>
              <a:rPr lang="id-ID" dirty="0"/>
              <a:t>pengeluaran. </a:t>
            </a:r>
          </a:p>
          <a:p>
            <a:r>
              <a:rPr lang="id-ID" b="1" dirty="0"/>
              <a:t>Tingkatkan Kemampuan Diri</a:t>
            </a:r>
            <a:r>
              <a:rPr lang="id-ID" dirty="0"/>
              <a:t>: Mengikuti pelatihan, kursus, atau belajar </a:t>
            </a:r>
          </a:p>
          <a:p>
            <a:r>
              <a:rPr lang="id-ID" dirty="0"/>
              <a:t>keterampilan baru.</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557" y="0"/>
            <a:ext cx="1223443" cy="81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8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38147" y="874930"/>
            <a:ext cx="8880863" cy="3887844"/>
          </a:xfrm>
          <a:prstGeom prst="rect">
            <a:avLst/>
          </a:prstGeom>
        </p:spPr>
        <p:txBody>
          <a:bodyPr spcFirstLastPara="1" wrap="square" lIns="0" tIns="0" rIns="0" bIns="0" anchor="t" anchorCtr="0">
            <a:noAutofit/>
          </a:bodyPr>
          <a:lstStyle/>
          <a:p>
            <a:r>
              <a:rPr lang="id-ID" b="1" dirty="0"/>
              <a:t>2. Kreatif</a:t>
            </a:r>
          </a:p>
          <a:p>
            <a:r>
              <a:rPr lang="id-ID" b="1" dirty="0"/>
              <a:t>Latih Berpikir Out of the Box</a:t>
            </a:r>
            <a:r>
              <a:rPr lang="id-ID" dirty="0"/>
              <a:t>: Beranikan diri untuk mempertanyakan </a:t>
            </a:r>
          </a:p>
          <a:p>
            <a:r>
              <a:rPr lang="id-ID" dirty="0"/>
              <a:t>cara-cara lama dan mencari ide-ide baru. </a:t>
            </a:r>
          </a:p>
          <a:p>
            <a:r>
              <a:rPr lang="id-ID" b="1" dirty="0"/>
              <a:t>Eksplorasi Hobi dan Minat Baru</a:t>
            </a:r>
            <a:r>
              <a:rPr lang="id-ID" dirty="0"/>
              <a:t>: Mengembangkan hobi seperti melukis, </a:t>
            </a:r>
          </a:p>
          <a:p>
            <a:r>
              <a:rPr lang="id-ID" dirty="0"/>
              <a:t>menulis, atau fotografi dapat merangsang kreativitas. </a:t>
            </a:r>
          </a:p>
          <a:p>
            <a:r>
              <a:rPr lang="id-ID" b="1" dirty="0"/>
              <a:t>Cari Inspirasi dari Berbagai Sumber</a:t>
            </a:r>
            <a:r>
              <a:rPr lang="id-ID" dirty="0"/>
              <a:t>: Jangan batasi diri pada satu </a:t>
            </a:r>
          </a:p>
          <a:p>
            <a:r>
              <a:rPr lang="id-ID" dirty="0"/>
              <a:t>bidang saja. Pelajari berbagai topik yang berbeda—seperti seni, sains, </a:t>
            </a:r>
          </a:p>
          <a:p>
            <a:r>
              <a:rPr lang="id-ID" dirty="0"/>
              <a:t>teknologi, atau bahkan budaya lain—untuk memperluas wawasan dan </a:t>
            </a:r>
          </a:p>
          <a:p>
            <a:r>
              <a:rPr lang="id-ID" dirty="0"/>
              <a:t>memicu kreativitas.</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955" y="-1"/>
            <a:ext cx="2059045" cy="137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18412" y="861772"/>
            <a:ext cx="8880863" cy="3933894"/>
          </a:xfrm>
          <a:prstGeom prst="rect">
            <a:avLst/>
          </a:prstGeom>
        </p:spPr>
        <p:txBody>
          <a:bodyPr spcFirstLastPara="1" wrap="square" lIns="0" tIns="0" rIns="0" bIns="0" anchor="t" anchorCtr="0">
            <a:noAutofit/>
          </a:bodyPr>
          <a:lstStyle/>
          <a:p>
            <a:r>
              <a:rPr lang="id-ID" b="1" dirty="0"/>
              <a:t>3. Inovatif</a:t>
            </a:r>
          </a:p>
          <a:p>
            <a:r>
              <a:rPr lang="id-ID" b="1" dirty="0"/>
              <a:t>Fokus pada Solusi, Bukan Masalah</a:t>
            </a:r>
            <a:r>
              <a:rPr lang="id-ID" dirty="0"/>
              <a:t>: Dalam menghadapi tantangan atau </a:t>
            </a:r>
          </a:p>
          <a:p>
            <a:r>
              <a:rPr lang="id-ID" dirty="0"/>
              <a:t>masalah, latih diri untuk langsung mencari solusi. Dengan berfokus </a:t>
            </a:r>
          </a:p>
          <a:p>
            <a:r>
              <a:rPr lang="id-ID" dirty="0"/>
              <a:t>pada cara menyelesaikan.</a:t>
            </a:r>
          </a:p>
          <a:p>
            <a:r>
              <a:rPr lang="id-ID" b="1" dirty="0"/>
              <a:t>Pantau Perkembangan dan Tren Baru</a:t>
            </a:r>
            <a:r>
              <a:rPr lang="id-ID" dirty="0"/>
              <a:t>: Selalu update dengan </a:t>
            </a:r>
          </a:p>
          <a:p>
            <a:r>
              <a:rPr lang="id-ID" dirty="0"/>
              <a:t>perkembangan teknologi atau metode terbaru di bidang yang diminati. </a:t>
            </a:r>
          </a:p>
          <a:p>
            <a:r>
              <a:rPr lang="id-ID" b="1" dirty="0"/>
              <a:t>Kolaborasi dengan Orang Lain</a:t>
            </a:r>
            <a:r>
              <a:rPr lang="id-ID" dirty="0"/>
              <a:t>: Bekerjasama dengan orang yang </a:t>
            </a:r>
          </a:p>
          <a:p>
            <a:r>
              <a:rPr lang="id-ID" dirty="0"/>
              <a:t>memiliki latar belakang atau keahlian berbeda sering kali menghasilkan </a:t>
            </a:r>
          </a:p>
          <a:p>
            <a:r>
              <a:rPr lang="id-ID" dirty="0"/>
              <a:t>ide inovatif. </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967" y="0"/>
            <a:ext cx="1995033" cy="132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15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18412" y="743361"/>
            <a:ext cx="8880863" cy="2802405"/>
          </a:xfrm>
          <a:prstGeom prst="rect">
            <a:avLst/>
          </a:prstGeom>
        </p:spPr>
        <p:txBody>
          <a:bodyPr spcFirstLastPara="1" wrap="square" lIns="0" tIns="0" rIns="0" bIns="0" anchor="t" anchorCtr="0">
            <a:noAutofit/>
          </a:bodyPr>
          <a:lstStyle/>
          <a:p>
            <a:r>
              <a:rPr lang="id-ID" b="1" dirty="0"/>
              <a:t>4. Menerapkan Ketiga Sifat dalam Kehidupan Sehari-Hari</a:t>
            </a:r>
          </a:p>
          <a:p>
            <a:r>
              <a:rPr lang="id-ID" b="1" dirty="0"/>
              <a:t>Mandiri</a:t>
            </a:r>
            <a:r>
              <a:rPr lang="id-ID" dirty="0"/>
              <a:t>: Terapkan kemandirian dengan mencoba menyelesaikan </a:t>
            </a:r>
          </a:p>
          <a:p>
            <a:r>
              <a:rPr lang="id-ID" dirty="0"/>
              <a:t>masalah pribadi atau profesional tanpa terlalu banyak bergantung pada </a:t>
            </a:r>
          </a:p>
          <a:p>
            <a:r>
              <a:rPr lang="id-ID" dirty="0"/>
              <a:t>orang lain.</a:t>
            </a:r>
          </a:p>
          <a:p>
            <a:r>
              <a:rPr lang="id-ID" b="1" dirty="0"/>
              <a:t>Kreatif</a:t>
            </a:r>
            <a:r>
              <a:rPr lang="id-ID" dirty="0"/>
              <a:t>: Gunakan kreativitas untuk merancang proyek atau </a:t>
            </a:r>
          </a:p>
          <a:p>
            <a:r>
              <a:rPr lang="id-ID" dirty="0"/>
              <a:t>menyelesaikan tugas dengan pendekatan yang berbeda dari biasanya.</a:t>
            </a:r>
          </a:p>
          <a:p>
            <a:r>
              <a:rPr lang="id-ID" b="1" dirty="0"/>
              <a:t>Inovatif</a:t>
            </a:r>
            <a:r>
              <a:rPr lang="id-ID" dirty="0"/>
              <a:t>: Cobalah untuk terus mengembangkan cara-cara baru dalam </a:t>
            </a:r>
          </a:p>
          <a:p>
            <a:r>
              <a:rPr lang="id-ID" dirty="0"/>
              <a:t>mengatur waktu, bekerja, atau menyelesaikan proyek dengan </a:t>
            </a:r>
          </a:p>
          <a:p>
            <a:r>
              <a:rPr lang="id-ID" dirty="0"/>
              <a:t>memanfaatkan teknologi atau ide segar.</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505" y="4065462"/>
            <a:ext cx="1618495" cy="10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1286575" y="1901588"/>
            <a:ext cx="4844700" cy="1545502"/>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id-ID" sz="7200" dirty="0"/>
              <a:t>Terima Kasih</a:t>
            </a:r>
            <a:endParaRPr sz="7200" dirty="0"/>
          </a:p>
        </p:txBody>
      </p:sp>
      <p:sp>
        <p:nvSpPr>
          <p:cNvPr id="89" name="Google Shape;89;p15"/>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27</a:t>
            </a:fld>
            <a:endParaRPr/>
          </a:p>
        </p:txBody>
      </p:sp>
      <p:pic>
        <p:nvPicPr>
          <p:cNvPr id="90" name="Google Shape;90;p15"/>
          <p:cNvPicPr preferRelativeResize="0"/>
          <p:nvPr/>
        </p:nvPicPr>
        <p:blipFill rotWithShape="1">
          <a:blip r:embed="rId3">
            <a:alphaModFix/>
          </a:blip>
          <a:srcRect r="20898" b="32619"/>
          <a:stretch/>
        </p:blipFill>
        <p:spPr>
          <a:xfrm>
            <a:off x="5826900" y="1367600"/>
            <a:ext cx="3317100" cy="377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443057" y="1075029"/>
            <a:ext cx="7589189" cy="3766685"/>
          </a:xfrm>
          <a:prstGeom prst="rect">
            <a:avLst/>
          </a:prstGeom>
        </p:spPr>
        <p:txBody>
          <a:bodyPr spcFirstLastPara="1" wrap="square" lIns="0" tIns="0" rIns="0" bIns="0" anchor="t" anchorCtr="0">
            <a:noAutofit/>
          </a:bodyPr>
          <a:lstStyle/>
          <a:p>
            <a:pPr algn="just" eaLnBrk="1" hangingPunct="1">
              <a:lnSpc>
                <a:spcPct val="90000"/>
              </a:lnSpc>
              <a:buFontTx/>
              <a:buNone/>
            </a:pPr>
            <a:r>
              <a:rPr lang="en-US" altLang="id-ID" sz="2900" dirty="0" err="1">
                <a:solidFill>
                  <a:schemeClr val="accent1">
                    <a:lumMod val="60000"/>
                    <a:lumOff val="40000"/>
                  </a:schemeClr>
                </a:solidFill>
                <a:latin typeface="Arial Narrow" panose="020B0606020202030204" pitchFamily="34" charset="0"/>
              </a:rPr>
              <a:t>Menurut</a:t>
            </a:r>
            <a:r>
              <a:rPr lang="en-US" altLang="id-ID" sz="2900" dirty="0">
                <a:solidFill>
                  <a:schemeClr val="accent1">
                    <a:lumMod val="60000"/>
                    <a:lumOff val="40000"/>
                  </a:schemeClr>
                </a:solidFill>
                <a:latin typeface="Arial Narrow" panose="020B0606020202030204" pitchFamily="34" charset="0"/>
              </a:rPr>
              <a:t> I </a:t>
            </a:r>
            <a:r>
              <a:rPr lang="en-US" altLang="id-ID" sz="2900" dirty="0" err="1">
                <a:solidFill>
                  <a:schemeClr val="accent1">
                    <a:lumMod val="60000"/>
                    <a:lumOff val="40000"/>
                  </a:schemeClr>
                </a:solidFill>
                <a:latin typeface="Arial Narrow" panose="020B0606020202030204" pitchFamily="34" charset="0"/>
              </a:rPr>
              <a:t>Nyoman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Surna</a:t>
            </a:r>
            <a:r>
              <a:rPr lang="en-US" altLang="id-ID" sz="2900" dirty="0">
                <a:solidFill>
                  <a:schemeClr val="accent1">
                    <a:lumMod val="60000"/>
                    <a:lumOff val="40000"/>
                  </a:schemeClr>
                </a:solidFill>
                <a:latin typeface="Arial Narrow" panose="020B0606020202030204" pitchFamily="34" charset="0"/>
              </a:rPr>
              <a:t> (1997 : 11) </a:t>
            </a:r>
          </a:p>
          <a:p>
            <a:pPr algn="just" eaLnBrk="1" hangingPunct="1">
              <a:lnSpc>
                <a:spcPct val="90000"/>
              </a:lnSpc>
              <a:buFontTx/>
              <a:buNone/>
            </a:pP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pengembangan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bukanlah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suatu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ilmu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pengetahuan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bukan</a:t>
            </a:r>
            <a:r>
              <a:rPr lang="en-US" altLang="id-ID" sz="2900" dirty="0">
                <a:solidFill>
                  <a:schemeClr val="accent1">
                    <a:lumMod val="60000"/>
                    <a:lumOff val="40000"/>
                  </a:schemeClr>
                </a:solidFill>
                <a:latin typeface="Arial Narrow" panose="020B0606020202030204" pitchFamily="34" charset="0"/>
              </a:rPr>
              <a:t> pula </a:t>
            </a:r>
            <a:r>
              <a:rPr lang="en-US" altLang="id-ID" sz="2900" dirty="0" err="1">
                <a:solidFill>
                  <a:schemeClr val="accent1">
                    <a:lumMod val="60000"/>
                    <a:lumOff val="40000"/>
                  </a:schemeClr>
                </a:solidFill>
                <a:latin typeface="Arial Narrow" panose="020B0606020202030204" pitchFamily="34" charset="0"/>
              </a:rPr>
              <a:t>cabang</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disiplin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ilmu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tertentu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melainkan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lebih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sesuai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apabila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dikatakan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suatu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pendekatan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humanis</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membantu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setiap</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individu</a:t>
            </a:r>
            <a:r>
              <a:rPr lang="en-US" altLang="id-ID" sz="2900" dirty="0">
                <a:solidFill>
                  <a:schemeClr val="accent1">
                    <a:lumMod val="60000"/>
                    <a:lumOff val="40000"/>
                  </a:schemeClr>
                </a:solidFill>
                <a:latin typeface="Arial Narrow" panose="020B0606020202030204" pitchFamily="34" charset="0"/>
              </a:rPr>
              <a:t> agar </a:t>
            </a:r>
            <a:r>
              <a:rPr lang="en-US" altLang="id-ID" sz="2900" dirty="0" err="1">
                <a:solidFill>
                  <a:schemeClr val="accent1">
                    <a:lumMod val="60000"/>
                    <a:lumOff val="40000"/>
                  </a:schemeClr>
                </a:solidFill>
                <a:latin typeface="Arial Narrow" panose="020B0606020202030204" pitchFamily="34" charset="0"/>
              </a:rPr>
              <a:t>menyadari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keberadaan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secara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utuh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selanjutnya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berupaya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mengoptimalkannya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sehingga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tercapailah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kemandirian</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terwujud</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dalam</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bentuk</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aktualisasi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bermakna</a:t>
            </a:r>
            <a:r>
              <a:rPr lang="en-US" altLang="id-ID" sz="2900" dirty="0">
                <a:solidFill>
                  <a:schemeClr val="accent1">
                    <a:lumMod val="60000"/>
                    <a:lumOff val="40000"/>
                  </a:schemeClr>
                </a:solidFill>
                <a:latin typeface="Arial Narrow" panose="020B0606020202030204" pitchFamily="34" charset="0"/>
              </a:rPr>
              <a:t>”.</a:t>
            </a:r>
            <a:endParaRPr lang="id-ID" altLang="id-ID" sz="2900" dirty="0">
              <a:solidFill>
                <a:schemeClr val="accent1">
                  <a:lumMod val="60000"/>
                  <a:lumOff val="40000"/>
                </a:schemeClr>
              </a:solidFill>
              <a:latin typeface="Arial Narrow" panose="020B0606020202030204" pitchFamily="34" charset="0"/>
            </a:endParaRPr>
          </a:p>
        </p:txBody>
      </p:sp>
      <p:grpSp>
        <p:nvGrpSpPr>
          <p:cNvPr id="71" name="Google Shape;71;p13"/>
          <p:cNvGrpSpPr/>
          <p:nvPr/>
        </p:nvGrpSpPr>
        <p:grpSpPr>
          <a:xfrm>
            <a:off x="8155867" y="4124668"/>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443057" y="189490"/>
            <a:ext cx="4549961" cy="68544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sz="5500" dirty="0">
                <a:solidFill>
                  <a:schemeClr val="lt2"/>
                </a:solidFill>
              </a:rPr>
              <a:t>Pengembangan Diri</a:t>
            </a:r>
            <a:endParaRPr sz="5500" dirty="0">
              <a:solidFill>
                <a:schemeClr val="lt2"/>
              </a:solidFill>
            </a:endParaRPr>
          </a:p>
        </p:txBody>
      </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479657" y="1183573"/>
            <a:ext cx="8010209" cy="3766685"/>
          </a:xfrm>
          <a:prstGeom prst="rect">
            <a:avLst/>
          </a:prstGeom>
        </p:spPr>
        <p:txBody>
          <a:bodyPr spcFirstLastPara="1" wrap="square" lIns="0" tIns="0" rIns="0" bIns="0" anchor="t" anchorCtr="0">
            <a:noAutofit/>
          </a:bodyPr>
          <a:lstStyle/>
          <a:p>
            <a:pPr marL="342900" indent="-342900" eaLnBrk="0" fontAlgn="base" hangingPunct="0">
              <a:lnSpc>
                <a:spcPct val="100000"/>
              </a:lnSpc>
              <a:spcBef>
                <a:spcPct val="0"/>
              </a:spcBef>
              <a:spcAft>
                <a:spcPct val="0"/>
              </a:spcAft>
              <a:buClrTx/>
              <a:buSzTx/>
            </a:pPr>
            <a:r>
              <a:rPr lang="id-ID" altLang="id-ID" sz="2500" b="1" dirty="0">
                <a:solidFill>
                  <a:schemeClr val="accent1">
                    <a:lumMod val="60000"/>
                    <a:lumOff val="40000"/>
                  </a:schemeClr>
                </a:solidFill>
                <a:latin typeface="Arial" panose="020B0604020202020204" pitchFamily="34" charset="0"/>
              </a:rPr>
              <a:t>Mengikuti Kursus atau Pelatihan Baru</a:t>
            </a:r>
            <a:r>
              <a:rPr lang="id-ID" altLang="id-ID" sz="2500" dirty="0">
                <a:solidFill>
                  <a:schemeClr val="accent1">
                    <a:lumMod val="60000"/>
                    <a:lumOff val="40000"/>
                  </a:schemeClr>
                </a:solidFill>
                <a:latin typeface="Arial" panose="020B0604020202020204" pitchFamily="34" charset="0"/>
              </a:rPr>
              <a:t>: </a:t>
            </a:r>
          </a:p>
          <a:p>
            <a:pPr marL="0" lvl="0" indent="0" eaLnBrk="0" fontAlgn="base" hangingPunct="0">
              <a:lnSpc>
                <a:spcPct val="100000"/>
              </a:lnSpc>
              <a:spcBef>
                <a:spcPct val="0"/>
              </a:spcBef>
              <a:spcAft>
                <a:spcPct val="0"/>
              </a:spcAft>
              <a:buClrTx/>
              <a:buSzTx/>
              <a:buNone/>
            </a:pPr>
            <a:r>
              <a:rPr lang="id-ID" altLang="id-ID" sz="2500" dirty="0">
                <a:solidFill>
                  <a:schemeClr val="accent1">
                    <a:lumMod val="60000"/>
                    <a:lumOff val="40000"/>
                  </a:schemeClr>
                </a:solidFill>
                <a:latin typeface="Arial" panose="020B0604020202020204" pitchFamily="34" charset="0"/>
              </a:rPr>
              <a:t>Mengambil kursus online atau pelatihan dalam bidang yang diminati, </a:t>
            </a:r>
          </a:p>
          <a:p>
            <a:pPr marL="342900" indent="-342900" eaLnBrk="0" fontAlgn="base" hangingPunct="0">
              <a:lnSpc>
                <a:spcPct val="100000"/>
              </a:lnSpc>
              <a:spcBef>
                <a:spcPct val="0"/>
              </a:spcBef>
              <a:spcAft>
                <a:spcPct val="0"/>
              </a:spcAft>
              <a:buClrTx/>
              <a:buSzTx/>
            </a:pPr>
            <a:r>
              <a:rPr lang="id-ID" altLang="id-ID" sz="2500" b="1" dirty="0">
                <a:solidFill>
                  <a:schemeClr val="accent1">
                    <a:lumMod val="60000"/>
                    <a:lumOff val="40000"/>
                  </a:schemeClr>
                </a:solidFill>
                <a:latin typeface="Arial" panose="020B0604020202020204" pitchFamily="34" charset="0"/>
              </a:rPr>
              <a:t>Belajar dari Buku atau Podcast</a:t>
            </a:r>
            <a:r>
              <a:rPr lang="id-ID" altLang="id-ID" sz="2500" dirty="0">
                <a:solidFill>
                  <a:schemeClr val="accent1">
                    <a:lumMod val="60000"/>
                    <a:lumOff val="40000"/>
                  </a:schemeClr>
                </a:solidFill>
                <a:latin typeface="Arial" panose="020B0604020202020204" pitchFamily="34" charset="0"/>
              </a:rPr>
              <a:t>: </a:t>
            </a:r>
          </a:p>
          <a:p>
            <a:pPr marL="0" indent="0" eaLnBrk="0" fontAlgn="base" hangingPunct="0">
              <a:lnSpc>
                <a:spcPct val="100000"/>
              </a:lnSpc>
              <a:spcBef>
                <a:spcPct val="0"/>
              </a:spcBef>
              <a:spcAft>
                <a:spcPct val="0"/>
              </a:spcAft>
              <a:buClrTx/>
              <a:buSzTx/>
              <a:buNone/>
            </a:pPr>
            <a:r>
              <a:rPr lang="id-ID" altLang="id-ID" sz="2500" dirty="0">
                <a:solidFill>
                  <a:schemeClr val="accent1">
                    <a:lumMod val="60000"/>
                    <a:lumOff val="40000"/>
                  </a:schemeClr>
                </a:solidFill>
                <a:latin typeface="Arial" panose="020B0604020202020204" pitchFamily="34" charset="0"/>
              </a:rPr>
              <a:t>Membaca buku atau mendengarkan podcast inspiratif untuk menambah wawasan dan meningkatkan keterampilan berpikir kritis.</a:t>
            </a:r>
          </a:p>
          <a:p>
            <a:pPr marL="342900" indent="-342900" eaLnBrk="0" fontAlgn="base" hangingPunct="0">
              <a:lnSpc>
                <a:spcPct val="100000"/>
              </a:lnSpc>
              <a:spcBef>
                <a:spcPct val="0"/>
              </a:spcBef>
              <a:spcAft>
                <a:spcPct val="0"/>
              </a:spcAft>
              <a:buClrTx/>
              <a:buSzTx/>
            </a:pPr>
            <a:r>
              <a:rPr lang="id-ID" altLang="id-ID" sz="2500" b="1" dirty="0">
                <a:solidFill>
                  <a:schemeClr val="accent1">
                    <a:lumMod val="60000"/>
                    <a:lumOff val="40000"/>
                  </a:schemeClr>
                </a:solidFill>
                <a:latin typeface="Arial" panose="020B0604020202020204" pitchFamily="34" charset="0"/>
              </a:rPr>
              <a:t>Mempelajari Keterampilan Praktis</a:t>
            </a:r>
            <a:r>
              <a:rPr lang="id-ID" altLang="id-ID" sz="2500" dirty="0">
                <a:solidFill>
                  <a:schemeClr val="accent1">
                    <a:lumMod val="60000"/>
                    <a:lumOff val="40000"/>
                  </a:schemeClr>
                </a:solidFill>
                <a:latin typeface="Arial" panose="020B0604020202020204" pitchFamily="34" charset="0"/>
              </a:rPr>
              <a:t>:</a:t>
            </a:r>
          </a:p>
          <a:p>
            <a:pPr marL="0" lvl="0" indent="0" eaLnBrk="0" fontAlgn="base" hangingPunct="0">
              <a:lnSpc>
                <a:spcPct val="100000"/>
              </a:lnSpc>
              <a:spcBef>
                <a:spcPct val="0"/>
              </a:spcBef>
              <a:spcAft>
                <a:spcPct val="0"/>
              </a:spcAft>
              <a:buClrTx/>
              <a:buSzTx/>
              <a:buNone/>
            </a:pPr>
            <a:r>
              <a:rPr lang="id-ID" altLang="id-ID" sz="2500" dirty="0">
                <a:solidFill>
                  <a:schemeClr val="accent1">
                    <a:lumMod val="60000"/>
                    <a:lumOff val="40000"/>
                  </a:schemeClr>
                </a:solidFill>
                <a:latin typeface="Arial" panose="020B0604020202020204" pitchFamily="34" charset="0"/>
              </a:rPr>
              <a:t>keterampilan memasak, bercocok tanam, atau membuat kerajinan tangan</a:t>
            </a:r>
          </a:p>
        </p:txBody>
      </p:sp>
      <p:grpSp>
        <p:nvGrpSpPr>
          <p:cNvPr id="71" name="Google Shape;71;p13"/>
          <p:cNvGrpSpPr/>
          <p:nvPr/>
        </p:nvGrpSpPr>
        <p:grpSpPr>
          <a:xfrm>
            <a:off x="8489866" y="4197030"/>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265440" y="389589"/>
            <a:ext cx="8625710" cy="685440"/>
          </a:xfrm>
          <a:prstGeom prst="rect">
            <a:avLst/>
          </a:prstGeom>
        </p:spPr>
        <p:txBody>
          <a:bodyPr spcFirstLastPara="1" wrap="square" lIns="0" tIns="0" rIns="0" bIns="0" anchor="b" anchorCtr="0">
            <a:noAutofit/>
          </a:bodyPr>
          <a:lstStyle/>
          <a:p>
            <a:pPr lvl="0"/>
            <a:r>
              <a:rPr lang="id-ID" sz="3500" dirty="0"/>
              <a:t>CONTOH Pengembangan Diri dalam Bidang Keterampilan dan Pengetahuan</a:t>
            </a:r>
            <a:endParaRPr sz="3500" dirty="0">
              <a:solidFill>
                <a:schemeClr val="lt2"/>
              </a:solidFill>
            </a:endParaRPr>
          </a:p>
        </p:txBody>
      </p:sp>
      <p:sp>
        <p:nvSpPr>
          <p:cNvPr id="8"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extLst>
      <p:ext uri="{BB962C8B-B14F-4D97-AF65-F5344CB8AC3E}">
        <p14:creationId xmlns:p14="http://schemas.microsoft.com/office/powerpoint/2010/main" val="217533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1816577" y="1833473"/>
            <a:ext cx="3794814" cy="2291195"/>
          </a:xfrm>
          <a:prstGeom prst="rect">
            <a:avLst/>
          </a:prstGeom>
        </p:spPr>
        <p:txBody>
          <a:bodyPr spcFirstLastPara="1" wrap="square" lIns="0" tIns="0" rIns="0" bIns="0" anchor="t" anchorCtr="0">
            <a:noAutofit/>
          </a:bodyPr>
          <a:lstStyle/>
          <a:p>
            <a:pPr marL="0" indent="0" algn="just">
              <a:buNone/>
              <a:defRPr/>
            </a:pPr>
            <a:r>
              <a:rPr lang="id-ID" sz="2800" dirty="0">
                <a:solidFill>
                  <a:schemeClr val="accent1">
                    <a:lumMod val="60000"/>
                    <a:lumOff val="40000"/>
                  </a:schemeClr>
                </a:solidFill>
                <a:latin typeface="Arial Narrow" pitchFamily="34" charset="0"/>
              </a:rPr>
              <a:t>1. </a:t>
            </a:r>
            <a:r>
              <a:rPr lang="en-US" sz="2800" dirty="0" err="1">
                <a:solidFill>
                  <a:schemeClr val="accent1">
                    <a:lumMod val="60000"/>
                    <a:lumOff val="40000"/>
                  </a:schemeClr>
                </a:solidFill>
                <a:latin typeface="Arial Narrow" pitchFamily="34" charset="0"/>
              </a:rPr>
              <a:t>Menambah</a:t>
            </a:r>
            <a:r>
              <a:rPr lang="en-US" sz="2800" dirty="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pengetahuan</a:t>
            </a:r>
            <a:endParaRPr lang="id-ID" sz="2800" dirty="0">
              <a:solidFill>
                <a:schemeClr val="accent1">
                  <a:lumMod val="60000"/>
                  <a:lumOff val="40000"/>
                </a:schemeClr>
              </a:solidFill>
              <a:latin typeface="Arial Narrow" pitchFamily="34" charset="0"/>
            </a:endParaRPr>
          </a:p>
          <a:p>
            <a:pPr marL="0" indent="0" algn="just">
              <a:buNone/>
              <a:defRPr/>
            </a:pPr>
            <a:r>
              <a:rPr lang="id-ID" sz="2800" dirty="0">
                <a:solidFill>
                  <a:schemeClr val="accent1">
                    <a:lumMod val="60000"/>
                    <a:lumOff val="40000"/>
                  </a:schemeClr>
                </a:solidFill>
                <a:latin typeface="Arial Narrow" pitchFamily="34" charset="0"/>
              </a:rPr>
              <a:t>2. </a:t>
            </a:r>
            <a:r>
              <a:rPr lang="en-US" sz="2800" dirty="0" err="1">
                <a:solidFill>
                  <a:schemeClr val="accent1">
                    <a:lumMod val="60000"/>
                    <a:lumOff val="40000"/>
                  </a:schemeClr>
                </a:solidFill>
                <a:latin typeface="Arial Narrow" pitchFamily="34" charset="0"/>
              </a:rPr>
              <a:t>Menambah</a:t>
            </a:r>
            <a:r>
              <a:rPr lang="en-US" sz="2800" dirty="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keterampilan</a:t>
            </a:r>
            <a:endParaRPr lang="id-ID" sz="2800" dirty="0">
              <a:solidFill>
                <a:schemeClr val="accent1">
                  <a:lumMod val="60000"/>
                  <a:lumOff val="40000"/>
                </a:schemeClr>
              </a:solidFill>
              <a:latin typeface="Arial Narrow" pitchFamily="34" charset="0"/>
            </a:endParaRPr>
          </a:p>
          <a:p>
            <a:pPr marL="0" indent="0" algn="just">
              <a:buNone/>
              <a:defRPr/>
            </a:pPr>
            <a:r>
              <a:rPr lang="id-ID" sz="2800" dirty="0">
                <a:solidFill>
                  <a:schemeClr val="accent1">
                    <a:lumMod val="60000"/>
                    <a:lumOff val="40000"/>
                  </a:schemeClr>
                </a:solidFill>
                <a:latin typeface="Arial Narrow" pitchFamily="34" charset="0"/>
              </a:rPr>
              <a:t>3. </a:t>
            </a:r>
            <a:r>
              <a:rPr lang="en-US" sz="2800" dirty="0" err="1">
                <a:solidFill>
                  <a:schemeClr val="accent1">
                    <a:lumMod val="60000"/>
                    <a:lumOff val="40000"/>
                  </a:schemeClr>
                </a:solidFill>
                <a:latin typeface="Arial Narrow" pitchFamily="34" charset="0"/>
              </a:rPr>
              <a:t>Merubah</a:t>
            </a:r>
            <a:r>
              <a:rPr lang="en-US" sz="2800" dirty="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sikap</a:t>
            </a:r>
            <a:r>
              <a:rPr lang="en-US" sz="2800" dirty="0">
                <a:solidFill>
                  <a:schemeClr val="accent1">
                    <a:lumMod val="60000"/>
                    <a:lumOff val="40000"/>
                  </a:schemeClr>
                </a:solidFill>
                <a:latin typeface="Arial Narrow" pitchFamily="34" charset="0"/>
              </a:rPr>
              <a:t>.</a:t>
            </a:r>
            <a:endParaRPr lang="id-ID" sz="2800" dirty="0">
              <a:solidFill>
                <a:schemeClr val="accent1">
                  <a:lumMod val="60000"/>
                  <a:lumOff val="40000"/>
                </a:schemeClr>
              </a:solidFill>
              <a:latin typeface="Arial Narrow" pitchFamily="34" charset="0"/>
            </a:endParaRPr>
          </a:p>
        </p:txBody>
      </p:sp>
      <p:grpSp>
        <p:nvGrpSpPr>
          <p:cNvPr id="71" name="Google Shape;71;p13"/>
          <p:cNvGrpSpPr/>
          <p:nvPr/>
        </p:nvGrpSpPr>
        <p:grpSpPr>
          <a:xfrm>
            <a:off x="8307170" y="4124668"/>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669593" y="652726"/>
            <a:ext cx="8625710" cy="685440"/>
          </a:xfrm>
          <a:prstGeom prst="rect">
            <a:avLst/>
          </a:prstGeom>
        </p:spPr>
        <p:txBody>
          <a:bodyPr spcFirstLastPara="1" wrap="square" lIns="0" tIns="0" rIns="0" bIns="0" anchor="b" anchorCtr="0">
            <a:noAutofit/>
          </a:bodyPr>
          <a:lstStyle/>
          <a:p>
            <a:pPr>
              <a:defRPr/>
            </a:pPr>
            <a:r>
              <a:rPr lang="en-US" sz="4000" dirty="0" err="1">
                <a:solidFill>
                  <a:schemeClr val="accent1">
                    <a:lumMod val="60000"/>
                    <a:lumOff val="40000"/>
                  </a:schemeClr>
                </a:solidFill>
                <a:latin typeface="Arial Narrow" pitchFamily="34" charset="0"/>
              </a:rPr>
              <a:t>Tujuan</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pengembangan</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Diri</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sebenarnya</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adalah</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untuk</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memperoleh</a:t>
            </a:r>
            <a:r>
              <a:rPr lang="en-US" sz="4000" dirty="0">
                <a:solidFill>
                  <a:schemeClr val="accent1">
                    <a:lumMod val="60000"/>
                    <a:lumOff val="40000"/>
                  </a:schemeClr>
                </a:solidFill>
                <a:latin typeface="Arial Narrow" pitchFamily="34" charset="0"/>
              </a:rPr>
              <a:t> 3 </a:t>
            </a:r>
            <a:r>
              <a:rPr lang="en-US" sz="4000" dirty="0" err="1">
                <a:solidFill>
                  <a:schemeClr val="accent1">
                    <a:lumMod val="60000"/>
                    <a:lumOff val="40000"/>
                  </a:schemeClr>
                </a:solidFill>
                <a:latin typeface="Arial Narrow" pitchFamily="34" charset="0"/>
              </a:rPr>
              <a:t>hal</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yaitu</a:t>
            </a:r>
            <a:r>
              <a:rPr lang="en-US" sz="4000" dirty="0">
                <a:solidFill>
                  <a:schemeClr val="accent1">
                    <a:lumMod val="60000"/>
                    <a:lumOff val="40000"/>
                  </a:schemeClr>
                </a:solidFill>
                <a:latin typeface="Arial Narrow" pitchFamily="34" charset="0"/>
              </a:rPr>
              <a:t>:</a:t>
            </a:r>
            <a:endParaRPr lang="id-ID" sz="4000" dirty="0">
              <a:solidFill>
                <a:schemeClr val="accent1">
                  <a:lumMod val="60000"/>
                  <a:lumOff val="40000"/>
                </a:schemeClr>
              </a:solidFill>
              <a:latin typeface="Arial Narrow" pitchFamily="34" charset="0"/>
            </a:endParaRPr>
          </a:p>
        </p:txBody>
      </p:sp>
      <p:sp>
        <p:nvSpPr>
          <p:cNvPr id="7"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extLst>
      <p:ext uri="{BB962C8B-B14F-4D97-AF65-F5344CB8AC3E}">
        <p14:creationId xmlns:p14="http://schemas.microsoft.com/office/powerpoint/2010/main" val="270487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8" y="442972"/>
            <a:ext cx="8242222" cy="509428"/>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id-ID" altLang="id-ID" sz="3900" b="1" dirty="0">
                <a:solidFill>
                  <a:schemeClr val="tx1"/>
                </a:solidFill>
                <a:latin typeface="Arial" panose="020B0604020202020204" pitchFamily="34" charset="0"/>
              </a:rPr>
              <a:t>Mental yang Kuat dan Sehat</a:t>
            </a:r>
          </a:p>
        </p:txBody>
      </p:sp>
      <p:sp>
        <p:nvSpPr>
          <p:cNvPr id="82" name="Google Shape;82;p14"/>
          <p:cNvSpPr txBox="1">
            <a:spLocks noGrp="1"/>
          </p:cNvSpPr>
          <p:nvPr>
            <p:ph type="subTitle" idx="1"/>
          </p:nvPr>
        </p:nvSpPr>
        <p:spPr>
          <a:xfrm>
            <a:off x="602243" y="1621648"/>
            <a:ext cx="7613032" cy="1660388"/>
          </a:xfrm>
          <a:prstGeom prst="rect">
            <a:avLst/>
          </a:prstGeom>
        </p:spPr>
        <p:txBody>
          <a:bodyPr spcFirstLastPara="1" wrap="square" lIns="0" tIns="0" rIns="0" bIns="0" anchor="t" anchorCtr="0">
            <a:noAutofit/>
          </a:bodyPr>
          <a:lstStyle/>
          <a:p>
            <a:pPr marL="0" lvl="0" indent="0" eaLnBrk="0" fontAlgn="base" hangingPunct="0">
              <a:lnSpc>
                <a:spcPct val="100000"/>
              </a:lnSpc>
              <a:spcBef>
                <a:spcPct val="0"/>
              </a:spcBef>
              <a:spcAft>
                <a:spcPct val="0"/>
              </a:spcAft>
              <a:buClrTx/>
              <a:buSzTx/>
            </a:pPr>
            <a:r>
              <a:rPr lang="id-ID" sz="2900" dirty="0"/>
              <a:t>Mental yang kuat dan sehat adalah kemampuan untuk menjaga keseimbangan emosi dan ketahanan dalam menghadapi berbagai tantangan kehidupan. Hal ini meliputi ketenangan menghadapi stres, kemampuan untuk mengatasi kekecewaan atau kegagalan, serta menjaga pikiran positif meskipun dalam situasi yang sulit.</a:t>
            </a:r>
            <a:endParaRPr lang="id-ID" altLang="id-ID" sz="2900" dirty="0">
              <a:solidFill>
                <a:schemeClr val="tx1"/>
              </a:solidFill>
              <a:latin typeface="Arial" panose="020B0604020202020204" pitchFamily="34" charset="0"/>
            </a:endParaRPr>
          </a:p>
        </p:txBody>
      </p:sp>
      <p:pic>
        <p:nvPicPr>
          <p:cNvPr id="307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7" y="105256"/>
            <a:ext cx="7014396" cy="986762"/>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nn-NO" sz="3100" dirty="0"/>
              <a:t>Berikut ini beberapa cara untuk mengembangkan mental yang kuat dan sehat</a:t>
            </a:r>
            <a:r>
              <a:rPr lang="nn-NO" sz="3500" dirty="0"/>
              <a:t>:</a:t>
            </a:r>
            <a:endParaRPr lang="id-ID" altLang="id-ID" sz="3500" b="1" dirty="0">
              <a:solidFill>
                <a:schemeClr val="tx1"/>
              </a:solidFill>
              <a:latin typeface="Arial" panose="020B0604020202020204" pitchFamily="34" charset="0"/>
            </a:endParaRPr>
          </a:p>
        </p:txBody>
      </p:sp>
      <p:sp>
        <p:nvSpPr>
          <p:cNvPr id="82" name="Google Shape;82;p14"/>
          <p:cNvSpPr txBox="1">
            <a:spLocks noGrp="1"/>
          </p:cNvSpPr>
          <p:nvPr>
            <p:ph type="subTitle" idx="1"/>
          </p:nvPr>
        </p:nvSpPr>
        <p:spPr>
          <a:xfrm>
            <a:off x="287647" y="1187473"/>
            <a:ext cx="8856353" cy="3548988"/>
          </a:xfrm>
          <a:prstGeom prst="rect">
            <a:avLst/>
          </a:prstGeom>
        </p:spPr>
        <p:txBody>
          <a:bodyPr spcFirstLastPara="1" wrap="square" lIns="0" tIns="0" rIns="0" bIns="0" anchor="t" anchorCtr="0">
            <a:noAutofit/>
          </a:bodyPr>
          <a:lstStyle/>
          <a:p>
            <a:r>
              <a:rPr lang="id-ID" b="1" dirty="0"/>
              <a:t>1. Mengelola Stres Secara Sehat</a:t>
            </a:r>
          </a:p>
          <a:p>
            <a:r>
              <a:rPr lang="id-ID" b="1" dirty="0"/>
              <a:t>Latihan Pernapasan dan Relaksasi</a:t>
            </a:r>
            <a:r>
              <a:rPr lang="id-ID" dirty="0"/>
              <a:t>: </a:t>
            </a:r>
          </a:p>
          <a:p>
            <a:r>
              <a:rPr lang="id-ID" dirty="0"/>
              <a:t>Pernapasan dalam atau teknik relaksasi lainnya seperti meditasi</a:t>
            </a:r>
          </a:p>
          <a:p>
            <a:r>
              <a:rPr lang="id-ID" dirty="0"/>
              <a:t>dapat membantu menenangkan pikiran dan meredakan ketegangan</a:t>
            </a:r>
          </a:p>
          <a:p>
            <a:r>
              <a:rPr lang="id-ID" dirty="0"/>
              <a:t>fisik.</a:t>
            </a:r>
          </a:p>
          <a:p>
            <a:r>
              <a:rPr lang="id-ID" b="1" dirty="0"/>
              <a:t>Mindfulness</a:t>
            </a:r>
            <a:r>
              <a:rPr lang="id-ID" dirty="0"/>
              <a:t>: </a:t>
            </a:r>
          </a:p>
          <a:p>
            <a:r>
              <a:rPr lang="id-ID" dirty="0"/>
              <a:t>Praktik mindfulness dapat membantu kita hidup di saat ini,</a:t>
            </a:r>
          </a:p>
          <a:p>
            <a:r>
              <a:rPr lang="id-ID" dirty="0"/>
              <a:t>sehingga kita bisa lebih fokus dan tidak terlalu terbebani oleh</a:t>
            </a:r>
          </a:p>
          <a:p>
            <a:r>
              <a:rPr lang="id-ID" dirty="0"/>
              <a:t>kekhawatiran tentang masa lalu atau masa depan.</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6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71998" y="1424296"/>
            <a:ext cx="8522021" cy="3548988"/>
          </a:xfrm>
          <a:prstGeom prst="rect">
            <a:avLst/>
          </a:prstGeom>
        </p:spPr>
        <p:txBody>
          <a:bodyPr spcFirstLastPara="1" wrap="square" lIns="0" tIns="0" rIns="0" bIns="0" anchor="t" anchorCtr="0">
            <a:noAutofit/>
          </a:bodyPr>
          <a:lstStyle/>
          <a:p>
            <a:r>
              <a:rPr lang="id-ID" b="1" dirty="0"/>
              <a:t>2. Menerima dan Belajar dari Kegagalan</a:t>
            </a:r>
          </a:p>
          <a:p>
            <a:r>
              <a:rPr lang="id-ID" b="1" dirty="0"/>
              <a:t>Mengambil Hikmah dari Kegagalan</a:t>
            </a:r>
            <a:r>
              <a:rPr lang="id-ID" dirty="0"/>
              <a:t>: Anggap kegagalan sebagai</a:t>
            </a:r>
          </a:p>
          <a:p>
            <a:r>
              <a:rPr lang="id-ID" dirty="0"/>
              <a:t>bagian dari proses pembelajaran. Analisis apa yang bisa diperbaiki </a:t>
            </a:r>
          </a:p>
          <a:p>
            <a:r>
              <a:rPr lang="id-ID" dirty="0"/>
              <a:t>dan jadikan sebagai pengalaman berharga untuk ke depannya.</a:t>
            </a:r>
          </a:p>
          <a:p>
            <a:r>
              <a:rPr lang="id-ID" b="1" dirty="0"/>
              <a:t>Bangkit dengan Resilience</a:t>
            </a:r>
            <a:r>
              <a:rPr lang="id-ID" dirty="0"/>
              <a:t>: Ketahanan mental atau </a:t>
            </a:r>
            <a:r>
              <a:rPr lang="id-ID" i="1" dirty="0"/>
              <a:t>resilience</a:t>
            </a:r>
            <a:r>
              <a:rPr lang="id-ID" dirty="0"/>
              <a:t> adalah</a:t>
            </a:r>
          </a:p>
          <a:p>
            <a:r>
              <a:rPr lang="id-ID" dirty="0"/>
              <a:t>kemampuan untuk bangkit kembali setelah menghadapi kegagalan</a:t>
            </a:r>
          </a:p>
          <a:p>
            <a:r>
              <a:rPr lang="id-ID" dirty="0"/>
              <a:t>atau kekecewaan. Latih diri untuk terus mencoba meskipun pernah </a:t>
            </a:r>
          </a:p>
          <a:p>
            <a:r>
              <a:rPr lang="id-ID" dirty="0"/>
              <a:t>gagal.</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a:t>Berikut ini beberapa cara untuk mengembangkan mental yang kuat dan sehat</a:t>
            </a:r>
            <a:r>
              <a:rPr lang="nn-NO" sz="350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4488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85156" y="1496658"/>
            <a:ext cx="8324668" cy="3548988"/>
          </a:xfrm>
          <a:prstGeom prst="rect">
            <a:avLst/>
          </a:prstGeom>
        </p:spPr>
        <p:txBody>
          <a:bodyPr spcFirstLastPara="1" wrap="square" lIns="0" tIns="0" rIns="0" bIns="0" anchor="t" anchorCtr="0">
            <a:noAutofit/>
          </a:bodyPr>
          <a:lstStyle/>
          <a:p>
            <a:r>
              <a:rPr lang="id-ID" b="1" dirty="0"/>
              <a:t>3. Menerapkan Pola Pikir Positif</a:t>
            </a:r>
          </a:p>
          <a:p>
            <a:r>
              <a:rPr lang="id-ID" b="1" dirty="0"/>
              <a:t>Latih Self-Talk Positif</a:t>
            </a:r>
            <a:r>
              <a:rPr lang="id-ID" dirty="0"/>
              <a:t>: Berbicara kepada diri sendiri dengan cara</a:t>
            </a:r>
          </a:p>
          <a:p>
            <a:r>
              <a:rPr lang="id-ID" dirty="0"/>
              <a:t>yang positif dan mendukung, misalnya dengan mengatakan "Saya </a:t>
            </a:r>
          </a:p>
          <a:p>
            <a:r>
              <a:rPr lang="id-ID" dirty="0"/>
              <a:t>mampu" atau "Ini hanya sementara, saya akan bisa mengatasinya."</a:t>
            </a:r>
          </a:p>
          <a:p>
            <a:r>
              <a:rPr lang="id-ID" b="1" dirty="0"/>
              <a:t>Menghargai Diri Sendiri</a:t>
            </a:r>
            <a:r>
              <a:rPr lang="id-ID" dirty="0"/>
              <a:t>: </a:t>
            </a:r>
          </a:p>
          <a:p>
            <a:r>
              <a:rPr lang="id-ID" dirty="0"/>
              <a:t>Beri penghargaan pada diri sendiri atas pencapaian kecil maupun</a:t>
            </a:r>
          </a:p>
          <a:p>
            <a:r>
              <a:rPr lang="id-ID" dirty="0"/>
              <a:t>besar, serta terima kekurangan diri tanpa berlebihan mengkritik diri </a:t>
            </a:r>
          </a:p>
          <a:p>
            <a:r>
              <a:rPr lang="id-ID" dirty="0"/>
              <a:t>sendiri.</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a:t>Berikut ini beberapa cara untuk mengembangkan mental yang kuat dan sehat</a:t>
            </a:r>
            <a:r>
              <a:rPr lang="nn-NO" sz="350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336898294"/>
      </p:ext>
    </p:extLst>
  </p:cSld>
  <p:clrMapOvr>
    <a:masterClrMapping/>
  </p:clrMapOvr>
</p:sld>
</file>

<file path=ppt/theme/theme1.xml><?xml version="1.0" encoding="utf-8"?>
<a:theme xmlns:a="http://schemas.openxmlformats.org/drawingml/2006/main" name="Flavius template">
  <a:themeElements>
    <a:clrScheme name="Custom 347">
      <a:dk1>
        <a:srgbClr val="1E263A"/>
      </a:dk1>
      <a:lt1>
        <a:srgbClr val="FFFFFF"/>
      </a:lt1>
      <a:dk2>
        <a:srgbClr val="989CA7"/>
      </a:dk2>
      <a:lt2>
        <a:srgbClr val="EAEEF0"/>
      </a:lt2>
      <a:accent1>
        <a:srgbClr val="6DB9E4"/>
      </a:accent1>
      <a:accent2>
        <a:srgbClr val="9ECE46"/>
      </a:accent2>
      <a:accent3>
        <a:srgbClr val="ECCB49"/>
      </a:accent3>
      <a:accent4>
        <a:srgbClr val="F5A73B"/>
      </a:accent4>
      <a:accent5>
        <a:srgbClr val="F36846"/>
      </a:accent5>
      <a:accent6>
        <a:srgbClr val="DD73C3"/>
      </a:accent6>
      <a:hlink>
        <a:srgbClr val="293D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TotalTime>
  <Words>1929</Words>
  <Application>Microsoft Office PowerPoint</Application>
  <PresentationFormat>On-screen Show (16:9)</PresentationFormat>
  <Paragraphs>190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Bebas Neue</vt:lpstr>
      <vt:lpstr>IBM Plex Sans Condensed</vt:lpstr>
      <vt:lpstr>Arial Narrow</vt:lpstr>
      <vt:lpstr>Arial</vt:lpstr>
      <vt:lpstr>Flavius template</vt:lpstr>
      <vt:lpstr>PENDIDIKAN KARAKTER DAN ANTI KORUPSI</vt:lpstr>
      <vt:lpstr>Mengembangkan diri</vt:lpstr>
      <vt:lpstr>Pengembangan Diri</vt:lpstr>
      <vt:lpstr>CONTOH Pengembangan Diri dalam Bidang Keterampilan dan Pengetahuan</vt:lpstr>
      <vt:lpstr>Tujuan pengembangan Diri sebenarnya adalah untuk memperoleh 3 hal yaitu:</vt:lpstr>
      <vt:lpstr>Mental yang Kuat dan Sehat</vt:lpstr>
      <vt:lpstr>Berikut ini beberapa cara untuk mengembangkan mental yang kuat dan sehat:</vt:lpstr>
      <vt:lpstr>PowerPoint Presentation</vt:lpstr>
      <vt:lpstr>PowerPoint Presentation</vt:lpstr>
      <vt:lpstr>PowerPoint Presentation</vt:lpstr>
      <vt:lpstr>PowerPoint Presentation</vt:lpstr>
      <vt:lpstr>Berikut ini beberapa cara untuk mengembangkan mental yang kuat dan sehat:</vt:lpstr>
      <vt:lpstr>Transition Headline</vt:lpstr>
      <vt:lpstr>Transition Headline</vt:lpstr>
      <vt:lpstr>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Mandiri kreatif dan inovatif</vt:lpstr>
      <vt:lpstr>Berikut cara-cara untuk mengembangkan ketiganya:</vt:lpstr>
      <vt:lpstr>Berikut cara-cara untuk mengembangkan ketiganya:</vt:lpstr>
      <vt:lpstr>Berikut cara-cara untuk mengembangkan ketiganya:</vt:lpstr>
      <vt:lpstr>Berikut cara-cara untuk mengembangkan ketiganya: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Ayu</dc:creator>
  <cp:lastModifiedBy>USER</cp:lastModifiedBy>
  <cp:revision>18</cp:revision>
  <dcterms:modified xsi:type="dcterms:W3CDTF">2025-10-29T06:51:41Z</dcterms:modified>
</cp:coreProperties>
</file>