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84" r:id="rId4"/>
    <p:sldId id="305" r:id="rId5"/>
    <p:sldId id="306" r:id="rId6"/>
    <p:sldId id="307" r:id="rId7"/>
    <p:sldId id="308" r:id="rId8"/>
    <p:sldId id="309" r:id="rId9"/>
    <p:sldId id="310" r:id="rId10"/>
  </p:sldIdLst>
  <p:sldSz cx="9144000" cy="5143500" type="screen16x9"/>
  <p:notesSz cx="6858000" cy="9144000"/>
  <p:embeddedFontLst>
    <p:embeddedFont>
      <p:font typeface="Roboto" panose="020B0604020202020204" charset="0"/>
      <p:regular r:id="rId12"/>
      <p:bold r:id="rId13"/>
      <p:italic r:id="rId14"/>
      <p:boldItalic r:id="rId15"/>
    </p:embeddedFont>
    <p:embeddedFont>
      <p:font typeface="Fira Sans Extra Condensed SemiBold" panose="020B0604020202020204" charset="0"/>
      <p:regular r:id="rId16"/>
      <p:bold r:id="rId17"/>
      <p:italic r:id="rId18"/>
      <p:boldItalic r:id="rId19"/>
    </p:embeddedFont>
    <p:embeddedFont>
      <p:font typeface="Fira Sans Extra Condensed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F48AEEF-3006-4B1B-9871-D4CA672F9384}">
  <a:tblStyle styleId="{3F48AEEF-3006-4B1B-9871-D4CA672F938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f8f80b6078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f8f80b6078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gf369abef1c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5" name="Google Shape;1115;gf369abef1c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gf369abef1c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5" name="Google Shape;1115;gf369abef1c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9464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694231" y="1218575"/>
            <a:ext cx="3319800" cy="22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000" b="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694231" y="3570328"/>
            <a:ext cx="3319800" cy="3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6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713225" y="1237559"/>
            <a:ext cx="7717500" cy="33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6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713225" y="418500"/>
            <a:ext cx="7717500" cy="50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"/>
              <a:buNone/>
              <a:defRPr sz="30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"/>
              <a:buNone/>
              <a:defRPr sz="30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"/>
              <a:buNone/>
              <a:defRPr sz="30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"/>
              <a:buNone/>
              <a:defRPr sz="30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"/>
              <a:buNone/>
              <a:defRPr sz="30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"/>
              <a:buNone/>
              <a:defRPr sz="30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"/>
              <a:buNone/>
              <a:defRPr sz="30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"/>
              <a:buNone/>
              <a:defRPr sz="30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"/>
              <a:buNone/>
              <a:defRPr sz="30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237559"/>
            <a:ext cx="7717500" cy="33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>
            <a:spLocks noGrp="1"/>
          </p:cNvSpPr>
          <p:nvPr>
            <p:ph type="ctrTitle"/>
          </p:nvPr>
        </p:nvSpPr>
        <p:spPr>
          <a:xfrm>
            <a:off x="4221044" y="1877442"/>
            <a:ext cx="4755176" cy="235175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sv-SE" sz="3200" dirty="0"/>
              <a:t>Analisis Statistik Dasar, Autokorelasi, dan Uji Stasioneritas</a:t>
            </a:r>
            <a:endParaRPr sz="3200" dirty="0"/>
          </a:p>
        </p:txBody>
      </p:sp>
      <p:sp>
        <p:nvSpPr>
          <p:cNvPr id="58" name="Google Shape;58;p15"/>
          <p:cNvSpPr txBox="1">
            <a:spLocks noGrp="1"/>
          </p:cNvSpPr>
          <p:nvPr>
            <p:ph type="subTitle" idx="1"/>
          </p:nvPr>
        </p:nvSpPr>
        <p:spPr>
          <a:xfrm>
            <a:off x="4316727" y="3929886"/>
            <a:ext cx="3319800" cy="3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err="1"/>
              <a:t>Yuni</a:t>
            </a:r>
            <a:r>
              <a:rPr lang="en-US" dirty="0"/>
              <a:t> </a:t>
            </a:r>
            <a:r>
              <a:rPr lang="en-US" dirty="0" err="1"/>
              <a:t>Puspita</a:t>
            </a:r>
            <a:r>
              <a:rPr lang="en-US" dirty="0"/>
              <a:t> Sari, MTI</a:t>
            </a:r>
            <a:endParaRPr dirty="0"/>
          </a:p>
        </p:txBody>
      </p:sp>
      <p:grpSp>
        <p:nvGrpSpPr>
          <p:cNvPr id="59" name="Google Shape;59;p15"/>
          <p:cNvGrpSpPr/>
          <p:nvPr/>
        </p:nvGrpSpPr>
        <p:grpSpPr>
          <a:xfrm>
            <a:off x="1020912" y="1444334"/>
            <a:ext cx="3080297" cy="3217968"/>
            <a:chOff x="524004" y="706917"/>
            <a:chExt cx="3570117" cy="3729680"/>
          </a:xfrm>
        </p:grpSpPr>
        <p:sp>
          <p:nvSpPr>
            <p:cNvPr id="60" name="Google Shape;60;p15"/>
            <p:cNvSpPr/>
            <p:nvPr/>
          </p:nvSpPr>
          <p:spPr>
            <a:xfrm>
              <a:off x="524004" y="1435847"/>
              <a:ext cx="3570117" cy="2151867"/>
            </a:xfrm>
            <a:custGeom>
              <a:avLst/>
              <a:gdLst/>
              <a:ahLst/>
              <a:cxnLst/>
              <a:rect l="l" t="t" r="r" b="b"/>
              <a:pathLst>
                <a:path w="152325" h="91813" extrusionOk="0">
                  <a:moveTo>
                    <a:pt x="171" y="0"/>
                  </a:moveTo>
                  <a:cubicBezTo>
                    <a:pt x="73" y="0"/>
                    <a:pt x="0" y="75"/>
                    <a:pt x="0" y="147"/>
                  </a:cubicBezTo>
                  <a:lnTo>
                    <a:pt x="0" y="91640"/>
                  </a:lnTo>
                  <a:cubicBezTo>
                    <a:pt x="0" y="91738"/>
                    <a:pt x="73" y="91812"/>
                    <a:pt x="171" y="91812"/>
                  </a:cubicBezTo>
                  <a:lnTo>
                    <a:pt x="152152" y="91812"/>
                  </a:lnTo>
                  <a:cubicBezTo>
                    <a:pt x="152250" y="91812"/>
                    <a:pt x="152325" y="91738"/>
                    <a:pt x="152325" y="91640"/>
                  </a:cubicBezTo>
                  <a:lnTo>
                    <a:pt x="152325" y="147"/>
                  </a:lnTo>
                  <a:cubicBezTo>
                    <a:pt x="152325" y="75"/>
                    <a:pt x="152250" y="0"/>
                    <a:pt x="152152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5"/>
            <p:cNvSpPr/>
            <p:nvPr/>
          </p:nvSpPr>
          <p:spPr>
            <a:xfrm>
              <a:off x="926731" y="706917"/>
              <a:ext cx="1291453" cy="1292063"/>
            </a:xfrm>
            <a:custGeom>
              <a:avLst/>
              <a:gdLst/>
              <a:ahLst/>
              <a:cxnLst/>
              <a:rect l="l" t="t" r="r" b="b"/>
              <a:pathLst>
                <a:path w="55102" h="55128" extrusionOk="0">
                  <a:moveTo>
                    <a:pt x="27552" y="1"/>
                  </a:moveTo>
                  <a:cubicBezTo>
                    <a:pt x="12343" y="1"/>
                    <a:pt x="0" y="12344"/>
                    <a:pt x="0" y="27576"/>
                  </a:cubicBezTo>
                  <a:cubicBezTo>
                    <a:pt x="0" y="42785"/>
                    <a:pt x="12343" y="55128"/>
                    <a:pt x="27552" y="55128"/>
                  </a:cubicBezTo>
                  <a:cubicBezTo>
                    <a:pt x="42784" y="55128"/>
                    <a:pt x="55101" y="42785"/>
                    <a:pt x="55101" y="27576"/>
                  </a:cubicBezTo>
                  <a:cubicBezTo>
                    <a:pt x="55101" y="12344"/>
                    <a:pt x="42784" y="1"/>
                    <a:pt x="275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5"/>
            <p:cNvSpPr/>
            <p:nvPr/>
          </p:nvSpPr>
          <p:spPr>
            <a:xfrm>
              <a:off x="1059328" y="840089"/>
              <a:ext cx="1026281" cy="1025742"/>
            </a:xfrm>
            <a:custGeom>
              <a:avLst/>
              <a:gdLst/>
              <a:ahLst/>
              <a:cxnLst/>
              <a:rect l="l" t="t" r="r" b="b"/>
              <a:pathLst>
                <a:path w="43788" h="43765" extrusionOk="0">
                  <a:moveTo>
                    <a:pt x="21894" y="0"/>
                  </a:moveTo>
                  <a:cubicBezTo>
                    <a:pt x="9820" y="0"/>
                    <a:pt x="0" y="9796"/>
                    <a:pt x="0" y="21894"/>
                  </a:cubicBezTo>
                  <a:cubicBezTo>
                    <a:pt x="0" y="33968"/>
                    <a:pt x="9820" y="43764"/>
                    <a:pt x="21894" y="43764"/>
                  </a:cubicBezTo>
                  <a:cubicBezTo>
                    <a:pt x="33992" y="43764"/>
                    <a:pt x="43787" y="33968"/>
                    <a:pt x="43787" y="21894"/>
                  </a:cubicBezTo>
                  <a:cubicBezTo>
                    <a:pt x="43787" y="9796"/>
                    <a:pt x="33992" y="0"/>
                    <a:pt x="218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5"/>
            <p:cNvSpPr/>
            <p:nvPr/>
          </p:nvSpPr>
          <p:spPr>
            <a:xfrm>
              <a:off x="1233223" y="1014019"/>
              <a:ext cx="678469" cy="677859"/>
            </a:xfrm>
            <a:custGeom>
              <a:avLst/>
              <a:gdLst/>
              <a:ahLst/>
              <a:cxnLst/>
              <a:rect l="l" t="t" r="r" b="b"/>
              <a:pathLst>
                <a:path w="28948" h="28922" extrusionOk="0">
                  <a:moveTo>
                    <a:pt x="14475" y="1"/>
                  </a:moveTo>
                  <a:cubicBezTo>
                    <a:pt x="6491" y="1"/>
                    <a:pt x="1" y="6466"/>
                    <a:pt x="1" y="14473"/>
                  </a:cubicBezTo>
                  <a:cubicBezTo>
                    <a:pt x="1" y="22457"/>
                    <a:pt x="6491" y="28922"/>
                    <a:pt x="14475" y="28922"/>
                  </a:cubicBezTo>
                  <a:cubicBezTo>
                    <a:pt x="22482" y="28922"/>
                    <a:pt x="28947" y="22457"/>
                    <a:pt x="28947" y="14473"/>
                  </a:cubicBezTo>
                  <a:cubicBezTo>
                    <a:pt x="28947" y="6466"/>
                    <a:pt x="22482" y="1"/>
                    <a:pt x="144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5"/>
            <p:cNvSpPr/>
            <p:nvPr/>
          </p:nvSpPr>
          <p:spPr>
            <a:xfrm>
              <a:off x="1427812" y="1208574"/>
              <a:ext cx="289313" cy="288750"/>
            </a:xfrm>
            <a:custGeom>
              <a:avLst/>
              <a:gdLst/>
              <a:ahLst/>
              <a:cxnLst/>
              <a:rect l="l" t="t" r="r" b="b"/>
              <a:pathLst>
                <a:path w="12344" h="12320" extrusionOk="0">
                  <a:moveTo>
                    <a:pt x="6172" y="1"/>
                  </a:moveTo>
                  <a:cubicBezTo>
                    <a:pt x="2767" y="1"/>
                    <a:pt x="0" y="2744"/>
                    <a:pt x="0" y="6172"/>
                  </a:cubicBezTo>
                  <a:cubicBezTo>
                    <a:pt x="0" y="9577"/>
                    <a:pt x="2767" y="12320"/>
                    <a:pt x="6172" y="12320"/>
                  </a:cubicBezTo>
                  <a:cubicBezTo>
                    <a:pt x="9575" y="12320"/>
                    <a:pt x="12343" y="9577"/>
                    <a:pt x="12343" y="6172"/>
                  </a:cubicBezTo>
                  <a:cubicBezTo>
                    <a:pt x="12343" y="2744"/>
                    <a:pt x="9575" y="1"/>
                    <a:pt x="6172" y="1"/>
                  </a:cubicBezTo>
                  <a:close/>
                </a:path>
              </a:pathLst>
            </a:custGeom>
            <a:solidFill>
              <a:srgbClr val="BAA8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5"/>
            <p:cNvSpPr/>
            <p:nvPr/>
          </p:nvSpPr>
          <p:spPr>
            <a:xfrm>
              <a:off x="1566703" y="1023746"/>
              <a:ext cx="451172" cy="336984"/>
            </a:xfrm>
            <a:custGeom>
              <a:avLst/>
              <a:gdLst/>
              <a:ahLst/>
              <a:cxnLst/>
              <a:rect l="l" t="t" r="r" b="b"/>
              <a:pathLst>
                <a:path w="19250" h="14378" extrusionOk="0">
                  <a:moveTo>
                    <a:pt x="18818" y="0"/>
                  </a:moveTo>
                  <a:cubicBezTo>
                    <a:pt x="18738" y="0"/>
                    <a:pt x="18657" y="26"/>
                    <a:pt x="18587" y="76"/>
                  </a:cubicBezTo>
                  <a:lnTo>
                    <a:pt x="197" y="13666"/>
                  </a:lnTo>
                  <a:cubicBezTo>
                    <a:pt x="24" y="13790"/>
                    <a:pt x="1" y="14035"/>
                    <a:pt x="122" y="14205"/>
                  </a:cubicBezTo>
                  <a:cubicBezTo>
                    <a:pt x="197" y="14328"/>
                    <a:pt x="318" y="14377"/>
                    <a:pt x="442" y="14377"/>
                  </a:cubicBezTo>
                  <a:cubicBezTo>
                    <a:pt x="514" y="14377"/>
                    <a:pt x="612" y="14352"/>
                    <a:pt x="661" y="14303"/>
                  </a:cubicBezTo>
                  <a:lnTo>
                    <a:pt x="19054" y="712"/>
                  </a:lnTo>
                  <a:cubicBezTo>
                    <a:pt x="19224" y="589"/>
                    <a:pt x="19250" y="344"/>
                    <a:pt x="19126" y="174"/>
                  </a:cubicBezTo>
                  <a:cubicBezTo>
                    <a:pt x="19054" y="57"/>
                    <a:pt x="18937" y="0"/>
                    <a:pt x="188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5"/>
            <p:cNvSpPr/>
            <p:nvPr/>
          </p:nvSpPr>
          <p:spPr>
            <a:xfrm>
              <a:off x="1917974" y="891737"/>
              <a:ext cx="157876" cy="199963"/>
            </a:xfrm>
            <a:custGeom>
              <a:avLst/>
              <a:gdLst/>
              <a:ahLst/>
              <a:cxnLst/>
              <a:rect l="l" t="t" r="r" b="b"/>
              <a:pathLst>
                <a:path w="6711" h="8500" extrusionOk="0">
                  <a:moveTo>
                    <a:pt x="6711" y="1"/>
                  </a:moveTo>
                  <a:lnTo>
                    <a:pt x="0" y="4728"/>
                  </a:lnTo>
                  <a:lnTo>
                    <a:pt x="0" y="8499"/>
                  </a:lnTo>
                  <a:lnTo>
                    <a:pt x="4164" y="5757"/>
                  </a:lnTo>
                  <a:lnTo>
                    <a:pt x="67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5"/>
            <p:cNvSpPr/>
            <p:nvPr/>
          </p:nvSpPr>
          <p:spPr>
            <a:xfrm>
              <a:off x="1919132" y="1025503"/>
              <a:ext cx="245672" cy="99891"/>
            </a:xfrm>
            <a:custGeom>
              <a:avLst/>
              <a:gdLst/>
              <a:ahLst/>
              <a:cxnLst/>
              <a:rect l="l" t="t" r="r" b="b"/>
              <a:pathLst>
                <a:path w="10482" h="4262" extrusionOk="0">
                  <a:moveTo>
                    <a:pt x="10482" y="1"/>
                  </a:moveTo>
                  <a:lnTo>
                    <a:pt x="4164" y="24"/>
                  </a:lnTo>
                  <a:lnTo>
                    <a:pt x="0" y="2743"/>
                  </a:lnTo>
                  <a:lnTo>
                    <a:pt x="3452" y="4262"/>
                  </a:lnTo>
                  <a:lnTo>
                    <a:pt x="104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5"/>
            <p:cNvSpPr/>
            <p:nvPr/>
          </p:nvSpPr>
          <p:spPr>
            <a:xfrm>
              <a:off x="926718" y="1655691"/>
              <a:ext cx="470109" cy="470086"/>
            </a:xfrm>
            <a:custGeom>
              <a:avLst/>
              <a:gdLst/>
              <a:ahLst/>
              <a:cxnLst/>
              <a:rect l="l" t="t" r="r" b="b"/>
              <a:pathLst>
                <a:path w="20058" h="20057" extrusionOk="0">
                  <a:moveTo>
                    <a:pt x="10041" y="1"/>
                  </a:moveTo>
                  <a:cubicBezTo>
                    <a:pt x="4506" y="1"/>
                    <a:pt x="0" y="4482"/>
                    <a:pt x="0" y="10016"/>
                  </a:cubicBezTo>
                  <a:cubicBezTo>
                    <a:pt x="0" y="15551"/>
                    <a:pt x="4506" y="20057"/>
                    <a:pt x="10041" y="20057"/>
                  </a:cubicBezTo>
                  <a:cubicBezTo>
                    <a:pt x="15575" y="20057"/>
                    <a:pt x="20058" y="15551"/>
                    <a:pt x="20058" y="10016"/>
                  </a:cubicBezTo>
                  <a:cubicBezTo>
                    <a:pt x="20058" y="4482"/>
                    <a:pt x="15575" y="1"/>
                    <a:pt x="100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5"/>
            <p:cNvSpPr/>
            <p:nvPr/>
          </p:nvSpPr>
          <p:spPr>
            <a:xfrm>
              <a:off x="1083984" y="1767042"/>
              <a:ext cx="157875" cy="254273"/>
            </a:xfrm>
            <a:custGeom>
              <a:avLst/>
              <a:gdLst/>
              <a:ahLst/>
              <a:cxnLst/>
              <a:rect l="l" t="t" r="r" b="b"/>
              <a:pathLst>
                <a:path w="6736" h="10849" extrusionOk="0">
                  <a:moveTo>
                    <a:pt x="2890" y="2816"/>
                  </a:moveTo>
                  <a:lnTo>
                    <a:pt x="2890" y="4458"/>
                  </a:lnTo>
                  <a:cubicBezTo>
                    <a:pt x="2377" y="4286"/>
                    <a:pt x="2034" y="4066"/>
                    <a:pt x="2034" y="3674"/>
                  </a:cubicBezTo>
                  <a:cubicBezTo>
                    <a:pt x="2034" y="3282"/>
                    <a:pt x="2279" y="2963"/>
                    <a:pt x="2890" y="2816"/>
                  </a:cubicBezTo>
                  <a:close/>
                  <a:moveTo>
                    <a:pt x="4042" y="6441"/>
                  </a:moveTo>
                  <a:cubicBezTo>
                    <a:pt x="4532" y="6613"/>
                    <a:pt x="4874" y="6832"/>
                    <a:pt x="4874" y="7224"/>
                  </a:cubicBezTo>
                  <a:cubicBezTo>
                    <a:pt x="4874" y="7593"/>
                    <a:pt x="4604" y="7910"/>
                    <a:pt x="4042" y="8033"/>
                  </a:cubicBezTo>
                  <a:lnTo>
                    <a:pt x="4042" y="6441"/>
                  </a:lnTo>
                  <a:close/>
                  <a:moveTo>
                    <a:pt x="2890" y="1"/>
                  </a:moveTo>
                  <a:lnTo>
                    <a:pt x="2890" y="1274"/>
                  </a:lnTo>
                  <a:cubicBezTo>
                    <a:pt x="1054" y="1494"/>
                    <a:pt x="173" y="2548"/>
                    <a:pt x="173" y="3747"/>
                  </a:cubicBezTo>
                  <a:cubicBezTo>
                    <a:pt x="173" y="5412"/>
                    <a:pt x="1593" y="5829"/>
                    <a:pt x="2890" y="6147"/>
                  </a:cubicBezTo>
                  <a:lnTo>
                    <a:pt x="2890" y="8082"/>
                  </a:lnTo>
                  <a:cubicBezTo>
                    <a:pt x="2057" y="7984"/>
                    <a:pt x="1225" y="7691"/>
                    <a:pt x="637" y="7250"/>
                  </a:cubicBezTo>
                  <a:lnTo>
                    <a:pt x="0" y="8670"/>
                  </a:lnTo>
                  <a:cubicBezTo>
                    <a:pt x="637" y="9160"/>
                    <a:pt x="1740" y="9526"/>
                    <a:pt x="2890" y="9575"/>
                  </a:cubicBezTo>
                  <a:lnTo>
                    <a:pt x="2890" y="10849"/>
                  </a:lnTo>
                  <a:lnTo>
                    <a:pt x="4042" y="10849"/>
                  </a:lnTo>
                  <a:lnTo>
                    <a:pt x="4042" y="9552"/>
                  </a:lnTo>
                  <a:cubicBezTo>
                    <a:pt x="5854" y="9330"/>
                    <a:pt x="6736" y="8302"/>
                    <a:pt x="6736" y="7103"/>
                  </a:cubicBezTo>
                  <a:cubicBezTo>
                    <a:pt x="6736" y="5461"/>
                    <a:pt x="5315" y="5046"/>
                    <a:pt x="4042" y="4752"/>
                  </a:cubicBezTo>
                  <a:lnTo>
                    <a:pt x="4042" y="2767"/>
                  </a:lnTo>
                  <a:cubicBezTo>
                    <a:pt x="4604" y="2842"/>
                    <a:pt x="5217" y="3038"/>
                    <a:pt x="5805" y="3380"/>
                  </a:cubicBezTo>
                  <a:lnTo>
                    <a:pt x="6367" y="1960"/>
                  </a:lnTo>
                  <a:cubicBezTo>
                    <a:pt x="5756" y="1568"/>
                    <a:pt x="4898" y="1323"/>
                    <a:pt x="4042" y="1249"/>
                  </a:cubicBezTo>
                  <a:lnTo>
                    <a:pt x="40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5"/>
            <p:cNvSpPr/>
            <p:nvPr/>
          </p:nvSpPr>
          <p:spPr>
            <a:xfrm>
              <a:off x="707718" y="2430863"/>
              <a:ext cx="3100617" cy="879305"/>
            </a:xfrm>
            <a:custGeom>
              <a:avLst/>
              <a:gdLst/>
              <a:ahLst/>
              <a:cxnLst/>
              <a:rect l="l" t="t" r="r" b="b"/>
              <a:pathLst>
                <a:path w="132293" h="37517" extrusionOk="0">
                  <a:moveTo>
                    <a:pt x="130925" y="1"/>
                  </a:moveTo>
                  <a:cubicBezTo>
                    <a:pt x="130752" y="1"/>
                    <a:pt x="130576" y="39"/>
                    <a:pt x="130408" y="120"/>
                  </a:cubicBezTo>
                  <a:lnTo>
                    <a:pt x="106676" y="11411"/>
                  </a:lnTo>
                  <a:cubicBezTo>
                    <a:pt x="106579" y="11460"/>
                    <a:pt x="106457" y="11532"/>
                    <a:pt x="106383" y="11606"/>
                  </a:cubicBezTo>
                  <a:lnTo>
                    <a:pt x="89436" y="27548"/>
                  </a:lnTo>
                  <a:lnTo>
                    <a:pt x="57845" y="6170"/>
                  </a:lnTo>
                  <a:cubicBezTo>
                    <a:pt x="57633" y="6039"/>
                    <a:pt x="57399" y="5963"/>
                    <a:pt x="57165" y="5963"/>
                  </a:cubicBezTo>
                  <a:cubicBezTo>
                    <a:pt x="57047" y="5963"/>
                    <a:pt x="56930" y="5982"/>
                    <a:pt x="56816" y="6023"/>
                  </a:cubicBezTo>
                  <a:lnTo>
                    <a:pt x="30785" y="14104"/>
                  </a:lnTo>
                  <a:cubicBezTo>
                    <a:pt x="30710" y="14128"/>
                    <a:pt x="30638" y="14153"/>
                    <a:pt x="30589" y="14177"/>
                  </a:cubicBezTo>
                  <a:lnTo>
                    <a:pt x="12369" y="23336"/>
                  </a:lnTo>
                  <a:cubicBezTo>
                    <a:pt x="12245" y="23385"/>
                    <a:pt x="12124" y="23459"/>
                    <a:pt x="12049" y="23557"/>
                  </a:cubicBezTo>
                  <a:lnTo>
                    <a:pt x="467" y="35483"/>
                  </a:lnTo>
                  <a:cubicBezTo>
                    <a:pt x="1" y="35949"/>
                    <a:pt x="26" y="36707"/>
                    <a:pt x="490" y="37174"/>
                  </a:cubicBezTo>
                  <a:cubicBezTo>
                    <a:pt x="735" y="37418"/>
                    <a:pt x="1029" y="37516"/>
                    <a:pt x="1348" y="37516"/>
                  </a:cubicBezTo>
                  <a:cubicBezTo>
                    <a:pt x="1642" y="37516"/>
                    <a:pt x="1960" y="37393"/>
                    <a:pt x="2205" y="37148"/>
                  </a:cubicBezTo>
                  <a:lnTo>
                    <a:pt x="13642" y="25393"/>
                  </a:lnTo>
                  <a:lnTo>
                    <a:pt x="31592" y="16381"/>
                  </a:lnTo>
                  <a:lnTo>
                    <a:pt x="56963" y="8495"/>
                  </a:lnTo>
                  <a:lnTo>
                    <a:pt x="88874" y="30095"/>
                  </a:lnTo>
                  <a:cubicBezTo>
                    <a:pt x="89084" y="30232"/>
                    <a:pt x="89317" y="30297"/>
                    <a:pt x="89547" y="30297"/>
                  </a:cubicBezTo>
                  <a:cubicBezTo>
                    <a:pt x="89853" y="30297"/>
                    <a:pt x="90154" y="30183"/>
                    <a:pt x="90392" y="29974"/>
                  </a:cubicBezTo>
                  <a:lnTo>
                    <a:pt x="107901" y="13491"/>
                  </a:lnTo>
                  <a:lnTo>
                    <a:pt x="131436" y="2300"/>
                  </a:lnTo>
                  <a:cubicBezTo>
                    <a:pt x="132048" y="2030"/>
                    <a:pt x="132292" y="1295"/>
                    <a:pt x="132024" y="708"/>
                  </a:cubicBezTo>
                  <a:cubicBezTo>
                    <a:pt x="131811" y="265"/>
                    <a:pt x="131379" y="1"/>
                    <a:pt x="1309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5"/>
            <p:cNvSpPr/>
            <p:nvPr/>
          </p:nvSpPr>
          <p:spPr>
            <a:xfrm>
              <a:off x="834586" y="2511160"/>
              <a:ext cx="20695" cy="822516"/>
            </a:xfrm>
            <a:custGeom>
              <a:avLst/>
              <a:gdLst/>
              <a:ahLst/>
              <a:cxnLst/>
              <a:rect l="l" t="t" r="r" b="b"/>
              <a:pathLst>
                <a:path w="883" h="35094" extrusionOk="0">
                  <a:moveTo>
                    <a:pt x="442" y="1"/>
                  </a:moveTo>
                  <a:cubicBezTo>
                    <a:pt x="197" y="1"/>
                    <a:pt x="1" y="197"/>
                    <a:pt x="1" y="442"/>
                  </a:cubicBezTo>
                  <a:lnTo>
                    <a:pt x="1" y="34653"/>
                  </a:lnTo>
                  <a:cubicBezTo>
                    <a:pt x="1" y="34898"/>
                    <a:pt x="197" y="35093"/>
                    <a:pt x="442" y="35093"/>
                  </a:cubicBezTo>
                  <a:cubicBezTo>
                    <a:pt x="686" y="35093"/>
                    <a:pt x="882" y="34898"/>
                    <a:pt x="882" y="34653"/>
                  </a:cubicBezTo>
                  <a:lnTo>
                    <a:pt x="882" y="442"/>
                  </a:lnTo>
                  <a:cubicBezTo>
                    <a:pt x="882" y="197"/>
                    <a:pt x="686" y="1"/>
                    <a:pt x="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5"/>
            <p:cNvSpPr/>
            <p:nvPr/>
          </p:nvSpPr>
          <p:spPr>
            <a:xfrm>
              <a:off x="1389047" y="2511160"/>
              <a:ext cx="20695" cy="822516"/>
            </a:xfrm>
            <a:custGeom>
              <a:avLst/>
              <a:gdLst/>
              <a:ahLst/>
              <a:cxnLst/>
              <a:rect l="l" t="t" r="r" b="b"/>
              <a:pathLst>
                <a:path w="883" h="35094" extrusionOk="0">
                  <a:moveTo>
                    <a:pt x="441" y="1"/>
                  </a:moveTo>
                  <a:cubicBezTo>
                    <a:pt x="196" y="1"/>
                    <a:pt x="1" y="197"/>
                    <a:pt x="1" y="442"/>
                  </a:cubicBezTo>
                  <a:lnTo>
                    <a:pt x="1" y="34653"/>
                  </a:lnTo>
                  <a:cubicBezTo>
                    <a:pt x="1" y="34898"/>
                    <a:pt x="196" y="35093"/>
                    <a:pt x="441" y="35093"/>
                  </a:cubicBezTo>
                  <a:cubicBezTo>
                    <a:pt x="686" y="35093"/>
                    <a:pt x="882" y="34898"/>
                    <a:pt x="882" y="34653"/>
                  </a:cubicBezTo>
                  <a:lnTo>
                    <a:pt x="882" y="442"/>
                  </a:lnTo>
                  <a:cubicBezTo>
                    <a:pt x="882" y="197"/>
                    <a:pt x="686" y="1"/>
                    <a:pt x="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5"/>
            <p:cNvSpPr/>
            <p:nvPr/>
          </p:nvSpPr>
          <p:spPr>
            <a:xfrm>
              <a:off x="1943507" y="2511160"/>
              <a:ext cx="20672" cy="822516"/>
            </a:xfrm>
            <a:custGeom>
              <a:avLst/>
              <a:gdLst/>
              <a:ahLst/>
              <a:cxnLst/>
              <a:rect l="l" t="t" r="r" b="b"/>
              <a:pathLst>
                <a:path w="882" h="35094" extrusionOk="0">
                  <a:moveTo>
                    <a:pt x="441" y="1"/>
                  </a:moveTo>
                  <a:cubicBezTo>
                    <a:pt x="196" y="1"/>
                    <a:pt x="0" y="197"/>
                    <a:pt x="0" y="442"/>
                  </a:cubicBezTo>
                  <a:lnTo>
                    <a:pt x="0" y="34653"/>
                  </a:lnTo>
                  <a:cubicBezTo>
                    <a:pt x="0" y="34898"/>
                    <a:pt x="196" y="35093"/>
                    <a:pt x="441" y="35093"/>
                  </a:cubicBezTo>
                  <a:cubicBezTo>
                    <a:pt x="686" y="35093"/>
                    <a:pt x="882" y="34898"/>
                    <a:pt x="882" y="34653"/>
                  </a:cubicBezTo>
                  <a:lnTo>
                    <a:pt x="882" y="442"/>
                  </a:lnTo>
                  <a:cubicBezTo>
                    <a:pt x="882" y="197"/>
                    <a:pt x="686" y="1"/>
                    <a:pt x="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5"/>
            <p:cNvSpPr/>
            <p:nvPr/>
          </p:nvSpPr>
          <p:spPr>
            <a:xfrm>
              <a:off x="2497968" y="2511160"/>
              <a:ext cx="20672" cy="822516"/>
            </a:xfrm>
            <a:custGeom>
              <a:avLst/>
              <a:gdLst/>
              <a:ahLst/>
              <a:cxnLst/>
              <a:rect l="l" t="t" r="r" b="b"/>
              <a:pathLst>
                <a:path w="882" h="35094" extrusionOk="0">
                  <a:moveTo>
                    <a:pt x="441" y="1"/>
                  </a:moveTo>
                  <a:cubicBezTo>
                    <a:pt x="196" y="1"/>
                    <a:pt x="0" y="197"/>
                    <a:pt x="0" y="442"/>
                  </a:cubicBezTo>
                  <a:lnTo>
                    <a:pt x="0" y="34653"/>
                  </a:lnTo>
                  <a:cubicBezTo>
                    <a:pt x="0" y="34898"/>
                    <a:pt x="196" y="35093"/>
                    <a:pt x="441" y="35093"/>
                  </a:cubicBezTo>
                  <a:cubicBezTo>
                    <a:pt x="686" y="35093"/>
                    <a:pt x="882" y="34898"/>
                    <a:pt x="882" y="34653"/>
                  </a:cubicBezTo>
                  <a:lnTo>
                    <a:pt x="882" y="442"/>
                  </a:lnTo>
                  <a:cubicBezTo>
                    <a:pt x="882" y="197"/>
                    <a:pt x="686" y="1"/>
                    <a:pt x="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5"/>
            <p:cNvSpPr/>
            <p:nvPr/>
          </p:nvSpPr>
          <p:spPr>
            <a:xfrm>
              <a:off x="3052406" y="2511160"/>
              <a:ext cx="20695" cy="822516"/>
            </a:xfrm>
            <a:custGeom>
              <a:avLst/>
              <a:gdLst/>
              <a:ahLst/>
              <a:cxnLst/>
              <a:rect l="l" t="t" r="r" b="b"/>
              <a:pathLst>
                <a:path w="883" h="35094" extrusionOk="0">
                  <a:moveTo>
                    <a:pt x="442" y="1"/>
                  </a:moveTo>
                  <a:cubicBezTo>
                    <a:pt x="197" y="1"/>
                    <a:pt x="1" y="197"/>
                    <a:pt x="1" y="442"/>
                  </a:cubicBezTo>
                  <a:lnTo>
                    <a:pt x="1" y="34653"/>
                  </a:lnTo>
                  <a:cubicBezTo>
                    <a:pt x="1" y="34898"/>
                    <a:pt x="197" y="35093"/>
                    <a:pt x="442" y="35093"/>
                  </a:cubicBezTo>
                  <a:cubicBezTo>
                    <a:pt x="687" y="35093"/>
                    <a:pt x="882" y="34898"/>
                    <a:pt x="882" y="34653"/>
                  </a:cubicBezTo>
                  <a:lnTo>
                    <a:pt x="882" y="442"/>
                  </a:lnTo>
                  <a:cubicBezTo>
                    <a:pt x="882" y="197"/>
                    <a:pt x="687" y="1"/>
                    <a:pt x="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5"/>
            <p:cNvSpPr/>
            <p:nvPr/>
          </p:nvSpPr>
          <p:spPr>
            <a:xfrm>
              <a:off x="3606867" y="2511160"/>
              <a:ext cx="20695" cy="822516"/>
            </a:xfrm>
            <a:custGeom>
              <a:avLst/>
              <a:gdLst/>
              <a:ahLst/>
              <a:cxnLst/>
              <a:rect l="l" t="t" r="r" b="b"/>
              <a:pathLst>
                <a:path w="883" h="35094" extrusionOk="0">
                  <a:moveTo>
                    <a:pt x="441" y="1"/>
                  </a:moveTo>
                  <a:cubicBezTo>
                    <a:pt x="197" y="1"/>
                    <a:pt x="1" y="197"/>
                    <a:pt x="1" y="442"/>
                  </a:cubicBezTo>
                  <a:lnTo>
                    <a:pt x="1" y="34653"/>
                  </a:lnTo>
                  <a:cubicBezTo>
                    <a:pt x="1" y="34898"/>
                    <a:pt x="197" y="35093"/>
                    <a:pt x="441" y="35093"/>
                  </a:cubicBezTo>
                  <a:cubicBezTo>
                    <a:pt x="686" y="35093"/>
                    <a:pt x="882" y="34898"/>
                    <a:pt x="882" y="34653"/>
                  </a:cubicBezTo>
                  <a:lnTo>
                    <a:pt x="882" y="442"/>
                  </a:lnTo>
                  <a:cubicBezTo>
                    <a:pt x="882" y="197"/>
                    <a:pt x="686" y="1"/>
                    <a:pt x="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5"/>
            <p:cNvSpPr/>
            <p:nvPr/>
          </p:nvSpPr>
          <p:spPr>
            <a:xfrm>
              <a:off x="3022570" y="1957261"/>
              <a:ext cx="93563" cy="256008"/>
            </a:xfrm>
            <a:custGeom>
              <a:avLst/>
              <a:gdLst/>
              <a:ahLst/>
              <a:cxnLst/>
              <a:rect l="l" t="t" r="r" b="b"/>
              <a:pathLst>
                <a:path w="3992" h="10923" extrusionOk="0">
                  <a:moveTo>
                    <a:pt x="2009" y="1"/>
                  </a:moveTo>
                  <a:cubicBezTo>
                    <a:pt x="906" y="1"/>
                    <a:pt x="0" y="882"/>
                    <a:pt x="0" y="1985"/>
                  </a:cubicBezTo>
                  <a:lnTo>
                    <a:pt x="0" y="8915"/>
                  </a:lnTo>
                  <a:cubicBezTo>
                    <a:pt x="0" y="10018"/>
                    <a:pt x="906" y="10923"/>
                    <a:pt x="2009" y="10923"/>
                  </a:cubicBezTo>
                  <a:cubicBezTo>
                    <a:pt x="3110" y="10923"/>
                    <a:pt x="3991" y="10018"/>
                    <a:pt x="3991" y="8915"/>
                  </a:cubicBezTo>
                  <a:lnTo>
                    <a:pt x="3991" y="1985"/>
                  </a:lnTo>
                  <a:cubicBezTo>
                    <a:pt x="3991" y="882"/>
                    <a:pt x="3110" y="1"/>
                    <a:pt x="2009" y="1"/>
                  </a:cubicBezTo>
                  <a:close/>
                </a:path>
              </a:pathLst>
            </a:custGeom>
            <a:solidFill>
              <a:srgbClr val="839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5"/>
            <p:cNvSpPr/>
            <p:nvPr/>
          </p:nvSpPr>
          <p:spPr>
            <a:xfrm>
              <a:off x="3209672" y="1880339"/>
              <a:ext cx="93562" cy="332930"/>
            </a:xfrm>
            <a:custGeom>
              <a:avLst/>
              <a:gdLst/>
              <a:ahLst/>
              <a:cxnLst/>
              <a:rect l="l" t="t" r="r" b="b"/>
              <a:pathLst>
                <a:path w="3992" h="14205" extrusionOk="0">
                  <a:moveTo>
                    <a:pt x="2009" y="1"/>
                  </a:moveTo>
                  <a:cubicBezTo>
                    <a:pt x="906" y="1"/>
                    <a:pt x="1" y="908"/>
                    <a:pt x="1" y="2009"/>
                  </a:cubicBezTo>
                  <a:lnTo>
                    <a:pt x="1" y="12197"/>
                  </a:lnTo>
                  <a:cubicBezTo>
                    <a:pt x="1" y="13300"/>
                    <a:pt x="906" y="14205"/>
                    <a:pt x="2009" y="14205"/>
                  </a:cubicBezTo>
                  <a:cubicBezTo>
                    <a:pt x="3110" y="14205"/>
                    <a:pt x="3992" y="13300"/>
                    <a:pt x="3992" y="12197"/>
                  </a:cubicBezTo>
                  <a:lnTo>
                    <a:pt x="3992" y="2009"/>
                  </a:lnTo>
                  <a:cubicBezTo>
                    <a:pt x="3992" y="908"/>
                    <a:pt x="3110" y="1"/>
                    <a:pt x="2009" y="1"/>
                  </a:cubicBezTo>
                  <a:close/>
                </a:path>
              </a:pathLst>
            </a:custGeom>
            <a:solidFill>
              <a:srgbClr val="A68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5"/>
            <p:cNvSpPr/>
            <p:nvPr/>
          </p:nvSpPr>
          <p:spPr>
            <a:xfrm>
              <a:off x="3396796" y="2020988"/>
              <a:ext cx="93563" cy="192281"/>
            </a:xfrm>
            <a:custGeom>
              <a:avLst/>
              <a:gdLst/>
              <a:ahLst/>
              <a:cxnLst/>
              <a:rect l="l" t="t" r="r" b="b"/>
              <a:pathLst>
                <a:path w="3992" h="8204" extrusionOk="0">
                  <a:moveTo>
                    <a:pt x="2009" y="1"/>
                  </a:moveTo>
                  <a:cubicBezTo>
                    <a:pt x="906" y="1"/>
                    <a:pt x="0" y="883"/>
                    <a:pt x="0" y="1984"/>
                  </a:cubicBezTo>
                  <a:lnTo>
                    <a:pt x="0" y="6196"/>
                  </a:lnTo>
                  <a:cubicBezTo>
                    <a:pt x="0" y="7299"/>
                    <a:pt x="906" y="8204"/>
                    <a:pt x="2009" y="8204"/>
                  </a:cubicBezTo>
                  <a:cubicBezTo>
                    <a:pt x="3110" y="8204"/>
                    <a:pt x="3991" y="7299"/>
                    <a:pt x="3991" y="6196"/>
                  </a:cubicBezTo>
                  <a:lnTo>
                    <a:pt x="3991" y="1984"/>
                  </a:lnTo>
                  <a:cubicBezTo>
                    <a:pt x="3991" y="883"/>
                    <a:pt x="3110" y="1"/>
                    <a:pt x="2009" y="1"/>
                  </a:cubicBezTo>
                  <a:close/>
                </a:path>
              </a:pathLst>
            </a:custGeom>
            <a:solidFill>
              <a:srgbClr val="839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5"/>
            <p:cNvSpPr/>
            <p:nvPr/>
          </p:nvSpPr>
          <p:spPr>
            <a:xfrm>
              <a:off x="3583921" y="1841925"/>
              <a:ext cx="93539" cy="371344"/>
            </a:xfrm>
            <a:custGeom>
              <a:avLst/>
              <a:gdLst/>
              <a:ahLst/>
              <a:cxnLst/>
              <a:rect l="l" t="t" r="r" b="b"/>
              <a:pathLst>
                <a:path w="3991" h="15844" extrusionOk="0">
                  <a:moveTo>
                    <a:pt x="2008" y="0"/>
                  </a:moveTo>
                  <a:cubicBezTo>
                    <a:pt x="905" y="0"/>
                    <a:pt x="0" y="882"/>
                    <a:pt x="0" y="1983"/>
                  </a:cubicBezTo>
                  <a:lnTo>
                    <a:pt x="0" y="13836"/>
                  </a:lnTo>
                  <a:cubicBezTo>
                    <a:pt x="0" y="14939"/>
                    <a:pt x="905" y="15844"/>
                    <a:pt x="2008" y="15844"/>
                  </a:cubicBezTo>
                  <a:cubicBezTo>
                    <a:pt x="3109" y="15844"/>
                    <a:pt x="3991" y="14939"/>
                    <a:pt x="3991" y="13836"/>
                  </a:cubicBezTo>
                  <a:lnTo>
                    <a:pt x="3991" y="1983"/>
                  </a:lnTo>
                  <a:cubicBezTo>
                    <a:pt x="3991" y="882"/>
                    <a:pt x="3109" y="0"/>
                    <a:pt x="2008" y="0"/>
                  </a:cubicBezTo>
                  <a:close/>
                </a:path>
              </a:pathLst>
            </a:custGeom>
            <a:solidFill>
              <a:srgbClr val="A68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5"/>
            <p:cNvSpPr/>
            <p:nvPr/>
          </p:nvSpPr>
          <p:spPr>
            <a:xfrm>
              <a:off x="3771023" y="1676621"/>
              <a:ext cx="93563" cy="536648"/>
            </a:xfrm>
            <a:custGeom>
              <a:avLst/>
              <a:gdLst/>
              <a:ahLst/>
              <a:cxnLst/>
              <a:rect l="l" t="t" r="r" b="b"/>
              <a:pathLst>
                <a:path w="3992" h="22897" extrusionOk="0">
                  <a:moveTo>
                    <a:pt x="2009" y="0"/>
                  </a:moveTo>
                  <a:cubicBezTo>
                    <a:pt x="906" y="0"/>
                    <a:pt x="1" y="905"/>
                    <a:pt x="1" y="2008"/>
                  </a:cubicBezTo>
                  <a:lnTo>
                    <a:pt x="1" y="20889"/>
                  </a:lnTo>
                  <a:cubicBezTo>
                    <a:pt x="1" y="21992"/>
                    <a:pt x="906" y="22897"/>
                    <a:pt x="2009" y="22897"/>
                  </a:cubicBezTo>
                  <a:cubicBezTo>
                    <a:pt x="3110" y="22897"/>
                    <a:pt x="3991" y="21992"/>
                    <a:pt x="3991" y="20889"/>
                  </a:cubicBezTo>
                  <a:lnTo>
                    <a:pt x="3991" y="2008"/>
                  </a:lnTo>
                  <a:cubicBezTo>
                    <a:pt x="3991" y="905"/>
                    <a:pt x="3110" y="0"/>
                    <a:pt x="2009" y="0"/>
                  </a:cubicBezTo>
                  <a:close/>
                </a:path>
              </a:pathLst>
            </a:custGeom>
            <a:solidFill>
              <a:srgbClr val="839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5"/>
            <p:cNvSpPr/>
            <p:nvPr/>
          </p:nvSpPr>
          <p:spPr>
            <a:xfrm>
              <a:off x="1731925" y="3282300"/>
              <a:ext cx="1154273" cy="1154297"/>
            </a:xfrm>
            <a:custGeom>
              <a:avLst/>
              <a:gdLst/>
              <a:ahLst/>
              <a:cxnLst/>
              <a:rect l="l" t="t" r="r" b="b"/>
              <a:pathLst>
                <a:path w="49249" h="49250" extrusionOk="0">
                  <a:moveTo>
                    <a:pt x="24931" y="7274"/>
                  </a:moveTo>
                  <a:cubicBezTo>
                    <a:pt x="25199" y="7274"/>
                    <a:pt x="25493" y="7298"/>
                    <a:pt x="25764" y="7298"/>
                  </a:cubicBezTo>
                  <a:cubicBezTo>
                    <a:pt x="25787" y="7323"/>
                    <a:pt x="25813" y="7323"/>
                    <a:pt x="25836" y="7323"/>
                  </a:cubicBezTo>
                  <a:cubicBezTo>
                    <a:pt x="34874" y="7935"/>
                    <a:pt x="41976" y="15454"/>
                    <a:pt x="41976" y="24613"/>
                  </a:cubicBezTo>
                  <a:cubicBezTo>
                    <a:pt x="41976" y="33796"/>
                    <a:pt x="34874" y="41315"/>
                    <a:pt x="25836" y="41926"/>
                  </a:cubicBezTo>
                  <a:lnTo>
                    <a:pt x="25787" y="41926"/>
                  </a:lnTo>
                  <a:cubicBezTo>
                    <a:pt x="25493" y="41952"/>
                    <a:pt x="25199" y="41975"/>
                    <a:pt x="24931" y="41975"/>
                  </a:cubicBezTo>
                  <a:lnTo>
                    <a:pt x="24637" y="41975"/>
                  </a:lnTo>
                  <a:cubicBezTo>
                    <a:pt x="15037" y="41975"/>
                    <a:pt x="7273" y="34213"/>
                    <a:pt x="7273" y="24613"/>
                  </a:cubicBezTo>
                  <a:cubicBezTo>
                    <a:pt x="7273" y="15037"/>
                    <a:pt x="15037" y="7274"/>
                    <a:pt x="24637" y="7274"/>
                  </a:cubicBezTo>
                  <a:close/>
                  <a:moveTo>
                    <a:pt x="24637" y="0"/>
                  </a:moveTo>
                  <a:cubicBezTo>
                    <a:pt x="11021" y="0"/>
                    <a:pt x="1" y="11020"/>
                    <a:pt x="1" y="24613"/>
                  </a:cubicBezTo>
                  <a:cubicBezTo>
                    <a:pt x="1" y="38229"/>
                    <a:pt x="11021" y="49249"/>
                    <a:pt x="24637" y="49249"/>
                  </a:cubicBezTo>
                  <a:cubicBezTo>
                    <a:pt x="25102" y="49249"/>
                    <a:pt x="25568" y="49224"/>
                    <a:pt x="26009" y="49200"/>
                  </a:cubicBezTo>
                  <a:cubicBezTo>
                    <a:pt x="26107" y="49200"/>
                    <a:pt x="26179" y="49200"/>
                    <a:pt x="26277" y="49175"/>
                  </a:cubicBezTo>
                  <a:lnTo>
                    <a:pt x="26351" y="49175"/>
                  </a:lnTo>
                  <a:cubicBezTo>
                    <a:pt x="39135" y="48293"/>
                    <a:pt x="49248" y="37641"/>
                    <a:pt x="49248" y="24613"/>
                  </a:cubicBezTo>
                  <a:cubicBezTo>
                    <a:pt x="49248" y="11608"/>
                    <a:pt x="39135" y="956"/>
                    <a:pt x="26351" y="74"/>
                  </a:cubicBezTo>
                  <a:lnTo>
                    <a:pt x="26277" y="74"/>
                  </a:lnTo>
                  <a:cubicBezTo>
                    <a:pt x="26179" y="49"/>
                    <a:pt x="26107" y="49"/>
                    <a:pt x="26009" y="49"/>
                  </a:cubicBezTo>
                  <a:cubicBezTo>
                    <a:pt x="25542" y="25"/>
                    <a:pt x="25102" y="0"/>
                    <a:pt x="246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5"/>
            <p:cNvSpPr/>
            <p:nvPr/>
          </p:nvSpPr>
          <p:spPr>
            <a:xfrm>
              <a:off x="2316246" y="3290996"/>
              <a:ext cx="569953" cy="1136742"/>
            </a:xfrm>
            <a:custGeom>
              <a:avLst/>
              <a:gdLst/>
              <a:ahLst/>
              <a:cxnLst/>
              <a:rect l="l" t="t" r="r" b="b"/>
              <a:pathLst>
                <a:path w="24318" h="48501" extrusionOk="0">
                  <a:moveTo>
                    <a:pt x="3623" y="0"/>
                  </a:moveTo>
                  <a:cubicBezTo>
                    <a:pt x="1662" y="0"/>
                    <a:pt x="0" y="1588"/>
                    <a:pt x="0" y="3645"/>
                  </a:cubicBezTo>
                  <a:cubicBezTo>
                    <a:pt x="0" y="5409"/>
                    <a:pt x="1274" y="6878"/>
                    <a:pt x="3011" y="7221"/>
                  </a:cubicBezTo>
                  <a:cubicBezTo>
                    <a:pt x="10995" y="8765"/>
                    <a:pt x="17045" y="15792"/>
                    <a:pt x="17045" y="24242"/>
                  </a:cubicBezTo>
                  <a:cubicBezTo>
                    <a:pt x="17045" y="32715"/>
                    <a:pt x="10995" y="39743"/>
                    <a:pt x="3011" y="41287"/>
                  </a:cubicBezTo>
                  <a:cubicBezTo>
                    <a:pt x="1274" y="41630"/>
                    <a:pt x="0" y="43099"/>
                    <a:pt x="0" y="44862"/>
                  </a:cubicBezTo>
                  <a:cubicBezTo>
                    <a:pt x="0" y="46928"/>
                    <a:pt x="1676" y="48501"/>
                    <a:pt x="3649" y="48501"/>
                  </a:cubicBezTo>
                  <a:cubicBezTo>
                    <a:pt x="3874" y="48501"/>
                    <a:pt x="4103" y="48480"/>
                    <a:pt x="4334" y="48438"/>
                  </a:cubicBezTo>
                  <a:cubicBezTo>
                    <a:pt x="15722" y="46257"/>
                    <a:pt x="24317" y="36265"/>
                    <a:pt x="24317" y="24242"/>
                  </a:cubicBezTo>
                  <a:cubicBezTo>
                    <a:pt x="24317" y="12242"/>
                    <a:pt x="15722" y="2225"/>
                    <a:pt x="4334" y="70"/>
                  </a:cubicBezTo>
                  <a:cubicBezTo>
                    <a:pt x="4094" y="23"/>
                    <a:pt x="3856" y="0"/>
                    <a:pt x="3623" y="0"/>
                  </a:cubicBezTo>
                  <a:close/>
                </a:path>
              </a:pathLst>
            </a:custGeom>
            <a:solidFill>
              <a:srgbClr val="A68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/>
          <p:cNvSpPr/>
          <p:nvPr/>
        </p:nvSpPr>
        <p:spPr>
          <a:xfrm>
            <a:off x="578840" y="387130"/>
            <a:ext cx="82967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4000" u="sng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Analisis Deret Waktu dan Peramalan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16"/>
          <p:cNvGrpSpPr/>
          <p:nvPr/>
        </p:nvGrpSpPr>
        <p:grpSpPr>
          <a:xfrm>
            <a:off x="4766222" y="1017447"/>
            <a:ext cx="3253652" cy="1204438"/>
            <a:chOff x="4873798" y="1575875"/>
            <a:chExt cx="3361365" cy="1414200"/>
          </a:xfrm>
        </p:grpSpPr>
        <p:sp>
          <p:nvSpPr>
            <p:cNvPr id="89" name="Google Shape;89;p16"/>
            <p:cNvSpPr/>
            <p:nvPr/>
          </p:nvSpPr>
          <p:spPr>
            <a:xfrm>
              <a:off x="5333863" y="1575875"/>
              <a:ext cx="2901300" cy="14142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6"/>
            <p:cNvSpPr/>
            <p:nvPr/>
          </p:nvSpPr>
          <p:spPr>
            <a:xfrm>
              <a:off x="4873797" y="1819475"/>
              <a:ext cx="927000" cy="9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" name="Google Shape;91;p16"/>
          <p:cNvGrpSpPr/>
          <p:nvPr/>
        </p:nvGrpSpPr>
        <p:grpSpPr>
          <a:xfrm>
            <a:off x="4811640" y="2539871"/>
            <a:ext cx="3140085" cy="1221481"/>
            <a:chOff x="4863629" y="3310800"/>
            <a:chExt cx="2994808" cy="1065369"/>
          </a:xfrm>
        </p:grpSpPr>
        <p:sp>
          <p:nvSpPr>
            <p:cNvPr id="92" name="Google Shape;92;p16"/>
            <p:cNvSpPr/>
            <p:nvPr/>
          </p:nvSpPr>
          <p:spPr>
            <a:xfrm>
              <a:off x="5333863" y="3310800"/>
              <a:ext cx="2524574" cy="1065369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6"/>
            <p:cNvSpPr/>
            <p:nvPr/>
          </p:nvSpPr>
          <p:spPr>
            <a:xfrm>
              <a:off x="4863629" y="3363195"/>
              <a:ext cx="927000" cy="92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" name="Google Shape;94;p16"/>
          <p:cNvGrpSpPr/>
          <p:nvPr/>
        </p:nvGrpSpPr>
        <p:grpSpPr>
          <a:xfrm>
            <a:off x="816198" y="2494096"/>
            <a:ext cx="3261620" cy="1177244"/>
            <a:chOff x="1037420" y="3415309"/>
            <a:chExt cx="3404995" cy="1414200"/>
          </a:xfrm>
        </p:grpSpPr>
        <p:sp>
          <p:nvSpPr>
            <p:cNvPr id="95" name="Google Shape;95;p16"/>
            <p:cNvSpPr/>
            <p:nvPr/>
          </p:nvSpPr>
          <p:spPr>
            <a:xfrm>
              <a:off x="1037420" y="3415309"/>
              <a:ext cx="2901300" cy="14142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" name="Google Shape;96;p16"/>
            <p:cNvSpPr/>
            <p:nvPr/>
          </p:nvSpPr>
          <p:spPr>
            <a:xfrm>
              <a:off x="3515415" y="3702995"/>
              <a:ext cx="927000" cy="92699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" name="Google Shape;97;p16"/>
          <p:cNvGrpSpPr/>
          <p:nvPr/>
        </p:nvGrpSpPr>
        <p:grpSpPr>
          <a:xfrm>
            <a:off x="840168" y="1032251"/>
            <a:ext cx="3160387" cy="1217955"/>
            <a:chOff x="908838" y="1575875"/>
            <a:chExt cx="3367781" cy="1414200"/>
          </a:xfrm>
        </p:grpSpPr>
        <p:sp>
          <p:nvSpPr>
            <p:cNvPr id="98" name="Google Shape;98;p16"/>
            <p:cNvSpPr/>
            <p:nvPr/>
          </p:nvSpPr>
          <p:spPr>
            <a:xfrm>
              <a:off x="908838" y="1575875"/>
              <a:ext cx="2901300" cy="14142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6"/>
            <p:cNvSpPr/>
            <p:nvPr/>
          </p:nvSpPr>
          <p:spPr>
            <a:xfrm>
              <a:off x="3349620" y="1819475"/>
              <a:ext cx="927000" cy="927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" name="Google Shape;100;p16"/>
          <p:cNvSpPr txBox="1">
            <a:spLocks noGrp="1"/>
          </p:cNvSpPr>
          <p:nvPr>
            <p:ph type="title"/>
          </p:nvPr>
        </p:nvSpPr>
        <p:spPr>
          <a:xfrm>
            <a:off x="713225" y="418500"/>
            <a:ext cx="7717500" cy="50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Tujuan Pembelajaran</a:t>
            </a:r>
            <a:endParaRPr dirty="0"/>
          </a:p>
        </p:txBody>
      </p:sp>
      <p:sp>
        <p:nvSpPr>
          <p:cNvPr id="102" name="Google Shape;102;p16"/>
          <p:cNvSpPr txBox="1"/>
          <p:nvPr/>
        </p:nvSpPr>
        <p:spPr>
          <a:xfrm>
            <a:off x="984967" y="1345696"/>
            <a:ext cx="2167272" cy="630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/>
            <a:r>
              <a:rPr lang="id-ID" sz="1800" dirty="0" smtClean="0">
                <a:latin typeface="Fira Sans Extra Condensed SemiBold"/>
                <a:sym typeface="Fira Sans Extra Condensed SemiBold"/>
              </a:rPr>
              <a:t>1. </a:t>
            </a:r>
            <a:r>
              <a:rPr lang="id-ID" dirty="0" smtClean="0"/>
              <a:t>Menjelaskan </a:t>
            </a:r>
            <a:r>
              <a:rPr lang="id-ID" dirty="0"/>
              <a:t>konsep statistik dasar, autokorelasi, dan stasioneritas pada data deret waktu</a:t>
            </a:r>
            <a:r>
              <a:rPr lang="id-ID" sz="1600" dirty="0"/>
              <a:t>.</a:t>
            </a:r>
            <a:endParaRPr sz="1600" dirty="0"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05" name="Google Shape;105;p16"/>
          <p:cNvSpPr txBox="1"/>
          <p:nvPr/>
        </p:nvSpPr>
        <p:spPr>
          <a:xfrm>
            <a:off x="954217" y="2940490"/>
            <a:ext cx="2227974" cy="3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/>
            <a:r>
              <a:rPr lang="en" sz="1800" dirty="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3. </a:t>
            </a:r>
            <a:r>
              <a:rPr lang="id-ID" dirty="0"/>
              <a:t>Melakukan analisis kestasioneran menggunakan pendekatan konseptual dan uji ADF</a:t>
            </a:r>
            <a:r>
              <a:rPr lang="id-ID" sz="1600" dirty="0"/>
              <a:t>.</a:t>
            </a:r>
            <a:endParaRPr sz="1600" dirty="0"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08" name="Google Shape;108;p16"/>
          <p:cNvSpPr txBox="1"/>
          <p:nvPr/>
        </p:nvSpPr>
        <p:spPr>
          <a:xfrm>
            <a:off x="5806790" y="2879972"/>
            <a:ext cx="2144935" cy="3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1800" dirty="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4. </a:t>
            </a:r>
            <a:r>
              <a:rPr lang="id-ID" dirty="0"/>
              <a:t>Menentukan transformasi data agar stasioner (misalnya </a:t>
            </a:r>
            <a:r>
              <a:rPr lang="id-ID" i="1" dirty="0"/>
              <a:t>differencing</a:t>
            </a:r>
            <a:r>
              <a:rPr lang="id-ID" dirty="0"/>
              <a:t>).</a:t>
            </a:r>
            <a:endParaRPr dirty="0"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11" name="Google Shape;111;p16"/>
          <p:cNvSpPr txBox="1"/>
          <p:nvPr/>
        </p:nvSpPr>
        <p:spPr>
          <a:xfrm>
            <a:off x="5876509" y="1451673"/>
            <a:ext cx="2005495" cy="3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1800" dirty="0">
                <a:solidFill>
                  <a:srgbClr val="000000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2. </a:t>
            </a:r>
            <a:r>
              <a:rPr lang="id-ID" dirty="0"/>
              <a:t>Menghitung mean, variansi, dan autokorelasi secara manual.</a:t>
            </a:r>
            <a:endParaRPr dirty="0"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54" name="Google Shape;94;p16"/>
          <p:cNvGrpSpPr/>
          <p:nvPr/>
        </p:nvGrpSpPr>
        <p:grpSpPr>
          <a:xfrm>
            <a:off x="3032290" y="3891687"/>
            <a:ext cx="3271460" cy="1203867"/>
            <a:chOff x="1037420" y="3415309"/>
            <a:chExt cx="3415268" cy="1446182"/>
          </a:xfrm>
        </p:grpSpPr>
        <p:sp>
          <p:nvSpPr>
            <p:cNvPr id="55" name="Google Shape;95;p16"/>
            <p:cNvSpPr/>
            <p:nvPr/>
          </p:nvSpPr>
          <p:spPr>
            <a:xfrm>
              <a:off x="1037420" y="3415309"/>
              <a:ext cx="2901300" cy="14142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" name="Google Shape;96;p16"/>
            <p:cNvSpPr/>
            <p:nvPr/>
          </p:nvSpPr>
          <p:spPr>
            <a:xfrm>
              <a:off x="3525688" y="3934492"/>
              <a:ext cx="927000" cy="92699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108;p16"/>
          <p:cNvSpPr txBox="1"/>
          <p:nvPr/>
        </p:nvSpPr>
        <p:spPr>
          <a:xfrm>
            <a:off x="3349389" y="4242752"/>
            <a:ext cx="2144935" cy="3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id-ID" sz="1800" dirty="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5</a:t>
            </a:r>
            <a:r>
              <a:rPr lang="en" sz="1800" dirty="0" smtClean="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. </a:t>
            </a:r>
            <a:r>
              <a:rPr lang="id-ID" dirty="0"/>
              <a:t>Menghubungkan hasil uji dengan model peramalan (AR, MA, ARIMA).</a:t>
            </a:r>
            <a:endParaRPr dirty="0"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Google Shape;1118;p43"/>
          <p:cNvSpPr txBox="1">
            <a:spLocks noGrp="1"/>
          </p:cNvSpPr>
          <p:nvPr>
            <p:ph type="title"/>
          </p:nvPr>
        </p:nvSpPr>
        <p:spPr>
          <a:xfrm>
            <a:off x="713250" y="157661"/>
            <a:ext cx="7717500" cy="50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id-ID" sz="2400" dirty="0"/>
              <a:t>1. Statistik Dasar dalam Analisis Deret Waktu</a:t>
            </a:r>
            <a:endParaRPr sz="2400" dirty="0"/>
          </a:p>
        </p:txBody>
      </p:sp>
      <p:grpSp>
        <p:nvGrpSpPr>
          <p:cNvPr id="1138" name="Google Shape;1138;p43"/>
          <p:cNvGrpSpPr/>
          <p:nvPr/>
        </p:nvGrpSpPr>
        <p:grpSpPr>
          <a:xfrm>
            <a:off x="5895415" y="2397301"/>
            <a:ext cx="357720" cy="355148"/>
            <a:chOff x="1408777" y="3680964"/>
            <a:chExt cx="357720" cy="355148"/>
          </a:xfrm>
        </p:grpSpPr>
        <p:sp>
          <p:nvSpPr>
            <p:cNvPr id="1139" name="Google Shape;1139;p43"/>
            <p:cNvSpPr/>
            <p:nvPr/>
          </p:nvSpPr>
          <p:spPr>
            <a:xfrm>
              <a:off x="1510488" y="3814144"/>
              <a:ext cx="37852" cy="49188"/>
            </a:xfrm>
            <a:custGeom>
              <a:avLst/>
              <a:gdLst/>
              <a:ahLst/>
              <a:cxnLst/>
              <a:rect l="l" t="t" r="r" b="b"/>
              <a:pathLst>
                <a:path w="1192" h="1549" extrusionOk="0">
                  <a:moveTo>
                    <a:pt x="596" y="0"/>
                  </a:moveTo>
                  <a:cubicBezTo>
                    <a:pt x="262" y="0"/>
                    <a:pt x="1" y="274"/>
                    <a:pt x="1" y="596"/>
                  </a:cubicBezTo>
                  <a:lnTo>
                    <a:pt x="1" y="953"/>
                  </a:lnTo>
                  <a:cubicBezTo>
                    <a:pt x="1" y="1286"/>
                    <a:pt x="262" y="1548"/>
                    <a:pt x="596" y="1548"/>
                  </a:cubicBezTo>
                  <a:cubicBezTo>
                    <a:pt x="917" y="1548"/>
                    <a:pt x="1191" y="1286"/>
                    <a:pt x="1191" y="953"/>
                  </a:cubicBezTo>
                  <a:lnTo>
                    <a:pt x="1191" y="691"/>
                  </a:lnTo>
                  <a:cubicBezTo>
                    <a:pt x="1191" y="596"/>
                    <a:pt x="1108" y="524"/>
                    <a:pt x="1024" y="524"/>
                  </a:cubicBezTo>
                  <a:cubicBezTo>
                    <a:pt x="941" y="524"/>
                    <a:pt x="858" y="596"/>
                    <a:pt x="858" y="691"/>
                  </a:cubicBezTo>
                  <a:lnTo>
                    <a:pt x="858" y="953"/>
                  </a:lnTo>
                  <a:cubicBezTo>
                    <a:pt x="858" y="1108"/>
                    <a:pt x="739" y="1227"/>
                    <a:pt x="596" y="1227"/>
                  </a:cubicBezTo>
                  <a:cubicBezTo>
                    <a:pt x="441" y="1227"/>
                    <a:pt x="322" y="1108"/>
                    <a:pt x="322" y="953"/>
                  </a:cubicBezTo>
                  <a:lnTo>
                    <a:pt x="322" y="596"/>
                  </a:lnTo>
                  <a:cubicBezTo>
                    <a:pt x="322" y="453"/>
                    <a:pt x="441" y="334"/>
                    <a:pt x="596" y="334"/>
                  </a:cubicBezTo>
                  <a:cubicBezTo>
                    <a:pt x="679" y="334"/>
                    <a:pt x="763" y="262"/>
                    <a:pt x="763" y="167"/>
                  </a:cubicBezTo>
                  <a:cubicBezTo>
                    <a:pt x="763" y="84"/>
                    <a:pt x="679" y="0"/>
                    <a:pt x="5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3"/>
            <p:cNvSpPr/>
            <p:nvPr/>
          </p:nvSpPr>
          <p:spPr>
            <a:xfrm>
              <a:off x="1627315" y="3814144"/>
              <a:ext cx="37852" cy="49188"/>
            </a:xfrm>
            <a:custGeom>
              <a:avLst/>
              <a:gdLst/>
              <a:ahLst/>
              <a:cxnLst/>
              <a:rect l="l" t="t" r="r" b="b"/>
              <a:pathLst>
                <a:path w="1192" h="1549" extrusionOk="0">
                  <a:moveTo>
                    <a:pt x="596" y="0"/>
                  </a:moveTo>
                  <a:cubicBezTo>
                    <a:pt x="262" y="0"/>
                    <a:pt x="1" y="274"/>
                    <a:pt x="1" y="596"/>
                  </a:cubicBezTo>
                  <a:lnTo>
                    <a:pt x="1" y="953"/>
                  </a:lnTo>
                  <a:cubicBezTo>
                    <a:pt x="1" y="1286"/>
                    <a:pt x="262" y="1548"/>
                    <a:pt x="596" y="1548"/>
                  </a:cubicBezTo>
                  <a:cubicBezTo>
                    <a:pt x="917" y="1548"/>
                    <a:pt x="1191" y="1286"/>
                    <a:pt x="1191" y="953"/>
                  </a:cubicBezTo>
                  <a:lnTo>
                    <a:pt x="1191" y="691"/>
                  </a:lnTo>
                  <a:cubicBezTo>
                    <a:pt x="1191" y="596"/>
                    <a:pt x="1108" y="524"/>
                    <a:pt x="1024" y="524"/>
                  </a:cubicBezTo>
                  <a:cubicBezTo>
                    <a:pt x="929" y="524"/>
                    <a:pt x="858" y="596"/>
                    <a:pt x="858" y="691"/>
                  </a:cubicBezTo>
                  <a:lnTo>
                    <a:pt x="858" y="953"/>
                  </a:lnTo>
                  <a:cubicBezTo>
                    <a:pt x="858" y="1108"/>
                    <a:pt x="739" y="1227"/>
                    <a:pt x="596" y="1227"/>
                  </a:cubicBezTo>
                  <a:cubicBezTo>
                    <a:pt x="441" y="1227"/>
                    <a:pt x="322" y="1108"/>
                    <a:pt x="322" y="953"/>
                  </a:cubicBezTo>
                  <a:lnTo>
                    <a:pt x="322" y="596"/>
                  </a:lnTo>
                  <a:cubicBezTo>
                    <a:pt x="322" y="453"/>
                    <a:pt x="441" y="334"/>
                    <a:pt x="596" y="334"/>
                  </a:cubicBezTo>
                  <a:cubicBezTo>
                    <a:pt x="679" y="334"/>
                    <a:pt x="751" y="262"/>
                    <a:pt x="751" y="167"/>
                  </a:cubicBezTo>
                  <a:cubicBezTo>
                    <a:pt x="751" y="84"/>
                    <a:pt x="679" y="0"/>
                    <a:pt x="5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3"/>
            <p:cNvSpPr/>
            <p:nvPr/>
          </p:nvSpPr>
          <p:spPr>
            <a:xfrm>
              <a:off x="1525604" y="3908806"/>
              <a:ext cx="123305" cy="33152"/>
            </a:xfrm>
            <a:custGeom>
              <a:avLst/>
              <a:gdLst/>
              <a:ahLst/>
              <a:cxnLst/>
              <a:rect l="l" t="t" r="r" b="b"/>
              <a:pathLst>
                <a:path w="3883" h="1044" extrusionOk="0">
                  <a:moveTo>
                    <a:pt x="3714" y="0"/>
                  </a:moveTo>
                  <a:cubicBezTo>
                    <a:pt x="3669" y="0"/>
                    <a:pt x="3622" y="18"/>
                    <a:pt x="3585" y="55"/>
                  </a:cubicBezTo>
                  <a:cubicBezTo>
                    <a:pt x="3215" y="460"/>
                    <a:pt x="2596" y="710"/>
                    <a:pt x="1953" y="710"/>
                  </a:cubicBezTo>
                  <a:cubicBezTo>
                    <a:pt x="1299" y="710"/>
                    <a:pt x="679" y="472"/>
                    <a:pt x="310" y="55"/>
                  </a:cubicBezTo>
                  <a:cubicBezTo>
                    <a:pt x="278" y="23"/>
                    <a:pt x="231" y="4"/>
                    <a:pt x="183" y="4"/>
                  </a:cubicBezTo>
                  <a:cubicBezTo>
                    <a:pt x="144" y="4"/>
                    <a:pt x="104" y="17"/>
                    <a:pt x="72" y="43"/>
                  </a:cubicBezTo>
                  <a:cubicBezTo>
                    <a:pt x="13" y="103"/>
                    <a:pt x="1" y="210"/>
                    <a:pt x="60" y="282"/>
                  </a:cubicBezTo>
                  <a:cubicBezTo>
                    <a:pt x="489" y="758"/>
                    <a:pt x="1191" y="1044"/>
                    <a:pt x="1930" y="1044"/>
                  </a:cubicBezTo>
                  <a:cubicBezTo>
                    <a:pt x="2680" y="1044"/>
                    <a:pt x="3370" y="758"/>
                    <a:pt x="3811" y="282"/>
                  </a:cubicBezTo>
                  <a:cubicBezTo>
                    <a:pt x="3882" y="210"/>
                    <a:pt x="3882" y="103"/>
                    <a:pt x="3823" y="43"/>
                  </a:cubicBezTo>
                  <a:cubicBezTo>
                    <a:pt x="3794" y="15"/>
                    <a:pt x="3755" y="0"/>
                    <a:pt x="37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3"/>
            <p:cNvSpPr/>
            <p:nvPr/>
          </p:nvSpPr>
          <p:spPr>
            <a:xfrm>
              <a:off x="1408777" y="3680964"/>
              <a:ext cx="298338" cy="296528"/>
            </a:xfrm>
            <a:custGeom>
              <a:avLst/>
              <a:gdLst/>
              <a:ahLst/>
              <a:cxnLst/>
              <a:rect l="l" t="t" r="r" b="b"/>
              <a:pathLst>
                <a:path w="9395" h="9338" extrusionOk="0">
                  <a:moveTo>
                    <a:pt x="5655" y="0"/>
                  </a:moveTo>
                  <a:cubicBezTo>
                    <a:pt x="5592" y="0"/>
                    <a:pt x="5529" y="1"/>
                    <a:pt x="5466" y="3"/>
                  </a:cubicBezTo>
                  <a:cubicBezTo>
                    <a:pt x="4037" y="51"/>
                    <a:pt x="2692" y="622"/>
                    <a:pt x="1680" y="1634"/>
                  </a:cubicBezTo>
                  <a:cubicBezTo>
                    <a:pt x="667" y="2646"/>
                    <a:pt x="96" y="3992"/>
                    <a:pt x="48" y="5421"/>
                  </a:cubicBezTo>
                  <a:cubicBezTo>
                    <a:pt x="1" y="6849"/>
                    <a:pt x="489" y="8219"/>
                    <a:pt x="1429" y="9278"/>
                  </a:cubicBezTo>
                  <a:cubicBezTo>
                    <a:pt x="1465" y="9302"/>
                    <a:pt x="1501" y="9338"/>
                    <a:pt x="1549" y="9338"/>
                  </a:cubicBezTo>
                  <a:cubicBezTo>
                    <a:pt x="1596" y="9338"/>
                    <a:pt x="1620" y="9314"/>
                    <a:pt x="1656" y="9290"/>
                  </a:cubicBezTo>
                  <a:cubicBezTo>
                    <a:pt x="1727" y="9231"/>
                    <a:pt x="1727" y="9123"/>
                    <a:pt x="1668" y="9052"/>
                  </a:cubicBezTo>
                  <a:cubicBezTo>
                    <a:pt x="787" y="8052"/>
                    <a:pt x="310" y="6754"/>
                    <a:pt x="358" y="5421"/>
                  </a:cubicBezTo>
                  <a:cubicBezTo>
                    <a:pt x="406" y="4075"/>
                    <a:pt x="941" y="2813"/>
                    <a:pt x="1894" y="1861"/>
                  </a:cubicBezTo>
                  <a:cubicBezTo>
                    <a:pt x="2846" y="908"/>
                    <a:pt x="4108" y="360"/>
                    <a:pt x="5454" y="325"/>
                  </a:cubicBezTo>
                  <a:cubicBezTo>
                    <a:pt x="5500" y="323"/>
                    <a:pt x="5547" y="323"/>
                    <a:pt x="5594" y="323"/>
                  </a:cubicBezTo>
                  <a:cubicBezTo>
                    <a:pt x="6878" y="323"/>
                    <a:pt x="8120" y="796"/>
                    <a:pt x="9085" y="1634"/>
                  </a:cubicBezTo>
                  <a:cubicBezTo>
                    <a:pt x="9119" y="1663"/>
                    <a:pt x="9162" y="1678"/>
                    <a:pt x="9203" y="1678"/>
                  </a:cubicBezTo>
                  <a:cubicBezTo>
                    <a:pt x="9248" y="1678"/>
                    <a:pt x="9292" y="1660"/>
                    <a:pt x="9323" y="1623"/>
                  </a:cubicBezTo>
                  <a:cubicBezTo>
                    <a:pt x="9395" y="1551"/>
                    <a:pt x="9395" y="1444"/>
                    <a:pt x="9323" y="1384"/>
                  </a:cubicBezTo>
                  <a:cubicBezTo>
                    <a:pt x="8300" y="486"/>
                    <a:pt x="7004" y="0"/>
                    <a:pt x="56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3"/>
            <p:cNvSpPr/>
            <p:nvPr/>
          </p:nvSpPr>
          <p:spPr>
            <a:xfrm>
              <a:off x="1468508" y="3739075"/>
              <a:ext cx="297989" cy="297036"/>
            </a:xfrm>
            <a:custGeom>
              <a:avLst/>
              <a:gdLst/>
              <a:ahLst/>
              <a:cxnLst/>
              <a:rect l="l" t="t" r="r" b="b"/>
              <a:pathLst>
                <a:path w="9384" h="9354" extrusionOk="0">
                  <a:moveTo>
                    <a:pt x="7834" y="1"/>
                  </a:moveTo>
                  <a:cubicBezTo>
                    <a:pt x="7795" y="1"/>
                    <a:pt x="7754" y="15"/>
                    <a:pt x="7716" y="43"/>
                  </a:cubicBezTo>
                  <a:cubicBezTo>
                    <a:pt x="7645" y="102"/>
                    <a:pt x="7645" y="209"/>
                    <a:pt x="7704" y="281"/>
                  </a:cubicBezTo>
                  <a:cubicBezTo>
                    <a:pt x="8585" y="1281"/>
                    <a:pt x="9062" y="2579"/>
                    <a:pt x="9014" y="3912"/>
                  </a:cubicBezTo>
                  <a:cubicBezTo>
                    <a:pt x="8966" y="5257"/>
                    <a:pt x="8431" y="6520"/>
                    <a:pt x="7478" y="7472"/>
                  </a:cubicBezTo>
                  <a:cubicBezTo>
                    <a:pt x="6526" y="8425"/>
                    <a:pt x="5263" y="8972"/>
                    <a:pt x="3918" y="9008"/>
                  </a:cubicBezTo>
                  <a:cubicBezTo>
                    <a:pt x="3870" y="9009"/>
                    <a:pt x="3823" y="9010"/>
                    <a:pt x="3775" y="9010"/>
                  </a:cubicBezTo>
                  <a:cubicBezTo>
                    <a:pt x="2492" y="9010"/>
                    <a:pt x="1251" y="8548"/>
                    <a:pt x="299" y="7698"/>
                  </a:cubicBezTo>
                  <a:cubicBezTo>
                    <a:pt x="259" y="7670"/>
                    <a:pt x="216" y="7655"/>
                    <a:pt x="175" y="7655"/>
                  </a:cubicBezTo>
                  <a:cubicBezTo>
                    <a:pt x="130" y="7655"/>
                    <a:pt x="86" y="7673"/>
                    <a:pt x="49" y="7710"/>
                  </a:cubicBezTo>
                  <a:cubicBezTo>
                    <a:pt x="1" y="7782"/>
                    <a:pt x="1" y="7889"/>
                    <a:pt x="72" y="7948"/>
                  </a:cubicBezTo>
                  <a:cubicBezTo>
                    <a:pt x="1096" y="8853"/>
                    <a:pt x="2394" y="9353"/>
                    <a:pt x="3763" y="9353"/>
                  </a:cubicBezTo>
                  <a:lnTo>
                    <a:pt x="3930" y="9353"/>
                  </a:lnTo>
                  <a:cubicBezTo>
                    <a:pt x="5359" y="9306"/>
                    <a:pt x="6692" y="8722"/>
                    <a:pt x="7704" y="7710"/>
                  </a:cubicBezTo>
                  <a:cubicBezTo>
                    <a:pt x="8716" y="6698"/>
                    <a:pt x="9300" y="5365"/>
                    <a:pt x="9347" y="3936"/>
                  </a:cubicBezTo>
                  <a:cubicBezTo>
                    <a:pt x="9383" y="2507"/>
                    <a:pt x="8895" y="1126"/>
                    <a:pt x="7954" y="66"/>
                  </a:cubicBezTo>
                  <a:cubicBezTo>
                    <a:pt x="7922" y="21"/>
                    <a:pt x="7879" y="1"/>
                    <a:pt x="78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4" name="Google Shape;1144;p43"/>
          <p:cNvGrpSpPr/>
          <p:nvPr/>
        </p:nvGrpSpPr>
        <p:grpSpPr>
          <a:xfrm>
            <a:off x="5891842" y="3267837"/>
            <a:ext cx="364865" cy="324822"/>
            <a:chOff x="5765817" y="3227724"/>
            <a:chExt cx="364865" cy="324822"/>
          </a:xfrm>
        </p:grpSpPr>
        <p:sp>
          <p:nvSpPr>
            <p:cNvPr id="1145" name="Google Shape;1145;p43"/>
            <p:cNvSpPr/>
            <p:nvPr/>
          </p:nvSpPr>
          <p:spPr>
            <a:xfrm>
              <a:off x="5765817" y="3227724"/>
              <a:ext cx="364865" cy="324822"/>
            </a:xfrm>
            <a:custGeom>
              <a:avLst/>
              <a:gdLst/>
              <a:ahLst/>
              <a:cxnLst/>
              <a:rect l="l" t="t" r="r" b="b"/>
              <a:pathLst>
                <a:path w="11490" h="10229" extrusionOk="0">
                  <a:moveTo>
                    <a:pt x="8287" y="370"/>
                  </a:moveTo>
                  <a:cubicBezTo>
                    <a:pt x="9871" y="370"/>
                    <a:pt x="11157" y="1656"/>
                    <a:pt x="11157" y="3251"/>
                  </a:cubicBezTo>
                  <a:cubicBezTo>
                    <a:pt x="11133" y="4037"/>
                    <a:pt x="10847" y="4870"/>
                    <a:pt x="10299" y="5751"/>
                  </a:cubicBezTo>
                  <a:cubicBezTo>
                    <a:pt x="9847" y="6442"/>
                    <a:pt x="9216" y="7156"/>
                    <a:pt x="8418" y="7871"/>
                  </a:cubicBezTo>
                  <a:cubicBezTo>
                    <a:pt x="7263" y="8918"/>
                    <a:pt x="6084" y="9645"/>
                    <a:pt x="5763" y="9835"/>
                  </a:cubicBezTo>
                  <a:cubicBezTo>
                    <a:pt x="5430" y="9645"/>
                    <a:pt x="4251" y="8930"/>
                    <a:pt x="3096" y="7895"/>
                  </a:cubicBezTo>
                  <a:cubicBezTo>
                    <a:pt x="2310" y="7180"/>
                    <a:pt x="1667" y="6466"/>
                    <a:pt x="1215" y="5763"/>
                  </a:cubicBezTo>
                  <a:cubicBezTo>
                    <a:pt x="667" y="4894"/>
                    <a:pt x="381" y="4049"/>
                    <a:pt x="381" y="3251"/>
                  </a:cubicBezTo>
                  <a:cubicBezTo>
                    <a:pt x="381" y="1668"/>
                    <a:pt x="1667" y="370"/>
                    <a:pt x="3263" y="370"/>
                  </a:cubicBezTo>
                  <a:cubicBezTo>
                    <a:pt x="4191" y="370"/>
                    <a:pt x="5084" y="834"/>
                    <a:pt x="5620" y="1608"/>
                  </a:cubicBezTo>
                  <a:cubicBezTo>
                    <a:pt x="5656" y="1656"/>
                    <a:pt x="5715" y="1679"/>
                    <a:pt x="5775" y="1679"/>
                  </a:cubicBezTo>
                  <a:cubicBezTo>
                    <a:pt x="5834" y="1679"/>
                    <a:pt x="5894" y="1656"/>
                    <a:pt x="5918" y="1608"/>
                  </a:cubicBezTo>
                  <a:cubicBezTo>
                    <a:pt x="6454" y="834"/>
                    <a:pt x="7335" y="370"/>
                    <a:pt x="8287" y="370"/>
                  </a:cubicBezTo>
                  <a:close/>
                  <a:moveTo>
                    <a:pt x="3227" y="1"/>
                  </a:moveTo>
                  <a:cubicBezTo>
                    <a:pt x="1441" y="1"/>
                    <a:pt x="0" y="1441"/>
                    <a:pt x="0" y="3227"/>
                  </a:cubicBezTo>
                  <a:cubicBezTo>
                    <a:pt x="0" y="4108"/>
                    <a:pt x="298" y="5013"/>
                    <a:pt x="893" y="5942"/>
                  </a:cubicBezTo>
                  <a:cubicBezTo>
                    <a:pt x="1370" y="6668"/>
                    <a:pt x="2001" y="7418"/>
                    <a:pt x="2822" y="8145"/>
                  </a:cubicBezTo>
                  <a:cubicBezTo>
                    <a:pt x="4203" y="9383"/>
                    <a:pt x="5620" y="10181"/>
                    <a:pt x="5632" y="10192"/>
                  </a:cubicBezTo>
                  <a:cubicBezTo>
                    <a:pt x="5668" y="10216"/>
                    <a:pt x="5692" y="10228"/>
                    <a:pt x="5727" y="10228"/>
                  </a:cubicBezTo>
                  <a:cubicBezTo>
                    <a:pt x="5751" y="10228"/>
                    <a:pt x="5787" y="10216"/>
                    <a:pt x="5811" y="10192"/>
                  </a:cubicBezTo>
                  <a:cubicBezTo>
                    <a:pt x="5834" y="10181"/>
                    <a:pt x="7239" y="9395"/>
                    <a:pt x="8632" y="8145"/>
                  </a:cubicBezTo>
                  <a:cubicBezTo>
                    <a:pt x="9442" y="7418"/>
                    <a:pt x="10097" y="6668"/>
                    <a:pt x="10561" y="5942"/>
                  </a:cubicBezTo>
                  <a:cubicBezTo>
                    <a:pt x="11157" y="5013"/>
                    <a:pt x="11454" y="4108"/>
                    <a:pt x="11454" y="3227"/>
                  </a:cubicBezTo>
                  <a:cubicBezTo>
                    <a:pt x="11490" y="1441"/>
                    <a:pt x="10049" y="1"/>
                    <a:pt x="8263" y="1"/>
                  </a:cubicBezTo>
                  <a:cubicBezTo>
                    <a:pt x="7275" y="1"/>
                    <a:pt x="6358" y="453"/>
                    <a:pt x="5739" y="1203"/>
                  </a:cubicBezTo>
                  <a:cubicBezTo>
                    <a:pt x="5132" y="453"/>
                    <a:pt x="4203" y="1"/>
                    <a:pt x="3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3"/>
            <p:cNvSpPr/>
            <p:nvPr/>
          </p:nvSpPr>
          <p:spPr>
            <a:xfrm>
              <a:off x="6022144" y="3250429"/>
              <a:ext cx="85484" cy="84341"/>
            </a:xfrm>
            <a:custGeom>
              <a:avLst/>
              <a:gdLst/>
              <a:ahLst/>
              <a:cxnLst/>
              <a:rect l="l" t="t" r="r" b="b"/>
              <a:pathLst>
                <a:path w="2692" h="2656" extrusionOk="0">
                  <a:moveTo>
                    <a:pt x="191" y="0"/>
                  </a:moveTo>
                  <a:cubicBezTo>
                    <a:pt x="84" y="0"/>
                    <a:pt x="1" y="72"/>
                    <a:pt x="1" y="179"/>
                  </a:cubicBezTo>
                  <a:cubicBezTo>
                    <a:pt x="1" y="286"/>
                    <a:pt x="84" y="357"/>
                    <a:pt x="191" y="357"/>
                  </a:cubicBezTo>
                  <a:cubicBezTo>
                    <a:pt x="1346" y="357"/>
                    <a:pt x="2311" y="1310"/>
                    <a:pt x="2334" y="2477"/>
                  </a:cubicBezTo>
                  <a:cubicBezTo>
                    <a:pt x="2334" y="2572"/>
                    <a:pt x="2406" y="2655"/>
                    <a:pt x="2513" y="2655"/>
                  </a:cubicBezTo>
                  <a:cubicBezTo>
                    <a:pt x="2608" y="2655"/>
                    <a:pt x="2692" y="2560"/>
                    <a:pt x="2692" y="2477"/>
                  </a:cubicBezTo>
                  <a:cubicBezTo>
                    <a:pt x="2668" y="1107"/>
                    <a:pt x="1561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3"/>
            <p:cNvSpPr/>
            <p:nvPr/>
          </p:nvSpPr>
          <p:spPr>
            <a:xfrm>
              <a:off x="5862987" y="3250429"/>
              <a:ext cx="73386" cy="43504"/>
            </a:xfrm>
            <a:custGeom>
              <a:avLst/>
              <a:gdLst/>
              <a:ahLst/>
              <a:cxnLst/>
              <a:rect l="l" t="t" r="r" b="b"/>
              <a:pathLst>
                <a:path w="2311" h="1370" extrusionOk="0">
                  <a:moveTo>
                    <a:pt x="179" y="0"/>
                  </a:moveTo>
                  <a:cubicBezTo>
                    <a:pt x="72" y="0"/>
                    <a:pt x="0" y="72"/>
                    <a:pt x="0" y="179"/>
                  </a:cubicBezTo>
                  <a:cubicBezTo>
                    <a:pt x="0" y="286"/>
                    <a:pt x="72" y="357"/>
                    <a:pt x="179" y="357"/>
                  </a:cubicBezTo>
                  <a:cubicBezTo>
                    <a:pt x="881" y="357"/>
                    <a:pt x="1548" y="703"/>
                    <a:pt x="1953" y="1298"/>
                  </a:cubicBezTo>
                  <a:cubicBezTo>
                    <a:pt x="1989" y="1334"/>
                    <a:pt x="2036" y="1369"/>
                    <a:pt x="2108" y="1369"/>
                  </a:cubicBezTo>
                  <a:cubicBezTo>
                    <a:pt x="2131" y="1369"/>
                    <a:pt x="2179" y="1357"/>
                    <a:pt x="2203" y="1334"/>
                  </a:cubicBezTo>
                  <a:cubicBezTo>
                    <a:pt x="2286" y="1286"/>
                    <a:pt x="2310" y="1179"/>
                    <a:pt x="2251" y="1084"/>
                  </a:cubicBezTo>
                  <a:cubicBezTo>
                    <a:pt x="1786" y="405"/>
                    <a:pt x="1012" y="0"/>
                    <a:pt x="1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1">
            <a:extLst>
              <a:ext uri="{FF2B5EF4-FFF2-40B4-BE49-F238E27FC236}">
                <a16:creationId xmlns:a16="http://schemas.microsoft.com/office/drawing/2014/main" id="{F49E0B6E-49F6-4F17-9423-51E02D81F7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250" y="1240769"/>
            <a:ext cx="843075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id-ID" sz="1800" dirty="0"/>
              <a:t>Konsep </a:t>
            </a:r>
            <a:r>
              <a:rPr lang="id-ID" sz="1800" dirty="0" smtClean="0"/>
              <a:t>Teori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id-ID" sz="1800" dirty="0"/>
              <a:t>Deret waktu adalah kumpulan data yang diamati berurutan dalam waktu (misalnya per hari, bulan, atau tahun</a:t>
            </a:r>
            <a:r>
              <a:rPr lang="id-ID" sz="1800" dirty="0" smtClean="0"/>
              <a:t>).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id-ID" sz="1800" dirty="0"/>
              <a:t/>
            </a:r>
            <a:br>
              <a:rPr lang="id-ID" sz="1800" dirty="0"/>
            </a:br>
            <a:r>
              <a:rPr lang="id-ID" sz="1800" dirty="0"/>
              <a:t>Analisis statistik dasar digunakan untuk memahami pola umum data seperti rata-rata (mean), variasi (variansi), dan fluktuasi (standar deviasi</a:t>
            </a:r>
            <a:r>
              <a:rPr lang="id-ID" sz="1800" dirty="0" smtClean="0"/>
              <a:t>).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id-ID" sz="1800" dirty="0" smtClean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id-ID" sz="1800" dirty="0"/>
              <a:t>Rumus</a:t>
            </a:r>
            <a:r>
              <a:rPr lang="id-ID" sz="1800" dirty="0" smtClean="0"/>
              <a:t>:  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6615" t="66942" r="31576" b="25187"/>
          <a:stretch/>
        </p:blipFill>
        <p:spPr>
          <a:xfrm>
            <a:off x="2365039" y="3312294"/>
            <a:ext cx="3187049" cy="64698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614" y="316001"/>
            <a:ext cx="7717500" cy="363507"/>
          </a:xfrm>
        </p:spPr>
        <p:txBody>
          <a:bodyPr/>
          <a:lstStyle/>
          <a:p>
            <a:pPr algn="l"/>
            <a:r>
              <a:rPr lang="id-ID" sz="1800" dirty="0" smtClean="0"/>
              <a:t>Studi </a:t>
            </a:r>
            <a:r>
              <a:rPr lang="id-ID" sz="1800" dirty="0"/>
              <a:t>Kasus </a:t>
            </a:r>
            <a:r>
              <a:rPr lang="id-ID" sz="1800" dirty="0" smtClean="0"/>
              <a:t>1 : </a:t>
            </a:r>
            <a:r>
              <a:rPr lang="id-ID" sz="1800" dirty="0"/>
              <a:t>Statistik Deskriptif Penjualan </a:t>
            </a:r>
            <a:r>
              <a:rPr lang="id-ID" sz="1800" dirty="0" smtClean="0"/>
              <a:t>Bulanan</a:t>
            </a:r>
            <a:r>
              <a:rPr lang="id-ID" sz="1800" dirty="0"/>
              <a:t/>
            </a:r>
            <a:br>
              <a:rPr lang="id-ID" sz="1800" dirty="0"/>
            </a:br>
            <a:endParaRPr lang="id-ID" sz="1800" dirty="0"/>
          </a:p>
        </p:txBody>
      </p:sp>
      <p:sp>
        <p:nvSpPr>
          <p:cNvPr id="3" name="Rectangle 2"/>
          <p:cNvSpPr/>
          <p:nvPr/>
        </p:nvSpPr>
        <p:spPr>
          <a:xfrm>
            <a:off x="804579" y="679508"/>
            <a:ext cx="8012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dirty="0"/>
              <a:t>Data penjualan (juta rupiah) selama 6 bulan:</a:t>
            </a:r>
            <a:endParaRPr lang="id-ID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382121"/>
              </p:ext>
            </p:extLst>
          </p:nvPr>
        </p:nvGraphicFramePr>
        <p:xfrm>
          <a:off x="3083158" y="1043015"/>
          <a:ext cx="3289249" cy="1950720"/>
        </p:xfrm>
        <a:graphic>
          <a:graphicData uri="http://schemas.openxmlformats.org/drawingml/2006/table">
            <a:tbl>
              <a:tblPr/>
              <a:tblGrid>
                <a:gridCol w="1583790">
                  <a:extLst>
                    <a:ext uri="{9D8B030D-6E8A-4147-A177-3AD203B41FA5}">
                      <a16:colId xmlns:a16="http://schemas.microsoft.com/office/drawing/2014/main" val="3701697534"/>
                    </a:ext>
                  </a:extLst>
                </a:gridCol>
                <a:gridCol w="1705459">
                  <a:extLst>
                    <a:ext uri="{9D8B030D-6E8A-4147-A177-3AD203B41FA5}">
                      <a16:colId xmlns:a16="http://schemas.microsoft.com/office/drawing/2014/main" val="2078872637"/>
                    </a:ext>
                  </a:extLst>
                </a:gridCol>
              </a:tblGrid>
              <a:tr h="240634">
                <a:tc>
                  <a:txBody>
                    <a:bodyPr/>
                    <a:lstStyle/>
                    <a:p>
                      <a:pPr algn="l"/>
                      <a:r>
                        <a:rPr lang="id-ID" sz="1400" b="1" dirty="0"/>
                        <a:t>Bulan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d-ID" sz="1400" b="1" dirty="0"/>
                        <a:t>Penjualan </a:t>
                      </a:r>
                      <a:r>
                        <a:rPr lang="id-ID" sz="1400" b="1" dirty="0" smtClean="0"/>
                        <a:t>(</a:t>
                      </a:r>
                      <a:r>
                        <a:rPr lang="id-ID" sz="1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X</a:t>
                      </a:r>
                      <a:r>
                        <a:rPr lang="id-ID" sz="1400" b="0" i="0" u="none" strike="noStrike" cap="none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</a:t>
                      </a:r>
                      <a:r>
                        <a:rPr lang="id-ID" sz="1400" b="1" dirty="0" smtClean="0"/>
                        <a:t>)</a:t>
                      </a:r>
                      <a:endParaRPr lang="id-ID" sz="14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748155"/>
                  </a:ext>
                </a:extLst>
              </a:tr>
              <a:tr h="240634">
                <a:tc>
                  <a:txBody>
                    <a:bodyPr/>
                    <a:lstStyle/>
                    <a:p>
                      <a:pPr algn="l"/>
                      <a:r>
                        <a:rPr lang="id-ID" sz="1200" dirty="0"/>
                        <a:t>Jan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/>
                        <a:t>12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8224832"/>
                  </a:ext>
                </a:extLst>
              </a:tr>
              <a:tr h="240634">
                <a:tc>
                  <a:txBody>
                    <a:bodyPr/>
                    <a:lstStyle/>
                    <a:p>
                      <a:pPr algn="l"/>
                      <a:r>
                        <a:rPr lang="id-ID" sz="1200" dirty="0"/>
                        <a:t>Feb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/>
                        <a:t>15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1722211"/>
                  </a:ext>
                </a:extLst>
              </a:tr>
              <a:tr h="240634">
                <a:tc>
                  <a:txBody>
                    <a:bodyPr/>
                    <a:lstStyle/>
                    <a:p>
                      <a:pPr algn="l"/>
                      <a:r>
                        <a:rPr lang="id-ID" sz="1200" dirty="0"/>
                        <a:t>Mar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/>
                        <a:t>17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7091332"/>
                  </a:ext>
                </a:extLst>
              </a:tr>
              <a:tr h="240634">
                <a:tc>
                  <a:txBody>
                    <a:bodyPr/>
                    <a:lstStyle/>
                    <a:p>
                      <a:pPr algn="l"/>
                      <a:r>
                        <a:rPr lang="id-ID" sz="1200" dirty="0"/>
                        <a:t>Apr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/>
                        <a:t>20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8736356"/>
                  </a:ext>
                </a:extLst>
              </a:tr>
              <a:tr h="240634">
                <a:tc>
                  <a:txBody>
                    <a:bodyPr/>
                    <a:lstStyle/>
                    <a:p>
                      <a:pPr algn="l"/>
                      <a:r>
                        <a:rPr lang="id-ID" sz="1200"/>
                        <a:t>Mei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/>
                        <a:t>22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038389"/>
                  </a:ext>
                </a:extLst>
              </a:tr>
              <a:tr h="240634">
                <a:tc>
                  <a:txBody>
                    <a:bodyPr/>
                    <a:lstStyle/>
                    <a:p>
                      <a:pPr algn="l"/>
                      <a:r>
                        <a:rPr lang="id-ID" sz="1200"/>
                        <a:t>Jun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/>
                        <a:t>24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9065564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26664" y="3258234"/>
            <a:ext cx="26500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id-ID" dirty="0"/>
              <a:t>Langkah 1: Hitung </a:t>
            </a:r>
            <a:r>
              <a:rPr lang="id-ID" dirty="0" smtClean="0"/>
              <a:t>rata-rata</a:t>
            </a:r>
          </a:p>
          <a:p>
            <a:endParaRPr lang="id-ID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46604" t="46829" r="27828" b="46591"/>
          <a:stretch/>
        </p:blipFill>
        <p:spPr>
          <a:xfrm>
            <a:off x="2876748" y="3289373"/>
            <a:ext cx="3518978" cy="50940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6664" y="3958159"/>
            <a:ext cx="25923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id-ID" dirty="0"/>
              <a:t>Langkah 2: Hitung variansi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32906" t="57060" r="8566" b="35522"/>
          <a:stretch/>
        </p:blipFill>
        <p:spPr>
          <a:xfrm>
            <a:off x="604008" y="4265936"/>
            <a:ext cx="7610646" cy="54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969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382" y="3565592"/>
            <a:ext cx="558942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b="1" u="sng" dirty="0"/>
              <a:t>Interpretasi</a:t>
            </a:r>
            <a:r>
              <a:rPr lang="id-ID" b="1" u="sng" dirty="0" smtClean="0"/>
              <a:t>:</a:t>
            </a:r>
          </a:p>
          <a:p>
            <a:pPr marL="342900" indent="-342900">
              <a:buAutoNum type="arabicPeriod"/>
            </a:pPr>
            <a:r>
              <a:rPr lang="id-ID" b="1" dirty="0" smtClean="0"/>
              <a:t>Rata-rata </a:t>
            </a:r>
            <a:r>
              <a:rPr lang="id-ID" b="1" dirty="0"/>
              <a:t>= 18,33 </a:t>
            </a:r>
            <a:r>
              <a:rPr lang="id-ID" b="1" dirty="0" smtClean="0"/>
              <a:t>juta (tren meningkat).</a:t>
            </a:r>
            <a:endParaRPr lang="id-ID" b="1" dirty="0"/>
          </a:p>
          <a:p>
            <a:pPr marL="342900" indent="-342900">
              <a:buAutoNum type="arabicPeriod"/>
            </a:pPr>
            <a:r>
              <a:rPr lang="id-ID" b="1" dirty="0" smtClean="0"/>
              <a:t>Variansi </a:t>
            </a:r>
            <a:r>
              <a:rPr lang="id-ID" b="1" dirty="0"/>
              <a:t>= 20,26 (</a:t>
            </a:r>
            <a:r>
              <a:rPr lang="id-ID" b="1" dirty="0" smtClean="0"/>
              <a:t>variasi </a:t>
            </a:r>
            <a:r>
              <a:rPr lang="id-ID" b="1" dirty="0"/>
              <a:t>sedang terhadap rata-rata</a:t>
            </a:r>
            <a:r>
              <a:rPr lang="id-ID" b="1" dirty="0" smtClean="0"/>
              <a:t>.)</a:t>
            </a:r>
          </a:p>
        </p:txBody>
      </p:sp>
      <p:sp>
        <p:nvSpPr>
          <p:cNvPr id="4" name="Rectangle 3"/>
          <p:cNvSpPr/>
          <p:nvPr/>
        </p:nvSpPr>
        <p:spPr>
          <a:xfrm>
            <a:off x="746782" y="774601"/>
            <a:ext cx="435087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Standar deviasi (σ)</a:t>
            </a:r>
            <a:r>
              <a:rPr lang="pt-BR" dirty="0"/>
              <a:t> = √20.26 = </a:t>
            </a:r>
            <a:r>
              <a:rPr lang="pt-BR" b="1" dirty="0"/>
              <a:t>4.5 </a:t>
            </a:r>
            <a:r>
              <a:rPr lang="pt-BR" b="1" dirty="0" smtClean="0"/>
              <a:t>juta</a:t>
            </a:r>
            <a:endParaRPr lang="id-ID" b="1" dirty="0" smtClean="0"/>
          </a:p>
          <a:p>
            <a:r>
              <a:rPr lang="fi-FI" dirty="0"/>
              <a:t>Jika rata-rata 18.33 juta dan standar deviasi 4.5 juta</a:t>
            </a:r>
            <a:r>
              <a:rPr lang="fi-FI" dirty="0" smtClean="0"/>
              <a:t>:</a:t>
            </a:r>
            <a:endParaRPr lang="id-ID" dirty="0" smtClean="0"/>
          </a:p>
          <a:p>
            <a:endParaRPr lang="id-ID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4679" t="62555" r="26831" b="29988"/>
          <a:stretch/>
        </p:blipFill>
        <p:spPr>
          <a:xfrm>
            <a:off x="1199109" y="1320319"/>
            <a:ext cx="4341854" cy="639283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897105" y="2156606"/>
            <a:ext cx="558838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d-ID" altLang="id-ID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 CV &lt; 20% → variasi kecil (data relatif stabil)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d-ID" altLang="id-ID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 CV 20–40% → variasi sedang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d-ID" altLang="id-ID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 CV &gt; 40% → variasi tinggi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id-ID" sz="1200" dirty="0"/>
              <a:t>Dengan CV ≈ 24,5%, fluktuasi penjualan tergolong sedang terhadap rata-rata.</a:t>
            </a:r>
            <a:endParaRPr kumimoji="0" lang="id-ID" altLang="id-ID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734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Google Shape;1118;p43"/>
          <p:cNvSpPr txBox="1">
            <a:spLocks noGrp="1"/>
          </p:cNvSpPr>
          <p:nvPr>
            <p:ph type="title"/>
          </p:nvPr>
        </p:nvSpPr>
        <p:spPr>
          <a:xfrm>
            <a:off x="713250" y="157661"/>
            <a:ext cx="7717500" cy="50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i-FI" sz="2400" dirty="0"/>
              <a:t>2. Autokorelasi dan Fungsi Autokorelasi (ACF)</a:t>
            </a:r>
            <a:endParaRPr sz="2400" dirty="0"/>
          </a:p>
        </p:txBody>
      </p:sp>
      <p:grpSp>
        <p:nvGrpSpPr>
          <p:cNvPr id="1138" name="Google Shape;1138;p43"/>
          <p:cNvGrpSpPr/>
          <p:nvPr/>
        </p:nvGrpSpPr>
        <p:grpSpPr>
          <a:xfrm>
            <a:off x="5895415" y="2397301"/>
            <a:ext cx="357720" cy="355148"/>
            <a:chOff x="1408777" y="3680964"/>
            <a:chExt cx="357720" cy="355148"/>
          </a:xfrm>
        </p:grpSpPr>
        <p:sp>
          <p:nvSpPr>
            <p:cNvPr id="1139" name="Google Shape;1139;p43"/>
            <p:cNvSpPr/>
            <p:nvPr/>
          </p:nvSpPr>
          <p:spPr>
            <a:xfrm>
              <a:off x="1510488" y="3814144"/>
              <a:ext cx="37852" cy="49188"/>
            </a:xfrm>
            <a:custGeom>
              <a:avLst/>
              <a:gdLst/>
              <a:ahLst/>
              <a:cxnLst/>
              <a:rect l="l" t="t" r="r" b="b"/>
              <a:pathLst>
                <a:path w="1192" h="1549" extrusionOk="0">
                  <a:moveTo>
                    <a:pt x="596" y="0"/>
                  </a:moveTo>
                  <a:cubicBezTo>
                    <a:pt x="262" y="0"/>
                    <a:pt x="1" y="274"/>
                    <a:pt x="1" y="596"/>
                  </a:cubicBezTo>
                  <a:lnTo>
                    <a:pt x="1" y="953"/>
                  </a:lnTo>
                  <a:cubicBezTo>
                    <a:pt x="1" y="1286"/>
                    <a:pt x="262" y="1548"/>
                    <a:pt x="596" y="1548"/>
                  </a:cubicBezTo>
                  <a:cubicBezTo>
                    <a:pt x="917" y="1548"/>
                    <a:pt x="1191" y="1286"/>
                    <a:pt x="1191" y="953"/>
                  </a:cubicBezTo>
                  <a:lnTo>
                    <a:pt x="1191" y="691"/>
                  </a:lnTo>
                  <a:cubicBezTo>
                    <a:pt x="1191" y="596"/>
                    <a:pt x="1108" y="524"/>
                    <a:pt x="1024" y="524"/>
                  </a:cubicBezTo>
                  <a:cubicBezTo>
                    <a:pt x="941" y="524"/>
                    <a:pt x="858" y="596"/>
                    <a:pt x="858" y="691"/>
                  </a:cubicBezTo>
                  <a:lnTo>
                    <a:pt x="858" y="953"/>
                  </a:lnTo>
                  <a:cubicBezTo>
                    <a:pt x="858" y="1108"/>
                    <a:pt x="739" y="1227"/>
                    <a:pt x="596" y="1227"/>
                  </a:cubicBezTo>
                  <a:cubicBezTo>
                    <a:pt x="441" y="1227"/>
                    <a:pt x="322" y="1108"/>
                    <a:pt x="322" y="953"/>
                  </a:cubicBezTo>
                  <a:lnTo>
                    <a:pt x="322" y="596"/>
                  </a:lnTo>
                  <a:cubicBezTo>
                    <a:pt x="322" y="453"/>
                    <a:pt x="441" y="334"/>
                    <a:pt x="596" y="334"/>
                  </a:cubicBezTo>
                  <a:cubicBezTo>
                    <a:pt x="679" y="334"/>
                    <a:pt x="763" y="262"/>
                    <a:pt x="763" y="167"/>
                  </a:cubicBezTo>
                  <a:cubicBezTo>
                    <a:pt x="763" y="84"/>
                    <a:pt x="679" y="0"/>
                    <a:pt x="5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3"/>
            <p:cNvSpPr/>
            <p:nvPr/>
          </p:nvSpPr>
          <p:spPr>
            <a:xfrm>
              <a:off x="1627315" y="3814144"/>
              <a:ext cx="37852" cy="49188"/>
            </a:xfrm>
            <a:custGeom>
              <a:avLst/>
              <a:gdLst/>
              <a:ahLst/>
              <a:cxnLst/>
              <a:rect l="l" t="t" r="r" b="b"/>
              <a:pathLst>
                <a:path w="1192" h="1549" extrusionOk="0">
                  <a:moveTo>
                    <a:pt x="596" y="0"/>
                  </a:moveTo>
                  <a:cubicBezTo>
                    <a:pt x="262" y="0"/>
                    <a:pt x="1" y="274"/>
                    <a:pt x="1" y="596"/>
                  </a:cubicBezTo>
                  <a:lnTo>
                    <a:pt x="1" y="953"/>
                  </a:lnTo>
                  <a:cubicBezTo>
                    <a:pt x="1" y="1286"/>
                    <a:pt x="262" y="1548"/>
                    <a:pt x="596" y="1548"/>
                  </a:cubicBezTo>
                  <a:cubicBezTo>
                    <a:pt x="917" y="1548"/>
                    <a:pt x="1191" y="1286"/>
                    <a:pt x="1191" y="953"/>
                  </a:cubicBezTo>
                  <a:lnTo>
                    <a:pt x="1191" y="691"/>
                  </a:lnTo>
                  <a:cubicBezTo>
                    <a:pt x="1191" y="596"/>
                    <a:pt x="1108" y="524"/>
                    <a:pt x="1024" y="524"/>
                  </a:cubicBezTo>
                  <a:cubicBezTo>
                    <a:pt x="929" y="524"/>
                    <a:pt x="858" y="596"/>
                    <a:pt x="858" y="691"/>
                  </a:cubicBezTo>
                  <a:lnTo>
                    <a:pt x="858" y="953"/>
                  </a:lnTo>
                  <a:cubicBezTo>
                    <a:pt x="858" y="1108"/>
                    <a:pt x="739" y="1227"/>
                    <a:pt x="596" y="1227"/>
                  </a:cubicBezTo>
                  <a:cubicBezTo>
                    <a:pt x="441" y="1227"/>
                    <a:pt x="322" y="1108"/>
                    <a:pt x="322" y="953"/>
                  </a:cubicBezTo>
                  <a:lnTo>
                    <a:pt x="322" y="596"/>
                  </a:lnTo>
                  <a:cubicBezTo>
                    <a:pt x="322" y="453"/>
                    <a:pt x="441" y="334"/>
                    <a:pt x="596" y="334"/>
                  </a:cubicBezTo>
                  <a:cubicBezTo>
                    <a:pt x="679" y="334"/>
                    <a:pt x="751" y="262"/>
                    <a:pt x="751" y="167"/>
                  </a:cubicBezTo>
                  <a:cubicBezTo>
                    <a:pt x="751" y="84"/>
                    <a:pt x="679" y="0"/>
                    <a:pt x="5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3"/>
            <p:cNvSpPr/>
            <p:nvPr/>
          </p:nvSpPr>
          <p:spPr>
            <a:xfrm>
              <a:off x="1525604" y="3908806"/>
              <a:ext cx="123305" cy="33152"/>
            </a:xfrm>
            <a:custGeom>
              <a:avLst/>
              <a:gdLst/>
              <a:ahLst/>
              <a:cxnLst/>
              <a:rect l="l" t="t" r="r" b="b"/>
              <a:pathLst>
                <a:path w="3883" h="1044" extrusionOk="0">
                  <a:moveTo>
                    <a:pt x="3714" y="0"/>
                  </a:moveTo>
                  <a:cubicBezTo>
                    <a:pt x="3669" y="0"/>
                    <a:pt x="3622" y="18"/>
                    <a:pt x="3585" y="55"/>
                  </a:cubicBezTo>
                  <a:cubicBezTo>
                    <a:pt x="3215" y="460"/>
                    <a:pt x="2596" y="710"/>
                    <a:pt x="1953" y="710"/>
                  </a:cubicBezTo>
                  <a:cubicBezTo>
                    <a:pt x="1299" y="710"/>
                    <a:pt x="679" y="472"/>
                    <a:pt x="310" y="55"/>
                  </a:cubicBezTo>
                  <a:cubicBezTo>
                    <a:pt x="278" y="23"/>
                    <a:pt x="231" y="4"/>
                    <a:pt x="183" y="4"/>
                  </a:cubicBezTo>
                  <a:cubicBezTo>
                    <a:pt x="144" y="4"/>
                    <a:pt x="104" y="17"/>
                    <a:pt x="72" y="43"/>
                  </a:cubicBezTo>
                  <a:cubicBezTo>
                    <a:pt x="13" y="103"/>
                    <a:pt x="1" y="210"/>
                    <a:pt x="60" y="282"/>
                  </a:cubicBezTo>
                  <a:cubicBezTo>
                    <a:pt x="489" y="758"/>
                    <a:pt x="1191" y="1044"/>
                    <a:pt x="1930" y="1044"/>
                  </a:cubicBezTo>
                  <a:cubicBezTo>
                    <a:pt x="2680" y="1044"/>
                    <a:pt x="3370" y="758"/>
                    <a:pt x="3811" y="282"/>
                  </a:cubicBezTo>
                  <a:cubicBezTo>
                    <a:pt x="3882" y="210"/>
                    <a:pt x="3882" y="103"/>
                    <a:pt x="3823" y="43"/>
                  </a:cubicBezTo>
                  <a:cubicBezTo>
                    <a:pt x="3794" y="15"/>
                    <a:pt x="3755" y="0"/>
                    <a:pt x="37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3"/>
            <p:cNvSpPr/>
            <p:nvPr/>
          </p:nvSpPr>
          <p:spPr>
            <a:xfrm>
              <a:off x="1408777" y="3680964"/>
              <a:ext cx="298338" cy="296528"/>
            </a:xfrm>
            <a:custGeom>
              <a:avLst/>
              <a:gdLst/>
              <a:ahLst/>
              <a:cxnLst/>
              <a:rect l="l" t="t" r="r" b="b"/>
              <a:pathLst>
                <a:path w="9395" h="9338" extrusionOk="0">
                  <a:moveTo>
                    <a:pt x="5655" y="0"/>
                  </a:moveTo>
                  <a:cubicBezTo>
                    <a:pt x="5592" y="0"/>
                    <a:pt x="5529" y="1"/>
                    <a:pt x="5466" y="3"/>
                  </a:cubicBezTo>
                  <a:cubicBezTo>
                    <a:pt x="4037" y="51"/>
                    <a:pt x="2692" y="622"/>
                    <a:pt x="1680" y="1634"/>
                  </a:cubicBezTo>
                  <a:cubicBezTo>
                    <a:pt x="667" y="2646"/>
                    <a:pt x="96" y="3992"/>
                    <a:pt x="48" y="5421"/>
                  </a:cubicBezTo>
                  <a:cubicBezTo>
                    <a:pt x="1" y="6849"/>
                    <a:pt x="489" y="8219"/>
                    <a:pt x="1429" y="9278"/>
                  </a:cubicBezTo>
                  <a:cubicBezTo>
                    <a:pt x="1465" y="9302"/>
                    <a:pt x="1501" y="9338"/>
                    <a:pt x="1549" y="9338"/>
                  </a:cubicBezTo>
                  <a:cubicBezTo>
                    <a:pt x="1596" y="9338"/>
                    <a:pt x="1620" y="9314"/>
                    <a:pt x="1656" y="9290"/>
                  </a:cubicBezTo>
                  <a:cubicBezTo>
                    <a:pt x="1727" y="9231"/>
                    <a:pt x="1727" y="9123"/>
                    <a:pt x="1668" y="9052"/>
                  </a:cubicBezTo>
                  <a:cubicBezTo>
                    <a:pt x="787" y="8052"/>
                    <a:pt x="310" y="6754"/>
                    <a:pt x="358" y="5421"/>
                  </a:cubicBezTo>
                  <a:cubicBezTo>
                    <a:pt x="406" y="4075"/>
                    <a:pt x="941" y="2813"/>
                    <a:pt x="1894" y="1861"/>
                  </a:cubicBezTo>
                  <a:cubicBezTo>
                    <a:pt x="2846" y="908"/>
                    <a:pt x="4108" y="360"/>
                    <a:pt x="5454" y="325"/>
                  </a:cubicBezTo>
                  <a:cubicBezTo>
                    <a:pt x="5500" y="323"/>
                    <a:pt x="5547" y="323"/>
                    <a:pt x="5594" y="323"/>
                  </a:cubicBezTo>
                  <a:cubicBezTo>
                    <a:pt x="6878" y="323"/>
                    <a:pt x="8120" y="796"/>
                    <a:pt x="9085" y="1634"/>
                  </a:cubicBezTo>
                  <a:cubicBezTo>
                    <a:pt x="9119" y="1663"/>
                    <a:pt x="9162" y="1678"/>
                    <a:pt x="9203" y="1678"/>
                  </a:cubicBezTo>
                  <a:cubicBezTo>
                    <a:pt x="9248" y="1678"/>
                    <a:pt x="9292" y="1660"/>
                    <a:pt x="9323" y="1623"/>
                  </a:cubicBezTo>
                  <a:cubicBezTo>
                    <a:pt x="9395" y="1551"/>
                    <a:pt x="9395" y="1444"/>
                    <a:pt x="9323" y="1384"/>
                  </a:cubicBezTo>
                  <a:cubicBezTo>
                    <a:pt x="8300" y="486"/>
                    <a:pt x="7004" y="0"/>
                    <a:pt x="56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3"/>
            <p:cNvSpPr/>
            <p:nvPr/>
          </p:nvSpPr>
          <p:spPr>
            <a:xfrm>
              <a:off x="1468508" y="3739075"/>
              <a:ext cx="297989" cy="297036"/>
            </a:xfrm>
            <a:custGeom>
              <a:avLst/>
              <a:gdLst/>
              <a:ahLst/>
              <a:cxnLst/>
              <a:rect l="l" t="t" r="r" b="b"/>
              <a:pathLst>
                <a:path w="9384" h="9354" extrusionOk="0">
                  <a:moveTo>
                    <a:pt x="7834" y="1"/>
                  </a:moveTo>
                  <a:cubicBezTo>
                    <a:pt x="7795" y="1"/>
                    <a:pt x="7754" y="15"/>
                    <a:pt x="7716" y="43"/>
                  </a:cubicBezTo>
                  <a:cubicBezTo>
                    <a:pt x="7645" y="102"/>
                    <a:pt x="7645" y="209"/>
                    <a:pt x="7704" y="281"/>
                  </a:cubicBezTo>
                  <a:cubicBezTo>
                    <a:pt x="8585" y="1281"/>
                    <a:pt x="9062" y="2579"/>
                    <a:pt x="9014" y="3912"/>
                  </a:cubicBezTo>
                  <a:cubicBezTo>
                    <a:pt x="8966" y="5257"/>
                    <a:pt x="8431" y="6520"/>
                    <a:pt x="7478" y="7472"/>
                  </a:cubicBezTo>
                  <a:cubicBezTo>
                    <a:pt x="6526" y="8425"/>
                    <a:pt x="5263" y="8972"/>
                    <a:pt x="3918" y="9008"/>
                  </a:cubicBezTo>
                  <a:cubicBezTo>
                    <a:pt x="3870" y="9009"/>
                    <a:pt x="3823" y="9010"/>
                    <a:pt x="3775" y="9010"/>
                  </a:cubicBezTo>
                  <a:cubicBezTo>
                    <a:pt x="2492" y="9010"/>
                    <a:pt x="1251" y="8548"/>
                    <a:pt x="299" y="7698"/>
                  </a:cubicBezTo>
                  <a:cubicBezTo>
                    <a:pt x="259" y="7670"/>
                    <a:pt x="216" y="7655"/>
                    <a:pt x="175" y="7655"/>
                  </a:cubicBezTo>
                  <a:cubicBezTo>
                    <a:pt x="130" y="7655"/>
                    <a:pt x="86" y="7673"/>
                    <a:pt x="49" y="7710"/>
                  </a:cubicBezTo>
                  <a:cubicBezTo>
                    <a:pt x="1" y="7782"/>
                    <a:pt x="1" y="7889"/>
                    <a:pt x="72" y="7948"/>
                  </a:cubicBezTo>
                  <a:cubicBezTo>
                    <a:pt x="1096" y="8853"/>
                    <a:pt x="2394" y="9353"/>
                    <a:pt x="3763" y="9353"/>
                  </a:cubicBezTo>
                  <a:lnTo>
                    <a:pt x="3930" y="9353"/>
                  </a:lnTo>
                  <a:cubicBezTo>
                    <a:pt x="5359" y="9306"/>
                    <a:pt x="6692" y="8722"/>
                    <a:pt x="7704" y="7710"/>
                  </a:cubicBezTo>
                  <a:cubicBezTo>
                    <a:pt x="8716" y="6698"/>
                    <a:pt x="9300" y="5365"/>
                    <a:pt x="9347" y="3936"/>
                  </a:cubicBezTo>
                  <a:cubicBezTo>
                    <a:pt x="9383" y="2507"/>
                    <a:pt x="8895" y="1126"/>
                    <a:pt x="7954" y="66"/>
                  </a:cubicBezTo>
                  <a:cubicBezTo>
                    <a:pt x="7922" y="21"/>
                    <a:pt x="7879" y="1"/>
                    <a:pt x="78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4" name="Google Shape;1144;p43"/>
          <p:cNvGrpSpPr/>
          <p:nvPr/>
        </p:nvGrpSpPr>
        <p:grpSpPr>
          <a:xfrm>
            <a:off x="5891842" y="3267837"/>
            <a:ext cx="364865" cy="324822"/>
            <a:chOff x="5765817" y="3227724"/>
            <a:chExt cx="364865" cy="324822"/>
          </a:xfrm>
        </p:grpSpPr>
        <p:sp>
          <p:nvSpPr>
            <p:cNvPr id="1145" name="Google Shape;1145;p43"/>
            <p:cNvSpPr/>
            <p:nvPr/>
          </p:nvSpPr>
          <p:spPr>
            <a:xfrm>
              <a:off x="5765817" y="3227724"/>
              <a:ext cx="364865" cy="324822"/>
            </a:xfrm>
            <a:custGeom>
              <a:avLst/>
              <a:gdLst/>
              <a:ahLst/>
              <a:cxnLst/>
              <a:rect l="l" t="t" r="r" b="b"/>
              <a:pathLst>
                <a:path w="11490" h="10229" extrusionOk="0">
                  <a:moveTo>
                    <a:pt x="8287" y="370"/>
                  </a:moveTo>
                  <a:cubicBezTo>
                    <a:pt x="9871" y="370"/>
                    <a:pt x="11157" y="1656"/>
                    <a:pt x="11157" y="3251"/>
                  </a:cubicBezTo>
                  <a:cubicBezTo>
                    <a:pt x="11133" y="4037"/>
                    <a:pt x="10847" y="4870"/>
                    <a:pt x="10299" y="5751"/>
                  </a:cubicBezTo>
                  <a:cubicBezTo>
                    <a:pt x="9847" y="6442"/>
                    <a:pt x="9216" y="7156"/>
                    <a:pt x="8418" y="7871"/>
                  </a:cubicBezTo>
                  <a:cubicBezTo>
                    <a:pt x="7263" y="8918"/>
                    <a:pt x="6084" y="9645"/>
                    <a:pt x="5763" y="9835"/>
                  </a:cubicBezTo>
                  <a:cubicBezTo>
                    <a:pt x="5430" y="9645"/>
                    <a:pt x="4251" y="8930"/>
                    <a:pt x="3096" y="7895"/>
                  </a:cubicBezTo>
                  <a:cubicBezTo>
                    <a:pt x="2310" y="7180"/>
                    <a:pt x="1667" y="6466"/>
                    <a:pt x="1215" y="5763"/>
                  </a:cubicBezTo>
                  <a:cubicBezTo>
                    <a:pt x="667" y="4894"/>
                    <a:pt x="381" y="4049"/>
                    <a:pt x="381" y="3251"/>
                  </a:cubicBezTo>
                  <a:cubicBezTo>
                    <a:pt x="381" y="1668"/>
                    <a:pt x="1667" y="370"/>
                    <a:pt x="3263" y="370"/>
                  </a:cubicBezTo>
                  <a:cubicBezTo>
                    <a:pt x="4191" y="370"/>
                    <a:pt x="5084" y="834"/>
                    <a:pt x="5620" y="1608"/>
                  </a:cubicBezTo>
                  <a:cubicBezTo>
                    <a:pt x="5656" y="1656"/>
                    <a:pt x="5715" y="1679"/>
                    <a:pt x="5775" y="1679"/>
                  </a:cubicBezTo>
                  <a:cubicBezTo>
                    <a:pt x="5834" y="1679"/>
                    <a:pt x="5894" y="1656"/>
                    <a:pt x="5918" y="1608"/>
                  </a:cubicBezTo>
                  <a:cubicBezTo>
                    <a:pt x="6454" y="834"/>
                    <a:pt x="7335" y="370"/>
                    <a:pt x="8287" y="370"/>
                  </a:cubicBezTo>
                  <a:close/>
                  <a:moveTo>
                    <a:pt x="3227" y="1"/>
                  </a:moveTo>
                  <a:cubicBezTo>
                    <a:pt x="1441" y="1"/>
                    <a:pt x="0" y="1441"/>
                    <a:pt x="0" y="3227"/>
                  </a:cubicBezTo>
                  <a:cubicBezTo>
                    <a:pt x="0" y="4108"/>
                    <a:pt x="298" y="5013"/>
                    <a:pt x="893" y="5942"/>
                  </a:cubicBezTo>
                  <a:cubicBezTo>
                    <a:pt x="1370" y="6668"/>
                    <a:pt x="2001" y="7418"/>
                    <a:pt x="2822" y="8145"/>
                  </a:cubicBezTo>
                  <a:cubicBezTo>
                    <a:pt x="4203" y="9383"/>
                    <a:pt x="5620" y="10181"/>
                    <a:pt x="5632" y="10192"/>
                  </a:cubicBezTo>
                  <a:cubicBezTo>
                    <a:pt x="5668" y="10216"/>
                    <a:pt x="5692" y="10228"/>
                    <a:pt x="5727" y="10228"/>
                  </a:cubicBezTo>
                  <a:cubicBezTo>
                    <a:pt x="5751" y="10228"/>
                    <a:pt x="5787" y="10216"/>
                    <a:pt x="5811" y="10192"/>
                  </a:cubicBezTo>
                  <a:cubicBezTo>
                    <a:pt x="5834" y="10181"/>
                    <a:pt x="7239" y="9395"/>
                    <a:pt x="8632" y="8145"/>
                  </a:cubicBezTo>
                  <a:cubicBezTo>
                    <a:pt x="9442" y="7418"/>
                    <a:pt x="10097" y="6668"/>
                    <a:pt x="10561" y="5942"/>
                  </a:cubicBezTo>
                  <a:cubicBezTo>
                    <a:pt x="11157" y="5013"/>
                    <a:pt x="11454" y="4108"/>
                    <a:pt x="11454" y="3227"/>
                  </a:cubicBezTo>
                  <a:cubicBezTo>
                    <a:pt x="11490" y="1441"/>
                    <a:pt x="10049" y="1"/>
                    <a:pt x="8263" y="1"/>
                  </a:cubicBezTo>
                  <a:cubicBezTo>
                    <a:pt x="7275" y="1"/>
                    <a:pt x="6358" y="453"/>
                    <a:pt x="5739" y="1203"/>
                  </a:cubicBezTo>
                  <a:cubicBezTo>
                    <a:pt x="5132" y="453"/>
                    <a:pt x="4203" y="1"/>
                    <a:pt x="3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3"/>
            <p:cNvSpPr/>
            <p:nvPr/>
          </p:nvSpPr>
          <p:spPr>
            <a:xfrm>
              <a:off x="6022144" y="3250429"/>
              <a:ext cx="85484" cy="84341"/>
            </a:xfrm>
            <a:custGeom>
              <a:avLst/>
              <a:gdLst/>
              <a:ahLst/>
              <a:cxnLst/>
              <a:rect l="l" t="t" r="r" b="b"/>
              <a:pathLst>
                <a:path w="2692" h="2656" extrusionOk="0">
                  <a:moveTo>
                    <a:pt x="191" y="0"/>
                  </a:moveTo>
                  <a:cubicBezTo>
                    <a:pt x="84" y="0"/>
                    <a:pt x="1" y="72"/>
                    <a:pt x="1" y="179"/>
                  </a:cubicBezTo>
                  <a:cubicBezTo>
                    <a:pt x="1" y="286"/>
                    <a:pt x="84" y="357"/>
                    <a:pt x="191" y="357"/>
                  </a:cubicBezTo>
                  <a:cubicBezTo>
                    <a:pt x="1346" y="357"/>
                    <a:pt x="2311" y="1310"/>
                    <a:pt x="2334" y="2477"/>
                  </a:cubicBezTo>
                  <a:cubicBezTo>
                    <a:pt x="2334" y="2572"/>
                    <a:pt x="2406" y="2655"/>
                    <a:pt x="2513" y="2655"/>
                  </a:cubicBezTo>
                  <a:cubicBezTo>
                    <a:pt x="2608" y="2655"/>
                    <a:pt x="2692" y="2560"/>
                    <a:pt x="2692" y="2477"/>
                  </a:cubicBezTo>
                  <a:cubicBezTo>
                    <a:pt x="2668" y="1107"/>
                    <a:pt x="1561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3"/>
            <p:cNvSpPr/>
            <p:nvPr/>
          </p:nvSpPr>
          <p:spPr>
            <a:xfrm>
              <a:off x="5862987" y="3250429"/>
              <a:ext cx="73386" cy="43504"/>
            </a:xfrm>
            <a:custGeom>
              <a:avLst/>
              <a:gdLst/>
              <a:ahLst/>
              <a:cxnLst/>
              <a:rect l="l" t="t" r="r" b="b"/>
              <a:pathLst>
                <a:path w="2311" h="1370" extrusionOk="0">
                  <a:moveTo>
                    <a:pt x="179" y="0"/>
                  </a:moveTo>
                  <a:cubicBezTo>
                    <a:pt x="72" y="0"/>
                    <a:pt x="0" y="72"/>
                    <a:pt x="0" y="179"/>
                  </a:cubicBezTo>
                  <a:cubicBezTo>
                    <a:pt x="0" y="286"/>
                    <a:pt x="72" y="357"/>
                    <a:pt x="179" y="357"/>
                  </a:cubicBezTo>
                  <a:cubicBezTo>
                    <a:pt x="881" y="357"/>
                    <a:pt x="1548" y="703"/>
                    <a:pt x="1953" y="1298"/>
                  </a:cubicBezTo>
                  <a:cubicBezTo>
                    <a:pt x="1989" y="1334"/>
                    <a:pt x="2036" y="1369"/>
                    <a:pt x="2108" y="1369"/>
                  </a:cubicBezTo>
                  <a:cubicBezTo>
                    <a:pt x="2131" y="1369"/>
                    <a:pt x="2179" y="1357"/>
                    <a:pt x="2203" y="1334"/>
                  </a:cubicBezTo>
                  <a:cubicBezTo>
                    <a:pt x="2286" y="1286"/>
                    <a:pt x="2310" y="1179"/>
                    <a:pt x="2251" y="1084"/>
                  </a:cubicBezTo>
                  <a:cubicBezTo>
                    <a:pt x="1786" y="405"/>
                    <a:pt x="1012" y="0"/>
                    <a:pt x="1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1">
            <a:extLst>
              <a:ext uri="{FF2B5EF4-FFF2-40B4-BE49-F238E27FC236}">
                <a16:creationId xmlns:a16="http://schemas.microsoft.com/office/drawing/2014/main" id="{F49E0B6E-49F6-4F17-9423-51E02D81F7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250" y="825273"/>
            <a:ext cx="8430750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id-ID" sz="1800" dirty="0"/>
              <a:t>Konsep </a:t>
            </a:r>
            <a:r>
              <a:rPr lang="id-ID" sz="1800" dirty="0" smtClean="0"/>
              <a:t>Teori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id-ID" sz="1800" dirty="0"/>
              <a:t>Autokorelasi mengukur sejauh mana nilai data pada waktu </a:t>
            </a:r>
            <a:r>
              <a:rPr lang="id-ID" sz="1800" i="1" dirty="0" smtClean="0"/>
              <a:t>t</a:t>
            </a:r>
            <a:r>
              <a:rPr lang="id-ID" sz="1800" dirty="0" smtClean="0"/>
              <a:t> </a:t>
            </a:r>
            <a:r>
              <a:rPr lang="id-ID" sz="1800" dirty="0"/>
              <a:t>berkorelasi dengan nilai sebelumnya pada waktu </a:t>
            </a:r>
            <a:r>
              <a:rPr lang="id-ID" sz="1800" i="1" dirty="0" smtClean="0"/>
              <a:t>t – k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id-ID" sz="1800" i="1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id-ID" sz="1800" dirty="0"/>
              <a:t>Hal ini membantu mendeteksi </a:t>
            </a:r>
            <a:r>
              <a:rPr lang="id-ID" sz="1800" b="1" dirty="0"/>
              <a:t>pola berulang atau tren jangka pendek</a:t>
            </a:r>
            <a:r>
              <a:rPr lang="id-ID" sz="1800" dirty="0"/>
              <a:t> dalam data deret waktu.</a:t>
            </a:r>
            <a:endParaRPr lang="id-ID" sz="1800" i="1" dirty="0" smtClean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id-ID" sz="1800" dirty="0" smtClean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id-ID" sz="1800" dirty="0"/>
              <a:t>Rumus</a:t>
            </a:r>
            <a:r>
              <a:rPr lang="id-ID" sz="1800" dirty="0" smtClean="0"/>
              <a:t>: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kumimoji="0" lang="id-ID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id-ID" altLang="en-US" sz="1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8076" t="43044" r="31603" b="47195"/>
          <a:stretch/>
        </p:blipFill>
        <p:spPr>
          <a:xfrm>
            <a:off x="1750553" y="2929014"/>
            <a:ext cx="2507991" cy="677646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4804930"/>
              </p:ext>
            </p:extLst>
          </p:nvPr>
        </p:nvGraphicFramePr>
        <p:xfrm>
          <a:off x="914123" y="3714368"/>
          <a:ext cx="7718424" cy="1219200"/>
        </p:xfrm>
        <a:graphic>
          <a:graphicData uri="http://schemas.openxmlformats.org/drawingml/2006/table">
            <a:tbl>
              <a:tblPr/>
              <a:tblGrid>
                <a:gridCol w="3859212">
                  <a:extLst>
                    <a:ext uri="{9D8B030D-6E8A-4147-A177-3AD203B41FA5}">
                      <a16:colId xmlns:a16="http://schemas.microsoft.com/office/drawing/2014/main" val="2397406213"/>
                    </a:ext>
                  </a:extLst>
                </a:gridCol>
                <a:gridCol w="3859212">
                  <a:extLst>
                    <a:ext uri="{9D8B030D-6E8A-4147-A177-3AD203B41FA5}">
                      <a16:colId xmlns:a16="http://schemas.microsoft.com/office/drawing/2014/main" val="2659649625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l"/>
                      <a:r>
                        <a:rPr lang="id-ID" sz="1400"/>
                        <a:t>Nilai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1400"/>
                        <a:t>Makna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283123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/>
                      <a:r>
                        <a:rPr lang="id-ID" sz="1400" dirty="0" smtClean="0"/>
                        <a:t>(</a:t>
                      </a:r>
                      <a:r>
                        <a:rPr lang="id-ID" sz="1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r</a:t>
                      </a:r>
                      <a:r>
                        <a:rPr lang="id-ID" sz="1400" b="0" i="0" u="none" strike="noStrike" cap="none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k</a:t>
                      </a:r>
                      <a:r>
                        <a:rPr lang="id-ID" sz="1400" dirty="0" smtClean="0"/>
                        <a:t> </a:t>
                      </a:r>
                      <a:r>
                        <a:rPr lang="id-ID" sz="1400" dirty="0"/>
                        <a:t>≈ 1 )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1400"/>
                        <a:t>Hubungan positif kuat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917645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/>
                      <a:r>
                        <a:rPr lang="id-ID" sz="1400" dirty="0" smtClean="0"/>
                        <a:t>(</a:t>
                      </a:r>
                      <a:r>
                        <a:rPr lang="id-ID" sz="1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r</a:t>
                      </a:r>
                      <a:r>
                        <a:rPr lang="id-ID" sz="1400" b="0" i="0" u="none" strike="noStrike" cap="none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k </a:t>
                      </a:r>
                      <a:r>
                        <a:rPr lang="id-ID" sz="1400" dirty="0" smtClean="0"/>
                        <a:t>≈ </a:t>
                      </a:r>
                      <a:r>
                        <a:rPr lang="id-ID" sz="1400" dirty="0"/>
                        <a:t>-1 )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1400"/>
                        <a:t>Hubungan negatif kuat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051122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/>
                      <a:r>
                        <a:rPr lang="id-ID" sz="1400" dirty="0" smtClean="0"/>
                        <a:t>(</a:t>
                      </a:r>
                      <a:r>
                        <a:rPr lang="id-ID" sz="1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r</a:t>
                      </a:r>
                      <a:r>
                        <a:rPr lang="id-ID" sz="1400" b="0" i="0" u="none" strike="noStrike" cap="none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k</a:t>
                      </a:r>
                      <a:r>
                        <a:rPr lang="id-ID" sz="1400" dirty="0" smtClean="0"/>
                        <a:t> </a:t>
                      </a:r>
                      <a:r>
                        <a:rPr lang="id-ID" sz="1400" dirty="0"/>
                        <a:t>≈ 0 )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1400" dirty="0"/>
                        <a:t>Tidak ada hubungan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07786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3569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i-FI" sz="1800" dirty="0"/>
              <a:t>Studi Kasus 2: Autokorelasi pada Data Penjualan</a:t>
            </a:r>
            <a:endParaRPr lang="id-ID" sz="1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642390"/>
              </p:ext>
            </p:extLst>
          </p:nvPr>
        </p:nvGraphicFramePr>
        <p:xfrm>
          <a:off x="1869983" y="1512549"/>
          <a:ext cx="3482194" cy="1967400"/>
        </p:xfrm>
        <a:graphic>
          <a:graphicData uri="http://schemas.openxmlformats.org/drawingml/2006/table">
            <a:tbl>
              <a:tblPr/>
              <a:tblGrid>
                <a:gridCol w="1741097">
                  <a:extLst>
                    <a:ext uri="{9D8B030D-6E8A-4147-A177-3AD203B41FA5}">
                      <a16:colId xmlns:a16="http://schemas.microsoft.com/office/drawing/2014/main" val="3901455189"/>
                    </a:ext>
                  </a:extLst>
                </a:gridCol>
                <a:gridCol w="1741097">
                  <a:extLst>
                    <a:ext uri="{9D8B030D-6E8A-4147-A177-3AD203B41FA5}">
                      <a16:colId xmlns:a16="http://schemas.microsoft.com/office/drawing/2014/main" val="42303708"/>
                    </a:ext>
                  </a:extLst>
                </a:gridCol>
              </a:tblGrid>
              <a:tr h="327900">
                <a:tc>
                  <a:txBody>
                    <a:bodyPr/>
                    <a:lstStyle/>
                    <a:p>
                      <a:pPr algn="l"/>
                      <a:r>
                        <a:rPr lang="id-ID" sz="1400" b="1" dirty="0"/>
                        <a:t>Bulan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d-ID" sz="14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X</a:t>
                      </a:r>
                      <a:r>
                        <a:rPr lang="id-ID" sz="1400" b="1" i="0" u="none" strike="noStrike" cap="none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t</a:t>
                      </a:r>
                      <a:endParaRPr lang="id-ID" sz="1400" b="1" i="0" u="none" strike="noStrike" cap="none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0784067"/>
                  </a:ext>
                </a:extLst>
              </a:tr>
              <a:tr h="327900">
                <a:tc>
                  <a:txBody>
                    <a:bodyPr/>
                    <a:lstStyle/>
                    <a:p>
                      <a:pPr algn="l"/>
                      <a:r>
                        <a:rPr lang="id-ID" sz="1400" dirty="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/>
                        <a:t>10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8477761"/>
                  </a:ext>
                </a:extLst>
              </a:tr>
              <a:tr h="327900">
                <a:tc>
                  <a:txBody>
                    <a:bodyPr/>
                    <a:lstStyle/>
                    <a:p>
                      <a:pPr algn="l"/>
                      <a:r>
                        <a:rPr lang="id-ID" sz="1400" dirty="0"/>
                        <a:t>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/>
                        <a:t>12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0648715"/>
                  </a:ext>
                </a:extLst>
              </a:tr>
              <a:tr h="327900">
                <a:tc>
                  <a:txBody>
                    <a:bodyPr/>
                    <a:lstStyle/>
                    <a:p>
                      <a:pPr algn="l"/>
                      <a:r>
                        <a:rPr lang="id-ID" sz="1400"/>
                        <a:t>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/>
                        <a:t>15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5762699"/>
                  </a:ext>
                </a:extLst>
              </a:tr>
              <a:tr h="327900">
                <a:tc>
                  <a:txBody>
                    <a:bodyPr/>
                    <a:lstStyle/>
                    <a:p>
                      <a:pPr algn="l"/>
                      <a:r>
                        <a:rPr lang="id-ID" sz="1400" dirty="0"/>
                        <a:t>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/>
                        <a:t>18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6038054"/>
                  </a:ext>
                </a:extLst>
              </a:tr>
              <a:tr h="327900">
                <a:tc>
                  <a:txBody>
                    <a:bodyPr/>
                    <a:lstStyle/>
                    <a:p>
                      <a:pPr algn="l"/>
                      <a:r>
                        <a:rPr lang="id-ID" sz="1400"/>
                        <a:t>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/>
                        <a:t>20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3759802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713225" y="1103936"/>
            <a:ext cx="36647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/>
              <a:t>Data penjualan bulanan (dalam juta rupiah):</a:t>
            </a:r>
          </a:p>
        </p:txBody>
      </p:sp>
    </p:spTree>
    <p:extLst>
      <p:ext uri="{BB962C8B-B14F-4D97-AF65-F5344CB8AC3E}">
        <p14:creationId xmlns:p14="http://schemas.microsoft.com/office/powerpoint/2010/main" val="4215398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6587" t="25571" r="30415" b="68026"/>
          <a:stretch/>
        </p:blipFill>
        <p:spPr>
          <a:xfrm>
            <a:off x="1080167" y="744874"/>
            <a:ext cx="3504858" cy="54890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88557" y="342218"/>
            <a:ext cx="25026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/>
              <a:t>Langkah 1: Hitung Rata-Rata</a:t>
            </a:r>
          </a:p>
        </p:txBody>
      </p:sp>
      <p:sp>
        <p:nvSpPr>
          <p:cNvPr id="5" name="Rectangle 4"/>
          <p:cNvSpPr/>
          <p:nvPr/>
        </p:nvSpPr>
        <p:spPr>
          <a:xfrm>
            <a:off x="988557" y="1571972"/>
            <a:ext cx="312777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/>
              <a:t>Langkah </a:t>
            </a:r>
            <a:r>
              <a:rPr lang="id-ID" dirty="0" smtClean="0"/>
              <a:t>2: Hitung </a:t>
            </a:r>
            <a:r>
              <a:rPr lang="id-ID" dirty="0"/>
              <a:t>Autokorelasi Lag</a:t>
            </a:r>
            <a:r>
              <a:rPr lang="id-ID" baseline="30000" dirty="0"/>
              <a:t>-1</a:t>
            </a:r>
            <a:endParaRPr lang="id-ID" dirty="0"/>
          </a:p>
          <a:p>
            <a:endParaRPr lang="id-ID" dirty="0"/>
          </a:p>
          <a:p>
            <a:r>
              <a:rPr lang="id-ID" dirty="0" smtClean="0"/>
              <a:t>Rumus : </a:t>
            </a:r>
            <a:endParaRPr lang="id-ID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48981" t="26641" r="31830" b="67321"/>
          <a:stretch/>
        </p:blipFill>
        <p:spPr>
          <a:xfrm>
            <a:off x="1903152" y="1885787"/>
            <a:ext cx="2400400" cy="4248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37377" t="17851" r="22378" b="47256"/>
          <a:stretch/>
        </p:blipFill>
        <p:spPr>
          <a:xfrm>
            <a:off x="1080166" y="2588828"/>
            <a:ext cx="5589081" cy="236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462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3225" y="605840"/>
            <a:ext cx="17572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/>
              <a:t>Interpretasi </a:t>
            </a:r>
            <a:r>
              <a:rPr lang="id-ID" dirty="0" smtClean="0"/>
              <a:t>Statistik</a:t>
            </a:r>
          </a:p>
          <a:p>
            <a:endParaRPr lang="id-ID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6726330"/>
              </p:ext>
            </p:extLst>
          </p:nvPr>
        </p:nvGraphicFramePr>
        <p:xfrm>
          <a:off x="947679" y="1026630"/>
          <a:ext cx="6501744" cy="1859280"/>
        </p:xfrm>
        <a:graphic>
          <a:graphicData uri="http://schemas.openxmlformats.org/drawingml/2006/table">
            <a:tbl>
              <a:tblPr/>
              <a:tblGrid>
                <a:gridCol w="2167248">
                  <a:extLst>
                    <a:ext uri="{9D8B030D-6E8A-4147-A177-3AD203B41FA5}">
                      <a16:colId xmlns:a16="http://schemas.microsoft.com/office/drawing/2014/main" val="992543005"/>
                    </a:ext>
                  </a:extLst>
                </a:gridCol>
                <a:gridCol w="2167248">
                  <a:extLst>
                    <a:ext uri="{9D8B030D-6E8A-4147-A177-3AD203B41FA5}">
                      <a16:colId xmlns:a16="http://schemas.microsoft.com/office/drawing/2014/main" val="763832025"/>
                    </a:ext>
                  </a:extLst>
                </a:gridCol>
                <a:gridCol w="2167248">
                  <a:extLst>
                    <a:ext uri="{9D8B030D-6E8A-4147-A177-3AD203B41FA5}">
                      <a16:colId xmlns:a16="http://schemas.microsoft.com/office/drawing/2014/main" val="4246659448"/>
                    </a:ext>
                  </a:extLst>
                </a:gridCol>
              </a:tblGrid>
              <a:tr h="294581">
                <a:tc>
                  <a:txBody>
                    <a:bodyPr/>
                    <a:lstStyle/>
                    <a:p>
                      <a:pPr algn="l"/>
                      <a:r>
                        <a:rPr lang="id-ID" dirty="0"/>
                        <a:t>Nilai </a:t>
                      </a:r>
                      <a:r>
                        <a:rPr lang="id-ID" dirty="0" smtClean="0"/>
                        <a:t>(</a:t>
                      </a:r>
                      <a:r>
                        <a:rPr lang="id-ID" sz="1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r</a:t>
                      </a:r>
                      <a:r>
                        <a:rPr lang="id-ID" sz="1400" b="0" i="0" u="none" strike="noStrike" cap="none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</a:t>
                      </a:r>
                      <a:r>
                        <a:rPr lang="id-ID" dirty="0" smtClean="0"/>
                        <a:t> </a:t>
                      </a:r>
                      <a:r>
                        <a:rPr lang="id-ID" dirty="0"/>
                        <a:t>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/>
                        <a:t>Kategori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/>
                        <a:t>Arti Umum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6566594"/>
                  </a:ext>
                </a:extLst>
              </a:tr>
              <a:tr h="294581">
                <a:tc>
                  <a:txBody>
                    <a:bodyPr/>
                    <a:lstStyle/>
                    <a:p>
                      <a:pPr algn="l"/>
                      <a:r>
                        <a:rPr lang="id-ID"/>
                        <a:t>0.0 – 0.3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/>
                        <a:t>Lemah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/>
                        <a:t>Hubungan antar waktu rendah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8450850"/>
                  </a:ext>
                </a:extLst>
              </a:tr>
              <a:tr h="500787">
                <a:tc>
                  <a:txBody>
                    <a:bodyPr/>
                    <a:lstStyle/>
                    <a:p>
                      <a:pPr algn="l"/>
                      <a:r>
                        <a:rPr lang="id-ID" dirty="0"/>
                        <a:t>0.3 – 0.7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/>
                        <a:t>Sedang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/>
                        <a:t>Hubungan antar waktu moderat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9072873"/>
                  </a:ext>
                </a:extLst>
              </a:tr>
              <a:tr h="500787">
                <a:tc>
                  <a:txBody>
                    <a:bodyPr/>
                    <a:lstStyle/>
                    <a:p>
                      <a:pPr algn="l"/>
                      <a:r>
                        <a:rPr lang="id-ID"/>
                        <a:t>0.7 – 1.0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/>
                        <a:t>Kuat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dirty="0"/>
                        <a:t>Hubungan antar waktu sangat tinggi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240827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947678" y="3133596"/>
            <a:ext cx="778526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 smtClean="0"/>
              <a:t>Kesimpulan : </a:t>
            </a:r>
          </a:p>
          <a:p>
            <a:r>
              <a:rPr lang="id-ID" dirty="0" smtClean="0"/>
              <a:t>Dengan </a:t>
            </a:r>
            <a:r>
              <a:rPr lang="id-ID" dirty="0"/>
              <a:t>hasil </a:t>
            </a:r>
            <a:r>
              <a:rPr lang="id-ID" dirty="0">
                <a:solidFill>
                  <a:schemeClr val="tx1"/>
                </a:solidFill>
              </a:rPr>
              <a:t>r</a:t>
            </a:r>
            <a:r>
              <a:rPr lang="id-ID" baseline="-25000" dirty="0">
                <a:solidFill>
                  <a:schemeClr val="tx1"/>
                </a:solidFill>
              </a:rPr>
              <a:t>1</a:t>
            </a:r>
            <a:r>
              <a:rPr lang="id-ID" dirty="0"/>
              <a:t> </a:t>
            </a:r>
            <a:r>
              <a:rPr lang="id-ID" dirty="0" smtClean="0"/>
              <a:t>=0.44</a:t>
            </a:r>
          </a:p>
          <a:p>
            <a:r>
              <a:rPr lang="id-ID" b="1" dirty="0" smtClean="0"/>
              <a:t>Maka hubungan </a:t>
            </a:r>
            <a:r>
              <a:rPr lang="id-ID" b="1" dirty="0"/>
              <a:t>moderat dan positif</a:t>
            </a:r>
            <a:r>
              <a:rPr lang="id-ID" dirty="0"/>
              <a:t> antara penjualan bulan ini dan bulan sebelumnya.</a:t>
            </a:r>
          </a:p>
        </p:txBody>
      </p:sp>
    </p:spTree>
    <p:extLst>
      <p:ext uri="{BB962C8B-B14F-4D97-AF65-F5344CB8AC3E}">
        <p14:creationId xmlns:p14="http://schemas.microsoft.com/office/powerpoint/2010/main" val="1216787540"/>
      </p:ext>
    </p:extLst>
  </p:cSld>
  <p:clrMapOvr>
    <a:masterClrMapping/>
  </p:clrMapOvr>
</p:sld>
</file>

<file path=ppt/theme/theme1.xml><?xml version="1.0" encoding="utf-8"?>
<a:theme xmlns:a="http://schemas.openxmlformats.org/drawingml/2006/main" name="Demand Generation Infographics by Slidesgo">
  <a:themeElements>
    <a:clrScheme name="Simple Light">
      <a:dk1>
        <a:srgbClr val="000000"/>
      </a:dk1>
      <a:lt1>
        <a:srgbClr val="839788"/>
      </a:lt1>
      <a:dk2>
        <a:srgbClr val="B4A7D6"/>
      </a:dk2>
      <a:lt2>
        <a:srgbClr val="BAA898"/>
      </a:lt2>
      <a:accent1>
        <a:srgbClr val="A6808C"/>
      </a:accent1>
      <a:accent2>
        <a:srgbClr val="9BABB9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923</TotalTime>
  <Words>410</Words>
  <Application>Microsoft Office PowerPoint</Application>
  <PresentationFormat>On-screen Show (16:9)</PresentationFormat>
  <Paragraphs>92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Roboto</vt:lpstr>
      <vt:lpstr>Arial</vt:lpstr>
      <vt:lpstr>Wingdings</vt:lpstr>
      <vt:lpstr>Fira Sans Extra Condensed SemiBold</vt:lpstr>
      <vt:lpstr>Fira Sans Extra Condensed</vt:lpstr>
      <vt:lpstr>Demand Generation Infographics by Slidesgo</vt:lpstr>
      <vt:lpstr>Analisis Statistik Dasar, Autokorelasi, dan Uji Stasioneritas</vt:lpstr>
      <vt:lpstr>Tujuan Pembelajaran</vt:lpstr>
      <vt:lpstr>1. Statistik Dasar dalam Analisis Deret Waktu</vt:lpstr>
      <vt:lpstr>Studi Kasus 1 : Statistik Deskriptif Penjualan Bulanan </vt:lpstr>
      <vt:lpstr>PowerPoint Presentation</vt:lpstr>
      <vt:lpstr>2. Autokorelasi dan Fungsi Autokorelasi (ACF)</vt:lpstr>
      <vt:lpstr>Studi Kasus 2: Autokorelasi pada Data Penjualan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Konsep dasar Deret Waktu</dc:title>
  <dc:creator>DARMAJAYA</dc:creator>
  <cp:lastModifiedBy>Windows User</cp:lastModifiedBy>
  <cp:revision>29</cp:revision>
  <dcterms:modified xsi:type="dcterms:W3CDTF">2025-10-30T09:27:55Z</dcterms:modified>
</cp:coreProperties>
</file>