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2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3" r:id="rId4"/>
    <p:sldId id="264" r:id="rId5"/>
    <p:sldId id="265" r:id="rId6"/>
    <p:sldId id="268" r:id="rId7"/>
    <p:sldId id="266" r:id="rId8"/>
    <p:sldId id="269" r:id="rId9"/>
    <p:sldId id="262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424D"/>
    <a:srgbClr val="5B8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19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4B6B1-5441-9644-AE1C-BB7EA5DBA264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00CC7-81E2-B842-8904-673E097487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66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78819-472C-A14B-95BF-39C94BA106B2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F38C2-4548-F541-8261-4C1D96E7A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87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F38C2-4548-F541-8261-4C1D96E7A16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71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F7A8E40-6D0B-4BF7-9175-D28370F8D0AD}" type="slidenum">
              <a:rPr lang="el-GR" altLang="en-US" sz="1300"/>
              <a:pPr eaLnBrk="1" hangingPunct="1"/>
              <a:t>2</a:t>
            </a:fld>
            <a:endParaRPr lang="el-GR" altLang="en-US" sz="130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8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F7A8E40-6D0B-4BF7-9175-D28370F8D0AD}" type="slidenum">
              <a:rPr lang="el-GR" altLang="en-US" sz="1300"/>
              <a:pPr eaLnBrk="1" hangingPunct="1"/>
              <a:t>3</a:t>
            </a:fld>
            <a:endParaRPr lang="el-GR" altLang="en-US" sz="130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8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F7A8E40-6D0B-4BF7-9175-D28370F8D0AD}" type="slidenum">
              <a:rPr lang="el-GR" altLang="en-US" sz="1300"/>
              <a:pPr eaLnBrk="1" hangingPunct="1"/>
              <a:t>4</a:t>
            </a:fld>
            <a:endParaRPr lang="el-GR" altLang="en-US" sz="130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8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F7A8E40-6D0B-4BF7-9175-D28370F8D0AD}" type="slidenum">
              <a:rPr lang="el-GR" altLang="en-US" sz="1300"/>
              <a:pPr eaLnBrk="1" hangingPunct="1"/>
              <a:t>5</a:t>
            </a:fld>
            <a:endParaRPr lang="el-GR" altLang="en-US" sz="130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8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D492-2BC6-F348-9965-EC1D86DF5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70207B-D522-9843-9370-2EDD2ED326F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87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Presentation title - </a:t>
            </a:r>
            <a:fld id="{DA4E4A1D-F72B-1945-8E69-DB563647006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68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D492-2BC6-F348-9965-EC1D86DF5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3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F2747F-ECC4-BB44-B379-DEBCDE6D055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413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6C1ACB-37F4-2E4E-A02F-3AD2C3500E5B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59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BC9741-E27D-6644-A29C-7357B3CA2856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948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6FC00-01EB-8C4B-8EBA-327D665853C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25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4B30A-E151-554F-9F57-FEC60EAD6DEE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57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5AC9E-F104-7046-909E-B47A8243FEC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0812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9DDB79-4A56-9B43-9E32-8AACDB1BCC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58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CD492-2BC6-F348-9965-EC1D86DF57A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457200" y="1417638"/>
            <a:ext cx="8217026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27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json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07136" y="4758266"/>
            <a:ext cx="8142341" cy="863601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JSON: JavaScript Object Notation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49164" y="5684838"/>
            <a:ext cx="4652963" cy="859723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Sampath Jayarathna</a:t>
            </a:r>
          </a:p>
          <a:p>
            <a:pPr eaLnBrk="1" hangingPunct="1"/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 Poly Pomona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48" y="186612"/>
            <a:ext cx="8360229" cy="37052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smtClean="0"/>
              <a:t>JSON as an XML Alternative</a:t>
            </a:r>
            <a:endParaRPr lang="el-GR" altLang="en-US" sz="4400" smtClean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667" y="1535113"/>
            <a:ext cx="7980363" cy="4824412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dirty="0" smtClean="0"/>
              <a:t>JSON </a:t>
            </a:r>
            <a:r>
              <a:rPr lang="en-US" altLang="en-US" dirty="0" smtClean="0"/>
              <a:t>= JavaScript Object Notation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dirty="0" smtClean="0"/>
              <a:t>It’s really language independent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dirty="0" smtClean="0"/>
              <a:t>most programming languages can easily read it and instantiate objects or some other data structure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JSON is a light-weight alternative to XML for </a:t>
            </a:r>
            <a:r>
              <a:rPr lang="en-US" altLang="en-US" dirty="0" smtClean="0"/>
              <a:t>data-interchange</a:t>
            </a:r>
            <a:endParaRPr lang="en-US" altLang="en-US" dirty="0" smtClean="0"/>
          </a:p>
          <a:p>
            <a:pPr eaLnBrk="1" hangingPunct="1">
              <a:lnSpc>
                <a:spcPct val="120000"/>
              </a:lnSpc>
            </a:pPr>
            <a:r>
              <a:rPr lang="en-US" altLang="en-US" dirty="0" smtClean="0"/>
              <a:t>Started </a:t>
            </a:r>
            <a:r>
              <a:rPr lang="en-US" altLang="en-US" dirty="0" smtClean="0"/>
              <a:t>gaining tracking ~2006 and now widely used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dirty="0" smtClean="0">
                <a:hlinkClick r:id="rId3"/>
              </a:rPr>
              <a:t>http://json.org/</a:t>
            </a:r>
            <a:r>
              <a:rPr lang="en-US" altLang="en-US" dirty="0" smtClean="0"/>
              <a:t> has more information</a:t>
            </a:r>
          </a:p>
          <a:p>
            <a:pPr eaLnBrk="1" hangingPunct="1">
              <a:lnSpc>
                <a:spcPct val="120000"/>
              </a:lnSpc>
            </a:pPr>
            <a:endParaRPr lang="el-G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1146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 smtClean="0"/>
              <a:t>JSON Data – A name and a value</a:t>
            </a:r>
            <a:endParaRPr lang="el-GR" altLang="en-US" sz="3200" dirty="0" smtClean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667" y="1535113"/>
            <a:ext cx="7980363" cy="48244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name/value pair consists of a field name (in double quotes), followed by a colon, followed by a </a:t>
            </a:r>
            <a:r>
              <a:rPr lang="en-US" dirty="0" smtClean="0"/>
              <a:t>value</a:t>
            </a:r>
          </a:p>
          <a:p>
            <a:r>
              <a:rPr lang="en-US" dirty="0" smtClean="0"/>
              <a:t>Unordered </a:t>
            </a:r>
            <a:r>
              <a:rPr lang="en-US" dirty="0"/>
              <a:t>sets of name/value pairs</a:t>
            </a:r>
          </a:p>
          <a:p>
            <a:r>
              <a:rPr lang="es-ES_tradnl" dirty="0" err="1" smtClean="0"/>
              <a:t>Begins</a:t>
            </a:r>
            <a:r>
              <a:rPr lang="es-ES_tradnl" dirty="0" smtClean="0"/>
              <a:t> </a:t>
            </a:r>
            <a:r>
              <a:rPr lang="es-ES_tradnl" dirty="0" err="1"/>
              <a:t>with</a:t>
            </a:r>
            <a:r>
              <a:rPr lang="es-ES_tradnl" dirty="0"/>
              <a:t> </a:t>
            </a:r>
            <a:r>
              <a:rPr lang="es-ES_tradnl" b="1" dirty="0">
                <a:solidFill>
                  <a:srgbClr val="C00000"/>
                </a:solidFill>
              </a:rPr>
              <a:t>{</a:t>
            </a:r>
            <a:r>
              <a:rPr lang="es-ES_tradnl" b="1" dirty="0"/>
              <a:t> </a:t>
            </a:r>
            <a:r>
              <a:rPr lang="es-ES_tradnl" dirty="0"/>
              <a:t>(</a:t>
            </a:r>
            <a:r>
              <a:rPr lang="es-ES_tradnl" dirty="0" err="1"/>
              <a:t>left</a:t>
            </a:r>
            <a:r>
              <a:rPr lang="es-ES_tradnl" dirty="0"/>
              <a:t> </a:t>
            </a:r>
            <a:r>
              <a:rPr lang="es-ES_tradnl" dirty="0" err="1"/>
              <a:t>brace</a:t>
            </a:r>
            <a:r>
              <a:rPr lang="es-ES_tradnl" dirty="0"/>
              <a:t>)</a:t>
            </a:r>
          </a:p>
          <a:p>
            <a:r>
              <a:rPr lang="es-ES_tradnl" dirty="0" err="1" smtClean="0"/>
              <a:t>Ends</a:t>
            </a:r>
            <a:r>
              <a:rPr lang="es-ES_tradnl" dirty="0" smtClean="0"/>
              <a:t> </a:t>
            </a:r>
            <a:r>
              <a:rPr lang="es-ES_tradnl" dirty="0" err="1"/>
              <a:t>with</a:t>
            </a:r>
            <a:r>
              <a:rPr lang="es-ES_tradnl" dirty="0"/>
              <a:t> </a:t>
            </a:r>
            <a:r>
              <a:rPr lang="es-ES_tradnl" b="1" dirty="0">
                <a:solidFill>
                  <a:srgbClr val="C00000"/>
                </a:solidFill>
              </a:rPr>
              <a:t>}</a:t>
            </a:r>
            <a:r>
              <a:rPr lang="es-ES_tradnl" b="1" dirty="0"/>
              <a:t> </a:t>
            </a:r>
            <a:r>
              <a:rPr lang="es-ES_tradnl" dirty="0"/>
              <a:t>(</a:t>
            </a:r>
            <a:r>
              <a:rPr lang="es-ES_tradnl" dirty="0" err="1"/>
              <a:t>right</a:t>
            </a:r>
            <a:r>
              <a:rPr lang="es-ES_tradnl" dirty="0"/>
              <a:t> </a:t>
            </a:r>
            <a:r>
              <a:rPr lang="es-ES_tradnl" dirty="0" err="1"/>
              <a:t>brace</a:t>
            </a:r>
            <a:r>
              <a:rPr lang="es-ES_tradnl" dirty="0"/>
              <a:t>)</a:t>
            </a:r>
          </a:p>
          <a:p>
            <a:r>
              <a:rPr lang="en-US" dirty="0" smtClean="0"/>
              <a:t>Each </a:t>
            </a:r>
            <a:r>
              <a:rPr lang="en-US" dirty="0"/>
              <a:t>name is followed by </a:t>
            </a:r>
            <a:r>
              <a:rPr lang="en-US" b="1" dirty="0">
                <a:solidFill>
                  <a:srgbClr val="C00000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(colon)</a:t>
            </a:r>
          </a:p>
          <a:p>
            <a:r>
              <a:rPr lang="en-US" dirty="0" smtClean="0"/>
              <a:t>Name/value </a:t>
            </a:r>
            <a:r>
              <a:rPr lang="en-US" dirty="0"/>
              <a:t>pairs are separated by </a:t>
            </a:r>
            <a:r>
              <a:rPr lang="en-US" b="1" dirty="0">
                <a:solidFill>
                  <a:srgbClr val="C00000"/>
                </a:solidFill>
              </a:rPr>
              <a:t>,</a:t>
            </a:r>
            <a:r>
              <a:rPr lang="en-US" b="1" dirty="0"/>
              <a:t> </a:t>
            </a:r>
            <a:r>
              <a:rPr lang="en-US" dirty="0"/>
              <a:t>(comma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altLang="en-US" dirty="0"/>
          </a:p>
          <a:p>
            <a:pPr marL="457200" lvl="6" indent="0">
              <a:buNone/>
            </a:pPr>
            <a:r>
              <a:rPr lang="es-ES_tradnl" sz="1850" dirty="0"/>
              <a:t>{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employee_id</a:t>
            </a:r>
            <a:r>
              <a:rPr lang="es-ES_tradnl" sz="1850" dirty="0"/>
              <a:t>": 1234567,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name</a:t>
            </a:r>
            <a:r>
              <a:rPr lang="es-ES_tradnl" sz="1850" dirty="0"/>
              <a:t>": "Jeff Fox",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hire_date</a:t>
            </a:r>
            <a:r>
              <a:rPr lang="es-ES_tradnl" sz="1850" dirty="0"/>
              <a:t>": "1/1/2013",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location</a:t>
            </a:r>
            <a:r>
              <a:rPr lang="es-ES_tradnl" sz="1850" dirty="0"/>
              <a:t>": "Norwalk, CT",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consultant</a:t>
            </a:r>
            <a:r>
              <a:rPr lang="es-ES_tradnl" sz="1850" dirty="0"/>
              <a:t>": false</a:t>
            </a:r>
          </a:p>
          <a:p>
            <a:pPr marL="457200" lvl="6" indent="0">
              <a:buNone/>
            </a:pPr>
            <a:r>
              <a:rPr lang="es-ES_tradnl" sz="1850" dirty="0"/>
              <a:t>}</a:t>
            </a:r>
            <a:endParaRPr lang="el-GR" altLang="en-US" sz="185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629" y="4608513"/>
            <a:ext cx="49371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3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 smtClean="0"/>
              <a:t>JSON Data – A name and a value</a:t>
            </a:r>
            <a:endParaRPr lang="el-GR" altLang="en-US" sz="3200" dirty="0" smtClean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667" y="1535113"/>
            <a:ext cx="7980363" cy="48244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JSON, </a:t>
            </a:r>
            <a:r>
              <a:rPr lang="en-US" i="1" dirty="0"/>
              <a:t>values</a:t>
            </a:r>
            <a:r>
              <a:rPr lang="en-US" dirty="0"/>
              <a:t> must be one of the following data types:</a:t>
            </a:r>
          </a:p>
          <a:p>
            <a:r>
              <a:rPr lang="en-US" dirty="0"/>
              <a:t>a string</a:t>
            </a:r>
          </a:p>
          <a:p>
            <a:r>
              <a:rPr lang="en-US" dirty="0"/>
              <a:t>a number</a:t>
            </a:r>
          </a:p>
          <a:p>
            <a:r>
              <a:rPr lang="en-US" dirty="0"/>
              <a:t>an object (JSON object)</a:t>
            </a:r>
          </a:p>
          <a:p>
            <a:r>
              <a:rPr lang="en-US" dirty="0"/>
              <a:t>an array</a:t>
            </a:r>
          </a:p>
          <a:p>
            <a:r>
              <a:rPr lang="en-US" dirty="0"/>
              <a:t>a </a:t>
            </a:r>
            <a:r>
              <a:rPr lang="en-US" dirty="0" err="1"/>
              <a:t>boolean</a:t>
            </a:r>
            <a:endParaRPr lang="en-US" dirty="0"/>
          </a:p>
          <a:p>
            <a:r>
              <a:rPr lang="en-US" dirty="0"/>
              <a:t>null</a:t>
            </a:r>
          </a:p>
          <a:p>
            <a:pPr marL="0" indent="0">
              <a:buNone/>
            </a:pPr>
            <a:endParaRPr lang="en-US" altLang="en-US" dirty="0"/>
          </a:p>
          <a:p>
            <a:pPr marL="457200" lvl="6" indent="0">
              <a:buNone/>
            </a:pPr>
            <a:r>
              <a:rPr lang="es-ES_tradnl" sz="1850" dirty="0"/>
              <a:t>{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employee_id</a:t>
            </a:r>
            <a:r>
              <a:rPr lang="es-ES_tradnl" sz="1850" dirty="0"/>
              <a:t>": 1234567,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name</a:t>
            </a:r>
            <a:r>
              <a:rPr lang="es-ES_tradnl" sz="1850" dirty="0"/>
              <a:t>": "Jeff Fox",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hire_date</a:t>
            </a:r>
            <a:r>
              <a:rPr lang="es-ES_tradnl" sz="1850" dirty="0"/>
              <a:t>": "1/1/2013",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location</a:t>
            </a:r>
            <a:r>
              <a:rPr lang="es-ES_tradnl" sz="1850" dirty="0"/>
              <a:t>": "Norwalk, CT",</a:t>
            </a:r>
          </a:p>
          <a:p>
            <a:pPr marL="457200" lvl="6" indent="0">
              <a:buNone/>
            </a:pPr>
            <a:r>
              <a:rPr lang="es-ES_tradnl" sz="1850" dirty="0"/>
              <a:t>"</a:t>
            </a:r>
            <a:r>
              <a:rPr lang="es-ES_tradnl" sz="1850" dirty="0" err="1"/>
              <a:t>consultant</a:t>
            </a:r>
            <a:r>
              <a:rPr lang="es-ES_tradnl" sz="1850" dirty="0"/>
              <a:t>": false</a:t>
            </a:r>
          </a:p>
          <a:p>
            <a:pPr marL="457200" lvl="6" indent="0">
              <a:buNone/>
            </a:pPr>
            <a:r>
              <a:rPr lang="es-ES_tradnl" sz="1850" dirty="0"/>
              <a:t>}</a:t>
            </a:r>
            <a:endParaRPr lang="el-GR" altLang="en-US" sz="185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637" y="2355851"/>
            <a:ext cx="4938713" cy="229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244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 smtClean="0"/>
              <a:t>JSON Data – A name and a value</a:t>
            </a:r>
            <a:endParaRPr lang="el-GR" altLang="en-US" sz="3200" dirty="0" smtClean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667" y="1535112"/>
            <a:ext cx="8534400" cy="5094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Strings in JSON must be written in double quotes</a:t>
            </a:r>
            <a:r>
              <a:rPr lang="en-US" dirty="0" smtClean="0"/>
              <a:t>.</a:t>
            </a:r>
          </a:p>
          <a:p>
            <a:pPr marL="1371600" lvl="4" indent="0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{ "</a:t>
            </a:r>
            <a:r>
              <a:rPr lang="en-US" sz="2400" dirty="0" err="1" smtClean="0">
                <a:solidFill>
                  <a:srgbClr val="C00000"/>
                </a:solidFill>
              </a:rPr>
              <a:t>name":"John</a:t>
            </a:r>
            <a:r>
              <a:rPr lang="en-US" sz="2400" dirty="0" smtClean="0">
                <a:solidFill>
                  <a:srgbClr val="C00000"/>
                </a:solidFill>
              </a:rPr>
              <a:t>" }</a:t>
            </a:r>
          </a:p>
          <a:p>
            <a:pPr marL="1371600" lvl="4" indent="0"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en-US" dirty="0"/>
              <a:t>Numbers in JSON must be an integer or a floating point</a:t>
            </a:r>
            <a:r>
              <a:rPr lang="en-US" dirty="0" smtClean="0"/>
              <a:t>.</a:t>
            </a:r>
          </a:p>
          <a:p>
            <a:pPr marL="0" lvl="4" indent="0">
              <a:spcBef>
                <a:spcPts val="75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</a:t>
            </a:r>
            <a:r>
              <a:rPr lang="en-US" sz="2400" dirty="0">
                <a:solidFill>
                  <a:srgbClr val="C00000"/>
                </a:solidFill>
              </a:rPr>
              <a:t>{ "age":30 </a:t>
            </a:r>
            <a:r>
              <a:rPr lang="en-US" sz="2400" dirty="0" smtClean="0">
                <a:solidFill>
                  <a:srgbClr val="C00000"/>
                </a:solidFill>
              </a:rPr>
              <a:t>}</a:t>
            </a:r>
          </a:p>
          <a:p>
            <a:pPr marL="0" lvl="4" indent="0">
              <a:spcBef>
                <a:spcPts val="750"/>
              </a:spcBef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en-US" dirty="0"/>
              <a:t>Values in JSON can be objects</a:t>
            </a:r>
            <a:r>
              <a:rPr lang="en-US" dirty="0" smtClean="0"/>
              <a:t>.</a:t>
            </a:r>
          </a:p>
          <a:p>
            <a:pPr marL="1312863" indent="0">
              <a:buNone/>
            </a:pPr>
            <a:r>
              <a:rPr lang="en-US" sz="2000" dirty="0">
                <a:solidFill>
                  <a:srgbClr val="C00000"/>
                </a:solidFill>
              </a:rPr>
              <a:t>{</a:t>
            </a:r>
            <a:br>
              <a:rPr lang="en-US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"employee":{ "</a:t>
            </a:r>
            <a:r>
              <a:rPr lang="en-US" sz="2000" dirty="0" err="1">
                <a:solidFill>
                  <a:srgbClr val="C00000"/>
                </a:solidFill>
              </a:rPr>
              <a:t>name":"John</a:t>
            </a:r>
            <a:r>
              <a:rPr lang="en-US" sz="2000" dirty="0">
                <a:solidFill>
                  <a:srgbClr val="C00000"/>
                </a:solidFill>
              </a:rPr>
              <a:t>", "age":30, "</a:t>
            </a:r>
            <a:r>
              <a:rPr lang="en-US" sz="2000" dirty="0" err="1">
                <a:solidFill>
                  <a:srgbClr val="C00000"/>
                </a:solidFill>
              </a:rPr>
              <a:t>city":"New</a:t>
            </a:r>
            <a:r>
              <a:rPr lang="en-US" sz="2000" dirty="0">
                <a:solidFill>
                  <a:srgbClr val="C00000"/>
                </a:solidFill>
              </a:rPr>
              <a:t> York" }</a:t>
            </a:r>
            <a:br>
              <a:rPr lang="en-US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}</a:t>
            </a:r>
          </a:p>
          <a:p>
            <a:endParaRPr lang="en-US" dirty="0" smtClean="0"/>
          </a:p>
          <a:p>
            <a:r>
              <a:rPr lang="en-US" dirty="0"/>
              <a:t>Values in JSON can be arrays</a:t>
            </a:r>
            <a:r>
              <a:rPr lang="en-US" dirty="0" smtClean="0"/>
              <a:t>.</a:t>
            </a:r>
          </a:p>
          <a:p>
            <a:pPr marL="1312863" indent="0">
              <a:buNone/>
            </a:pPr>
            <a:r>
              <a:rPr lang="en-US" sz="2200" dirty="0">
                <a:solidFill>
                  <a:srgbClr val="C00000"/>
                </a:solidFill>
              </a:rPr>
              <a:t>{</a:t>
            </a:r>
            <a:br>
              <a:rPr lang="en-US" sz="2200" dirty="0">
                <a:solidFill>
                  <a:srgbClr val="C00000"/>
                </a:solidFill>
              </a:rPr>
            </a:br>
            <a:r>
              <a:rPr lang="en-US" sz="2200" dirty="0">
                <a:solidFill>
                  <a:srgbClr val="C00000"/>
                </a:solidFill>
              </a:rPr>
              <a:t>"employees":[ "John", "Anna", "Peter" ]</a:t>
            </a:r>
            <a:br>
              <a:rPr lang="en-US" sz="2200" dirty="0">
                <a:solidFill>
                  <a:srgbClr val="C00000"/>
                </a:solidFill>
              </a:rPr>
            </a:br>
            <a:r>
              <a:rPr lang="en-US" sz="2200" dirty="0" smtClean="0">
                <a:solidFill>
                  <a:srgbClr val="C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3203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Another example: </a:t>
            </a:r>
            <a:r>
              <a:rPr lang="en-US" altLang="en-US" dirty="0" smtClean="0"/>
              <a:t>XML vs JSON</a:t>
            </a:r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28650" y="1690689"/>
            <a:ext cx="813435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1600" dirty="0">
                <a:solidFill>
                  <a:srgbClr val="C00000"/>
                </a:solidFill>
                <a:latin typeface="Trebuchet MS" pitchFamily="34" charset="0"/>
              </a:rPr>
              <a:t>&lt;?xml version="1.0"?&gt;</a:t>
            </a:r>
          </a:p>
          <a:p>
            <a:r>
              <a:rPr lang="en-US" sz="1600" dirty="0">
                <a:solidFill>
                  <a:srgbClr val="C00000"/>
                </a:solidFill>
              </a:rPr>
              <a:t>&lt;employees&gt;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&lt;employee&gt;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    &lt;</a:t>
            </a:r>
            <a:r>
              <a:rPr lang="en-US" sz="1600" dirty="0" err="1">
                <a:solidFill>
                  <a:srgbClr val="C00000"/>
                </a:solidFill>
              </a:rPr>
              <a:t>firstName</a:t>
            </a:r>
            <a:r>
              <a:rPr lang="en-US" sz="1600" dirty="0">
                <a:solidFill>
                  <a:srgbClr val="C00000"/>
                </a:solidFill>
              </a:rPr>
              <a:t>&gt;John&lt;/</a:t>
            </a:r>
            <a:r>
              <a:rPr lang="en-US" sz="1600" dirty="0" err="1">
                <a:solidFill>
                  <a:srgbClr val="C00000"/>
                </a:solidFill>
              </a:rPr>
              <a:t>firstName</a:t>
            </a:r>
            <a:r>
              <a:rPr lang="en-US" sz="1600" dirty="0">
                <a:solidFill>
                  <a:srgbClr val="C00000"/>
                </a:solidFill>
              </a:rPr>
              <a:t>&gt; &lt;</a:t>
            </a:r>
            <a:r>
              <a:rPr lang="en-US" sz="1600" dirty="0" err="1">
                <a:solidFill>
                  <a:srgbClr val="C00000"/>
                </a:solidFill>
              </a:rPr>
              <a:t>lastName</a:t>
            </a:r>
            <a:r>
              <a:rPr lang="en-US" sz="1600" dirty="0">
                <a:solidFill>
                  <a:srgbClr val="C00000"/>
                </a:solidFill>
              </a:rPr>
              <a:t>&gt;Doe&lt;/</a:t>
            </a:r>
            <a:r>
              <a:rPr lang="en-US" sz="1600" dirty="0" err="1">
                <a:solidFill>
                  <a:srgbClr val="C00000"/>
                </a:solidFill>
              </a:rPr>
              <a:t>lastName</a:t>
            </a:r>
            <a:r>
              <a:rPr lang="en-US" sz="1600" dirty="0">
                <a:solidFill>
                  <a:srgbClr val="C00000"/>
                </a:solidFill>
              </a:rPr>
              <a:t>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&lt;/employee&gt;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&lt;employee&gt;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    &lt;</a:t>
            </a:r>
            <a:r>
              <a:rPr lang="en-US" sz="1600" dirty="0" err="1">
                <a:solidFill>
                  <a:srgbClr val="C00000"/>
                </a:solidFill>
              </a:rPr>
              <a:t>firstName</a:t>
            </a:r>
            <a:r>
              <a:rPr lang="en-US" sz="1600" dirty="0">
                <a:solidFill>
                  <a:srgbClr val="C00000"/>
                </a:solidFill>
              </a:rPr>
              <a:t>&gt;Anna&lt;/</a:t>
            </a:r>
            <a:r>
              <a:rPr lang="en-US" sz="1600" dirty="0" err="1">
                <a:solidFill>
                  <a:srgbClr val="C00000"/>
                </a:solidFill>
              </a:rPr>
              <a:t>firstName</a:t>
            </a:r>
            <a:r>
              <a:rPr lang="en-US" sz="1600" dirty="0">
                <a:solidFill>
                  <a:srgbClr val="C00000"/>
                </a:solidFill>
              </a:rPr>
              <a:t>&gt; &lt;</a:t>
            </a:r>
            <a:r>
              <a:rPr lang="en-US" sz="1600" dirty="0" err="1">
                <a:solidFill>
                  <a:srgbClr val="C00000"/>
                </a:solidFill>
              </a:rPr>
              <a:t>lastName</a:t>
            </a:r>
            <a:r>
              <a:rPr lang="en-US" sz="1600" dirty="0">
                <a:solidFill>
                  <a:srgbClr val="C00000"/>
                </a:solidFill>
              </a:rPr>
              <a:t>&gt;Smith&lt;/</a:t>
            </a:r>
            <a:r>
              <a:rPr lang="en-US" sz="1600" dirty="0" err="1">
                <a:solidFill>
                  <a:srgbClr val="C00000"/>
                </a:solidFill>
              </a:rPr>
              <a:t>lastName</a:t>
            </a:r>
            <a:r>
              <a:rPr lang="en-US" sz="1600" dirty="0">
                <a:solidFill>
                  <a:srgbClr val="C00000"/>
                </a:solidFill>
              </a:rPr>
              <a:t>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&lt;/employee&gt;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&lt;employee&gt;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    &lt;</a:t>
            </a:r>
            <a:r>
              <a:rPr lang="en-US" sz="1600" dirty="0" err="1">
                <a:solidFill>
                  <a:srgbClr val="C00000"/>
                </a:solidFill>
              </a:rPr>
              <a:t>firstName</a:t>
            </a:r>
            <a:r>
              <a:rPr lang="en-US" sz="1600" dirty="0">
                <a:solidFill>
                  <a:srgbClr val="C00000"/>
                </a:solidFill>
              </a:rPr>
              <a:t>&gt;Peter&lt;/</a:t>
            </a:r>
            <a:r>
              <a:rPr lang="en-US" sz="1600" dirty="0" err="1">
                <a:solidFill>
                  <a:srgbClr val="C00000"/>
                </a:solidFill>
              </a:rPr>
              <a:t>firstName</a:t>
            </a:r>
            <a:r>
              <a:rPr lang="en-US" sz="1600" dirty="0">
                <a:solidFill>
                  <a:srgbClr val="C00000"/>
                </a:solidFill>
              </a:rPr>
              <a:t>&gt; &lt;</a:t>
            </a:r>
            <a:r>
              <a:rPr lang="en-US" sz="1600" dirty="0" err="1">
                <a:solidFill>
                  <a:srgbClr val="C00000"/>
                </a:solidFill>
              </a:rPr>
              <a:t>lastName</a:t>
            </a:r>
            <a:r>
              <a:rPr lang="en-US" sz="1600" dirty="0">
                <a:solidFill>
                  <a:srgbClr val="C00000"/>
                </a:solidFill>
              </a:rPr>
              <a:t>&gt;Jones&lt;/</a:t>
            </a:r>
            <a:r>
              <a:rPr lang="en-US" sz="1600" dirty="0" err="1">
                <a:solidFill>
                  <a:srgbClr val="C00000"/>
                </a:solidFill>
              </a:rPr>
              <a:t>lastName</a:t>
            </a:r>
            <a:r>
              <a:rPr lang="en-US" sz="1600" dirty="0">
                <a:solidFill>
                  <a:srgbClr val="C00000"/>
                </a:solidFill>
              </a:rPr>
              <a:t>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    &lt;/employee&gt;</a:t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>
                <a:solidFill>
                  <a:srgbClr val="C00000"/>
                </a:solidFill>
              </a:rPr>
              <a:t>&lt;/employees&gt;</a:t>
            </a:r>
            <a:endParaRPr lang="en-US" altLang="en-US" sz="1600" dirty="0">
              <a:solidFill>
                <a:srgbClr val="C00000"/>
              </a:solidFill>
              <a:latin typeface="Trebuchet MS" pitchFamily="34" charset="0"/>
            </a:endParaRP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1072533" y="5070732"/>
            <a:ext cx="4800600" cy="1117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FFFF82"/>
              </a:buClr>
              <a:buFontTx/>
              <a:buChar char=" "/>
            </a:pPr>
            <a:r>
              <a:rPr lang="en-US" sz="1800" dirty="0">
                <a:solidFill>
                  <a:srgbClr val="C00000"/>
                </a:solidFill>
              </a:rPr>
              <a:t>{"employees":[</a:t>
            </a:r>
            <a:br>
              <a:rPr lang="en-US" sz="1800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    { "</a:t>
            </a:r>
            <a:r>
              <a:rPr lang="en-US" sz="1800" dirty="0" err="1">
                <a:solidFill>
                  <a:srgbClr val="C00000"/>
                </a:solidFill>
              </a:rPr>
              <a:t>firstName</a:t>
            </a:r>
            <a:r>
              <a:rPr lang="en-US" sz="1800" dirty="0">
                <a:solidFill>
                  <a:srgbClr val="C00000"/>
                </a:solidFill>
              </a:rPr>
              <a:t>":"John", "</a:t>
            </a:r>
            <a:r>
              <a:rPr lang="en-US" sz="1800" dirty="0" err="1">
                <a:solidFill>
                  <a:srgbClr val="C00000"/>
                </a:solidFill>
              </a:rPr>
              <a:t>lastName</a:t>
            </a:r>
            <a:r>
              <a:rPr lang="en-US" sz="1800" dirty="0">
                <a:solidFill>
                  <a:srgbClr val="C00000"/>
                </a:solidFill>
              </a:rPr>
              <a:t>":"Doe" },</a:t>
            </a:r>
            <a:br>
              <a:rPr lang="en-US" sz="1800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    { "</a:t>
            </a:r>
            <a:r>
              <a:rPr lang="en-US" sz="1800" dirty="0" err="1">
                <a:solidFill>
                  <a:srgbClr val="C00000"/>
                </a:solidFill>
              </a:rPr>
              <a:t>firstName</a:t>
            </a:r>
            <a:r>
              <a:rPr lang="en-US" sz="1800" dirty="0">
                <a:solidFill>
                  <a:srgbClr val="C00000"/>
                </a:solidFill>
              </a:rPr>
              <a:t>":"Anna", "</a:t>
            </a:r>
            <a:r>
              <a:rPr lang="en-US" sz="1800" dirty="0" err="1">
                <a:solidFill>
                  <a:srgbClr val="C00000"/>
                </a:solidFill>
              </a:rPr>
              <a:t>lastName</a:t>
            </a:r>
            <a:r>
              <a:rPr lang="en-US" sz="1800" dirty="0">
                <a:solidFill>
                  <a:srgbClr val="C00000"/>
                </a:solidFill>
              </a:rPr>
              <a:t>":"Smith" },</a:t>
            </a:r>
            <a:br>
              <a:rPr lang="en-US" sz="1800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    { "</a:t>
            </a:r>
            <a:r>
              <a:rPr lang="en-US" sz="1800" dirty="0" err="1">
                <a:solidFill>
                  <a:srgbClr val="C00000"/>
                </a:solidFill>
              </a:rPr>
              <a:t>firstName</a:t>
            </a:r>
            <a:r>
              <a:rPr lang="en-US" sz="1800" dirty="0">
                <a:solidFill>
                  <a:srgbClr val="C00000"/>
                </a:solidFill>
              </a:rPr>
              <a:t>":"Peter", "</a:t>
            </a:r>
            <a:r>
              <a:rPr lang="en-US" sz="1800" dirty="0" err="1">
                <a:solidFill>
                  <a:srgbClr val="C00000"/>
                </a:solidFill>
              </a:rPr>
              <a:t>lastName</a:t>
            </a:r>
            <a:r>
              <a:rPr lang="en-US" sz="1800" dirty="0">
                <a:solidFill>
                  <a:srgbClr val="C00000"/>
                </a:solidFill>
              </a:rPr>
              <a:t>":"Jones" }</a:t>
            </a:r>
            <a:br>
              <a:rPr lang="en-US" sz="1800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]}</a:t>
            </a:r>
            <a:endParaRPr lang="en-US" altLang="en-US" sz="1800" dirty="0">
              <a:solidFill>
                <a:srgbClr val="C000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42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Class Activity 8</a:t>
            </a:r>
            <a:endParaRPr lang="en-US" altLang="en-US" dirty="0" smtClean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1460498"/>
            <a:ext cx="7886700" cy="5260977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ct val="50000"/>
              </a:spcBef>
            </a:pPr>
            <a:r>
              <a:rPr lang="en-US" altLang="en-US" sz="3300" dirty="0" smtClean="0"/>
              <a:t>Convert the following bookstore.xml to </a:t>
            </a:r>
            <a:r>
              <a:rPr lang="en-US" altLang="en-US" sz="3300" dirty="0" err="1" smtClean="0"/>
              <a:t>bookstore.json</a:t>
            </a:r>
            <a:endParaRPr lang="en-US" altLang="en-US" b="1" dirty="0"/>
          </a:p>
          <a:p>
            <a:pPr marL="1719263" indent="0">
              <a:spcBef>
                <a:spcPct val="50000"/>
              </a:spcBef>
              <a:buNone/>
            </a:pPr>
            <a:r>
              <a:rPr lang="en-US" altLang="en-US" sz="3400" b="1" dirty="0">
                <a:solidFill>
                  <a:srgbClr val="C00000"/>
                </a:solidFill>
              </a:rPr>
              <a:t>&lt;?xml version="1.0"?&gt;</a:t>
            </a:r>
          </a:p>
          <a:p>
            <a:pPr marL="1719263" indent="0">
              <a:spcBef>
                <a:spcPct val="50000"/>
              </a:spcBef>
              <a:buNone/>
            </a:pPr>
            <a:r>
              <a:rPr lang="en-US" altLang="en-US" sz="3400" b="1" dirty="0">
                <a:solidFill>
                  <a:srgbClr val="C00000"/>
                </a:solidFill>
              </a:rPr>
              <a:t>&lt;bookstore&gt;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 smtClean="0">
                <a:solidFill>
                  <a:srgbClr val="C00000"/>
                </a:solidFill>
              </a:rPr>
              <a:t>&lt;</a:t>
            </a:r>
            <a:r>
              <a:rPr lang="en-US" altLang="en-US" sz="2900" b="1" dirty="0">
                <a:solidFill>
                  <a:srgbClr val="C00000"/>
                </a:solidFill>
              </a:rPr>
              <a:t>book category="sci-fi"&gt;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	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&lt;</a:t>
            </a:r>
            <a:r>
              <a:rPr lang="en-US" altLang="en-US" sz="2900" b="1" dirty="0">
                <a:solidFill>
                  <a:srgbClr val="C00000"/>
                </a:solidFill>
              </a:rPr>
              <a:t>title </a:t>
            </a:r>
            <a:r>
              <a:rPr lang="en-US" altLang="en-US" sz="2900" b="1" dirty="0" err="1">
                <a:solidFill>
                  <a:srgbClr val="C00000"/>
                </a:solidFill>
              </a:rPr>
              <a:t>lang</a:t>
            </a:r>
            <a:r>
              <a:rPr lang="en-US" altLang="en-US" sz="2900" b="1" dirty="0">
                <a:solidFill>
                  <a:srgbClr val="C00000"/>
                </a:solidFill>
              </a:rPr>
              <a:t>="</a:t>
            </a:r>
            <a:r>
              <a:rPr lang="en-US" altLang="en-US" sz="2900" b="1" dirty="0" err="1">
                <a:solidFill>
                  <a:srgbClr val="C00000"/>
                </a:solidFill>
              </a:rPr>
              <a:t>en</a:t>
            </a:r>
            <a:r>
              <a:rPr lang="en-US" altLang="en-US" sz="2900" b="1" dirty="0">
                <a:solidFill>
                  <a:srgbClr val="C00000"/>
                </a:solidFill>
              </a:rPr>
              <a:t>"&gt; 2001&lt;/title&gt;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	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&lt;</a:t>
            </a:r>
            <a:r>
              <a:rPr lang="en-US" altLang="en-US" sz="2900" b="1" dirty="0">
                <a:solidFill>
                  <a:srgbClr val="C00000"/>
                </a:solidFill>
              </a:rPr>
              <a:t>author&gt;Arthur C. Clarke&lt;/author&gt;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	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&lt;</a:t>
            </a:r>
            <a:r>
              <a:rPr lang="en-US" altLang="en-US" sz="2900" b="1" dirty="0">
                <a:solidFill>
                  <a:srgbClr val="C00000"/>
                </a:solidFill>
              </a:rPr>
              <a:t>price&gt;$30.0&lt;/price&gt;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	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&lt;</a:t>
            </a:r>
            <a:r>
              <a:rPr lang="en-US" altLang="en-US" sz="2900" b="1" dirty="0">
                <a:solidFill>
                  <a:srgbClr val="C00000"/>
                </a:solidFill>
              </a:rPr>
              <a:t>year&gt;1968&lt;/year&gt;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 smtClean="0">
                <a:solidFill>
                  <a:srgbClr val="C00000"/>
                </a:solidFill>
              </a:rPr>
              <a:t>&lt;/</a:t>
            </a:r>
            <a:r>
              <a:rPr lang="en-US" altLang="en-US" sz="2900" b="1" dirty="0">
                <a:solidFill>
                  <a:srgbClr val="C00000"/>
                </a:solidFill>
              </a:rPr>
              <a:t>book&gt;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 smtClean="0">
                <a:solidFill>
                  <a:srgbClr val="C00000"/>
                </a:solidFill>
              </a:rPr>
              <a:t>&lt;</a:t>
            </a:r>
            <a:r>
              <a:rPr lang="en-US" altLang="en-US" sz="2900" b="1" dirty="0">
                <a:solidFill>
                  <a:srgbClr val="C00000"/>
                </a:solidFill>
              </a:rPr>
              <a:t>book&gt;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     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	 &lt;</a:t>
            </a:r>
            <a:r>
              <a:rPr lang="en-US" altLang="en-US" sz="2900" b="1" dirty="0">
                <a:solidFill>
                  <a:srgbClr val="C00000"/>
                </a:solidFill>
              </a:rPr>
              <a:t>title </a:t>
            </a:r>
            <a:r>
              <a:rPr lang="en-US" altLang="en-US" sz="2900" b="1" dirty="0" err="1">
                <a:solidFill>
                  <a:srgbClr val="C00000"/>
                </a:solidFill>
              </a:rPr>
              <a:t>lang</a:t>
            </a:r>
            <a:r>
              <a:rPr lang="en-US" altLang="en-US" sz="2900" b="1" dirty="0">
                <a:solidFill>
                  <a:srgbClr val="C00000"/>
                </a:solidFill>
              </a:rPr>
              <a:t>="</a:t>
            </a:r>
            <a:r>
              <a:rPr lang="en-US" altLang="en-US" sz="2900" b="1" dirty="0" err="1">
                <a:solidFill>
                  <a:srgbClr val="C00000"/>
                </a:solidFill>
              </a:rPr>
              <a:t>rs</a:t>
            </a:r>
            <a:r>
              <a:rPr lang="en-US" altLang="en-US" sz="2900" b="1" dirty="0">
                <a:solidFill>
                  <a:srgbClr val="C00000"/>
                </a:solidFill>
              </a:rPr>
              <a:t>"&gt;Story about a True Man&lt;/title&gt;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	 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&lt;</a:t>
            </a:r>
            <a:r>
              <a:rPr lang="en-US" altLang="en-US" sz="2900" b="1" dirty="0">
                <a:solidFill>
                  <a:srgbClr val="C00000"/>
                </a:solidFill>
              </a:rPr>
              <a:t>author&gt;Boris </a:t>
            </a:r>
            <a:r>
              <a:rPr lang="en-US" altLang="en-US" sz="2900" b="1" dirty="0" err="1">
                <a:solidFill>
                  <a:srgbClr val="C00000"/>
                </a:solidFill>
              </a:rPr>
              <a:t>Polevoy</a:t>
            </a:r>
            <a:r>
              <a:rPr lang="en-US" altLang="en-US" sz="2900" b="1" dirty="0">
                <a:solidFill>
                  <a:srgbClr val="C00000"/>
                </a:solidFill>
              </a:rPr>
              <a:t>&lt;/author&gt;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      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	&lt;</a:t>
            </a:r>
            <a:r>
              <a:rPr lang="en-US" altLang="en-US" sz="2900" b="1" dirty="0">
                <a:solidFill>
                  <a:srgbClr val="C00000"/>
                </a:solidFill>
              </a:rPr>
              <a:t>price&gt;$20.00&lt;/price&gt;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      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	&lt;</a:t>
            </a:r>
            <a:r>
              <a:rPr lang="en-US" altLang="en-US" sz="2900" b="1" dirty="0">
                <a:solidFill>
                  <a:srgbClr val="C00000"/>
                </a:solidFill>
              </a:rPr>
              <a:t>year&gt;1952&lt;/year&gt;</a:t>
            </a:r>
          </a:p>
          <a:p>
            <a:pPr marL="2062163" lvl="1" indent="0">
              <a:spcBef>
                <a:spcPct val="50000"/>
              </a:spcBef>
              <a:buNone/>
            </a:pPr>
            <a:r>
              <a:rPr lang="en-US" altLang="en-US" sz="2900" b="1" dirty="0">
                <a:solidFill>
                  <a:srgbClr val="C00000"/>
                </a:solidFill>
              </a:rPr>
              <a:t>  </a:t>
            </a:r>
            <a:r>
              <a:rPr lang="en-US" altLang="en-US" sz="2900" b="1" dirty="0" smtClean="0">
                <a:solidFill>
                  <a:srgbClr val="C00000"/>
                </a:solidFill>
              </a:rPr>
              <a:t>&lt;/</a:t>
            </a:r>
            <a:r>
              <a:rPr lang="en-US" altLang="en-US" sz="2900" b="1" dirty="0">
                <a:solidFill>
                  <a:srgbClr val="C00000"/>
                </a:solidFill>
              </a:rPr>
              <a:t>book&gt;</a:t>
            </a:r>
          </a:p>
          <a:p>
            <a:pPr marL="1719263" indent="0">
              <a:spcBef>
                <a:spcPct val="50000"/>
              </a:spcBef>
              <a:buNone/>
            </a:pPr>
            <a:r>
              <a:rPr lang="en-US" altLang="en-US" sz="3400" b="1" dirty="0">
                <a:solidFill>
                  <a:srgbClr val="C00000"/>
                </a:solidFill>
              </a:rPr>
              <a:t>&lt;/bookstore</a:t>
            </a:r>
            <a:r>
              <a:rPr lang="en-US" altLang="en-US" sz="3400" b="1" dirty="0" smtClean="0">
                <a:solidFill>
                  <a:srgbClr val="C00000"/>
                </a:solidFill>
              </a:rPr>
              <a:t>&gt;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D492-2BC6-F348-9965-EC1D86DF57A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XML vs JSON</a:t>
            </a: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628650" y="1687514"/>
            <a:ext cx="7886700" cy="47699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JSON is Like XML Because</a:t>
            </a:r>
          </a:p>
          <a:p>
            <a:pPr lvl="1"/>
            <a:r>
              <a:rPr lang="en-US" dirty="0"/>
              <a:t>Both JSON and XML are "self describing" (human readable)</a:t>
            </a:r>
          </a:p>
          <a:p>
            <a:pPr lvl="1"/>
            <a:r>
              <a:rPr lang="en-US" dirty="0"/>
              <a:t>Both JSON and XML are hierarchical (values within values)</a:t>
            </a:r>
          </a:p>
          <a:p>
            <a:pPr lvl="1"/>
            <a:r>
              <a:rPr lang="en-US" dirty="0"/>
              <a:t>Both JSON and XML can be parsed and used by lots of programming </a:t>
            </a:r>
            <a:r>
              <a:rPr lang="en-US" dirty="0" smtClean="0"/>
              <a:t>languages</a:t>
            </a:r>
            <a:endParaRPr lang="en-US" dirty="0"/>
          </a:p>
          <a:p>
            <a:pPr marL="342900" lvl="1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JSON </a:t>
            </a:r>
            <a:r>
              <a:rPr lang="en-US" dirty="0"/>
              <a:t>is Unlike XML Because</a:t>
            </a:r>
          </a:p>
          <a:p>
            <a:pPr lvl="1"/>
            <a:r>
              <a:rPr lang="en-US" dirty="0"/>
              <a:t>JSON doesn't use end tag</a:t>
            </a:r>
          </a:p>
          <a:p>
            <a:pPr lvl="1"/>
            <a:r>
              <a:rPr lang="en-US" dirty="0"/>
              <a:t>JSON is shorter</a:t>
            </a:r>
          </a:p>
          <a:p>
            <a:pPr lvl="1"/>
            <a:r>
              <a:rPr lang="en-US" dirty="0"/>
              <a:t>JSON is quicker to read and write</a:t>
            </a:r>
          </a:p>
          <a:p>
            <a:pPr lvl="1"/>
            <a:r>
              <a:rPr lang="en-US" dirty="0"/>
              <a:t>JSON can use </a:t>
            </a:r>
            <a:r>
              <a:rPr lang="en-US" dirty="0" smtClean="0"/>
              <a:t>arrays</a:t>
            </a:r>
          </a:p>
          <a:p>
            <a:pPr lvl="1"/>
            <a:r>
              <a:rPr lang="en-US" altLang="en-US" dirty="0"/>
              <a:t>JSON has a better fit for OO systems than XML</a:t>
            </a:r>
          </a:p>
          <a:p>
            <a:pPr marL="342900" lvl="1" indent="0">
              <a:buNone/>
            </a:pPr>
            <a:endParaRPr lang="en-US" dirty="0" smtClean="0"/>
          </a:p>
          <a:p>
            <a:pPr marL="342900" lvl="1" indent="0">
              <a:buNone/>
            </a:pPr>
            <a:endParaRPr lang="en-US" dirty="0"/>
          </a:p>
          <a:p>
            <a:r>
              <a:rPr lang="en-US" dirty="0"/>
              <a:t>The biggest difference is:</a:t>
            </a:r>
          </a:p>
          <a:p>
            <a:pPr lvl="1"/>
            <a:r>
              <a:rPr lang="en-US" dirty="0" smtClean="0"/>
              <a:t>XML </a:t>
            </a:r>
            <a:r>
              <a:rPr lang="en-US" dirty="0"/>
              <a:t>has to be parsed with an XML parser. JSON can be parsed by a standard JavaScript function.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110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JSON?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3" y="1934308"/>
            <a:ext cx="7622249" cy="4513384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dirty="0" smtClean="0"/>
              <a:t>Steps </a:t>
            </a:r>
            <a:r>
              <a:rPr lang="en-US" dirty="0"/>
              <a:t>involved in exchanging data from web server to browser involves:</a:t>
            </a:r>
          </a:p>
          <a:p>
            <a:pPr marL="0" indent="0" fontAlgn="base">
              <a:buNone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Using XML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/>
              <a:t>Fetch an XML document from web server.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/>
              <a:t>Use the XML DOM to loop through the document.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/>
              <a:t>Extract values and store in variables.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/>
              <a:t>It also involves type conversions</a:t>
            </a:r>
            <a:r>
              <a:rPr lang="en-US" sz="2000" dirty="0" smtClean="0"/>
              <a:t>.</a:t>
            </a:r>
          </a:p>
          <a:p>
            <a:pPr marL="0" indent="0" fontAlgn="base">
              <a:buNone/>
            </a:pPr>
            <a:endParaRPr lang="en-US" sz="2000" dirty="0"/>
          </a:p>
          <a:p>
            <a:pPr marL="0" indent="0" fontAlgn="base">
              <a:buNone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Using JSON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/>
              <a:t>Fetch a JSON string.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000" dirty="0"/>
              <a:t>Parse the JSON </a:t>
            </a:r>
            <a:r>
              <a:rPr lang="en-US" sz="2000" dirty="0" smtClean="0"/>
              <a:t>using JavaScript </a:t>
            </a:r>
            <a:r>
              <a:rPr lang="en-US" sz="2000" dirty="0"/>
              <a:t>functions.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74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11629</TotalTime>
  <Words>349</Words>
  <Application>Microsoft Office PowerPoint</Application>
  <PresentationFormat>On-screen Show (4:3)</PresentationFormat>
  <Paragraphs>107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JSON: JavaScript Object Notation</vt:lpstr>
      <vt:lpstr>JSON as an XML Alternative</vt:lpstr>
      <vt:lpstr>JSON Data – A name and a value</vt:lpstr>
      <vt:lpstr>JSON Data – A name and a value</vt:lpstr>
      <vt:lpstr>JSON Data – A name and a value</vt:lpstr>
      <vt:lpstr>Another example: XML vs JSON</vt:lpstr>
      <vt:lpstr>Class Activity 8</vt:lpstr>
      <vt:lpstr>XML vs JSON</vt:lpstr>
      <vt:lpstr>Why JSON?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1- Introduction</dc:title>
  <dc:creator>sam</dc:creator>
  <cp:lastModifiedBy>Sampath Jayarathna</cp:lastModifiedBy>
  <cp:revision>315</cp:revision>
  <dcterms:created xsi:type="dcterms:W3CDTF">2009-12-29T10:39:27Z</dcterms:created>
  <dcterms:modified xsi:type="dcterms:W3CDTF">2018-02-12T21:29:38Z</dcterms:modified>
</cp:coreProperties>
</file>