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64" r:id="rId3"/>
    <p:sldId id="297" r:id="rId4"/>
    <p:sldId id="298" r:id="rId5"/>
    <p:sldId id="299" r:id="rId6"/>
    <p:sldId id="323" r:id="rId7"/>
    <p:sldId id="324" r:id="rId8"/>
    <p:sldId id="265" r:id="rId9"/>
    <p:sldId id="266" r:id="rId10"/>
    <p:sldId id="302" r:id="rId11"/>
    <p:sldId id="318" r:id="rId12"/>
    <p:sldId id="319" r:id="rId13"/>
    <p:sldId id="320" r:id="rId14"/>
    <p:sldId id="321" r:id="rId15"/>
    <p:sldId id="268" r:id="rId16"/>
    <p:sldId id="270" r:id="rId17"/>
    <p:sldId id="269" r:id="rId18"/>
    <p:sldId id="259" r:id="rId19"/>
    <p:sldId id="322" r:id="rId20"/>
    <p:sldId id="303" r:id="rId21"/>
    <p:sldId id="304" r:id="rId22"/>
    <p:sldId id="305" r:id="rId23"/>
    <p:sldId id="306" r:id="rId24"/>
    <p:sldId id="307" r:id="rId25"/>
    <p:sldId id="325" r:id="rId26"/>
    <p:sldId id="326" r:id="rId27"/>
  </p:sldIdLst>
  <p:sldSz cx="12192000" cy="6858000"/>
  <p:notesSz cx="7045325" cy="9345613"/>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4309" autoAdjust="0"/>
  </p:normalViewPr>
  <p:slideViewPr>
    <p:cSldViewPr>
      <p:cViewPr varScale="1">
        <p:scale>
          <a:sx n="121" d="100"/>
          <a:sy n="121" d="100"/>
        </p:scale>
        <p:origin x="272"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37702-0003-42A4-8262-28840C25AD48}"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US"/>
        </a:p>
      </dgm:t>
    </dgm:pt>
    <dgm:pt modelId="{324F49C0-98D0-4B1B-9713-687323921ED5}">
      <dgm:prSet phldrT="[Text]"/>
      <dgm:spPr/>
      <dgm:t>
        <a:bodyPr/>
        <a:lstStyle/>
        <a:p>
          <a:r>
            <a:rPr lang="id-ID" noProof="0"/>
            <a:t>Upaya paksa tidak sah</a:t>
          </a:r>
        </a:p>
      </dgm:t>
    </dgm:pt>
    <dgm:pt modelId="{E263AF31-8CAB-42FF-9AA6-80637EFDA2E0}" type="parTrans" cxnId="{AEB2964F-D16C-4F16-B533-53042C574C36}">
      <dgm:prSet/>
      <dgm:spPr/>
      <dgm:t>
        <a:bodyPr/>
        <a:lstStyle/>
        <a:p>
          <a:endParaRPr lang="en-US"/>
        </a:p>
      </dgm:t>
    </dgm:pt>
    <dgm:pt modelId="{88A532FC-FAF1-4769-860C-8F64EE510ACD}" type="sibTrans" cxnId="{AEB2964F-D16C-4F16-B533-53042C574C36}">
      <dgm:prSet/>
      <dgm:spPr/>
      <dgm:t>
        <a:bodyPr/>
        <a:lstStyle/>
        <a:p>
          <a:endParaRPr lang="en-US"/>
        </a:p>
      </dgm:t>
    </dgm:pt>
    <dgm:pt modelId="{6E4B5413-BE70-4BE6-908C-ABB55E31E8F6}">
      <dgm:prSet phldrT="[Text]"/>
      <dgm:spPr/>
      <dgm:t>
        <a:bodyPr/>
        <a:lstStyle/>
        <a:p>
          <a:r>
            <a:rPr lang="id-ID" noProof="0" dirty="0"/>
            <a:t>Tersangka harus segera dilepaskan </a:t>
          </a:r>
        </a:p>
      </dgm:t>
    </dgm:pt>
    <dgm:pt modelId="{26BF0A0D-148C-4FD7-8D0F-7B2013D6AFA9}" type="parTrans" cxnId="{0115F98A-0723-4243-9D15-A86B05327DFC}">
      <dgm:prSet/>
      <dgm:spPr/>
      <dgm:t>
        <a:bodyPr/>
        <a:lstStyle/>
        <a:p>
          <a:endParaRPr lang="en-US"/>
        </a:p>
      </dgm:t>
    </dgm:pt>
    <dgm:pt modelId="{BE247E9D-6D05-4DBA-914F-97CCA417921C}" type="sibTrans" cxnId="{0115F98A-0723-4243-9D15-A86B05327DFC}">
      <dgm:prSet/>
      <dgm:spPr/>
      <dgm:t>
        <a:bodyPr/>
        <a:lstStyle/>
        <a:p>
          <a:endParaRPr lang="en-US"/>
        </a:p>
      </dgm:t>
    </dgm:pt>
    <dgm:pt modelId="{55DCD8C5-8E6A-4B99-870F-1DFBC2294BEB}">
      <dgm:prSet phldrT="[Text]"/>
      <dgm:spPr/>
      <dgm:t>
        <a:bodyPr/>
        <a:lstStyle/>
        <a:p>
          <a:r>
            <a:rPr lang="id-ID" noProof="0" dirty="0"/>
            <a:t>Penghentian penyidikan atau penuntutan tidak sah </a:t>
          </a:r>
        </a:p>
      </dgm:t>
    </dgm:pt>
    <dgm:pt modelId="{ABA49E1E-5A04-4408-9BD5-EF60F3C0E57F}" type="parTrans" cxnId="{93D4140E-2D7A-434C-8A89-61A2D293F473}">
      <dgm:prSet/>
      <dgm:spPr/>
      <dgm:t>
        <a:bodyPr/>
        <a:lstStyle/>
        <a:p>
          <a:endParaRPr lang="en-US"/>
        </a:p>
      </dgm:t>
    </dgm:pt>
    <dgm:pt modelId="{39820C28-82C0-4213-9CF5-793CF26F0C1E}" type="sibTrans" cxnId="{93D4140E-2D7A-434C-8A89-61A2D293F473}">
      <dgm:prSet/>
      <dgm:spPr/>
      <dgm:t>
        <a:bodyPr/>
        <a:lstStyle/>
        <a:p>
          <a:endParaRPr lang="en-US"/>
        </a:p>
      </dgm:t>
    </dgm:pt>
    <dgm:pt modelId="{2E0A8403-54B9-4E20-AAD4-A896F1FE7AB6}">
      <dgm:prSet phldrT="[Text]"/>
      <dgm:spPr/>
      <dgm:t>
        <a:bodyPr/>
        <a:lstStyle/>
        <a:p>
          <a:r>
            <a:rPr lang="id-ID" noProof="0"/>
            <a:t>Pencantuman rehabilitasi, bila Tsk tidak ditahan</a:t>
          </a:r>
        </a:p>
      </dgm:t>
    </dgm:pt>
    <dgm:pt modelId="{14B2FD59-7D7A-4BB7-A04E-039E765CB98D}" type="parTrans" cxnId="{525211D8-81B5-4DD8-B902-CB9969F04DEB}">
      <dgm:prSet/>
      <dgm:spPr/>
      <dgm:t>
        <a:bodyPr/>
        <a:lstStyle/>
        <a:p>
          <a:endParaRPr lang="en-US"/>
        </a:p>
      </dgm:t>
    </dgm:pt>
    <dgm:pt modelId="{632FFC6B-A7F8-4A77-A305-621DD7884948}" type="sibTrans" cxnId="{525211D8-81B5-4DD8-B902-CB9969F04DEB}">
      <dgm:prSet/>
      <dgm:spPr/>
      <dgm:t>
        <a:bodyPr/>
        <a:lstStyle/>
        <a:p>
          <a:endParaRPr lang="en-US"/>
        </a:p>
      </dgm:t>
    </dgm:pt>
    <dgm:pt modelId="{2C97730D-0CB7-4EBA-BFC8-CA6BA5B4C61C}">
      <dgm:prSet phldrT="[Text]"/>
      <dgm:spPr/>
      <dgm:t>
        <a:bodyPr/>
        <a:lstStyle/>
        <a:p>
          <a:r>
            <a:rPr lang="id-ID" noProof="0" dirty="0"/>
            <a:t>Penyidikan atau penuntutan dilanjutkan </a:t>
          </a:r>
        </a:p>
      </dgm:t>
    </dgm:pt>
    <dgm:pt modelId="{21CAD077-5C14-4A41-A6B0-452FDE6D759E}" type="parTrans" cxnId="{58417A50-DCC7-4A49-A097-4D8FDD20F8D1}">
      <dgm:prSet/>
      <dgm:spPr/>
      <dgm:t>
        <a:bodyPr/>
        <a:lstStyle/>
        <a:p>
          <a:endParaRPr lang="en-US"/>
        </a:p>
      </dgm:t>
    </dgm:pt>
    <dgm:pt modelId="{672216EF-7C8E-4D14-8CB0-9103F47DFA69}" type="sibTrans" cxnId="{58417A50-DCC7-4A49-A097-4D8FDD20F8D1}">
      <dgm:prSet/>
      <dgm:spPr/>
      <dgm:t>
        <a:bodyPr/>
        <a:lstStyle/>
        <a:p>
          <a:endParaRPr lang="en-US"/>
        </a:p>
      </dgm:t>
    </dgm:pt>
    <dgm:pt modelId="{E71BBE55-3EB5-4F36-8F68-99AFE391C499}">
      <dgm:prSet phldrT="[Text]"/>
      <dgm:spPr/>
      <dgm:t>
        <a:bodyPr/>
        <a:lstStyle/>
        <a:p>
          <a:r>
            <a:rPr lang="id-ID" noProof="0" dirty="0"/>
            <a:t>Penetapan ganti kerugian dan rehabilitasi</a:t>
          </a:r>
        </a:p>
      </dgm:t>
    </dgm:pt>
    <dgm:pt modelId="{A592F1A2-72A5-4762-9C08-5965538D0630}" type="parTrans" cxnId="{ACCD310F-A101-400E-B5B0-D41FEB24F6FE}">
      <dgm:prSet/>
      <dgm:spPr/>
      <dgm:t>
        <a:bodyPr/>
        <a:lstStyle/>
        <a:p>
          <a:endParaRPr lang="en-US"/>
        </a:p>
      </dgm:t>
    </dgm:pt>
    <dgm:pt modelId="{FF1132ED-DA6E-4F62-B43E-E19F1D2D0EA6}" type="sibTrans" cxnId="{ACCD310F-A101-400E-B5B0-D41FEB24F6FE}">
      <dgm:prSet/>
      <dgm:spPr/>
      <dgm:t>
        <a:bodyPr/>
        <a:lstStyle/>
        <a:p>
          <a:endParaRPr lang="en-US"/>
        </a:p>
      </dgm:t>
    </dgm:pt>
    <dgm:pt modelId="{A65F1806-8BB5-4607-A14C-7F17854BCAEC}">
      <dgm:prSet phldrT="[Text]"/>
      <dgm:spPr/>
      <dgm:t>
        <a:bodyPr/>
        <a:lstStyle/>
        <a:p>
          <a:r>
            <a:rPr lang="id-ID" noProof="0"/>
            <a:t>Benda yang disita tidak termasuk alat pembuktian</a:t>
          </a:r>
        </a:p>
      </dgm:t>
    </dgm:pt>
    <dgm:pt modelId="{D953D807-87EB-4A76-9A2B-E7516037F7B1}" type="parTrans" cxnId="{9DB13C73-4652-446B-A547-8B58B0B1C229}">
      <dgm:prSet/>
      <dgm:spPr/>
      <dgm:t>
        <a:bodyPr/>
        <a:lstStyle/>
        <a:p>
          <a:endParaRPr lang="en-US"/>
        </a:p>
      </dgm:t>
    </dgm:pt>
    <dgm:pt modelId="{F2507122-E666-4711-92D9-65DB2F884C1F}" type="sibTrans" cxnId="{9DB13C73-4652-446B-A547-8B58B0B1C229}">
      <dgm:prSet/>
      <dgm:spPr/>
      <dgm:t>
        <a:bodyPr/>
        <a:lstStyle/>
        <a:p>
          <a:endParaRPr lang="en-US"/>
        </a:p>
      </dgm:t>
    </dgm:pt>
    <dgm:pt modelId="{8FE4FB57-77E8-4832-A97D-72F7F1CA370E}">
      <dgm:prSet phldrT="[Text]"/>
      <dgm:spPr/>
      <dgm:t>
        <a:bodyPr/>
        <a:lstStyle/>
        <a:p>
          <a:r>
            <a:rPr lang="id-ID" noProof="0"/>
            <a:t>Dikembalikan kepada pemiliknya</a:t>
          </a:r>
        </a:p>
      </dgm:t>
    </dgm:pt>
    <dgm:pt modelId="{94192AE9-3AD7-4901-A2AF-05BA88C875E9}" type="parTrans" cxnId="{B2ED4F50-C4BA-44BC-999F-F78573ACE4DD}">
      <dgm:prSet/>
      <dgm:spPr/>
      <dgm:t>
        <a:bodyPr/>
        <a:lstStyle/>
        <a:p>
          <a:endParaRPr lang="en-US"/>
        </a:p>
      </dgm:t>
    </dgm:pt>
    <dgm:pt modelId="{61086DB5-7951-40D5-8A27-758E50A0AF1A}" type="sibTrans" cxnId="{B2ED4F50-C4BA-44BC-999F-F78573ACE4DD}">
      <dgm:prSet/>
      <dgm:spPr/>
      <dgm:t>
        <a:bodyPr/>
        <a:lstStyle/>
        <a:p>
          <a:endParaRPr lang="en-US"/>
        </a:p>
      </dgm:t>
    </dgm:pt>
    <dgm:pt modelId="{4DD7DDA8-9FE9-46E7-B7E9-1542A5FA6A7B}">
      <dgm:prSet phldrT="[Text]"/>
      <dgm:spPr/>
      <dgm:t>
        <a:bodyPr/>
        <a:lstStyle/>
        <a:p>
          <a:r>
            <a:rPr lang="id-ID" noProof="0" dirty="0"/>
            <a:t>Dikembalikan pada dari siapa benda itu disita</a:t>
          </a:r>
        </a:p>
      </dgm:t>
    </dgm:pt>
    <dgm:pt modelId="{E551B2DB-BD8F-46FF-B710-0F4B77F7444B}" type="parTrans" cxnId="{DC08159D-20E5-4A3A-8F4F-2D07619BBE39}">
      <dgm:prSet/>
      <dgm:spPr/>
      <dgm:t>
        <a:bodyPr/>
        <a:lstStyle/>
        <a:p>
          <a:endParaRPr lang="en-US"/>
        </a:p>
      </dgm:t>
    </dgm:pt>
    <dgm:pt modelId="{D0A7B91A-C839-424B-9464-AF3E23ADE612}" type="sibTrans" cxnId="{DC08159D-20E5-4A3A-8F4F-2D07619BBE39}">
      <dgm:prSet/>
      <dgm:spPr/>
      <dgm:t>
        <a:bodyPr/>
        <a:lstStyle/>
        <a:p>
          <a:endParaRPr lang="en-US"/>
        </a:p>
      </dgm:t>
    </dgm:pt>
    <dgm:pt modelId="{3DA42460-A885-4EE3-9375-79839FC6E1A7}">
      <dgm:prSet phldrT="[Text]"/>
      <dgm:spPr/>
      <dgm:t>
        <a:bodyPr/>
        <a:lstStyle/>
        <a:p>
          <a:r>
            <a:rPr lang="id-ID" noProof="0"/>
            <a:t>Penghentian penyidikan atau penuntutan yang sah </a:t>
          </a:r>
        </a:p>
      </dgm:t>
    </dgm:pt>
    <dgm:pt modelId="{9AD19B96-7C16-40BB-946C-9A20A8D8A3E2}" type="sibTrans" cxnId="{05093BF6-56B2-4ECF-9B99-9BADEE4CAA09}">
      <dgm:prSet/>
      <dgm:spPr/>
      <dgm:t>
        <a:bodyPr/>
        <a:lstStyle/>
        <a:p>
          <a:endParaRPr lang="en-US"/>
        </a:p>
      </dgm:t>
    </dgm:pt>
    <dgm:pt modelId="{AFD6512A-BED4-4293-8A27-58871D99B2F3}" type="parTrans" cxnId="{05093BF6-56B2-4ECF-9B99-9BADEE4CAA09}">
      <dgm:prSet/>
      <dgm:spPr/>
      <dgm:t>
        <a:bodyPr/>
        <a:lstStyle/>
        <a:p>
          <a:endParaRPr lang="en-US"/>
        </a:p>
      </dgm:t>
    </dgm:pt>
    <dgm:pt modelId="{8472BF63-770E-48A5-AA5C-FE727A72B1D9}" type="pres">
      <dgm:prSet presAssocID="{28237702-0003-42A4-8262-28840C25AD48}" presName="Name0" presStyleCnt="0">
        <dgm:presLayoutVars>
          <dgm:dir/>
          <dgm:animLvl val="lvl"/>
          <dgm:resizeHandles/>
        </dgm:presLayoutVars>
      </dgm:prSet>
      <dgm:spPr/>
    </dgm:pt>
    <dgm:pt modelId="{DD5AC1D5-6344-41D6-B936-E319028BE4AC}" type="pres">
      <dgm:prSet presAssocID="{324F49C0-98D0-4B1B-9713-687323921ED5}" presName="linNode" presStyleCnt="0"/>
      <dgm:spPr/>
    </dgm:pt>
    <dgm:pt modelId="{F356176A-1A51-4B4D-901A-D1319F367023}" type="pres">
      <dgm:prSet presAssocID="{324F49C0-98D0-4B1B-9713-687323921ED5}" presName="parentShp" presStyleLbl="node1" presStyleIdx="0" presStyleCnt="4">
        <dgm:presLayoutVars>
          <dgm:bulletEnabled val="1"/>
        </dgm:presLayoutVars>
      </dgm:prSet>
      <dgm:spPr/>
    </dgm:pt>
    <dgm:pt modelId="{BA531E67-7EF7-4A16-9E7B-8AADAA2C4A62}" type="pres">
      <dgm:prSet presAssocID="{324F49C0-98D0-4B1B-9713-687323921ED5}" presName="childShp" presStyleLbl="bgAccFollowNode1" presStyleIdx="0" presStyleCnt="4">
        <dgm:presLayoutVars>
          <dgm:bulletEnabled val="1"/>
        </dgm:presLayoutVars>
      </dgm:prSet>
      <dgm:spPr/>
    </dgm:pt>
    <dgm:pt modelId="{0F4ECC37-9EA6-4779-93B2-7AE79D32647E}" type="pres">
      <dgm:prSet presAssocID="{88A532FC-FAF1-4769-860C-8F64EE510ACD}" presName="spacing" presStyleCnt="0"/>
      <dgm:spPr/>
    </dgm:pt>
    <dgm:pt modelId="{AF3A10E2-4ACD-4D00-89B7-B814346A9A5A}" type="pres">
      <dgm:prSet presAssocID="{55DCD8C5-8E6A-4B99-870F-1DFBC2294BEB}" presName="linNode" presStyleCnt="0"/>
      <dgm:spPr/>
    </dgm:pt>
    <dgm:pt modelId="{9DE18066-BF5F-4069-8C64-A46C4E15EDF5}" type="pres">
      <dgm:prSet presAssocID="{55DCD8C5-8E6A-4B99-870F-1DFBC2294BEB}" presName="parentShp" presStyleLbl="node1" presStyleIdx="1" presStyleCnt="4">
        <dgm:presLayoutVars>
          <dgm:bulletEnabled val="1"/>
        </dgm:presLayoutVars>
      </dgm:prSet>
      <dgm:spPr/>
    </dgm:pt>
    <dgm:pt modelId="{CB6AB2B0-D311-4927-86C2-7690B0D67285}" type="pres">
      <dgm:prSet presAssocID="{55DCD8C5-8E6A-4B99-870F-1DFBC2294BEB}" presName="childShp" presStyleLbl="bgAccFollowNode1" presStyleIdx="1" presStyleCnt="4">
        <dgm:presLayoutVars>
          <dgm:bulletEnabled val="1"/>
        </dgm:presLayoutVars>
      </dgm:prSet>
      <dgm:spPr/>
    </dgm:pt>
    <dgm:pt modelId="{C3037BA1-5335-4D15-9453-54A9488D17CB}" type="pres">
      <dgm:prSet presAssocID="{39820C28-82C0-4213-9CF5-793CF26F0C1E}" presName="spacing" presStyleCnt="0"/>
      <dgm:spPr/>
    </dgm:pt>
    <dgm:pt modelId="{5C0BEEE3-3545-4478-B4DB-1A9308D81555}" type="pres">
      <dgm:prSet presAssocID="{3DA42460-A885-4EE3-9375-79839FC6E1A7}" presName="linNode" presStyleCnt="0"/>
      <dgm:spPr/>
    </dgm:pt>
    <dgm:pt modelId="{76CC2646-0DDB-41D8-B11B-EF4DE8A18C8A}" type="pres">
      <dgm:prSet presAssocID="{3DA42460-A885-4EE3-9375-79839FC6E1A7}" presName="parentShp" presStyleLbl="node1" presStyleIdx="2" presStyleCnt="4">
        <dgm:presLayoutVars>
          <dgm:bulletEnabled val="1"/>
        </dgm:presLayoutVars>
      </dgm:prSet>
      <dgm:spPr/>
    </dgm:pt>
    <dgm:pt modelId="{4C0EF597-C839-4493-AF7E-A1D7FF0EDFA2}" type="pres">
      <dgm:prSet presAssocID="{3DA42460-A885-4EE3-9375-79839FC6E1A7}" presName="childShp" presStyleLbl="bgAccFollowNode1" presStyleIdx="2" presStyleCnt="4">
        <dgm:presLayoutVars>
          <dgm:bulletEnabled val="1"/>
        </dgm:presLayoutVars>
      </dgm:prSet>
      <dgm:spPr/>
    </dgm:pt>
    <dgm:pt modelId="{5CF96D9C-F8B7-4A2B-8547-66331C080097}" type="pres">
      <dgm:prSet presAssocID="{9AD19B96-7C16-40BB-946C-9A20A8D8A3E2}" presName="spacing" presStyleCnt="0"/>
      <dgm:spPr/>
    </dgm:pt>
    <dgm:pt modelId="{B4378148-7678-4121-9EE4-FA510D0FC268}" type="pres">
      <dgm:prSet presAssocID="{A65F1806-8BB5-4607-A14C-7F17854BCAEC}" presName="linNode" presStyleCnt="0"/>
      <dgm:spPr/>
    </dgm:pt>
    <dgm:pt modelId="{FFFC7C80-E346-4633-B2A0-1BBA294E0170}" type="pres">
      <dgm:prSet presAssocID="{A65F1806-8BB5-4607-A14C-7F17854BCAEC}" presName="parentShp" presStyleLbl="node1" presStyleIdx="3" presStyleCnt="4">
        <dgm:presLayoutVars>
          <dgm:bulletEnabled val="1"/>
        </dgm:presLayoutVars>
      </dgm:prSet>
      <dgm:spPr/>
    </dgm:pt>
    <dgm:pt modelId="{4420EF72-7DD1-4F98-8AC8-B13CED375DB5}" type="pres">
      <dgm:prSet presAssocID="{A65F1806-8BB5-4607-A14C-7F17854BCAEC}" presName="childShp" presStyleLbl="bgAccFollowNode1" presStyleIdx="3" presStyleCnt="4">
        <dgm:presLayoutVars>
          <dgm:bulletEnabled val="1"/>
        </dgm:presLayoutVars>
      </dgm:prSet>
      <dgm:spPr/>
    </dgm:pt>
  </dgm:ptLst>
  <dgm:cxnLst>
    <dgm:cxn modelId="{B9CD7D04-94F5-4EB2-BEDA-D635505E79CB}" type="presOf" srcId="{6E4B5413-BE70-4BE6-908C-ABB55E31E8F6}" destId="{BA531E67-7EF7-4A16-9E7B-8AADAA2C4A62}" srcOrd="0" destOrd="0" presId="urn:microsoft.com/office/officeart/2005/8/layout/vList6"/>
    <dgm:cxn modelId="{93D4140E-2D7A-434C-8A89-61A2D293F473}" srcId="{28237702-0003-42A4-8262-28840C25AD48}" destId="{55DCD8C5-8E6A-4B99-870F-1DFBC2294BEB}" srcOrd="1" destOrd="0" parTransId="{ABA49E1E-5A04-4408-9BD5-EF60F3C0E57F}" sibTransId="{39820C28-82C0-4213-9CF5-793CF26F0C1E}"/>
    <dgm:cxn modelId="{ACCD310F-A101-400E-B5B0-D41FEB24F6FE}" srcId="{324F49C0-98D0-4B1B-9713-687323921ED5}" destId="{E71BBE55-3EB5-4F36-8F68-99AFE391C499}" srcOrd="1" destOrd="0" parTransId="{A592F1A2-72A5-4762-9C08-5965538D0630}" sibTransId="{FF1132ED-DA6E-4F62-B43E-E19F1D2D0EA6}"/>
    <dgm:cxn modelId="{0A1F941A-CFDA-47B5-B394-9815660B5472}" type="presOf" srcId="{8FE4FB57-77E8-4832-A97D-72F7F1CA370E}" destId="{4420EF72-7DD1-4F98-8AC8-B13CED375DB5}" srcOrd="0" destOrd="0" presId="urn:microsoft.com/office/officeart/2005/8/layout/vList6"/>
    <dgm:cxn modelId="{9C0C9048-B6EF-4BC6-8863-511D89044C45}" type="presOf" srcId="{2C97730D-0CB7-4EBA-BFC8-CA6BA5B4C61C}" destId="{CB6AB2B0-D311-4927-86C2-7690B0D67285}" srcOrd="0" destOrd="0" presId="urn:microsoft.com/office/officeart/2005/8/layout/vList6"/>
    <dgm:cxn modelId="{F335724B-B169-4D48-B904-4B5190D41B81}" type="presOf" srcId="{3DA42460-A885-4EE3-9375-79839FC6E1A7}" destId="{76CC2646-0DDB-41D8-B11B-EF4DE8A18C8A}" srcOrd="0" destOrd="0" presId="urn:microsoft.com/office/officeart/2005/8/layout/vList6"/>
    <dgm:cxn modelId="{AEB2964F-D16C-4F16-B533-53042C574C36}" srcId="{28237702-0003-42A4-8262-28840C25AD48}" destId="{324F49C0-98D0-4B1B-9713-687323921ED5}" srcOrd="0" destOrd="0" parTransId="{E263AF31-8CAB-42FF-9AA6-80637EFDA2E0}" sibTransId="{88A532FC-FAF1-4769-860C-8F64EE510ACD}"/>
    <dgm:cxn modelId="{B2ED4F50-C4BA-44BC-999F-F78573ACE4DD}" srcId="{A65F1806-8BB5-4607-A14C-7F17854BCAEC}" destId="{8FE4FB57-77E8-4832-A97D-72F7F1CA370E}" srcOrd="0" destOrd="0" parTransId="{94192AE9-3AD7-4901-A2AF-05BA88C875E9}" sibTransId="{61086DB5-7951-40D5-8A27-758E50A0AF1A}"/>
    <dgm:cxn modelId="{58417A50-DCC7-4A49-A097-4D8FDD20F8D1}" srcId="{55DCD8C5-8E6A-4B99-870F-1DFBC2294BEB}" destId="{2C97730D-0CB7-4EBA-BFC8-CA6BA5B4C61C}" srcOrd="0" destOrd="0" parTransId="{21CAD077-5C14-4A41-A6B0-452FDE6D759E}" sibTransId="{672216EF-7C8E-4D14-8CB0-9103F47DFA69}"/>
    <dgm:cxn modelId="{58C33968-9F62-4E8A-AFDE-099E95F85DA9}" type="presOf" srcId="{A65F1806-8BB5-4607-A14C-7F17854BCAEC}" destId="{FFFC7C80-E346-4633-B2A0-1BBA294E0170}" srcOrd="0" destOrd="0" presId="urn:microsoft.com/office/officeart/2005/8/layout/vList6"/>
    <dgm:cxn modelId="{9DB13C73-4652-446B-A547-8B58B0B1C229}" srcId="{28237702-0003-42A4-8262-28840C25AD48}" destId="{A65F1806-8BB5-4607-A14C-7F17854BCAEC}" srcOrd="3" destOrd="0" parTransId="{D953D807-87EB-4A76-9A2B-E7516037F7B1}" sibTransId="{F2507122-E666-4711-92D9-65DB2F884C1F}"/>
    <dgm:cxn modelId="{0115F98A-0723-4243-9D15-A86B05327DFC}" srcId="{324F49C0-98D0-4B1B-9713-687323921ED5}" destId="{6E4B5413-BE70-4BE6-908C-ABB55E31E8F6}" srcOrd="0" destOrd="0" parTransId="{26BF0A0D-148C-4FD7-8D0F-7B2013D6AFA9}" sibTransId="{BE247E9D-6D05-4DBA-914F-97CCA417921C}"/>
    <dgm:cxn modelId="{85D31A97-8B4E-4EEF-B572-E7D1189E6E63}" type="presOf" srcId="{E71BBE55-3EB5-4F36-8F68-99AFE391C499}" destId="{BA531E67-7EF7-4A16-9E7B-8AADAA2C4A62}" srcOrd="0" destOrd="1" presId="urn:microsoft.com/office/officeart/2005/8/layout/vList6"/>
    <dgm:cxn modelId="{DC08159D-20E5-4A3A-8F4F-2D07619BBE39}" srcId="{A65F1806-8BB5-4607-A14C-7F17854BCAEC}" destId="{4DD7DDA8-9FE9-46E7-B7E9-1542A5FA6A7B}" srcOrd="1" destOrd="0" parTransId="{E551B2DB-BD8F-46FF-B710-0F4B77F7444B}" sibTransId="{D0A7B91A-C839-424B-9464-AF3E23ADE612}"/>
    <dgm:cxn modelId="{3608CE9F-1C43-4089-9F1B-A5492EF3712E}" type="presOf" srcId="{2E0A8403-54B9-4E20-AAD4-A896F1FE7AB6}" destId="{4C0EF597-C839-4493-AF7E-A1D7FF0EDFA2}" srcOrd="0" destOrd="0" presId="urn:microsoft.com/office/officeart/2005/8/layout/vList6"/>
    <dgm:cxn modelId="{CD0E90A0-3833-4576-A2CF-7BBFB9198FCB}" type="presOf" srcId="{28237702-0003-42A4-8262-28840C25AD48}" destId="{8472BF63-770E-48A5-AA5C-FE727A72B1D9}" srcOrd="0" destOrd="0" presId="urn:microsoft.com/office/officeart/2005/8/layout/vList6"/>
    <dgm:cxn modelId="{6ECE4DB5-C840-4EB4-AEB1-96ACB764C3DA}" type="presOf" srcId="{55DCD8C5-8E6A-4B99-870F-1DFBC2294BEB}" destId="{9DE18066-BF5F-4069-8C64-A46C4E15EDF5}" srcOrd="0" destOrd="0" presId="urn:microsoft.com/office/officeart/2005/8/layout/vList6"/>
    <dgm:cxn modelId="{85593AC7-12DF-4BF3-9A06-8999AD4B2EE5}" type="presOf" srcId="{324F49C0-98D0-4B1B-9713-687323921ED5}" destId="{F356176A-1A51-4B4D-901A-D1319F367023}" srcOrd="0" destOrd="0" presId="urn:microsoft.com/office/officeart/2005/8/layout/vList6"/>
    <dgm:cxn modelId="{663066C7-54E7-4F19-B75E-19EF20959B71}" type="presOf" srcId="{4DD7DDA8-9FE9-46E7-B7E9-1542A5FA6A7B}" destId="{4420EF72-7DD1-4F98-8AC8-B13CED375DB5}" srcOrd="0" destOrd="1" presId="urn:microsoft.com/office/officeart/2005/8/layout/vList6"/>
    <dgm:cxn modelId="{525211D8-81B5-4DD8-B902-CB9969F04DEB}" srcId="{3DA42460-A885-4EE3-9375-79839FC6E1A7}" destId="{2E0A8403-54B9-4E20-AAD4-A896F1FE7AB6}" srcOrd="0" destOrd="0" parTransId="{14B2FD59-7D7A-4BB7-A04E-039E765CB98D}" sibTransId="{632FFC6B-A7F8-4A77-A305-621DD7884948}"/>
    <dgm:cxn modelId="{05093BF6-56B2-4ECF-9B99-9BADEE4CAA09}" srcId="{28237702-0003-42A4-8262-28840C25AD48}" destId="{3DA42460-A885-4EE3-9375-79839FC6E1A7}" srcOrd="2" destOrd="0" parTransId="{AFD6512A-BED4-4293-8A27-58871D99B2F3}" sibTransId="{9AD19B96-7C16-40BB-946C-9A20A8D8A3E2}"/>
    <dgm:cxn modelId="{92CD407C-884D-47B8-85D9-1E480E8C3752}" type="presParOf" srcId="{8472BF63-770E-48A5-AA5C-FE727A72B1D9}" destId="{DD5AC1D5-6344-41D6-B936-E319028BE4AC}" srcOrd="0" destOrd="0" presId="urn:microsoft.com/office/officeart/2005/8/layout/vList6"/>
    <dgm:cxn modelId="{DC5D4E78-69A2-49B8-8B5E-8378213C7CA2}" type="presParOf" srcId="{DD5AC1D5-6344-41D6-B936-E319028BE4AC}" destId="{F356176A-1A51-4B4D-901A-D1319F367023}" srcOrd="0" destOrd="0" presId="urn:microsoft.com/office/officeart/2005/8/layout/vList6"/>
    <dgm:cxn modelId="{8D0E7334-4874-4523-BDD5-92709DD63497}" type="presParOf" srcId="{DD5AC1D5-6344-41D6-B936-E319028BE4AC}" destId="{BA531E67-7EF7-4A16-9E7B-8AADAA2C4A62}" srcOrd="1" destOrd="0" presId="urn:microsoft.com/office/officeart/2005/8/layout/vList6"/>
    <dgm:cxn modelId="{7BE04CE0-A581-4B3B-9C3B-2B61E4068831}" type="presParOf" srcId="{8472BF63-770E-48A5-AA5C-FE727A72B1D9}" destId="{0F4ECC37-9EA6-4779-93B2-7AE79D32647E}" srcOrd="1" destOrd="0" presId="urn:microsoft.com/office/officeart/2005/8/layout/vList6"/>
    <dgm:cxn modelId="{C1B6E364-0FA2-4F0A-AE0D-B2C1C436BEA6}" type="presParOf" srcId="{8472BF63-770E-48A5-AA5C-FE727A72B1D9}" destId="{AF3A10E2-4ACD-4D00-89B7-B814346A9A5A}" srcOrd="2" destOrd="0" presId="urn:microsoft.com/office/officeart/2005/8/layout/vList6"/>
    <dgm:cxn modelId="{153093BD-A0B3-4ABD-9AA6-38FC230F1B7E}" type="presParOf" srcId="{AF3A10E2-4ACD-4D00-89B7-B814346A9A5A}" destId="{9DE18066-BF5F-4069-8C64-A46C4E15EDF5}" srcOrd="0" destOrd="0" presId="urn:microsoft.com/office/officeart/2005/8/layout/vList6"/>
    <dgm:cxn modelId="{E524EB21-8CB9-46C4-B3AC-3184F14AA51B}" type="presParOf" srcId="{AF3A10E2-4ACD-4D00-89B7-B814346A9A5A}" destId="{CB6AB2B0-D311-4927-86C2-7690B0D67285}" srcOrd="1" destOrd="0" presId="urn:microsoft.com/office/officeart/2005/8/layout/vList6"/>
    <dgm:cxn modelId="{8FD34F1A-CFB0-40D9-B01A-E343A08990D6}" type="presParOf" srcId="{8472BF63-770E-48A5-AA5C-FE727A72B1D9}" destId="{C3037BA1-5335-4D15-9453-54A9488D17CB}" srcOrd="3" destOrd="0" presId="urn:microsoft.com/office/officeart/2005/8/layout/vList6"/>
    <dgm:cxn modelId="{D4AD62D7-57A3-453A-9CBF-2C76AE59ADF0}" type="presParOf" srcId="{8472BF63-770E-48A5-AA5C-FE727A72B1D9}" destId="{5C0BEEE3-3545-4478-B4DB-1A9308D81555}" srcOrd="4" destOrd="0" presId="urn:microsoft.com/office/officeart/2005/8/layout/vList6"/>
    <dgm:cxn modelId="{AF14E0D7-DE28-44D2-B555-A4F7AC4D76B0}" type="presParOf" srcId="{5C0BEEE3-3545-4478-B4DB-1A9308D81555}" destId="{76CC2646-0DDB-41D8-B11B-EF4DE8A18C8A}" srcOrd="0" destOrd="0" presId="urn:microsoft.com/office/officeart/2005/8/layout/vList6"/>
    <dgm:cxn modelId="{FD814CAF-5D88-4C40-888B-6F6F14D5E410}" type="presParOf" srcId="{5C0BEEE3-3545-4478-B4DB-1A9308D81555}" destId="{4C0EF597-C839-4493-AF7E-A1D7FF0EDFA2}" srcOrd="1" destOrd="0" presId="urn:microsoft.com/office/officeart/2005/8/layout/vList6"/>
    <dgm:cxn modelId="{3168D741-9734-495B-B31A-07F99CCD35CB}" type="presParOf" srcId="{8472BF63-770E-48A5-AA5C-FE727A72B1D9}" destId="{5CF96D9C-F8B7-4A2B-8547-66331C080097}" srcOrd="5" destOrd="0" presId="urn:microsoft.com/office/officeart/2005/8/layout/vList6"/>
    <dgm:cxn modelId="{E6CCF9FE-BB81-4798-ABE7-43E5DFE24AC1}" type="presParOf" srcId="{8472BF63-770E-48A5-AA5C-FE727A72B1D9}" destId="{B4378148-7678-4121-9EE4-FA510D0FC268}" srcOrd="6" destOrd="0" presId="urn:microsoft.com/office/officeart/2005/8/layout/vList6"/>
    <dgm:cxn modelId="{11950808-8722-41D6-A90B-592F988E82C3}" type="presParOf" srcId="{B4378148-7678-4121-9EE4-FA510D0FC268}" destId="{FFFC7C80-E346-4633-B2A0-1BBA294E0170}" srcOrd="0" destOrd="0" presId="urn:microsoft.com/office/officeart/2005/8/layout/vList6"/>
    <dgm:cxn modelId="{D8A51E83-6A7D-40DC-A017-CD3414960985}" type="presParOf" srcId="{B4378148-7678-4121-9EE4-FA510D0FC268}" destId="{4420EF72-7DD1-4F98-8AC8-B13CED375D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1E67-7EF7-4A16-9E7B-8AADAA2C4A62}">
      <dsp:nvSpPr>
        <dsp:cNvPr id="0" name=""/>
        <dsp:cNvSpPr/>
      </dsp:nvSpPr>
      <dsp:spPr>
        <a:xfrm>
          <a:off x="3719750" y="1461"/>
          <a:ext cx="5579625" cy="1159302"/>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noProof="0" dirty="0"/>
            <a:t>Tersangka harus segera dilepaskan </a:t>
          </a:r>
        </a:p>
        <a:p>
          <a:pPr marL="228600" lvl="1" indent="-228600" algn="l" defTabSz="889000">
            <a:lnSpc>
              <a:spcPct val="90000"/>
            </a:lnSpc>
            <a:spcBef>
              <a:spcPct val="0"/>
            </a:spcBef>
            <a:spcAft>
              <a:spcPct val="15000"/>
            </a:spcAft>
            <a:buChar char="•"/>
          </a:pPr>
          <a:r>
            <a:rPr lang="id-ID" sz="2000" kern="1200" noProof="0" dirty="0"/>
            <a:t>Penetapan ganti kerugian dan rehabilitasi</a:t>
          </a:r>
        </a:p>
      </dsp:txBody>
      <dsp:txXfrm>
        <a:off x="3719750" y="146374"/>
        <a:ext cx="5144887" cy="869476"/>
      </dsp:txXfrm>
    </dsp:sp>
    <dsp:sp modelId="{F356176A-1A51-4B4D-901A-D1319F367023}">
      <dsp:nvSpPr>
        <dsp:cNvPr id="0" name=""/>
        <dsp:cNvSpPr/>
      </dsp:nvSpPr>
      <dsp:spPr>
        <a:xfrm>
          <a:off x="0" y="1461"/>
          <a:ext cx="3719750" cy="115930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kern="1200" noProof="0"/>
            <a:t>Upaya paksa tidak sah</a:t>
          </a:r>
        </a:p>
      </dsp:txBody>
      <dsp:txXfrm>
        <a:off x="56592" y="58053"/>
        <a:ext cx="3606566" cy="1046118"/>
      </dsp:txXfrm>
    </dsp:sp>
    <dsp:sp modelId="{CB6AB2B0-D311-4927-86C2-7690B0D67285}">
      <dsp:nvSpPr>
        <dsp:cNvPr id="0" name=""/>
        <dsp:cNvSpPr/>
      </dsp:nvSpPr>
      <dsp:spPr>
        <a:xfrm>
          <a:off x="3719750" y="1276694"/>
          <a:ext cx="5579625" cy="1159302"/>
        </a:xfrm>
        <a:prstGeom prst="rightArrow">
          <a:avLst>
            <a:gd name="adj1" fmla="val 75000"/>
            <a:gd name="adj2" fmla="val 50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noProof="0" dirty="0"/>
            <a:t>Penyidikan atau penuntutan dilanjutkan </a:t>
          </a:r>
        </a:p>
      </dsp:txBody>
      <dsp:txXfrm>
        <a:off x="3719750" y="1421607"/>
        <a:ext cx="5144887" cy="869476"/>
      </dsp:txXfrm>
    </dsp:sp>
    <dsp:sp modelId="{9DE18066-BF5F-4069-8C64-A46C4E15EDF5}">
      <dsp:nvSpPr>
        <dsp:cNvPr id="0" name=""/>
        <dsp:cNvSpPr/>
      </dsp:nvSpPr>
      <dsp:spPr>
        <a:xfrm>
          <a:off x="0" y="1276694"/>
          <a:ext cx="3719750" cy="1159302"/>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kern="1200" noProof="0" dirty="0"/>
            <a:t>Penghentian penyidikan atau penuntutan tidak sah </a:t>
          </a:r>
        </a:p>
      </dsp:txBody>
      <dsp:txXfrm>
        <a:off x="56592" y="1333286"/>
        <a:ext cx="3606566" cy="1046118"/>
      </dsp:txXfrm>
    </dsp:sp>
    <dsp:sp modelId="{4C0EF597-C839-4493-AF7E-A1D7FF0EDFA2}">
      <dsp:nvSpPr>
        <dsp:cNvPr id="0" name=""/>
        <dsp:cNvSpPr/>
      </dsp:nvSpPr>
      <dsp:spPr>
        <a:xfrm>
          <a:off x="3719750" y="2551927"/>
          <a:ext cx="5579625" cy="1159302"/>
        </a:xfrm>
        <a:prstGeom prst="rightArrow">
          <a:avLst>
            <a:gd name="adj1" fmla="val 75000"/>
            <a:gd name="adj2" fmla="val 50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noProof="0"/>
            <a:t>Pencantuman rehabilitasi, bila Tsk tidak ditahan</a:t>
          </a:r>
        </a:p>
      </dsp:txBody>
      <dsp:txXfrm>
        <a:off x="3719750" y="2696840"/>
        <a:ext cx="5144887" cy="869476"/>
      </dsp:txXfrm>
    </dsp:sp>
    <dsp:sp modelId="{76CC2646-0DDB-41D8-B11B-EF4DE8A18C8A}">
      <dsp:nvSpPr>
        <dsp:cNvPr id="0" name=""/>
        <dsp:cNvSpPr/>
      </dsp:nvSpPr>
      <dsp:spPr>
        <a:xfrm>
          <a:off x="0" y="2551927"/>
          <a:ext cx="3719750" cy="1159302"/>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kern="1200" noProof="0"/>
            <a:t>Penghentian penyidikan atau penuntutan yang sah </a:t>
          </a:r>
        </a:p>
      </dsp:txBody>
      <dsp:txXfrm>
        <a:off x="56592" y="2608519"/>
        <a:ext cx="3606566" cy="1046118"/>
      </dsp:txXfrm>
    </dsp:sp>
    <dsp:sp modelId="{4420EF72-7DD1-4F98-8AC8-B13CED375DB5}">
      <dsp:nvSpPr>
        <dsp:cNvPr id="0" name=""/>
        <dsp:cNvSpPr/>
      </dsp:nvSpPr>
      <dsp:spPr>
        <a:xfrm>
          <a:off x="3719750" y="3827160"/>
          <a:ext cx="5579625" cy="1159302"/>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d-ID" sz="2000" kern="1200" noProof="0"/>
            <a:t>Dikembalikan kepada pemiliknya</a:t>
          </a:r>
        </a:p>
        <a:p>
          <a:pPr marL="228600" lvl="1" indent="-228600" algn="l" defTabSz="889000">
            <a:lnSpc>
              <a:spcPct val="90000"/>
            </a:lnSpc>
            <a:spcBef>
              <a:spcPct val="0"/>
            </a:spcBef>
            <a:spcAft>
              <a:spcPct val="15000"/>
            </a:spcAft>
            <a:buChar char="•"/>
          </a:pPr>
          <a:r>
            <a:rPr lang="id-ID" sz="2000" kern="1200" noProof="0" dirty="0"/>
            <a:t>Dikembalikan pada dari siapa benda itu disita</a:t>
          </a:r>
        </a:p>
      </dsp:txBody>
      <dsp:txXfrm>
        <a:off x="3719750" y="3972073"/>
        <a:ext cx="5144887" cy="869476"/>
      </dsp:txXfrm>
    </dsp:sp>
    <dsp:sp modelId="{FFFC7C80-E346-4633-B2A0-1BBA294E0170}">
      <dsp:nvSpPr>
        <dsp:cNvPr id="0" name=""/>
        <dsp:cNvSpPr/>
      </dsp:nvSpPr>
      <dsp:spPr>
        <a:xfrm>
          <a:off x="0" y="3827160"/>
          <a:ext cx="3719750" cy="1159302"/>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id-ID" sz="2500" kern="1200" noProof="0"/>
            <a:t>Benda yang disita tidak termasuk alat pembuktian</a:t>
          </a:r>
        </a:p>
      </dsp:txBody>
      <dsp:txXfrm>
        <a:off x="56592" y="3883752"/>
        <a:ext cx="3606566" cy="104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5B5A8C0-FAC6-7642-8FBD-A88427714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CF36D48-449F-6D48-8415-B606CAF3B1D1}" type="slidenum">
              <a:rPr lang="id-ID" altLang="id-ID">
                <a:latin typeface="Arial" panose="020B0604020202020204" pitchFamily="34" charset="0"/>
              </a:rPr>
              <a:pPr eaLnBrk="1" hangingPunct="1"/>
              <a:t>18</a:t>
            </a:fld>
            <a:endParaRPr lang="id-ID" altLang="id-ID">
              <a:latin typeface="Arial" panose="020B0604020202020204" pitchFamily="34" charset="0"/>
            </a:endParaRPr>
          </a:p>
        </p:txBody>
      </p:sp>
      <p:sp>
        <p:nvSpPr>
          <p:cNvPr id="15363" name="Rectangle 2">
            <a:extLst>
              <a:ext uri="{FF2B5EF4-FFF2-40B4-BE49-F238E27FC236}">
                <a16:creationId xmlns:a16="http://schemas.microsoft.com/office/drawing/2014/main" id="{C848DB8E-4E78-3E42-B8B8-602056BEED1E}"/>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0FBDC4D0-57E0-F94B-A464-3603CA6B15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a:latin typeface="Arial" panose="020B0604020202020204" pitchFamily="34" charset="0"/>
            </a:endParaRPr>
          </a:p>
        </p:txBody>
      </p:sp>
    </p:spTree>
    <p:extLst>
      <p:ext uri="{BB962C8B-B14F-4D97-AF65-F5344CB8AC3E}">
        <p14:creationId xmlns:p14="http://schemas.microsoft.com/office/powerpoint/2010/main" val="2764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E6125-A69C-42B7-AC62-AF28FE95B4F2}" type="datetimeFigureOut">
              <a:rPr lang="en-ID" smtClean="0"/>
              <a:t>28/10/25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447564E-F900-473B-A68C-ACC30AA62D41}" type="slidenum">
              <a:rPr lang="en-ID" smtClean="0"/>
              <a:t>‹#›</a:t>
            </a:fld>
            <a:endParaRPr lang="en-ID"/>
          </a:p>
        </p:txBody>
      </p:sp>
    </p:spTree>
    <p:extLst>
      <p:ext uri="{BB962C8B-B14F-4D97-AF65-F5344CB8AC3E}">
        <p14:creationId xmlns:p14="http://schemas.microsoft.com/office/powerpoint/2010/main" val="246206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10/28/25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1818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239349" y="6327412"/>
            <a:ext cx="11521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4" r:id="rId5"/>
    <p:sldLayoutId id="2147483655" r:id="rId6"/>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152400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PRAPERADILAN</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.6</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
        <p:nvSpPr>
          <p:cNvPr id="4" name="Rectangle 5">
            <a:extLst>
              <a:ext uri="{FF2B5EF4-FFF2-40B4-BE49-F238E27FC236}">
                <a16:creationId xmlns:a16="http://schemas.microsoft.com/office/drawing/2014/main" id="{C632E2FE-8CBE-0E4B-B62C-AF8F7E0E3BDA}"/>
              </a:ext>
            </a:extLst>
          </p:cNvPr>
          <p:cNvSpPr/>
          <p:nvPr>
            <p:custDataLst>
              <p:tags r:id="rId2"/>
            </p:custDataLst>
          </p:nvPr>
        </p:nvSpPr>
        <p:spPr>
          <a:xfrm>
            <a:off x="1487488" y="4471372"/>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424" y="489744"/>
            <a:ext cx="3916045" cy="635000"/>
          </a:xfrm>
          <a:prstGeom prst="rect">
            <a:avLst/>
          </a:prstGeom>
        </p:spPr>
        <p:txBody>
          <a:bodyPr vert="horz" wrap="square" lIns="0" tIns="12700" rIns="0" bIns="0" rtlCol="0" anchor="ctr">
            <a:spAutoFit/>
          </a:bodyPr>
          <a:lstStyle/>
          <a:p>
            <a:pPr marL="12700">
              <a:spcBef>
                <a:spcPts val="100"/>
              </a:spcBef>
            </a:pPr>
            <a:r>
              <a:rPr sz="4000" spc="-35" dirty="0"/>
              <a:t>Tugas</a:t>
            </a:r>
            <a:r>
              <a:rPr sz="4000" spc="-185" dirty="0"/>
              <a:t> </a:t>
            </a:r>
            <a:r>
              <a:rPr sz="4000" spc="-10" dirty="0"/>
              <a:t>Praperadilan</a:t>
            </a:r>
            <a:endParaRPr sz="4000" dirty="0"/>
          </a:p>
        </p:txBody>
      </p:sp>
      <p:sp>
        <p:nvSpPr>
          <p:cNvPr id="3" name="object 3"/>
          <p:cNvSpPr txBox="1"/>
          <p:nvPr/>
        </p:nvSpPr>
        <p:spPr>
          <a:xfrm>
            <a:off x="2060258" y="472720"/>
            <a:ext cx="8075295" cy="2952750"/>
          </a:xfrm>
          <a:prstGeom prst="rect">
            <a:avLst/>
          </a:prstGeom>
        </p:spPr>
        <p:txBody>
          <a:bodyPr vert="horz" wrap="square" lIns="0" tIns="137160" rIns="0" bIns="0" rtlCol="0">
            <a:spAutoFit/>
          </a:bodyPr>
          <a:lstStyle/>
          <a:p>
            <a:pPr marL="2807970" algn="just">
              <a:spcBef>
                <a:spcPts val="1080"/>
              </a:spcBef>
            </a:pPr>
            <a:r>
              <a:rPr sz="2800" dirty="0">
                <a:latin typeface="Calibri"/>
                <a:cs typeface="Calibri"/>
              </a:rPr>
              <a:t>(Pasal</a:t>
            </a:r>
            <a:r>
              <a:rPr sz="2800" spc="-40" dirty="0">
                <a:latin typeface="Calibri"/>
                <a:cs typeface="Calibri"/>
              </a:rPr>
              <a:t> </a:t>
            </a:r>
            <a:r>
              <a:rPr sz="2800" dirty="0">
                <a:latin typeface="Calibri"/>
                <a:cs typeface="Calibri"/>
              </a:rPr>
              <a:t>79,</a:t>
            </a:r>
            <a:r>
              <a:rPr sz="2800" spc="-60" dirty="0">
                <a:latin typeface="Calibri"/>
                <a:cs typeface="Calibri"/>
              </a:rPr>
              <a:t> </a:t>
            </a:r>
            <a:r>
              <a:rPr sz="2800" dirty="0">
                <a:latin typeface="Calibri"/>
                <a:cs typeface="Calibri"/>
              </a:rPr>
              <a:t>80,</a:t>
            </a:r>
            <a:r>
              <a:rPr sz="2800" spc="-50" dirty="0">
                <a:latin typeface="Calibri"/>
                <a:cs typeface="Calibri"/>
              </a:rPr>
              <a:t> </a:t>
            </a:r>
            <a:r>
              <a:rPr sz="2800" spc="-25" dirty="0">
                <a:latin typeface="Calibri"/>
                <a:cs typeface="Calibri"/>
              </a:rPr>
              <a:t>81)</a:t>
            </a:r>
            <a:endParaRPr sz="2800">
              <a:latin typeface="Calibri"/>
              <a:cs typeface="Calibri"/>
            </a:endParaRPr>
          </a:p>
          <a:p>
            <a:pPr marL="524510" marR="5080" indent="-511809" algn="just">
              <a:spcBef>
                <a:spcPts val="840"/>
              </a:spcBef>
              <a:buAutoNum type="alphaLcPeriod"/>
              <a:tabLst>
                <a:tab pos="528320" algn="l"/>
              </a:tabLst>
            </a:pPr>
            <a:r>
              <a:rPr sz="2400" dirty="0">
                <a:latin typeface="Calibri"/>
                <a:cs typeface="Calibri"/>
              </a:rPr>
              <a:t>Permintaan</a:t>
            </a:r>
            <a:r>
              <a:rPr sz="2400" spc="465" dirty="0">
                <a:latin typeface="Calibri"/>
                <a:cs typeface="Calibri"/>
              </a:rPr>
              <a:t> </a:t>
            </a:r>
            <a:r>
              <a:rPr sz="2400" dirty="0">
                <a:latin typeface="Calibri"/>
                <a:cs typeface="Calibri"/>
              </a:rPr>
              <a:t>pemeriksaan</a:t>
            </a:r>
            <a:r>
              <a:rPr sz="2400" spc="445" dirty="0">
                <a:latin typeface="Calibri"/>
                <a:cs typeface="Calibri"/>
              </a:rPr>
              <a:t> </a:t>
            </a:r>
            <a:r>
              <a:rPr sz="2400" dirty="0">
                <a:latin typeface="Calibri"/>
                <a:cs typeface="Calibri"/>
              </a:rPr>
              <a:t>tentang</a:t>
            </a:r>
            <a:r>
              <a:rPr sz="2400" spc="455" dirty="0">
                <a:latin typeface="Calibri"/>
                <a:cs typeface="Calibri"/>
              </a:rPr>
              <a:t> </a:t>
            </a:r>
            <a:r>
              <a:rPr sz="2400" dirty="0">
                <a:latin typeface="Calibri"/>
                <a:cs typeface="Calibri"/>
              </a:rPr>
              <a:t>sah</a:t>
            </a:r>
            <a:r>
              <a:rPr sz="2400" spc="455" dirty="0">
                <a:latin typeface="Calibri"/>
                <a:cs typeface="Calibri"/>
              </a:rPr>
              <a:t> </a:t>
            </a:r>
            <a:r>
              <a:rPr sz="2400" dirty="0">
                <a:latin typeface="Calibri"/>
                <a:cs typeface="Calibri"/>
              </a:rPr>
              <a:t>atau</a:t>
            </a:r>
            <a:r>
              <a:rPr sz="2400" spc="455" dirty="0">
                <a:latin typeface="Calibri"/>
                <a:cs typeface="Calibri"/>
              </a:rPr>
              <a:t> </a:t>
            </a:r>
            <a:r>
              <a:rPr sz="2400" dirty="0">
                <a:latin typeface="Calibri"/>
                <a:cs typeface="Calibri"/>
              </a:rPr>
              <a:t>tidaknya</a:t>
            </a:r>
            <a:r>
              <a:rPr sz="2400" spc="459" dirty="0">
                <a:latin typeface="Calibri"/>
                <a:cs typeface="Calibri"/>
              </a:rPr>
              <a:t> </a:t>
            </a:r>
            <a:r>
              <a:rPr sz="2400" spc="-10" dirty="0">
                <a:latin typeface="Calibri"/>
                <a:cs typeface="Calibri"/>
              </a:rPr>
              <a:t>suatu 	</a:t>
            </a:r>
            <a:r>
              <a:rPr sz="2400" dirty="0">
                <a:latin typeface="Calibri"/>
                <a:cs typeface="Calibri"/>
              </a:rPr>
              <a:t>penangkapan atau penahanan</a:t>
            </a:r>
            <a:r>
              <a:rPr sz="2400" spc="20" dirty="0">
                <a:latin typeface="Calibri"/>
                <a:cs typeface="Calibri"/>
              </a:rPr>
              <a:t> </a:t>
            </a:r>
            <a:r>
              <a:rPr sz="2400" dirty="0">
                <a:latin typeface="Calibri"/>
                <a:cs typeface="Calibri"/>
              </a:rPr>
              <a:t>yang</a:t>
            </a:r>
            <a:r>
              <a:rPr sz="2400" spc="-10" dirty="0">
                <a:latin typeface="Calibri"/>
                <a:cs typeface="Calibri"/>
              </a:rPr>
              <a:t> </a:t>
            </a:r>
            <a:r>
              <a:rPr sz="2400" dirty="0">
                <a:latin typeface="Calibri"/>
                <a:cs typeface="Calibri"/>
              </a:rPr>
              <a:t>diajukan</a:t>
            </a:r>
            <a:r>
              <a:rPr sz="2400" spc="5" dirty="0">
                <a:latin typeface="Calibri"/>
                <a:cs typeface="Calibri"/>
              </a:rPr>
              <a:t> </a:t>
            </a:r>
            <a:r>
              <a:rPr sz="2400" dirty="0">
                <a:latin typeface="Calibri"/>
                <a:cs typeface="Calibri"/>
              </a:rPr>
              <a:t>oleh</a:t>
            </a:r>
            <a:r>
              <a:rPr sz="2400" spc="10" dirty="0">
                <a:latin typeface="Calibri"/>
                <a:cs typeface="Calibri"/>
              </a:rPr>
              <a:t> </a:t>
            </a:r>
            <a:r>
              <a:rPr sz="2400" spc="-10" dirty="0">
                <a:latin typeface="Calibri"/>
                <a:cs typeface="Calibri"/>
              </a:rPr>
              <a:t>tersangka, 	</a:t>
            </a:r>
            <a:r>
              <a:rPr sz="2400" dirty="0">
                <a:latin typeface="Calibri"/>
                <a:cs typeface="Calibri"/>
              </a:rPr>
              <a:t>keluarga</a:t>
            </a:r>
            <a:r>
              <a:rPr sz="2400" spc="80" dirty="0">
                <a:latin typeface="Calibri"/>
                <a:cs typeface="Calibri"/>
              </a:rPr>
              <a:t>  </a:t>
            </a:r>
            <a:r>
              <a:rPr sz="2400" dirty="0">
                <a:latin typeface="Calibri"/>
                <a:cs typeface="Calibri"/>
              </a:rPr>
              <a:t>atau</a:t>
            </a:r>
            <a:r>
              <a:rPr sz="2400" spc="90" dirty="0">
                <a:latin typeface="Calibri"/>
                <a:cs typeface="Calibri"/>
              </a:rPr>
              <a:t>  </a:t>
            </a:r>
            <a:r>
              <a:rPr sz="2400" dirty="0">
                <a:latin typeface="Calibri"/>
                <a:cs typeface="Calibri"/>
              </a:rPr>
              <a:t>kuasanya</a:t>
            </a:r>
            <a:r>
              <a:rPr sz="2400" spc="80" dirty="0">
                <a:latin typeface="Calibri"/>
                <a:cs typeface="Calibri"/>
              </a:rPr>
              <a:t>  </a:t>
            </a:r>
            <a:r>
              <a:rPr sz="2400" dirty="0">
                <a:latin typeface="Calibri"/>
                <a:cs typeface="Calibri"/>
              </a:rPr>
              <a:t>kepada</a:t>
            </a:r>
            <a:r>
              <a:rPr sz="2400" spc="90" dirty="0">
                <a:latin typeface="Calibri"/>
                <a:cs typeface="Calibri"/>
              </a:rPr>
              <a:t>  </a:t>
            </a:r>
            <a:r>
              <a:rPr sz="2400" dirty="0">
                <a:latin typeface="Calibri"/>
                <a:cs typeface="Calibri"/>
              </a:rPr>
              <a:t>ketua</a:t>
            </a:r>
            <a:r>
              <a:rPr sz="2400" spc="90" dirty="0">
                <a:latin typeface="Calibri"/>
                <a:cs typeface="Calibri"/>
              </a:rPr>
              <a:t>  </a:t>
            </a:r>
            <a:r>
              <a:rPr sz="2400" dirty="0">
                <a:latin typeface="Calibri"/>
                <a:cs typeface="Calibri"/>
              </a:rPr>
              <a:t>pengadilan</a:t>
            </a:r>
            <a:r>
              <a:rPr sz="2400" spc="85" dirty="0">
                <a:latin typeface="Calibri"/>
                <a:cs typeface="Calibri"/>
              </a:rPr>
              <a:t>  </a:t>
            </a:r>
            <a:r>
              <a:rPr sz="2400" spc="-10" dirty="0">
                <a:latin typeface="Calibri"/>
                <a:cs typeface="Calibri"/>
              </a:rPr>
              <a:t>negeri 	</a:t>
            </a:r>
            <a:r>
              <a:rPr sz="2400" dirty="0">
                <a:latin typeface="Calibri"/>
                <a:cs typeface="Calibri"/>
              </a:rPr>
              <a:t>dengan</a:t>
            </a:r>
            <a:r>
              <a:rPr sz="2400" spc="-70" dirty="0">
                <a:latin typeface="Calibri"/>
                <a:cs typeface="Calibri"/>
              </a:rPr>
              <a:t> </a:t>
            </a:r>
            <a:r>
              <a:rPr sz="2400" spc="-20" dirty="0">
                <a:latin typeface="Calibri"/>
                <a:cs typeface="Calibri"/>
              </a:rPr>
              <a:t>menyebutkan</a:t>
            </a:r>
            <a:r>
              <a:rPr sz="2400" spc="-105" dirty="0">
                <a:latin typeface="Calibri"/>
                <a:cs typeface="Calibri"/>
              </a:rPr>
              <a:t> </a:t>
            </a:r>
            <a:r>
              <a:rPr sz="2400" spc="-10" dirty="0">
                <a:latin typeface="Calibri"/>
                <a:cs typeface="Calibri"/>
              </a:rPr>
              <a:t>alasannya</a:t>
            </a:r>
            <a:endParaRPr sz="2400">
              <a:latin typeface="Calibri"/>
              <a:cs typeface="Calibri"/>
            </a:endParaRPr>
          </a:p>
          <a:p>
            <a:pPr marL="524510" marR="8255" indent="-511809" algn="just">
              <a:spcBef>
                <a:spcPts val="585"/>
              </a:spcBef>
              <a:buAutoNum type="alphaLcPeriod"/>
              <a:tabLst>
                <a:tab pos="528320" algn="l"/>
              </a:tabLst>
            </a:pPr>
            <a:r>
              <a:rPr sz="2400" dirty="0">
                <a:latin typeface="Calibri"/>
                <a:cs typeface="Calibri"/>
              </a:rPr>
              <a:t>Permintaan</a:t>
            </a:r>
            <a:r>
              <a:rPr sz="2400" spc="265" dirty="0">
                <a:latin typeface="Calibri"/>
                <a:cs typeface="Calibri"/>
              </a:rPr>
              <a:t>  </a:t>
            </a:r>
            <a:r>
              <a:rPr sz="2400" dirty="0">
                <a:latin typeface="Calibri"/>
                <a:cs typeface="Calibri"/>
              </a:rPr>
              <a:t>untuk</a:t>
            </a:r>
            <a:r>
              <a:rPr sz="2400" spc="260" dirty="0">
                <a:latin typeface="Calibri"/>
                <a:cs typeface="Calibri"/>
              </a:rPr>
              <a:t>  </a:t>
            </a:r>
            <a:r>
              <a:rPr sz="2400" dirty="0">
                <a:latin typeface="Calibri"/>
                <a:cs typeface="Calibri"/>
              </a:rPr>
              <a:t>memeriksa</a:t>
            </a:r>
            <a:r>
              <a:rPr sz="2400" spc="270" dirty="0">
                <a:latin typeface="Calibri"/>
                <a:cs typeface="Calibri"/>
              </a:rPr>
              <a:t>  </a:t>
            </a:r>
            <a:r>
              <a:rPr sz="2400" dirty="0">
                <a:latin typeface="Calibri"/>
                <a:cs typeface="Calibri"/>
              </a:rPr>
              <a:t>sah</a:t>
            </a:r>
            <a:r>
              <a:rPr sz="2400" spc="265" dirty="0">
                <a:latin typeface="Calibri"/>
                <a:cs typeface="Calibri"/>
              </a:rPr>
              <a:t>  </a:t>
            </a:r>
            <a:r>
              <a:rPr sz="2400" dirty="0">
                <a:latin typeface="Calibri"/>
                <a:cs typeface="Calibri"/>
              </a:rPr>
              <a:t>atau</a:t>
            </a:r>
            <a:r>
              <a:rPr sz="2400" spc="265" dirty="0">
                <a:latin typeface="Calibri"/>
                <a:cs typeface="Calibri"/>
              </a:rPr>
              <a:t>  </a:t>
            </a:r>
            <a:r>
              <a:rPr sz="2400" dirty="0">
                <a:latin typeface="Calibri"/>
                <a:cs typeface="Calibri"/>
              </a:rPr>
              <a:t>tidaknya</a:t>
            </a:r>
            <a:r>
              <a:rPr sz="2400" spc="270" dirty="0">
                <a:latin typeface="Calibri"/>
                <a:cs typeface="Calibri"/>
              </a:rPr>
              <a:t>  </a:t>
            </a:r>
            <a:r>
              <a:rPr sz="2400" spc="-10" dirty="0">
                <a:latin typeface="Calibri"/>
                <a:cs typeface="Calibri"/>
              </a:rPr>
              <a:t>suatu 	</a:t>
            </a:r>
            <a:r>
              <a:rPr sz="2400" dirty="0">
                <a:latin typeface="Calibri"/>
                <a:cs typeface="Calibri"/>
              </a:rPr>
              <a:t>penghentian</a:t>
            </a:r>
            <a:r>
              <a:rPr sz="2400" spc="545" dirty="0">
                <a:latin typeface="Calibri"/>
                <a:cs typeface="Calibri"/>
              </a:rPr>
              <a:t> </a:t>
            </a:r>
            <a:r>
              <a:rPr sz="2400" dirty="0">
                <a:latin typeface="Calibri"/>
                <a:cs typeface="Calibri"/>
              </a:rPr>
              <a:t>penyidikan,</a:t>
            </a:r>
            <a:r>
              <a:rPr sz="2400" spc="550" dirty="0">
                <a:latin typeface="Calibri"/>
                <a:cs typeface="Calibri"/>
              </a:rPr>
              <a:t> </a:t>
            </a:r>
            <a:r>
              <a:rPr sz="2400" dirty="0">
                <a:latin typeface="Calibri"/>
                <a:cs typeface="Calibri"/>
              </a:rPr>
              <a:t>atau</a:t>
            </a:r>
            <a:r>
              <a:rPr sz="2400" spc="545" dirty="0">
                <a:latin typeface="Calibri"/>
                <a:cs typeface="Calibri"/>
              </a:rPr>
              <a:t> </a:t>
            </a:r>
            <a:r>
              <a:rPr sz="2400" dirty="0">
                <a:latin typeface="Calibri"/>
                <a:cs typeface="Calibri"/>
              </a:rPr>
              <a:t>penuntutan</a:t>
            </a:r>
            <a:r>
              <a:rPr sz="2400" spc="545" dirty="0">
                <a:latin typeface="Calibri"/>
                <a:cs typeface="Calibri"/>
              </a:rPr>
              <a:t> </a:t>
            </a:r>
            <a:r>
              <a:rPr sz="2400" dirty="0">
                <a:latin typeface="Calibri"/>
                <a:cs typeface="Calibri"/>
              </a:rPr>
              <a:t>dapat</a:t>
            </a:r>
            <a:r>
              <a:rPr sz="2400" spc="540" dirty="0">
                <a:latin typeface="Calibri"/>
                <a:cs typeface="Calibri"/>
              </a:rPr>
              <a:t> </a:t>
            </a:r>
            <a:r>
              <a:rPr sz="2400" spc="-10" dirty="0">
                <a:latin typeface="Calibri"/>
                <a:cs typeface="Calibri"/>
              </a:rPr>
              <a:t>diajukan</a:t>
            </a:r>
            <a:endParaRPr sz="2400">
              <a:latin typeface="Calibri"/>
              <a:cs typeface="Calibri"/>
            </a:endParaRPr>
          </a:p>
        </p:txBody>
      </p:sp>
      <p:sp>
        <p:nvSpPr>
          <p:cNvPr id="4" name="object 4"/>
          <p:cNvSpPr txBox="1"/>
          <p:nvPr/>
        </p:nvSpPr>
        <p:spPr>
          <a:xfrm>
            <a:off x="2575878" y="3400170"/>
            <a:ext cx="4980305" cy="391160"/>
          </a:xfrm>
          <a:prstGeom prst="rect">
            <a:avLst/>
          </a:prstGeom>
        </p:spPr>
        <p:txBody>
          <a:bodyPr vert="horz" wrap="square" lIns="0" tIns="12700" rIns="0" bIns="0" rtlCol="0">
            <a:spAutoFit/>
          </a:bodyPr>
          <a:lstStyle/>
          <a:p>
            <a:pPr marL="12700">
              <a:spcBef>
                <a:spcPts val="100"/>
              </a:spcBef>
              <a:tabLst>
                <a:tab pos="751840" algn="l"/>
                <a:tab pos="1994535" algn="l"/>
                <a:tab pos="2733675" algn="l"/>
                <a:tab pos="4082415" algn="l"/>
              </a:tabLst>
            </a:pPr>
            <a:r>
              <a:rPr sz="2400" spc="-20" dirty="0">
                <a:latin typeface="Calibri"/>
                <a:cs typeface="Calibri"/>
              </a:rPr>
              <a:t>oleh</a:t>
            </a:r>
            <a:r>
              <a:rPr sz="2400" dirty="0">
                <a:latin typeface="Calibri"/>
                <a:cs typeface="Calibri"/>
              </a:rPr>
              <a:t>	</a:t>
            </a:r>
            <a:r>
              <a:rPr sz="2400" spc="-10" dirty="0">
                <a:latin typeface="Calibri"/>
                <a:cs typeface="Calibri"/>
              </a:rPr>
              <a:t>penyidik</a:t>
            </a:r>
            <a:r>
              <a:rPr sz="2400" dirty="0">
                <a:latin typeface="Calibri"/>
                <a:cs typeface="Calibri"/>
              </a:rPr>
              <a:t>	</a:t>
            </a:r>
            <a:r>
              <a:rPr sz="2400" spc="-20" dirty="0">
                <a:latin typeface="Calibri"/>
                <a:cs typeface="Calibri"/>
              </a:rPr>
              <a:t>atau</a:t>
            </a:r>
            <a:r>
              <a:rPr sz="2400" dirty="0">
                <a:latin typeface="Calibri"/>
                <a:cs typeface="Calibri"/>
              </a:rPr>
              <a:t>	</a:t>
            </a:r>
            <a:r>
              <a:rPr sz="2400" spc="-10" dirty="0">
                <a:latin typeface="Calibri"/>
                <a:cs typeface="Calibri"/>
              </a:rPr>
              <a:t>penuntut</a:t>
            </a:r>
            <a:r>
              <a:rPr sz="2400" dirty="0">
                <a:latin typeface="Calibri"/>
                <a:cs typeface="Calibri"/>
              </a:rPr>
              <a:t>	</a:t>
            </a:r>
            <a:r>
              <a:rPr sz="2400" spc="-10" dirty="0">
                <a:latin typeface="Calibri"/>
                <a:cs typeface="Calibri"/>
              </a:rPr>
              <a:t>umum,</a:t>
            </a:r>
            <a:endParaRPr sz="2400">
              <a:latin typeface="Calibri"/>
              <a:cs typeface="Calibri"/>
            </a:endParaRPr>
          </a:p>
        </p:txBody>
      </p:sp>
      <p:sp>
        <p:nvSpPr>
          <p:cNvPr id="5" name="object 5"/>
          <p:cNvSpPr txBox="1"/>
          <p:nvPr/>
        </p:nvSpPr>
        <p:spPr>
          <a:xfrm>
            <a:off x="7726046" y="3400170"/>
            <a:ext cx="700405" cy="391160"/>
          </a:xfrm>
          <a:prstGeom prst="rect">
            <a:avLst/>
          </a:prstGeom>
        </p:spPr>
        <p:txBody>
          <a:bodyPr vert="horz" wrap="square" lIns="0" tIns="12700" rIns="0" bIns="0" rtlCol="0">
            <a:spAutoFit/>
          </a:bodyPr>
          <a:lstStyle/>
          <a:p>
            <a:pPr marL="12700">
              <a:spcBef>
                <a:spcPts val="100"/>
              </a:spcBef>
            </a:pPr>
            <a:r>
              <a:rPr sz="2400" spc="-10" dirty="0">
                <a:latin typeface="Calibri"/>
                <a:cs typeface="Calibri"/>
              </a:rPr>
              <a:t>pihak</a:t>
            </a:r>
            <a:endParaRPr sz="2400">
              <a:latin typeface="Calibri"/>
              <a:cs typeface="Calibri"/>
            </a:endParaRPr>
          </a:p>
        </p:txBody>
      </p:sp>
      <p:sp>
        <p:nvSpPr>
          <p:cNvPr id="6" name="object 6"/>
          <p:cNvSpPr txBox="1"/>
          <p:nvPr/>
        </p:nvSpPr>
        <p:spPr>
          <a:xfrm>
            <a:off x="8597266" y="3400170"/>
            <a:ext cx="761365" cy="391160"/>
          </a:xfrm>
          <a:prstGeom prst="rect">
            <a:avLst/>
          </a:prstGeom>
        </p:spPr>
        <p:txBody>
          <a:bodyPr vert="horz" wrap="square" lIns="0" tIns="12700" rIns="0" bIns="0" rtlCol="0">
            <a:spAutoFit/>
          </a:bodyPr>
          <a:lstStyle/>
          <a:p>
            <a:pPr marL="12700">
              <a:spcBef>
                <a:spcPts val="100"/>
              </a:spcBef>
            </a:pPr>
            <a:r>
              <a:rPr sz="2400" spc="-20" dirty="0">
                <a:latin typeface="Calibri"/>
                <a:cs typeface="Calibri"/>
              </a:rPr>
              <a:t>ketiga</a:t>
            </a:r>
            <a:endParaRPr sz="2400">
              <a:latin typeface="Calibri"/>
              <a:cs typeface="Calibri"/>
            </a:endParaRPr>
          </a:p>
        </p:txBody>
      </p:sp>
      <p:sp>
        <p:nvSpPr>
          <p:cNvPr id="7" name="object 7"/>
          <p:cNvSpPr txBox="1"/>
          <p:nvPr/>
        </p:nvSpPr>
        <p:spPr>
          <a:xfrm>
            <a:off x="9527159" y="3400170"/>
            <a:ext cx="606425" cy="391160"/>
          </a:xfrm>
          <a:prstGeom prst="rect">
            <a:avLst/>
          </a:prstGeom>
        </p:spPr>
        <p:txBody>
          <a:bodyPr vert="horz" wrap="square" lIns="0" tIns="12700" rIns="0" bIns="0" rtlCol="0">
            <a:spAutoFit/>
          </a:bodyPr>
          <a:lstStyle/>
          <a:p>
            <a:pPr marL="12700">
              <a:spcBef>
                <a:spcPts val="100"/>
              </a:spcBef>
            </a:pPr>
            <a:r>
              <a:rPr sz="2400" spc="-20" dirty="0">
                <a:latin typeface="Calibri"/>
                <a:cs typeface="Calibri"/>
              </a:rPr>
              <a:t>yang</a:t>
            </a:r>
            <a:endParaRPr sz="2400">
              <a:latin typeface="Calibri"/>
              <a:cs typeface="Calibri"/>
            </a:endParaRPr>
          </a:p>
        </p:txBody>
      </p:sp>
      <p:sp>
        <p:nvSpPr>
          <p:cNvPr id="8" name="object 8"/>
          <p:cNvSpPr txBox="1"/>
          <p:nvPr/>
        </p:nvSpPr>
        <p:spPr>
          <a:xfrm>
            <a:off x="2060257" y="3765804"/>
            <a:ext cx="8075930" cy="2660650"/>
          </a:xfrm>
          <a:prstGeom prst="rect">
            <a:avLst/>
          </a:prstGeom>
        </p:spPr>
        <p:txBody>
          <a:bodyPr vert="horz" wrap="square" lIns="0" tIns="12700" rIns="0" bIns="0" rtlCol="0">
            <a:spAutoFit/>
          </a:bodyPr>
          <a:lstStyle/>
          <a:p>
            <a:pPr marL="528320" algn="just">
              <a:spcBef>
                <a:spcPts val="100"/>
              </a:spcBef>
            </a:pPr>
            <a:r>
              <a:rPr sz="2400" dirty="0">
                <a:latin typeface="Calibri"/>
                <a:cs typeface="Calibri"/>
              </a:rPr>
              <a:t>berkepentingan</a:t>
            </a:r>
            <a:r>
              <a:rPr sz="2400" spc="120" dirty="0">
                <a:latin typeface="Calibri"/>
                <a:cs typeface="Calibri"/>
              </a:rPr>
              <a:t>  </a:t>
            </a:r>
            <a:r>
              <a:rPr sz="2400" dirty="0">
                <a:latin typeface="Calibri"/>
                <a:cs typeface="Calibri"/>
              </a:rPr>
              <a:t>kepada</a:t>
            </a:r>
            <a:r>
              <a:rPr sz="2400" spc="120" dirty="0">
                <a:latin typeface="Calibri"/>
                <a:cs typeface="Calibri"/>
              </a:rPr>
              <a:t>  </a:t>
            </a:r>
            <a:r>
              <a:rPr sz="2400" dirty="0">
                <a:latin typeface="Calibri"/>
                <a:cs typeface="Calibri"/>
              </a:rPr>
              <a:t>ketua</a:t>
            </a:r>
            <a:r>
              <a:rPr sz="2400" spc="120" dirty="0">
                <a:latin typeface="Calibri"/>
                <a:cs typeface="Calibri"/>
              </a:rPr>
              <a:t>  </a:t>
            </a:r>
            <a:r>
              <a:rPr sz="2400" dirty="0">
                <a:latin typeface="Calibri"/>
                <a:cs typeface="Calibri"/>
              </a:rPr>
              <a:t>pengadilan</a:t>
            </a:r>
            <a:r>
              <a:rPr sz="2400" spc="130" dirty="0">
                <a:latin typeface="Calibri"/>
                <a:cs typeface="Calibri"/>
              </a:rPr>
              <a:t>  </a:t>
            </a:r>
            <a:r>
              <a:rPr sz="2400" dirty="0">
                <a:latin typeface="Calibri"/>
                <a:cs typeface="Calibri"/>
              </a:rPr>
              <a:t>negeri</a:t>
            </a:r>
            <a:r>
              <a:rPr sz="2400" spc="130" dirty="0">
                <a:latin typeface="Calibri"/>
                <a:cs typeface="Calibri"/>
              </a:rPr>
              <a:t>  </a:t>
            </a:r>
            <a:r>
              <a:rPr sz="2400" spc="-10" dirty="0">
                <a:latin typeface="Calibri"/>
                <a:cs typeface="Calibri"/>
              </a:rPr>
              <a:t>dengan</a:t>
            </a:r>
            <a:endParaRPr sz="2400">
              <a:latin typeface="Calibri"/>
              <a:cs typeface="Calibri"/>
            </a:endParaRPr>
          </a:p>
          <a:p>
            <a:pPr marL="528320" algn="just"/>
            <a:r>
              <a:rPr sz="2400" spc="-10" dirty="0">
                <a:latin typeface="Calibri"/>
                <a:cs typeface="Calibri"/>
              </a:rPr>
              <a:t>menyebutkan</a:t>
            </a:r>
            <a:r>
              <a:rPr sz="2400" spc="-50" dirty="0">
                <a:latin typeface="Calibri"/>
                <a:cs typeface="Calibri"/>
              </a:rPr>
              <a:t> </a:t>
            </a:r>
            <a:r>
              <a:rPr sz="2400" spc="-10" dirty="0">
                <a:latin typeface="Calibri"/>
                <a:cs typeface="Calibri"/>
              </a:rPr>
              <a:t>alasannya</a:t>
            </a:r>
            <a:endParaRPr sz="2400">
              <a:latin typeface="Calibri"/>
              <a:cs typeface="Calibri"/>
            </a:endParaRPr>
          </a:p>
          <a:p>
            <a:pPr marL="528320" marR="5080" indent="-515620" algn="just">
              <a:spcBef>
                <a:spcPts val="580"/>
              </a:spcBef>
            </a:pPr>
            <a:r>
              <a:rPr sz="2400" dirty="0">
                <a:latin typeface="Calibri"/>
                <a:cs typeface="Calibri"/>
              </a:rPr>
              <a:t>c.</a:t>
            </a:r>
            <a:r>
              <a:rPr sz="2400" spc="550" dirty="0">
                <a:latin typeface="Calibri"/>
                <a:cs typeface="Calibri"/>
              </a:rPr>
              <a:t>  </a:t>
            </a:r>
            <a:r>
              <a:rPr sz="2400" dirty="0">
                <a:latin typeface="Calibri"/>
                <a:cs typeface="Calibri"/>
              </a:rPr>
              <a:t>Pemintaan</a:t>
            </a:r>
            <a:r>
              <a:rPr sz="2400" spc="254" dirty="0">
                <a:latin typeface="Calibri"/>
                <a:cs typeface="Calibri"/>
              </a:rPr>
              <a:t> </a:t>
            </a:r>
            <a:r>
              <a:rPr sz="2400" dirty="0">
                <a:latin typeface="Calibri"/>
                <a:cs typeface="Calibri"/>
              </a:rPr>
              <a:t>ganti</a:t>
            </a:r>
            <a:r>
              <a:rPr sz="2400" spc="250" dirty="0">
                <a:latin typeface="Calibri"/>
                <a:cs typeface="Calibri"/>
              </a:rPr>
              <a:t> </a:t>
            </a:r>
            <a:r>
              <a:rPr sz="2400" dirty="0">
                <a:latin typeface="Calibri"/>
                <a:cs typeface="Calibri"/>
              </a:rPr>
              <a:t>kerugian</a:t>
            </a:r>
            <a:r>
              <a:rPr sz="2400" spc="250" dirty="0">
                <a:latin typeface="Calibri"/>
                <a:cs typeface="Calibri"/>
              </a:rPr>
              <a:t> </a:t>
            </a:r>
            <a:r>
              <a:rPr sz="2400" dirty="0">
                <a:latin typeface="Calibri"/>
                <a:cs typeface="Calibri"/>
              </a:rPr>
              <a:t>dan</a:t>
            </a:r>
            <a:r>
              <a:rPr sz="2400" spc="245" dirty="0">
                <a:latin typeface="Calibri"/>
                <a:cs typeface="Calibri"/>
              </a:rPr>
              <a:t> </a:t>
            </a:r>
            <a:r>
              <a:rPr sz="2400" dirty="0">
                <a:latin typeface="Calibri"/>
                <a:cs typeface="Calibri"/>
              </a:rPr>
              <a:t>atau</a:t>
            </a:r>
            <a:r>
              <a:rPr sz="2400" spc="229" dirty="0">
                <a:latin typeface="Calibri"/>
                <a:cs typeface="Calibri"/>
              </a:rPr>
              <a:t> </a:t>
            </a:r>
            <a:r>
              <a:rPr sz="2400" dirty="0">
                <a:latin typeface="Calibri"/>
                <a:cs typeface="Calibri"/>
              </a:rPr>
              <a:t>rehabilitasi</a:t>
            </a:r>
            <a:r>
              <a:rPr sz="2400" spc="270" dirty="0">
                <a:latin typeface="Calibri"/>
                <a:cs typeface="Calibri"/>
              </a:rPr>
              <a:t> </a:t>
            </a:r>
            <a:r>
              <a:rPr sz="2400" dirty="0">
                <a:latin typeface="Calibri"/>
                <a:cs typeface="Calibri"/>
              </a:rPr>
              <a:t>akibat</a:t>
            </a:r>
            <a:r>
              <a:rPr sz="2400" spc="240" dirty="0">
                <a:latin typeface="Calibri"/>
                <a:cs typeface="Calibri"/>
              </a:rPr>
              <a:t> </a:t>
            </a:r>
            <a:r>
              <a:rPr sz="2400" spc="-10" dirty="0">
                <a:latin typeface="Calibri"/>
                <a:cs typeface="Calibri"/>
              </a:rPr>
              <a:t>tidak </a:t>
            </a:r>
            <a:r>
              <a:rPr sz="2400" dirty="0">
                <a:latin typeface="Calibri"/>
                <a:cs typeface="Calibri"/>
              </a:rPr>
              <a:t>sahnya</a:t>
            </a:r>
            <a:r>
              <a:rPr sz="2400" spc="95" dirty="0">
                <a:latin typeface="Calibri"/>
                <a:cs typeface="Calibri"/>
              </a:rPr>
              <a:t>  </a:t>
            </a:r>
            <a:r>
              <a:rPr sz="2400" dirty="0">
                <a:latin typeface="Calibri"/>
                <a:cs typeface="Calibri"/>
              </a:rPr>
              <a:t>penankapan</a:t>
            </a:r>
            <a:r>
              <a:rPr sz="2400" spc="95" dirty="0">
                <a:latin typeface="Calibri"/>
                <a:cs typeface="Calibri"/>
              </a:rPr>
              <a:t>  </a:t>
            </a:r>
            <a:r>
              <a:rPr sz="2400" dirty="0">
                <a:latin typeface="Calibri"/>
                <a:cs typeface="Calibri"/>
              </a:rPr>
              <a:t>atau</a:t>
            </a:r>
            <a:r>
              <a:rPr sz="2400" spc="90" dirty="0">
                <a:latin typeface="Calibri"/>
                <a:cs typeface="Calibri"/>
              </a:rPr>
              <a:t>  </a:t>
            </a:r>
            <a:r>
              <a:rPr sz="2400" dirty="0">
                <a:latin typeface="Calibri"/>
                <a:cs typeface="Calibri"/>
              </a:rPr>
              <a:t>penahanan</a:t>
            </a:r>
            <a:r>
              <a:rPr sz="2400" spc="105" dirty="0">
                <a:latin typeface="Calibri"/>
                <a:cs typeface="Calibri"/>
              </a:rPr>
              <a:t>  </a:t>
            </a:r>
            <a:r>
              <a:rPr sz="2400" dirty="0">
                <a:latin typeface="Calibri"/>
                <a:cs typeface="Calibri"/>
              </a:rPr>
              <a:t>atau</a:t>
            </a:r>
            <a:r>
              <a:rPr sz="2400" spc="85" dirty="0">
                <a:latin typeface="Calibri"/>
                <a:cs typeface="Calibri"/>
              </a:rPr>
              <a:t>  </a:t>
            </a:r>
            <a:r>
              <a:rPr sz="2400" dirty="0">
                <a:latin typeface="Calibri"/>
                <a:cs typeface="Calibri"/>
              </a:rPr>
              <a:t>akibat</a:t>
            </a:r>
            <a:r>
              <a:rPr sz="2400" spc="90" dirty="0">
                <a:latin typeface="Calibri"/>
                <a:cs typeface="Calibri"/>
              </a:rPr>
              <a:t>  </a:t>
            </a:r>
            <a:r>
              <a:rPr sz="2400" spc="-10" dirty="0">
                <a:latin typeface="Calibri"/>
                <a:cs typeface="Calibri"/>
              </a:rPr>
              <a:t>sahnya </a:t>
            </a:r>
            <a:r>
              <a:rPr sz="2400" dirty="0">
                <a:latin typeface="Calibri"/>
                <a:cs typeface="Calibri"/>
              </a:rPr>
              <a:t>penghentian</a:t>
            </a:r>
            <a:r>
              <a:rPr sz="2400" spc="195" dirty="0">
                <a:latin typeface="Calibri"/>
                <a:cs typeface="Calibri"/>
              </a:rPr>
              <a:t>  </a:t>
            </a:r>
            <a:r>
              <a:rPr sz="2400" dirty="0">
                <a:latin typeface="Calibri"/>
                <a:cs typeface="Calibri"/>
              </a:rPr>
              <a:t>penyidikan</a:t>
            </a:r>
            <a:r>
              <a:rPr sz="2400" spc="195" dirty="0">
                <a:latin typeface="Calibri"/>
                <a:cs typeface="Calibri"/>
              </a:rPr>
              <a:t>  </a:t>
            </a:r>
            <a:r>
              <a:rPr sz="2400" dirty="0">
                <a:latin typeface="Calibri"/>
                <a:cs typeface="Calibri"/>
              </a:rPr>
              <a:t>atau</a:t>
            </a:r>
            <a:r>
              <a:rPr sz="2400" spc="190" dirty="0">
                <a:latin typeface="Calibri"/>
                <a:cs typeface="Calibri"/>
              </a:rPr>
              <a:t>  </a:t>
            </a:r>
            <a:r>
              <a:rPr sz="2400" dirty="0">
                <a:latin typeface="Calibri"/>
                <a:cs typeface="Calibri"/>
              </a:rPr>
              <a:t>penuntutan</a:t>
            </a:r>
            <a:r>
              <a:rPr sz="2400" spc="195" dirty="0">
                <a:latin typeface="Calibri"/>
                <a:cs typeface="Calibri"/>
              </a:rPr>
              <a:t>  </a:t>
            </a:r>
            <a:r>
              <a:rPr sz="2400" dirty="0">
                <a:latin typeface="Calibri"/>
                <a:cs typeface="Calibri"/>
              </a:rPr>
              <a:t>diajukan</a:t>
            </a:r>
            <a:r>
              <a:rPr sz="2400" spc="190" dirty="0">
                <a:latin typeface="Calibri"/>
                <a:cs typeface="Calibri"/>
              </a:rPr>
              <a:t>  </a:t>
            </a:r>
            <a:r>
              <a:rPr sz="2400" spc="-20" dirty="0">
                <a:latin typeface="Calibri"/>
                <a:cs typeface="Calibri"/>
              </a:rPr>
              <a:t>oleh </a:t>
            </a:r>
            <a:r>
              <a:rPr sz="2400" dirty="0">
                <a:latin typeface="Calibri"/>
                <a:cs typeface="Calibri"/>
              </a:rPr>
              <a:t>tersangka</a:t>
            </a:r>
            <a:r>
              <a:rPr sz="2400" spc="580" dirty="0">
                <a:latin typeface="Calibri"/>
                <a:cs typeface="Calibri"/>
              </a:rPr>
              <a:t> </a:t>
            </a:r>
            <a:r>
              <a:rPr sz="2400" dirty="0">
                <a:latin typeface="Calibri"/>
                <a:cs typeface="Calibri"/>
              </a:rPr>
              <a:t>atau</a:t>
            </a:r>
            <a:r>
              <a:rPr sz="2400" spc="595" dirty="0">
                <a:latin typeface="Calibri"/>
                <a:cs typeface="Calibri"/>
              </a:rPr>
              <a:t> </a:t>
            </a:r>
            <a:r>
              <a:rPr sz="2400" dirty="0">
                <a:latin typeface="Calibri"/>
                <a:cs typeface="Calibri"/>
              </a:rPr>
              <a:t>pihak</a:t>
            </a:r>
            <a:r>
              <a:rPr sz="2400" spc="595" dirty="0">
                <a:latin typeface="Calibri"/>
                <a:cs typeface="Calibri"/>
              </a:rPr>
              <a:t> </a:t>
            </a:r>
            <a:r>
              <a:rPr sz="2400" dirty="0">
                <a:latin typeface="Calibri"/>
                <a:cs typeface="Calibri"/>
              </a:rPr>
              <a:t>ketiga</a:t>
            </a:r>
            <a:r>
              <a:rPr sz="2400" spc="585" dirty="0">
                <a:latin typeface="Calibri"/>
                <a:cs typeface="Calibri"/>
              </a:rPr>
              <a:t> </a:t>
            </a:r>
            <a:r>
              <a:rPr sz="2400" dirty="0">
                <a:latin typeface="Calibri"/>
                <a:cs typeface="Calibri"/>
              </a:rPr>
              <a:t>yang</a:t>
            </a:r>
            <a:r>
              <a:rPr sz="2400" spc="585" dirty="0">
                <a:latin typeface="Calibri"/>
                <a:cs typeface="Calibri"/>
              </a:rPr>
              <a:t> </a:t>
            </a:r>
            <a:r>
              <a:rPr sz="2400" dirty="0">
                <a:latin typeface="Calibri"/>
                <a:cs typeface="Calibri"/>
              </a:rPr>
              <a:t>berkepentingan</a:t>
            </a:r>
            <a:r>
              <a:rPr sz="2400" spc="595" dirty="0">
                <a:latin typeface="Calibri"/>
                <a:cs typeface="Calibri"/>
              </a:rPr>
              <a:t> </a:t>
            </a:r>
            <a:r>
              <a:rPr sz="2400" spc="-10" dirty="0">
                <a:latin typeface="Calibri"/>
                <a:cs typeface="Calibri"/>
              </a:rPr>
              <a:t>kepada </a:t>
            </a:r>
            <a:r>
              <a:rPr sz="2400" dirty="0">
                <a:latin typeface="Calibri"/>
                <a:cs typeface="Calibri"/>
              </a:rPr>
              <a:t>ketua</a:t>
            </a:r>
            <a:r>
              <a:rPr sz="2400" spc="-100" dirty="0">
                <a:latin typeface="Calibri"/>
                <a:cs typeface="Calibri"/>
              </a:rPr>
              <a:t> </a:t>
            </a:r>
            <a:r>
              <a:rPr sz="2400" spc="-10" dirty="0">
                <a:latin typeface="Calibri"/>
                <a:cs typeface="Calibri"/>
              </a:rPr>
              <a:t>pengadilan</a:t>
            </a:r>
            <a:r>
              <a:rPr sz="2400" spc="-65" dirty="0">
                <a:latin typeface="Calibri"/>
                <a:cs typeface="Calibri"/>
              </a:rPr>
              <a:t> </a:t>
            </a:r>
            <a:r>
              <a:rPr sz="2400" dirty="0">
                <a:latin typeface="Calibri"/>
                <a:cs typeface="Calibri"/>
              </a:rPr>
              <a:t>negeri</a:t>
            </a:r>
            <a:r>
              <a:rPr sz="2400" spc="-90" dirty="0">
                <a:latin typeface="Calibri"/>
                <a:cs typeface="Calibri"/>
              </a:rPr>
              <a:t> </a:t>
            </a:r>
            <a:r>
              <a:rPr sz="2400" dirty="0">
                <a:latin typeface="Calibri"/>
                <a:cs typeface="Calibri"/>
              </a:rPr>
              <a:t>dengan</a:t>
            </a:r>
            <a:r>
              <a:rPr sz="2400" spc="-65" dirty="0">
                <a:latin typeface="Calibri"/>
                <a:cs typeface="Calibri"/>
              </a:rPr>
              <a:t> </a:t>
            </a:r>
            <a:r>
              <a:rPr sz="2400" spc="-20" dirty="0">
                <a:latin typeface="Calibri"/>
                <a:cs typeface="Calibri"/>
              </a:rPr>
              <a:t>menyebutkan</a:t>
            </a:r>
            <a:r>
              <a:rPr sz="2400" spc="-85" dirty="0">
                <a:latin typeface="Calibri"/>
                <a:cs typeface="Calibri"/>
              </a:rPr>
              <a:t> </a:t>
            </a:r>
            <a:r>
              <a:rPr sz="2400" spc="-10" dirty="0">
                <a:latin typeface="Calibri"/>
                <a:cs typeface="Calibri"/>
              </a:rPr>
              <a:t>alasannya</a:t>
            </a:r>
            <a:endParaRPr sz="2400">
              <a:latin typeface="Calibri"/>
              <a:cs typeface="Calibri"/>
            </a:endParaRPr>
          </a:p>
        </p:txBody>
      </p:sp>
    </p:spTree>
    <p:extLst>
      <p:ext uri="{BB962C8B-B14F-4D97-AF65-F5344CB8AC3E}">
        <p14:creationId xmlns:p14="http://schemas.microsoft.com/office/powerpoint/2010/main" val="184990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2F163B-61E9-4F07-AF78-026F8725A2BC}"/>
              </a:ext>
            </a:extLst>
          </p:cNvPr>
          <p:cNvSpPr/>
          <p:nvPr/>
        </p:nvSpPr>
        <p:spPr>
          <a:xfrm>
            <a:off x="406807" y="1837427"/>
            <a:ext cx="3588589" cy="10610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Sah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tidaknya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penangkapan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penghentian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penghentian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endParaRPr lang="en-ID"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Placeholder 2">
            <a:extLst>
              <a:ext uri="{FF2B5EF4-FFF2-40B4-BE49-F238E27FC236}">
                <a16:creationId xmlns:a16="http://schemas.microsoft.com/office/drawing/2014/main" id="{7CACEE35-E010-457C-A08E-F02ED6F9CC07}"/>
              </a:ext>
            </a:extLst>
          </p:cNvPr>
          <p:cNvSpPr txBox="1">
            <a:spLocks/>
          </p:cNvSpPr>
          <p:nvPr/>
        </p:nvSpPr>
        <p:spPr>
          <a:xfrm>
            <a:off x="1275348" y="301925"/>
            <a:ext cx="9641306"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3600" dirty="0">
                <a:solidFill>
                  <a:srgbClr val="C00000"/>
                </a:solidFill>
              </a:rPr>
              <a:t>PRAPERADILAN</a:t>
            </a:r>
            <a:endParaRPr lang="es-ES" sz="3600" dirty="0">
              <a:solidFill>
                <a:srgbClr val="C00000"/>
              </a:solidFill>
            </a:endParaRPr>
          </a:p>
        </p:txBody>
      </p:sp>
      <p:sp>
        <p:nvSpPr>
          <p:cNvPr id="8" name="Rectangle 7">
            <a:extLst>
              <a:ext uri="{FF2B5EF4-FFF2-40B4-BE49-F238E27FC236}">
                <a16:creationId xmlns:a16="http://schemas.microsoft.com/office/drawing/2014/main" id="{12F4C4B1-E5BB-43B9-A723-52456E1EBD03}"/>
              </a:ext>
            </a:extLst>
          </p:cNvPr>
          <p:cNvSpPr/>
          <p:nvPr/>
        </p:nvSpPr>
        <p:spPr>
          <a:xfrm>
            <a:off x="4301705" y="1837427"/>
            <a:ext cx="3588590" cy="44253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Ketua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PN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tiga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ditetapkan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sidang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Hakimnya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tunggal</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cepat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hakim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harus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menjatuhkan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putusannya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ts val="1650"/>
              </a:lnSpc>
              <a:buFont typeface="+mj-lt"/>
              <a:buAutoNum type="alphaLcPeriod"/>
            </a:pPr>
            <a:r>
              <a:rPr lang="id-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Praperadilan menjadi gugur apabila perkara telah diperiksa oleh pengadilan. </a:t>
            </a:r>
            <a:r>
              <a:rPr lang="en-US" sz="16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t>
            </a:r>
            <a:r>
              <a:rPr lang="id-ID" sz="16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ermintaan</a:t>
            </a:r>
            <a:r>
              <a:rPr lang="id-ID"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6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praperadilan dinyatakan gugur ketika telah dimulainya sidang pertama terhadap pokok perkara yang dimohonkan praperadilan”</a:t>
            </a:r>
            <a:r>
              <a:rPr lang="id-ID"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Putusan MK No. 102/PUU-XIII/2015  mengenai Gugurnya Praperadilan</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mj-lt"/>
              <a:buAutoNum type="alphaLcPeriod"/>
            </a:pP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Praperadilan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dilakukan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EAE938C-1ACE-4D7D-B9CF-60667EF72606}"/>
              </a:ext>
            </a:extLst>
          </p:cNvPr>
          <p:cNvSpPr/>
          <p:nvPr/>
        </p:nvSpPr>
        <p:spPr>
          <a:xfrm>
            <a:off x="8196604" y="1837426"/>
            <a:ext cx="3588589" cy="12939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Ganti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kerugian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rehabilitasi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bagi</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seorang</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perkara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pidananya</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dihentikan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tingkat</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penuntutan</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Connector: Elbow 2">
            <a:extLst>
              <a:ext uri="{FF2B5EF4-FFF2-40B4-BE49-F238E27FC236}">
                <a16:creationId xmlns:a16="http://schemas.microsoft.com/office/drawing/2014/main" id="{E87D9FE2-71F9-405D-87B4-14CA05BFAA88}"/>
              </a:ext>
            </a:extLst>
          </p:cNvPr>
          <p:cNvCxnSpPr>
            <a:cxnSpLocks/>
            <a:stCxn id="4" idx="2"/>
            <a:endCxn id="9" idx="0"/>
          </p:cNvCxnSpPr>
          <p:nvPr/>
        </p:nvCxnSpPr>
        <p:spPr>
          <a:xfrm rot="16200000" flipH="1">
            <a:off x="7740962" y="-412511"/>
            <a:ext cx="604974" cy="3894899"/>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AF0C238E-B774-40BD-8C13-9E47955FCCF6}"/>
              </a:ext>
            </a:extLst>
          </p:cNvPr>
          <p:cNvCxnSpPr>
            <a:cxnSpLocks/>
            <a:stCxn id="4" idx="2"/>
            <a:endCxn id="5" idx="0"/>
          </p:cNvCxnSpPr>
          <p:nvPr/>
        </p:nvCxnSpPr>
        <p:spPr>
          <a:xfrm rot="5400000">
            <a:off x="3846064" y="-412510"/>
            <a:ext cx="604975" cy="3894898"/>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656ED5-5695-497B-BDC8-38213A54ACDC}"/>
              </a:ext>
            </a:extLst>
          </p:cNvPr>
          <p:cNvCxnSpPr>
            <a:cxnSpLocks/>
            <a:stCxn id="4" idx="2"/>
          </p:cNvCxnSpPr>
          <p:nvPr/>
        </p:nvCxnSpPr>
        <p:spPr>
          <a:xfrm>
            <a:off x="6096000" y="1232452"/>
            <a:ext cx="0" cy="5208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F45296-B184-44A3-8948-A33950A0E92A}"/>
              </a:ext>
            </a:extLst>
          </p:cNvPr>
          <p:cNvSpPr txBox="1"/>
          <p:nvPr/>
        </p:nvSpPr>
        <p:spPr>
          <a:xfrm>
            <a:off x="3637472" y="893898"/>
            <a:ext cx="4917055" cy="338554"/>
          </a:xfrm>
          <a:prstGeom prst="rect">
            <a:avLst/>
          </a:prstGeom>
          <a:noFill/>
        </p:spPr>
        <p:txBody>
          <a:bodyPr wrap="square" rtlCol="0">
            <a:spAutoFit/>
          </a:bodyPr>
          <a:lstStyle/>
          <a:p>
            <a:pPr algn="ctr"/>
            <a:r>
              <a:rPr lang="fi-FI" sz="1600" dirty="0">
                <a:latin typeface="Times New Roman" panose="02020603050405020304" pitchFamily="18" charset="0"/>
                <a:cs typeface="Times New Roman" panose="02020603050405020304" pitchFamily="18" charset="0"/>
              </a:rPr>
              <a:t>Ditujukan kepada Ketua Pengadilan Negeri terhadap :</a:t>
            </a:r>
            <a:endParaRPr lang="en-I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60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PRAPERADILAN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806863" y="1095556"/>
            <a:ext cx="7203056" cy="4724370"/>
          </a:xfrm>
          <a:prstGeom prst="rect">
            <a:avLst/>
          </a:prstGeom>
          <a:noFill/>
        </p:spPr>
        <p:txBody>
          <a:bodyPr wrap="square" rtlCol="0">
            <a:spAutoFit/>
          </a:bodyPr>
          <a:lstStyle/>
          <a:p>
            <a:pPr algn="just">
              <a:spcAft>
                <a:spcPts val="1350"/>
              </a:spcAft>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ingkup</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raperadilan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dibatasi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oleh </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 KUHAP,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ternyata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dalam perkembangannya </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menerobos</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batas-batasan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tersebut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mendahului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pembahasan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Rancangan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KUHAP.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Perkembangan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merupakan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wujud</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nyata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implementasi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teori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sif</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menguraikan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suatu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sarana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ketentuan-ketentuan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sosial</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aspirasi-aspirasi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masyarakat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Perluasan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ruang</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lingkup</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praperadilan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khususnya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telah</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dimulai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sebelumnya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keluarnya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Mahkamah</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Konstitusi</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(MK)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21/PUU-XII/2014.</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350"/>
              </a:spcAft>
            </a:pP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Praktik</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praperadilan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terkait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awal</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mulanya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ditemukan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Nomor</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38/</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Pid.Prap</a:t>
            </a:r>
            <a:r>
              <a:rPr lang="en-GB"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a:t>
            </a:r>
            <a:r>
              <a:rPr lang="en-GB"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PN.Jkt.Sel</a:t>
            </a:r>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atas perkara Bp. Budi Gunawan.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Adapun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pertimbangan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hukumnya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ialah</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menghubungkan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sah</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atau</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tidaknya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penahanan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upaya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paksa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kemudian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ditafsirkan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makna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alat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bukti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KUHAP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terhadap</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ketentuan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184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ayat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termasuk</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objek</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praperadilan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namun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mengenai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penghentian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penyidikan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sebagai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bagian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penetapan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tersangka</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dianggap</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bukan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praperadilan</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350"/>
              </a:spcAft>
            </a:pP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Perma</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4 Tahun 2016 tentang Larangan Peninjauan Kembali Putusan Praperadilan</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350"/>
              </a:spcAft>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Muatan pokok yang </a:t>
            </a:r>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diatur SEMA No.1 Tahun 2018</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Pertama, tersangka yang sedang melarikan diri atau dalam status daftar pencarian orang (DPO) maka tidak dapat di ajukan praperadilan. Kedua, Jika praperadilan tetap diajukan oleh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penasehat</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hukum maupun keluarganya, maka hakim dapat menjatuhkan putusan tidak dapat diterima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Niet</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Ontvankelijke</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Verklaard</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00" name="Picture 4" descr="Sidang Praperadilan Budi Gunawan Molor : Okezone Nasional">
            <a:extLst>
              <a:ext uri="{FF2B5EF4-FFF2-40B4-BE49-F238E27FC236}">
                <a16:creationId xmlns:a16="http://schemas.microsoft.com/office/drawing/2014/main" id="{5D267D71-27A2-46B3-80CE-CE623186B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66" y="2205336"/>
            <a:ext cx="3947303" cy="244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06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PRAPERADILAN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806863" y="1095556"/>
            <a:ext cx="7203056" cy="4876143"/>
          </a:xfrm>
          <a:prstGeom prst="rect">
            <a:avLst/>
          </a:prstGeom>
          <a:noFill/>
        </p:spPr>
        <p:txBody>
          <a:bodyPr wrap="square" rtlCol="0">
            <a:spAutoFit/>
          </a:bodyPr>
          <a:lstStyle/>
          <a:p>
            <a:pPr algn="just">
              <a:lnSpc>
                <a:spcPts val="1650"/>
              </a:lnSpc>
            </a:pPr>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 MK No. 102/PUU-XIII/2015  mengenai Gugurnya Praperadilan</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Menurut Mahkamah,  gugurnya praperadilan  dengan semangat yang terkandung dalam Pasal 82 ayat (1) huruf d KUHAP  bahwa norma Pasal 82 ayat (1) huruf d KUHAP yang berbunyi, “</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dalam hal suatu perkara sudah mulai diperiksa oleh pengadilan negeri, sedangkan pemeriksaan mengenai permintaan kepada praperadilan belum selesai, maka permintaan tersebut gugur</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adalah bertentangan dengan UUD 1945 sepanjang frasa “</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perkara sudah mulai diperiksa</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tidak diartikan telah dimulainya sidang pertama terhadap pokok perkara yang dimohonkan praperadilan dimaksud.</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“Berdasarkan pertimbangannya demi terciptanya kepastian hukum, Mahkamah  memberikan penafsiran yang menegaskan mengenai batas waktu yang dimaksud pada norma </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id-ID" sz="1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quo</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yaitu </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“permintaan </a:t>
            </a:r>
            <a:r>
              <a:rPr lang="id-ID"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praperadilan dinyatakan gugur ketika telah dimulainya sidang pertama terhadap pokok perkara yang dimohonkan praperadilan”.</a:t>
            </a:r>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Pemohon merupakan terpidana tindak pidana suap dalam kasus sengketa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pilkada</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Kabupaten Morotai. Ia menyoal Pasal 50 ayat (2) dan ayat (3) KUHAP yang mengatur hak tersangka dan  Pasal 82 ayat (1) KUHAP yang mengatur gugurnya permintaan praperadilan dikarenakan perkara sudah mulai diperiksa oleh pengadilan. Pemohon mendalilkan ketentuan mengenai gugurnya praperadilan dalam Pasal 82 ayat (1) huruf d KUHAP juga akan menjadi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multitafsir</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ketika dihubungkan dengan Pasal 147 KUHAP. Pasal 147 KUHAP menyatakan, </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setelah pengadilan negeri menerima surat pelimpahan perkara dari penuntut umum, ketua mempelajari apakah perkara itu termasuk wewenang pengadilan yang dipimpinnya</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650"/>
              </a:lnSpc>
            </a:pP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Contoh : Kasus Setya </a:t>
            </a:r>
            <a:r>
              <a:rPr lang="id-ID" sz="1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Novento</a:t>
            </a:r>
            <a:r>
              <a:rPr lang="id-ID"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terhadap praperadilannya  kedua</a:t>
            </a:r>
            <a:endParaRPr lang="en-ID"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Setya Novanto Dituding Berbohong, Idrus Marham Bilang Begini | Page 1 -  Nasional JPNN.com">
            <a:extLst>
              <a:ext uri="{FF2B5EF4-FFF2-40B4-BE49-F238E27FC236}">
                <a16:creationId xmlns:a16="http://schemas.microsoft.com/office/drawing/2014/main" id="{DE82C098-322A-4938-A7F5-87F2FA8AD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509623"/>
            <a:ext cx="3595920" cy="388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8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FC4FEDF-2B3D-47E1-9159-2C2034B5CA0F}"/>
              </a:ext>
            </a:extLst>
          </p:cNvPr>
          <p:cNvSpPr txBox="1">
            <a:spLocks/>
          </p:cNvSpPr>
          <p:nvPr/>
        </p:nvSpPr>
        <p:spPr>
          <a:xfrm>
            <a:off x="839788" y="336430"/>
            <a:ext cx="7131020" cy="759126"/>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600" dirty="0">
                <a:solidFill>
                  <a:srgbClr val="C00000"/>
                </a:solidFill>
              </a:rPr>
              <a:t>PRAPERADILAN</a:t>
            </a:r>
          </a:p>
        </p:txBody>
      </p:sp>
      <p:sp>
        <p:nvSpPr>
          <p:cNvPr id="3" name="TextBox 2">
            <a:extLst>
              <a:ext uri="{FF2B5EF4-FFF2-40B4-BE49-F238E27FC236}">
                <a16:creationId xmlns:a16="http://schemas.microsoft.com/office/drawing/2014/main" id="{2B8DD9AF-AFE0-49CC-A0BD-81142C5388E2}"/>
              </a:ext>
            </a:extLst>
          </p:cNvPr>
          <p:cNvSpPr txBox="1"/>
          <p:nvPr/>
        </p:nvSpPr>
        <p:spPr>
          <a:xfrm>
            <a:off x="4960189" y="1471195"/>
            <a:ext cx="7049730" cy="2696059"/>
          </a:xfrm>
          <a:prstGeom prst="rect">
            <a:avLst/>
          </a:prstGeom>
          <a:noFill/>
        </p:spPr>
        <p:txBody>
          <a:bodyPr wrap="square" rtlCol="0">
            <a:spAutoFit/>
          </a:bodyPr>
          <a:lstStyle/>
          <a:p>
            <a:pPr algn="just">
              <a:lnSpc>
                <a:spcPts val="1650"/>
              </a:lnSpc>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Larangan </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anding</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Kasasi, dan Peninjauan kembali  Atas Putusan Praperadilan</a:t>
            </a:r>
          </a:p>
          <a:p>
            <a:pPr algn="just">
              <a:lnSpc>
                <a:spcPts val="1650"/>
              </a:lnSpc>
            </a:pPr>
            <a:endPar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ts val="1650"/>
              </a:lnSpc>
              <a:buFont typeface="Arial" panose="020B0604020202020204" pitchFamily="34" charset="0"/>
              <a:buChar char="•"/>
            </a:pP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Perma</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4 Tahun 2016 Tentang Larangan Peninjauan Kembali  Putusan Praperadilan</a:t>
            </a:r>
          </a:p>
          <a:p>
            <a:pPr marL="285750" indent="-285750" algn="just">
              <a:lnSpc>
                <a:spcPts val="1650"/>
              </a:lnSpc>
              <a:buFont typeface="Arial" panose="020B0604020202020204" pitchFamily="34" charset="0"/>
              <a:buChar char="•"/>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 45 A ayat 2 huruf a  UU No. 5 Tahun 2004 Tentang Perubahan Kedua Atas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Undang-Undang</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14 Tahun 1985 Tentang Mahkamah Agung, Putusan Praperadilan tidak dapat diajukan Kasasi</a:t>
            </a:r>
          </a:p>
          <a:p>
            <a:pPr marL="285750" indent="-285750" algn="just">
              <a:lnSpc>
                <a:spcPts val="1650"/>
              </a:lnSpc>
              <a:buFont typeface="Arial" panose="020B0604020202020204" pitchFamily="34" charset="0"/>
              <a:buChar char="•"/>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 83 ayat 1 KUHAP larangan banding terhadap Putusan  Praperadilan</a:t>
            </a:r>
          </a:p>
          <a:p>
            <a:pPr marL="285750" indent="-285750" algn="just">
              <a:lnSpc>
                <a:spcPts val="1650"/>
              </a:lnSpc>
              <a:buFont typeface="Arial" panose="020B0604020202020204" pitchFamily="34" charset="0"/>
              <a:buChar char="•"/>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Pasal 83 ayat 2 dikecualikan hanya penghentian </a:t>
            </a:r>
            <a:r>
              <a:rPr lang="id-ID"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pnyidikan</a:t>
            </a: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dan penghentian penuntutan yang dapat diajukan banding namun dengan putusan Mahkamah Konstitusi </a:t>
            </a:r>
            <a:r>
              <a:rPr lang="id-ID"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65/PUU-IX/2011, tanggal, tanggal 1 Mei 2011 meniadakan hak banding terhadap ketentuan Pasal 83 ayat 2 tersebut </a:t>
            </a:r>
          </a:p>
          <a:p>
            <a:pPr marL="285750" indent="-285750" algn="just">
              <a:lnSpc>
                <a:spcPts val="1650"/>
              </a:lnSpc>
              <a:buFont typeface="Arial" panose="020B0604020202020204" pitchFamily="34" charset="0"/>
              <a:buChar char="•"/>
            </a:pPr>
            <a:r>
              <a:rPr lang="id-ID"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Putusan Mahkamah Konstitusi  No. 42/PUU-XV/2017 tanggal 10 Oktober 2017</a:t>
            </a:r>
          </a:p>
        </p:txBody>
      </p:sp>
      <p:pic>
        <p:nvPicPr>
          <p:cNvPr id="5" name="Picture 2" descr="Putusan Lengkap Sidang Praperadilan Budi Gunawan - News Liputan6.com">
            <a:extLst>
              <a:ext uri="{FF2B5EF4-FFF2-40B4-BE49-F238E27FC236}">
                <a16:creationId xmlns:a16="http://schemas.microsoft.com/office/drawing/2014/main" id="{656D16AB-3603-4507-986F-71DF60BA8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762218"/>
            <a:ext cx="3758242" cy="2114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2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FF3E-B01F-714D-95F3-FA09AF877AAE}"/>
              </a:ext>
            </a:extLst>
          </p:cNvPr>
          <p:cNvSpPr>
            <a:spLocks noGrp="1"/>
          </p:cNvSpPr>
          <p:nvPr>
            <p:ph type="title"/>
          </p:nvPr>
        </p:nvSpPr>
        <p:spPr>
          <a:xfrm>
            <a:off x="1981200" y="277814"/>
            <a:ext cx="8229600" cy="1017587"/>
          </a:xfrm>
        </p:spPr>
        <p:txBody>
          <a:bodyPr/>
          <a:lstStyle/>
          <a:p>
            <a:pPr>
              <a:defRPr/>
            </a:pPr>
            <a:r>
              <a:rPr lang="en-US" dirty="0" err="1"/>
              <a:t>Prosedur</a:t>
            </a:r>
            <a:r>
              <a:rPr lang="en-US" dirty="0"/>
              <a:t> </a:t>
            </a:r>
            <a:r>
              <a:rPr lang="en-US" dirty="0" err="1"/>
              <a:t>Praperadilan</a:t>
            </a:r>
            <a:endParaRPr lang="en-US" dirty="0"/>
          </a:p>
        </p:txBody>
      </p:sp>
      <p:sp>
        <p:nvSpPr>
          <p:cNvPr id="3" name="Content Placeholder 2">
            <a:extLst>
              <a:ext uri="{FF2B5EF4-FFF2-40B4-BE49-F238E27FC236}">
                <a16:creationId xmlns:a16="http://schemas.microsoft.com/office/drawing/2014/main" id="{1854DA2F-FAAC-404B-9BC8-0B0A23B4CF6E}"/>
              </a:ext>
            </a:extLst>
          </p:cNvPr>
          <p:cNvSpPr>
            <a:spLocks noGrp="1"/>
          </p:cNvSpPr>
          <p:nvPr>
            <p:ph idx="1"/>
          </p:nvPr>
        </p:nvSpPr>
        <p:spPr>
          <a:xfrm>
            <a:off x="1981200" y="1295400"/>
            <a:ext cx="8229600" cy="5562600"/>
          </a:xfrm>
        </p:spPr>
        <p:txBody>
          <a:bodyPr/>
          <a:lstStyle/>
          <a:p>
            <a:pPr>
              <a:defRPr/>
            </a:pPr>
            <a:r>
              <a:rPr lang="en-US" dirty="0" err="1"/>
              <a:t>Diperiksa</a:t>
            </a:r>
            <a:r>
              <a:rPr lang="en-US" dirty="0"/>
              <a:t> </a:t>
            </a:r>
            <a:r>
              <a:rPr lang="en-US" dirty="0" err="1"/>
              <a:t>oleh</a:t>
            </a:r>
            <a:r>
              <a:rPr lang="en-US" dirty="0"/>
              <a:t> hakim </a:t>
            </a:r>
            <a:r>
              <a:rPr lang="en-US" dirty="0" err="1"/>
              <a:t>tunggal</a:t>
            </a:r>
            <a:r>
              <a:rPr lang="en-US" dirty="0"/>
              <a:t> </a:t>
            </a:r>
          </a:p>
          <a:p>
            <a:pPr>
              <a:defRPr/>
            </a:pPr>
            <a:r>
              <a:rPr lang="en-US" dirty="0" err="1"/>
              <a:t>Penetapan</a:t>
            </a:r>
            <a:r>
              <a:rPr lang="en-US" dirty="0"/>
              <a:t> </a:t>
            </a:r>
            <a:r>
              <a:rPr lang="en-US" dirty="0" err="1"/>
              <a:t>hari</a:t>
            </a:r>
            <a:r>
              <a:rPr lang="en-US" dirty="0"/>
              <a:t> </a:t>
            </a:r>
            <a:r>
              <a:rPr lang="en-US" dirty="0" err="1"/>
              <a:t>sidang</a:t>
            </a:r>
            <a:r>
              <a:rPr lang="en-US" dirty="0"/>
              <a:t> 3 </a:t>
            </a:r>
            <a:r>
              <a:rPr lang="en-US" dirty="0" err="1"/>
              <a:t>hari</a:t>
            </a:r>
            <a:r>
              <a:rPr lang="en-US" dirty="0"/>
              <a:t> </a:t>
            </a:r>
            <a:r>
              <a:rPr lang="en-US" dirty="0" err="1"/>
              <a:t>setelah</a:t>
            </a:r>
            <a:r>
              <a:rPr lang="en-US" dirty="0"/>
              <a:t> </a:t>
            </a:r>
            <a:r>
              <a:rPr lang="en-US" dirty="0" err="1"/>
              <a:t>penerimaan</a:t>
            </a:r>
            <a:r>
              <a:rPr lang="en-US" dirty="0"/>
              <a:t> </a:t>
            </a:r>
            <a:r>
              <a:rPr lang="en-US" dirty="0" err="1"/>
              <a:t>Permintaan</a:t>
            </a:r>
            <a:endParaRPr lang="en-US" dirty="0"/>
          </a:p>
          <a:p>
            <a:pPr>
              <a:defRPr/>
            </a:pPr>
            <a:r>
              <a:rPr lang="en-US" dirty="0"/>
              <a:t>Hakim </a:t>
            </a:r>
            <a:r>
              <a:rPr lang="en-US" dirty="0" err="1"/>
              <a:t>mendengarkan</a:t>
            </a:r>
            <a:r>
              <a:rPr lang="en-US" dirty="0"/>
              <a:t> </a:t>
            </a:r>
            <a:r>
              <a:rPr lang="en-US" dirty="0" err="1"/>
              <a:t>para</a:t>
            </a:r>
            <a:r>
              <a:rPr lang="en-US" dirty="0"/>
              <a:t> </a:t>
            </a:r>
            <a:r>
              <a:rPr lang="en-US" dirty="0" err="1"/>
              <a:t>pihak</a:t>
            </a:r>
            <a:r>
              <a:rPr lang="en-US" dirty="0"/>
              <a:t> </a:t>
            </a:r>
          </a:p>
          <a:p>
            <a:pPr>
              <a:defRPr/>
            </a:pPr>
            <a:r>
              <a:rPr lang="en-US" dirty="0" err="1"/>
              <a:t>Pemeriksaan</a:t>
            </a:r>
            <a:r>
              <a:rPr lang="en-US" dirty="0"/>
              <a:t> paling </a:t>
            </a:r>
            <a:r>
              <a:rPr lang="en-US" dirty="0" err="1"/>
              <a:t>lambat</a:t>
            </a:r>
            <a:r>
              <a:rPr lang="en-US" dirty="0"/>
              <a:t> 7 </a:t>
            </a:r>
            <a:r>
              <a:rPr lang="en-US" dirty="0" err="1"/>
              <a:t>hari</a:t>
            </a:r>
            <a:endParaRPr lang="en-US" dirty="0"/>
          </a:p>
          <a:p>
            <a:pPr>
              <a:defRPr/>
            </a:pPr>
            <a:r>
              <a:rPr lang="en-US" dirty="0" err="1"/>
              <a:t>Permintaan</a:t>
            </a:r>
            <a:r>
              <a:rPr lang="en-US" dirty="0"/>
              <a:t> </a:t>
            </a:r>
            <a:r>
              <a:rPr lang="en-US" dirty="0" err="1"/>
              <a:t>gugur</a:t>
            </a:r>
            <a:r>
              <a:rPr lang="en-US" dirty="0"/>
              <a:t> </a:t>
            </a:r>
            <a:r>
              <a:rPr lang="en-US" dirty="0" err="1"/>
              <a:t>apabila</a:t>
            </a:r>
            <a:r>
              <a:rPr lang="en-US" dirty="0"/>
              <a:t> </a:t>
            </a:r>
            <a:r>
              <a:rPr lang="en-US" dirty="0" err="1"/>
              <a:t>pemeriksaan</a:t>
            </a:r>
            <a:r>
              <a:rPr lang="en-US" dirty="0"/>
              <a:t> </a:t>
            </a:r>
            <a:r>
              <a:rPr lang="en-US" dirty="0" err="1"/>
              <a:t>pokok</a:t>
            </a:r>
            <a:r>
              <a:rPr lang="en-US" dirty="0"/>
              <a:t> </a:t>
            </a:r>
            <a:r>
              <a:rPr lang="en-US" dirty="0" err="1"/>
              <a:t>perkara</a:t>
            </a:r>
            <a:r>
              <a:rPr lang="en-US" dirty="0"/>
              <a:t> </a:t>
            </a:r>
            <a:r>
              <a:rPr lang="en-US" dirty="0" err="1"/>
              <a:t>sudah</a:t>
            </a:r>
            <a:r>
              <a:rPr lang="en-US" dirty="0"/>
              <a:t> </a:t>
            </a:r>
            <a:r>
              <a:rPr lang="en-US" dirty="0" err="1"/>
              <a:t>dimulai</a:t>
            </a:r>
            <a:endParaRPr lang="en-US" dirty="0"/>
          </a:p>
          <a:p>
            <a:pPr>
              <a:defRPr/>
            </a:pPr>
            <a:r>
              <a:rPr lang="en-US" dirty="0" err="1"/>
              <a:t>Tidak</a:t>
            </a:r>
            <a:r>
              <a:rPr lang="en-US" dirty="0"/>
              <a:t> </a:t>
            </a:r>
            <a:r>
              <a:rPr lang="en-US" dirty="0" err="1"/>
              <a:t>ada</a:t>
            </a:r>
            <a:r>
              <a:rPr lang="en-US" dirty="0"/>
              <a:t> </a:t>
            </a:r>
            <a:r>
              <a:rPr lang="en-US" dirty="0" err="1"/>
              <a:t>upaya</a:t>
            </a:r>
            <a:r>
              <a:rPr lang="en-US" dirty="0"/>
              <a:t> </a:t>
            </a:r>
            <a:r>
              <a:rPr lang="en-US" dirty="0" err="1"/>
              <a:t>hukum</a:t>
            </a:r>
            <a:r>
              <a:rPr lang="en-US" dirty="0"/>
              <a:t>, </a:t>
            </a:r>
            <a:r>
              <a:rPr lang="en-US" dirty="0" err="1"/>
              <a:t>kecuali</a:t>
            </a:r>
            <a:r>
              <a:rPr lang="en-US" dirty="0"/>
              <a:t> </a:t>
            </a:r>
            <a:r>
              <a:rPr lang="en-US" dirty="0" err="1"/>
              <a:t>putusan</a:t>
            </a:r>
            <a:r>
              <a:rPr lang="en-US" dirty="0"/>
              <a:t> </a:t>
            </a:r>
            <a:r>
              <a:rPr lang="en-US" dirty="0" err="1"/>
              <a:t>akhir</a:t>
            </a:r>
            <a:r>
              <a:rPr lang="en-US" dirty="0"/>
              <a:t> </a:t>
            </a:r>
            <a:r>
              <a:rPr lang="en-US" dirty="0" err="1"/>
              <a:t>untuk</a:t>
            </a:r>
            <a:r>
              <a:rPr lang="en-US" dirty="0"/>
              <a:t> </a:t>
            </a:r>
            <a:r>
              <a:rPr lang="en-US" dirty="0" err="1"/>
              <a:t>putusan</a:t>
            </a:r>
            <a:r>
              <a:rPr lang="en-US" dirty="0"/>
              <a:t> </a:t>
            </a:r>
            <a:r>
              <a:rPr lang="en-US" dirty="0" err="1"/>
              <a:t>tidak</a:t>
            </a:r>
            <a:r>
              <a:rPr lang="en-US" dirty="0"/>
              <a:t> </a:t>
            </a:r>
            <a:r>
              <a:rPr lang="en-US" dirty="0" err="1"/>
              <a:t>sahnya</a:t>
            </a:r>
            <a:r>
              <a:rPr lang="en-US" dirty="0"/>
              <a:t> </a:t>
            </a:r>
            <a:r>
              <a:rPr lang="en-US" dirty="0" err="1"/>
              <a:t>penghentian</a:t>
            </a:r>
            <a:r>
              <a:rPr lang="en-US" dirty="0"/>
              <a:t> </a:t>
            </a:r>
            <a:r>
              <a:rPr lang="en-US" dirty="0" err="1"/>
              <a:t>penyidikan</a:t>
            </a:r>
            <a:r>
              <a:rPr lang="en-US" dirty="0"/>
              <a:t> </a:t>
            </a:r>
            <a:r>
              <a:rPr lang="en-US" dirty="0" err="1"/>
              <a:t>atau</a:t>
            </a:r>
            <a:r>
              <a:rPr lang="en-US" dirty="0"/>
              <a:t> </a:t>
            </a:r>
            <a:r>
              <a:rPr lang="en-US" dirty="0" err="1"/>
              <a:t>penuntutan</a:t>
            </a:r>
            <a:r>
              <a:rPr lang="en-US" dirty="0"/>
              <a:t> </a:t>
            </a:r>
          </a:p>
          <a:p>
            <a:pPr>
              <a:defRPr/>
            </a:pPr>
            <a:endParaRPr lang="en-US" dirty="0"/>
          </a:p>
        </p:txBody>
      </p:sp>
    </p:spTree>
    <p:extLst>
      <p:ext uri="{BB962C8B-B14F-4D97-AF65-F5344CB8AC3E}">
        <p14:creationId xmlns:p14="http://schemas.microsoft.com/office/powerpoint/2010/main" val="388349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9D98-24BF-774B-89E4-9552C9E6717D}"/>
              </a:ext>
            </a:extLst>
          </p:cNvPr>
          <p:cNvSpPr>
            <a:spLocks noGrp="1"/>
          </p:cNvSpPr>
          <p:nvPr>
            <p:ph type="title"/>
          </p:nvPr>
        </p:nvSpPr>
        <p:spPr>
          <a:xfrm>
            <a:off x="1981200" y="228600"/>
            <a:ext cx="8229600" cy="990600"/>
          </a:xfrm>
        </p:spPr>
        <p:txBody>
          <a:bodyPr/>
          <a:lstStyle/>
          <a:p>
            <a:pPr>
              <a:defRPr/>
            </a:pPr>
            <a:r>
              <a:rPr lang="en-US" dirty="0" err="1"/>
              <a:t>Isi</a:t>
            </a:r>
            <a:r>
              <a:rPr lang="en-US" dirty="0"/>
              <a:t> </a:t>
            </a:r>
            <a:r>
              <a:rPr lang="en-US" dirty="0" err="1"/>
              <a:t>Putusan</a:t>
            </a:r>
            <a:r>
              <a:rPr lang="en-US" dirty="0"/>
              <a:t> </a:t>
            </a:r>
            <a:r>
              <a:rPr lang="en-US" dirty="0" err="1"/>
              <a:t>Praperadilan</a:t>
            </a:r>
            <a:r>
              <a:rPr lang="en-US" dirty="0"/>
              <a:t> </a:t>
            </a:r>
          </a:p>
        </p:txBody>
      </p:sp>
      <p:graphicFrame>
        <p:nvGraphicFramePr>
          <p:cNvPr id="4" name="Content Placeholder 3">
            <a:extLst>
              <a:ext uri="{FF2B5EF4-FFF2-40B4-BE49-F238E27FC236}">
                <a16:creationId xmlns:a16="http://schemas.microsoft.com/office/drawing/2014/main" id="{6C478A50-6A5D-C648-B2ED-5D0643A1F4A0}"/>
              </a:ext>
            </a:extLst>
          </p:cNvPr>
          <p:cNvGraphicFramePr>
            <a:graphicFrameLocks noGrp="1"/>
          </p:cNvGraphicFramePr>
          <p:nvPr>
            <p:ph idx="1"/>
            <p:extLst>
              <p:ext uri="{D42A27DB-BD31-4B8C-83A1-F6EECF244321}">
                <p14:modId xmlns:p14="http://schemas.microsoft.com/office/powerpoint/2010/main" val="4161584949"/>
              </p:ext>
            </p:extLst>
          </p:nvPr>
        </p:nvGraphicFramePr>
        <p:xfrm>
          <a:off x="1981200" y="1143001"/>
          <a:ext cx="9299376"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59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02D7-B25D-2A46-9CF6-DAA4CAEAB8B4}"/>
              </a:ext>
            </a:extLst>
          </p:cNvPr>
          <p:cNvSpPr>
            <a:spLocks noGrp="1"/>
          </p:cNvSpPr>
          <p:nvPr>
            <p:ph type="title"/>
          </p:nvPr>
        </p:nvSpPr>
        <p:spPr/>
        <p:txBody>
          <a:bodyPr/>
          <a:lstStyle/>
          <a:p>
            <a:pPr>
              <a:defRPr/>
            </a:pPr>
            <a:r>
              <a:rPr lang="en-US" dirty="0" err="1"/>
              <a:t>Praktik</a:t>
            </a:r>
            <a:r>
              <a:rPr lang="en-US" dirty="0"/>
              <a:t> </a:t>
            </a:r>
            <a:r>
              <a:rPr lang="en-US" dirty="0" err="1"/>
              <a:t>Terkait</a:t>
            </a:r>
            <a:r>
              <a:rPr lang="en-US" dirty="0"/>
              <a:t> </a:t>
            </a:r>
            <a:r>
              <a:rPr lang="en-US" dirty="0" err="1"/>
              <a:t>Praperadilan</a:t>
            </a:r>
            <a:r>
              <a:rPr lang="en-US" dirty="0"/>
              <a:t>  </a:t>
            </a:r>
          </a:p>
        </p:txBody>
      </p:sp>
      <p:sp>
        <p:nvSpPr>
          <p:cNvPr id="3" name="Content Placeholder 2">
            <a:extLst>
              <a:ext uri="{FF2B5EF4-FFF2-40B4-BE49-F238E27FC236}">
                <a16:creationId xmlns:a16="http://schemas.microsoft.com/office/drawing/2014/main" id="{1CC6D7EF-12AD-404A-9F62-C556E632D57C}"/>
              </a:ext>
            </a:extLst>
          </p:cNvPr>
          <p:cNvSpPr>
            <a:spLocks noGrp="1"/>
          </p:cNvSpPr>
          <p:nvPr>
            <p:ph idx="1"/>
          </p:nvPr>
        </p:nvSpPr>
        <p:spPr>
          <a:xfrm>
            <a:off x="1981200" y="1371600"/>
            <a:ext cx="8229600" cy="5029200"/>
          </a:xfrm>
        </p:spPr>
        <p:txBody>
          <a:bodyPr/>
          <a:lstStyle/>
          <a:p>
            <a:pPr marL="1200150" indent="-1200150">
              <a:lnSpc>
                <a:spcPct val="80000"/>
              </a:lnSpc>
              <a:buNone/>
              <a:defRPr/>
            </a:pPr>
            <a:r>
              <a:rPr lang="en-US" sz="2000" b="1" dirty="0"/>
              <a:t> </a:t>
            </a:r>
            <a:r>
              <a:rPr lang="id-ID" sz="2000" b="1" dirty="0"/>
              <a:t>1. Upaya Hukum Biasa:  </a:t>
            </a:r>
          </a:p>
          <a:p>
            <a:pPr marL="1200150" indent="-1200150">
              <a:lnSpc>
                <a:spcPct val="80000"/>
              </a:lnSpc>
              <a:buNone/>
              <a:defRPr/>
            </a:pPr>
            <a:r>
              <a:rPr lang="en-US" sz="2000" b="1" dirty="0"/>
              <a:t>       </a:t>
            </a:r>
            <a:r>
              <a:rPr lang="id-ID" sz="2000" b="1" dirty="0"/>
              <a:t>a. Banding</a:t>
            </a:r>
          </a:p>
          <a:p>
            <a:pPr marL="1200150" indent="-1200150">
              <a:lnSpc>
                <a:spcPct val="80000"/>
              </a:lnSpc>
              <a:buNone/>
              <a:defRPr/>
            </a:pPr>
            <a:r>
              <a:rPr lang="en-US" sz="2000" b="1" dirty="0"/>
              <a:t>           </a:t>
            </a:r>
            <a:r>
              <a:rPr lang="id-ID" sz="2000" b="1" dirty="0"/>
              <a:t>-  ttg tidak sahnya Upaya paksa: TIDAK BOLEH	</a:t>
            </a:r>
            <a:endParaRPr lang="en-US" sz="2000" b="1" dirty="0"/>
          </a:p>
          <a:p>
            <a:pPr marL="1200150" indent="-1200150">
              <a:lnSpc>
                <a:spcPct val="80000"/>
              </a:lnSpc>
              <a:buNone/>
              <a:defRPr/>
            </a:pPr>
            <a:r>
              <a:rPr lang="en-US" sz="2000" b="1" dirty="0"/>
              <a:t>           </a:t>
            </a:r>
            <a:r>
              <a:rPr lang="id-ID" sz="2000" b="1" dirty="0"/>
              <a:t>-  ttg</a:t>
            </a:r>
            <a:r>
              <a:rPr lang="en-US" sz="2000" b="1" dirty="0"/>
              <a:t> </a:t>
            </a:r>
            <a:r>
              <a:rPr lang="id-ID" sz="2000" b="1" dirty="0"/>
              <a:t>tidak sahnya Penghenti</a:t>
            </a:r>
            <a:r>
              <a:rPr lang="en-US" sz="2000" b="1" dirty="0"/>
              <a:t>an P</a:t>
            </a:r>
            <a:r>
              <a:rPr lang="id-ID" sz="2000" b="1" dirty="0"/>
              <a:t>enyidikan/Penuntutan:  meminta PUTUSAN AKHIR ke Pengadilan Tinggi (Final &amp; B</a:t>
            </a:r>
            <a:r>
              <a:rPr lang="en-US" sz="2000" b="1" dirty="0" err="1"/>
              <a:t>i</a:t>
            </a:r>
            <a:r>
              <a:rPr lang="id-ID" sz="2000" b="1" dirty="0"/>
              <a:t>nding) 	</a:t>
            </a:r>
          </a:p>
          <a:p>
            <a:pPr marL="1200150" indent="-1200150">
              <a:lnSpc>
                <a:spcPct val="80000"/>
              </a:lnSpc>
              <a:buNone/>
              <a:defRPr/>
            </a:pPr>
            <a:r>
              <a:rPr lang="en-US" sz="2000" b="1" dirty="0"/>
              <a:t>      </a:t>
            </a:r>
            <a:r>
              <a:rPr lang="id-ID" sz="2000" b="1" dirty="0"/>
              <a:t> b. Kasasi </a:t>
            </a:r>
          </a:p>
          <a:p>
            <a:pPr marL="1200150" indent="-1200150">
              <a:lnSpc>
                <a:spcPct val="80000"/>
              </a:lnSpc>
              <a:buNone/>
              <a:defRPr/>
            </a:pPr>
            <a:r>
              <a:rPr lang="en-US" sz="2000" b="1" dirty="0"/>
              <a:t>           </a:t>
            </a:r>
            <a:r>
              <a:rPr lang="id-ID" sz="2000" b="1" dirty="0"/>
              <a:t>- KUHAP: Tidak mengatur</a:t>
            </a:r>
          </a:p>
          <a:p>
            <a:pPr marL="1200150" indent="-1200150">
              <a:lnSpc>
                <a:spcPct val="80000"/>
              </a:lnSpc>
              <a:buNone/>
              <a:defRPr/>
            </a:pPr>
            <a:r>
              <a:rPr lang="en-US" sz="2000" b="1" dirty="0"/>
              <a:t>           </a:t>
            </a:r>
            <a:r>
              <a:rPr lang="id-ID" sz="2000" b="1" dirty="0"/>
              <a:t>- SEMA thn 1983:  Tidak boleh (seblm kasus HR)</a:t>
            </a:r>
          </a:p>
          <a:p>
            <a:pPr marL="1200150" indent="-1200150">
              <a:lnSpc>
                <a:spcPct val="80000"/>
              </a:lnSpc>
              <a:buNone/>
              <a:defRPr/>
            </a:pPr>
            <a:r>
              <a:rPr lang="en-US" sz="2000" b="1" dirty="0"/>
              <a:t>           </a:t>
            </a:r>
            <a:r>
              <a:rPr lang="id-ID" sz="2000" b="1" dirty="0"/>
              <a:t>- Kasus Hendra Rahardja: Polri Kasasi ke MA &amp; </a:t>
            </a:r>
          </a:p>
          <a:p>
            <a:pPr marL="1200150" indent="-1200150">
              <a:lnSpc>
                <a:spcPct val="80000"/>
              </a:lnSpc>
              <a:buNone/>
              <a:defRPr/>
            </a:pPr>
            <a:r>
              <a:rPr lang="id-ID" sz="2000" b="1" dirty="0"/>
              <a:t>   </a:t>
            </a:r>
            <a:r>
              <a:rPr lang="en-US" sz="2000" b="1" dirty="0"/>
              <a:t>          </a:t>
            </a:r>
            <a:r>
              <a:rPr lang="id-ID" sz="2000" b="1" dirty="0"/>
              <a:t>diterima</a:t>
            </a:r>
          </a:p>
          <a:p>
            <a:pPr marL="1200150" indent="-1200150">
              <a:lnSpc>
                <a:spcPct val="80000"/>
              </a:lnSpc>
              <a:buNone/>
              <a:defRPr/>
            </a:pPr>
            <a:r>
              <a:rPr lang="en-US" sz="2000" b="1" dirty="0"/>
              <a:t>          </a:t>
            </a:r>
            <a:r>
              <a:rPr lang="id-ID" sz="2000" b="1" dirty="0"/>
              <a:t>- Kasus Baasyir: Kasasi PH Baasyir tidak dapat </a:t>
            </a:r>
          </a:p>
          <a:p>
            <a:pPr marL="1200150" indent="-1200150">
              <a:lnSpc>
                <a:spcPct val="80000"/>
              </a:lnSpc>
              <a:buNone/>
              <a:defRPr/>
            </a:pPr>
            <a:r>
              <a:rPr lang="id-ID" sz="2000" b="1" dirty="0"/>
              <a:t>   </a:t>
            </a:r>
            <a:r>
              <a:rPr lang="en-US" sz="2000" b="1" dirty="0"/>
              <a:t>         </a:t>
            </a:r>
            <a:r>
              <a:rPr lang="id-ID" sz="2000" b="1" dirty="0"/>
              <a:t>diterima </a:t>
            </a:r>
          </a:p>
          <a:p>
            <a:pPr marL="1200150" indent="-1200150">
              <a:lnSpc>
                <a:spcPct val="80000"/>
              </a:lnSpc>
              <a:buNone/>
              <a:defRPr/>
            </a:pPr>
            <a:r>
              <a:rPr lang="en-US" sz="2000" b="1" dirty="0"/>
              <a:t>          </a:t>
            </a:r>
            <a:r>
              <a:rPr lang="id-ID" sz="2000" b="1" dirty="0"/>
              <a:t>- Kasus Newmont: Kasasi diterima</a:t>
            </a:r>
          </a:p>
          <a:p>
            <a:pPr marL="1200150" indent="-1200150">
              <a:lnSpc>
                <a:spcPct val="80000"/>
              </a:lnSpc>
              <a:buNone/>
              <a:defRPr/>
            </a:pPr>
            <a:r>
              <a:rPr lang="en-US" sz="2000" b="1" dirty="0"/>
              <a:t>          </a:t>
            </a:r>
            <a:r>
              <a:rPr lang="id-ID" sz="2000" b="1" dirty="0"/>
              <a:t>- UU 5/2004 Pasal. 45A: Kasasi dibatasi</a:t>
            </a:r>
            <a:r>
              <a:rPr lang="id-ID" sz="2000" dirty="0"/>
              <a:t> </a:t>
            </a:r>
            <a:endParaRPr lang="en-US" sz="2000" dirty="0"/>
          </a:p>
        </p:txBody>
      </p:sp>
    </p:spTree>
    <p:extLst>
      <p:ext uri="{BB962C8B-B14F-4D97-AF65-F5344CB8AC3E}">
        <p14:creationId xmlns:p14="http://schemas.microsoft.com/office/powerpoint/2010/main" val="84931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B54A7078-3E5D-4345-9D1C-D5B2737935F3}"/>
              </a:ext>
            </a:extLst>
          </p:cNvPr>
          <p:cNvSpPr>
            <a:spLocks noGrp="1" noChangeArrowheads="1"/>
          </p:cNvSpPr>
          <p:nvPr>
            <p:ph type="body" idx="1"/>
          </p:nvPr>
        </p:nvSpPr>
        <p:spPr>
          <a:xfrm>
            <a:off x="1981200" y="457201"/>
            <a:ext cx="8229600" cy="5668963"/>
          </a:xfrm>
        </p:spPr>
        <p:txBody>
          <a:bodyPr/>
          <a:lstStyle/>
          <a:p>
            <a:pPr eaLnBrk="1" hangingPunct="1">
              <a:buFont typeface="Wingdings" pitchFamily="2" charset="2"/>
              <a:buNone/>
              <a:defRPr/>
            </a:pPr>
            <a:r>
              <a:rPr lang="id-ID" sz="2800" b="1" dirty="0"/>
              <a:t> 2. Upaya Hukum Luar Biasa </a:t>
            </a:r>
          </a:p>
          <a:p>
            <a:pPr eaLnBrk="1" hangingPunct="1">
              <a:buFont typeface="Wingdings" pitchFamily="2" charset="2"/>
              <a:buNone/>
              <a:defRPr/>
            </a:pPr>
            <a:r>
              <a:rPr lang="id-ID" sz="2800" b="1" dirty="0"/>
              <a:t>	Peninjauan Kembali</a:t>
            </a:r>
          </a:p>
          <a:p>
            <a:pPr eaLnBrk="1" hangingPunct="1">
              <a:buFont typeface="Wingdings" pitchFamily="2" charset="2"/>
              <a:buNone/>
              <a:defRPr/>
            </a:pPr>
            <a:r>
              <a:rPr lang="id-ID" sz="2800" b="1" dirty="0"/>
              <a:t>	</a:t>
            </a:r>
            <a:r>
              <a:rPr lang="en-US" sz="2800" b="1" dirty="0"/>
              <a:t>    </a:t>
            </a:r>
            <a:r>
              <a:rPr lang="id-ID" sz="2800" b="1" dirty="0"/>
              <a:t>-  KUHAP: Tidak Mengatur</a:t>
            </a:r>
          </a:p>
          <a:p>
            <a:pPr eaLnBrk="1" hangingPunct="1">
              <a:buFont typeface="Wingdings" pitchFamily="2" charset="2"/>
              <a:buNone/>
              <a:defRPr/>
            </a:pPr>
            <a:r>
              <a:rPr lang="id-ID" sz="2800" b="1" dirty="0"/>
              <a:t>	</a:t>
            </a:r>
            <a:r>
              <a:rPr lang="en-US" sz="2800" b="1" dirty="0"/>
              <a:t>    </a:t>
            </a:r>
            <a:r>
              <a:rPr lang="id-ID" sz="2800" b="1" dirty="0"/>
              <a:t>-  Praktek: Diterima </a:t>
            </a:r>
          </a:p>
          <a:p>
            <a:pPr eaLnBrk="1" hangingPunct="1">
              <a:buFont typeface="Wingdings" pitchFamily="2" charset="2"/>
              <a:buNone/>
              <a:defRPr/>
            </a:pPr>
            <a:r>
              <a:rPr lang="id-ID" sz="2000" b="1" dirty="0"/>
              <a:t> 		</a:t>
            </a:r>
            <a:r>
              <a:rPr lang="id-ID" sz="2000" dirty="0"/>
              <a:t> </a:t>
            </a:r>
          </a:p>
        </p:txBody>
      </p:sp>
    </p:spTree>
    <p:extLst>
      <p:ext uri="{BB962C8B-B14F-4D97-AF65-F5344CB8AC3E}">
        <p14:creationId xmlns:p14="http://schemas.microsoft.com/office/powerpoint/2010/main" val="83898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D77EF5E7-20E7-A545-9C60-C5BD0DDED747}"/>
              </a:ext>
            </a:extLst>
          </p:cNvPr>
          <p:cNvPicPr>
            <a:picLocks noChangeAspect="1"/>
          </p:cNvPicPr>
          <p:nvPr/>
        </p:nvPicPr>
        <p:blipFill rotWithShape="1">
          <a:blip r:embed="rId2">
            <a:extLst>
              <a:ext uri="{28A0092B-C50C-407E-A947-70E740481C1C}">
                <a14:useLocalDpi xmlns:a14="http://schemas.microsoft.com/office/drawing/2010/main" val="0"/>
              </a:ext>
            </a:extLst>
          </a:blip>
          <a:srcRect t="4850" b="13250"/>
          <a:stretch/>
        </p:blipFill>
        <p:spPr>
          <a:xfrm>
            <a:off x="1703512" y="0"/>
            <a:ext cx="7560840" cy="6858000"/>
          </a:xfrm>
          <a:prstGeom prst="rect">
            <a:avLst/>
          </a:prstGeom>
        </p:spPr>
      </p:pic>
    </p:spTree>
    <p:extLst>
      <p:ext uri="{BB962C8B-B14F-4D97-AF65-F5344CB8AC3E}">
        <p14:creationId xmlns:p14="http://schemas.microsoft.com/office/powerpoint/2010/main" val="346516211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DF9A-49D5-0A49-A362-6F115EF2AD36}"/>
              </a:ext>
            </a:extLst>
          </p:cNvPr>
          <p:cNvSpPr>
            <a:spLocks noGrp="1"/>
          </p:cNvSpPr>
          <p:nvPr>
            <p:ph type="title"/>
          </p:nvPr>
        </p:nvSpPr>
        <p:spPr/>
        <p:txBody>
          <a:bodyPr/>
          <a:lstStyle/>
          <a:p>
            <a:pPr>
              <a:defRPr/>
            </a:pPr>
            <a:r>
              <a:rPr lang="en-US" dirty="0" err="1"/>
              <a:t>Dasar</a:t>
            </a:r>
            <a:r>
              <a:rPr lang="en-US" dirty="0"/>
              <a:t> </a:t>
            </a:r>
            <a:r>
              <a:rPr lang="en-US" dirty="0" err="1"/>
              <a:t>Pemikiran</a:t>
            </a:r>
            <a:r>
              <a:rPr lang="en-US" dirty="0"/>
              <a:t> </a:t>
            </a:r>
          </a:p>
        </p:txBody>
      </p:sp>
      <p:sp>
        <p:nvSpPr>
          <p:cNvPr id="3" name="Content Placeholder 2">
            <a:extLst>
              <a:ext uri="{FF2B5EF4-FFF2-40B4-BE49-F238E27FC236}">
                <a16:creationId xmlns:a16="http://schemas.microsoft.com/office/drawing/2014/main" id="{6C7107FE-CA0E-F84D-9B15-F72592A9B568}"/>
              </a:ext>
            </a:extLst>
          </p:cNvPr>
          <p:cNvSpPr>
            <a:spLocks noGrp="1"/>
          </p:cNvSpPr>
          <p:nvPr>
            <p:ph idx="1"/>
          </p:nvPr>
        </p:nvSpPr>
        <p:spPr>
          <a:xfrm>
            <a:off x="1981200" y="1295400"/>
            <a:ext cx="8229600" cy="5562600"/>
          </a:xfrm>
        </p:spPr>
        <p:txBody>
          <a:bodyPr/>
          <a:lstStyle/>
          <a:p>
            <a:pPr>
              <a:defRPr/>
            </a:pPr>
            <a:r>
              <a:rPr lang="en-US" sz="2800" dirty="0" err="1"/>
              <a:t>Perlindungan</a:t>
            </a:r>
            <a:r>
              <a:rPr lang="en-US" sz="2800" dirty="0"/>
              <a:t> </a:t>
            </a:r>
            <a:r>
              <a:rPr lang="en-US" sz="2800" dirty="0" err="1"/>
              <a:t>atas</a:t>
            </a:r>
            <a:r>
              <a:rPr lang="en-US" sz="2800" dirty="0"/>
              <a:t> </a:t>
            </a:r>
            <a:r>
              <a:rPr lang="en-US" sz="2800" dirty="0" err="1"/>
              <a:t>Hak</a:t>
            </a:r>
            <a:r>
              <a:rPr lang="en-US" sz="2800" dirty="0"/>
              <a:t> </a:t>
            </a:r>
            <a:r>
              <a:rPr lang="en-US" sz="2800" dirty="0" err="1"/>
              <a:t>Asasi</a:t>
            </a:r>
            <a:r>
              <a:rPr lang="en-US" sz="2800" dirty="0"/>
              <a:t> </a:t>
            </a:r>
            <a:r>
              <a:rPr lang="en-US" sz="2800" dirty="0" err="1"/>
              <a:t>Manusia</a:t>
            </a:r>
            <a:endParaRPr lang="en-US" sz="2800" dirty="0"/>
          </a:p>
          <a:p>
            <a:pPr>
              <a:defRPr/>
            </a:pPr>
            <a:r>
              <a:rPr lang="en-US" sz="2800" dirty="0" err="1"/>
              <a:t>Pengawasan</a:t>
            </a:r>
            <a:r>
              <a:rPr lang="en-US" sz="2800" dirty="0"/>
              <a:t> horizontal </a:t>
            </a:r>
            <a:r>
              <a:rPr lang="en-US" sz="2800" dirty="0" err="1"/>
              <a:t>antar</a:t>
            </a:r>
            <a:r>
              <a:rPr lang="en-US" sz="2800" dirty="0"/>
              <a:t> </a:t>
            </a:r>
            <a:r>
              <a:rPr lang="en-US" sz="2800" dirty="0" err="1"/>
              <a:t>kompartemen</a:t>
            </a:r>
            <a:r>
              <a:rPr lang="en-US" sz="2800" dirty="0"/>
              <a:t> sub </a:t>
            </a:r>
            <a:r>
              <a:rPr lang="en-US" sz="2800" dirty="0" err="1"/>
              <a:t>sistem</a:t>
            </a:r>
            <a:r>
              <a:rPr lang="en-US" sz="2800" dirty="0"/>
              <a:t> SPP</a:t>
            </a:r>
          </a:p>
          <a:p>
            <a:pPr>
              <a:defRPr/>
            </a:pPr>
            <a:r>
              <a:rPr lang="en-US" sz="2800" dirty="0" err="1"/>
              <a:t>Pengawasan</a:t>
            </a:r>
            <a:r>
              <a:rPr lang="en-US" sz="2800" dirty="0"/>
              <a:t> </a:t>
            </a:r>
            <a:r>
              <a:rPr lang="en-US" sz="2800" dirty="0" err="1"/>
              <a:t>terhadap</a:t>
            </a:r>
            <a:r>
              <a:rPr lang="en-US" sz="2800" dirty="0"/>
              <a:t> </a:t>
            </a:r>
            <a:r>
              <a:rPr lang="en-US" sz="2800" dirty="0" err="1"/>
              <a:t>upaya</a:t>
            </a:r>
            <a:r>
              <a:rPr lang="en-US" sz="2800" dirty="0"/>
              <a:t> </a:t>
            </a:r>
            <a:r>
              <a:rPr lang="en-US" sz="2800" dirty="0" err="1"/>
              <a:t>paksa</a:t>
            </a:r>
            <a:r>
              <a:rPr lang="en-US" sz="2800" dirty="0"/>
              <a:t> </a:t>
            </a:r>
            <a:r>
              <a:rPr lang="en-US" sz="2800" dirty="0" err="1"/>
              <a:t>dan</a:t>
            </a:r>
            <a:r>
              <a:rPr lang="en-US" sz="2800" dirty="0"/>
              <a:t> </a:t>
            </a:r>
            <a:r>
              <a:rPr lang="en-US" sz="2800" dirty="0" err="1"/>
              <a:t>proses</a:t>
            </a:r>
            <a:r>
              <a:rPr lang="en-US" sz="2800" dirty="0"/>
              <a:t> </a:t>
            </a:r>
            <a:r>
              <a:rPr lang="en-US" sz="2800" dirty="0" err="1"/>
              <a:t>penegakan</a:t>
            </a:r>
            <a:r>
              <a:rPr lang="en-US" sz="2800" dirty="0"/>
              <a:t> </a:t>
            </a:r>
            <a:r>
              <a:rPr lang="en-US" sz="2800" dirty="0" err="1"/>
              <a:t>hukum</a:t>
            </a:r>
            <a:r>
              <a:rPr lang="en-US" sz="2800" dirty="0"/>
              <a:t> </a:t>
            </a:r>
          </a:p>
          <a:p>
            <a:pPr>
              <a:defRPr/>
            </a:pPr>
            <a:r>
              <a:rPr lang="en-US" sz="2800" dirty="0" err="1"/>
              <a:t>Sumber</a:t>
            </a:r>
            <a:r>
              <a:rPr lang="en-US" sz="2800" dirty="0"/>
              <a:t> </a:t>
            </a:r>
            <a:r>
              <a:rPr lang="en-US" sz="2800" dirty="0" err="1"/>
              <a:t>acuan</a:t>
            </a:r>
            <a:r>
              <a:rPr lang="en-US" sz="2800" dirty="0"/>
              <a:t>:</a:t>
            </a:r>
          </a:p>
          <a:p>
            <a:pPr lvl="1">
              <a:defRPr/>
            </a:pPr>
            <a:r>
              <a:rPr lang="en-US" dirty="0"/>
              <a:t>The Universal Declaration of Human Rights 1948</a:t>
            </a:r>
          </a:p>
          <a:p>
            <a:pPr lvl="1">
              <a:defRPr/>
            </a:pPr>
            <a:r>
              <a:rPr lang="en-US" dirty="0"/>
              <a:t>International convention on Civil and Political Rights (ICCPR) </a:t>
            </a:r>
            <a:r>
              <a:rPr lang="en-US" dirty="0">
                <a:sym typeface="Wingdings" pitchFamily="2" charset="2"/>
              </a:rPr>
              <a:t> article 9 and article 14</a:t>
            </a:r>
            <a:endParaRPr lang="en-US" dirty="0"/>
          </a:p>
          <a:p>
            <a:pPr>
              <a:defRPr/>
            </a:pPr>
            <a:r>
              <a:rPr lang="en-US" sz="2800" dirty="0"/>
              <a:t>Habeas Corpus Act</a:t>
            </a:r>
          </a:p>
          <a:p>
            <a:pPr>
              <a:defRPr/>
            </a:pPr>
            <a:endParaRPr lang="en-US" sz="2800" dirty="0"/>
          </a:p>
          <a:p>
            <a:pPr>
              <a:defRPr/>
            </a:pPr>
            <a:endParaRPr lang="en-US" sz="2800" dirty="0"/>
          </a:p>
          <a:p>
            <a:pPr>
              <a:defRPr/>
            </a:pPr>
            <a:endParaRPr lang="en-US" sz="2800" dirty="0"/>
          </a:p>
        </p:txBody>
      </p:sp>
    </p:spTree>
    <p:extLst>
      <p:ext uri="{BB962C8B-B14F-4D97-AF65-F5344CB8AC3E}">
        <p14:creationId xmlns:p14="http://schemas.microsoft.com/office/powerpoint/2010/main" val="214167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32055"/>
            <a:ext cx="10972800" cy="1028166"/>
          </a:xfrm>
          <a:prstGeom prst="rect">
            <a:avLst/>
          </a:prstGeom>
        </p:spPr>
        <p:txBody>
          <a:bodyPr vert="horz" wrap="square" lIns="0" tIns="347662" rIns="0" bIns="0" rtlCol="0" anchor="ctr">
            <a:spAutoFit/>
          </a:bodyPr>
          <a:lstStyle/>
          <a:p>
            <a:pPr marL="1438275">
              <a:spcBef>
                <a:spcPts val="100"/>
              </a:spcBef>
            </a:pPr>
            <a:r>
              <a:rPr dirty="0"/>
              <a:t>ACARA</a:t>
            </a:r>
            <a:r>
              <a:rPr spc="-100" dirty="0"/>
              <a:t> </a:t>
            </a:r>
            <a:r>
              <a:rPr spc="-10" dirty="0"/>
              <a:t>PRAPERADILAN</a:t>
            </a:r>
          </a:p>
        </p:txBody>
      </p:sp>
      <p:sp>
        <p:nvSpPr>
          <p:cNvPr id="3" name="object 3"/>
          <p:cNvSpPr txBox="1"/>
          <p:nvPr/>
        </p:nvSpPr>
        <p:spPr>
          <a:xfrm>
            <a:off x="2060258" y="1757059"/>
            <a:ext cx="8074659" cy="2416175"/>
          </a:xfrm>
          <a:prstGeom prst="rect">
            <a:avLst/>
          </a:prstGeom>
        </p:spPr>
        <p:txBody>
          <a:bodyPr vert="horz" wrap="square" lIns="0" tIns="98425" rIns="0" bIns="0" rtlCol="0">
            <a:spAutoFit/>
          </a:bodyPr>
          <a:lstStyle/>
          <a:p>
            <a:pPr marL="12700">
              <a:spcBef>
                <a:spcPts val="775"/>
              </a:spcBef>
            </a:pPr>
            <a:r>
              <a:rPr sz="2800" dirty="0">
                <a:latin typeface="Calibri"/>
                <a:cs typeface="Calibri"/>
              </a:rPr>
              <a:t>Acara</a:t>
            </a:r>
            <a:r>
              <a:rPr sz="2800" spc="-85" dirty="0">
                <a:latin typeface="Calibri"/>
                <a:cs typeface="Calibri"/>
              </a:rPr>
              <a:t> </a:t>
            </a:r>
            <a:r>
              <a:rPr sz="2800" spc="-10" dirty="0">
                <a:latin typeface="Calibri"/>
                <a:cs typeface="Calibri"/>
              </a:rPr>
              <a:t>praperadilan</a:t>
            </a:r>
            <a:r>
              <a:rPr sz="2800" spc="-110" dirty="0">
                <a:latin typeface="Calibri"/>
                <a:cs typeface="Calibri"/>
              </a:rPr>
              <a:t> </a:t>
            </a:r>
            <a:r>
              <a:rPr sz="2800" dirty="0">
                <a:latin typeface="Calibri"/>
                <a:cs typeface="Calibri"/>
              </a:rPr>
              <a:t>untuk</a:t>
            </a:r>
            <a:r>
              <a:rPr sz="2800" spc="-85" dirty="0">
                <a:latin typeface="Calibri"/>
                <a:cs typeface="Calibri"/>
              </a:rPr>
              <a:t> </a:t>
            </a:r>
            <a:r>
              <a:rPr sz="2800" spc="-10" dirty="0">
                <a:latin typeface="Calibri"/>
                <a:cs typeface="Calibri"/>
              </a:rPr>
              <a:t>ketiga</a:t>
            </a:r>
            <a:r>
              <a:rPr sz="2800" spc="-95" dirty="0">
                <a:latin typeface="Calibri"/>
                <a:cs typeface="Calibri"/>
              </a:rPr>
              <a:t> </a:t>
            </a:r>
            <a:r>
              <a:rPr sz="2800" dirty="0">
                <a:latin typeface="Calibri"/>
                <a:cs typeface="Calibri"/>
              </a:rPr>
              <a:t>hal</a:t>
            </a:r>
            <a:r>
              <a:rPr sz="2800" spc="-85" dirty="0">
                <a:latin typeface="Calibri"/>
                <a:cs typeface="Calibri"/>
              </a:rPr>
              <a:t> </a:t>
            </a:r>
            <a:r>
              <a:rPr sz="2800" spc="-10" dirty="0">
                <a:latin typeface="Calibri"/>
                <a:cs typeface="Calibri"/>
              </a:rPr>
              <a:t>yaitu:</a:t>
            </a:r>
            <a:endParaRPr sz="2800">
              <a:latin typeface="Calibri"/>
              <a:cs typeface="Calibri"/>
            </a:endParaRPr>
          </a:p>
          <a:p>
            <a:pPr marL="528320" marR="5080" indent="-515620">
              <a:spcBef>
                <a:spcPts val="680"/>
              </a:spcBef>
              <a:buAutoNum type="arabicPeriod"/>
              <a:tabLst>
                <a:tab pos="528320" algn="l"/>
              </a:tabLst>
            </a:pPr>
            <a:r>
              <a:rPr sz="2800" dirty="0">
                <a:latin typeface="Calibri"/>
                <a:cs typeface="Calibri"/>
              </a:rPr>
              <a:t>Pemeriksaan</a:t>
            </a:r>
            <a:r>
              <a:rPr sz="2800" spc="200" dirty="0">
                <a:latin typeface="Calibri"/>
                <a:cs typeface="Calibri"/>
              </a:rPr>
              <a:t> </a:t>
            </a:r>
            <a:r>
              <a:rPr sz="2800" dirty="0">
                <a:latin typeface="Calibri"/>
                <a:cs typeface="Calibri"/>
              </a:rPr>
              <a:t>sah</a:t>
            </a:r>
            <a:r>
              <a:rPr sz="2800" spc="175" dirty="0">
                <a:latin typeface="Calibri"/>
                <a:cs typeface="Calibri"/>
              </a:rPr>
              <a:t> </a:t>
            </a:r>
            <a:r>
              <a:rPr sz="2800" dirty="0">
                <a:latin typeface="Calibri"/>
                <a:cs typeface="Calibri"/>
              </a:rPr>
              <a:t>atau</a:t>
            </a:r>
            <a:r>
              <a:rPr sz="2800" spc="195" dirty="0">
                <a:latin typeface="Calibri"/>
                <a:cs typeface="Calibri"/>
              </a:rPr>
              <a:t> </a:t>
            </a:r>
            <a:r>
              <a:rPr sz="2800" dirty="0">
                <a:latin typeface="Calibri"/>
                <a:cs typeface="Calibri"/>
              </a:rPr>
              <a:t>tidaknya</a:t>
            </a:r>
            <a:r>
              <a:rPr sz="2800" spc="190" dirty="0">
                <a:latin typeface="Calibri"/>
                <a:cs typeface="Calibri"/>
              </a:rPr>
              <a:t> </a:t>
            </a:r>
            <a:r>
              <a:rPr sz="2800" dirty="0">
                <a:latin typeface="Calibri"/>
                <a:cs typeface="Calibri"/>
              </a:rPr>
              <a:t>suatu</a:t>
            </a:r>
            <a:r>
              <a:rPr sz="2800" spc="200" dirty="0">
                <a:latin typeface="Calibri"/>
                <a:cs typeface="Calibri"/>
              </a:rPr>
              <a:t> </a:t>
            </a:r>
            <a:r>
              <a:rPr sz="2800" spc="-10" dirty="0">
                <a:latin typeface="Calibri"/>
                <a:cs typeface="Calibri"/>
              </a:rPr>
              <a:t>penangkapan </a:t>
            </a:r>
            <a:r>
              <a:rPr sz="2800" dirty="0">
                <a:latin typeface="Calibri"/>
                <a:cs typeface="Calibri"/>
              </a:rPr>
              <a:t>atau</a:t>
            </a:r>
            <a:r>
              <a:rPr sz="2800" spc="-110" dirty="0">
                <a:latin typeface="Calibri"/>
                <a:cs typeface="Calibri"/>
              </a:rPr>
              <a:t> </a:t>
            </a:r>
            <a:r>
              <a:rPr sz="2800" dirty="0">
                <a:latin typeface="Calibri"/>
                <a:cs typeface="Calibri"/>
              </a:rPr>
              <a:t>penahanan</a:t>
            </a:r>
            <a:r>
              <a:rPr sz="2800" spc="-120" dirty="0">
                <a:latin typeface="Calibri"/>
                <a:cs typeface="Calibri"/>
              </a:rPr>
              <a:t> </a:t>
            </a:r>
            <a:r>
              <a:rPr sz="2800" dirty="0">
                <a:latin typeface="Calibri"/>
                <a:cs typeface="Calibri"/>
              </a:rPr>
              <a:t>(Pasal</a:t>
            </a:r>
            <a:r>
              <a:rPr sz="2800" spc="-100" dirty="0">
                <a:latin typeface="Calibri"/>
                <a:cs typeface="Calibri"/>
              </a:rPr>
              <a:t> </a:t>
            </a:r>
            <a:r>
              <a:rPr sz="2800" spc="-20" dirty="0">
                <a:latin typeface="Calibri"/>
                <a:cs typeface="Calibri"/>
              </a:rPr>
              <a:t>79),</a:t>
            </a:r>
            <a:endParaRPr sz="2800">
              <a:latin typeface="Calibri"/>
              <a:cs typeface="Calibri"/>
            </a:endParaRPr>
          </a:p>
          <a:p>
            <a:pPr marL="528320" marR="8255" indent="-515620">
              <a:spcBef>
                <a:spcPts val="665"/>
              </a:spcBef>
              <a:buAutoNum type="arabicPeriod"/>
              <a:tabLst>
                <a:tab pos="528320" algn="l"/>
                <a:tab pos="2514600" algn="l"/>
                <a:tab pos="3152775" algn="l"/>
                <a:tab pos="3932554" algn="l"/>
                <a:tab pos="5299710" algn="l"/>
                <a:tab pos="6239510" algn="l"/>
              </a:tabLst>
            </a:pPr>
            <a:r>
              <a:rPr sz="2800" spc="-10" dirty="0">
                <a:latin typeface="Calibri"/>
                <a:cs typeface="Calibri"/>
              </a:rPr>
              <a:t>Pemeriksaan</a:t>
            </a:r>
            <a:r>
              <a:rPr sz="2800" dirty="0">
                <a:latin typeface="Calibri"/>
                <a:cs typeface="Calibri"/>
              </a:rPr>
              <a:t>	</a:t>
            </a:r>
            <a:r>
              <a:rPr sz="2800" spc="-25" dirty="0">
                <a:latin typeface="Calibri"/>
                <a:cs typeface="Calibri"/>
              </a:rPr>
              <a:t>sah</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tidaknya</a:t>
            </a:r>
            <a:r>
              <a:rPr sz="2800" dirty="0">
                <a:latin typeface="Calibri"/>
                <a:cs typeface="Calibri"/>
              </a:rPr>
              <a:t>	</a:t>
            </a:r>
            <a:r>
              <a:rPr sz="2800" spc="-10" dirty="0">
                <a:latin typeface="Calibri"/>
                <a:cs typeface="Calibri"/>
              </a:rPr>
              <a:t>suatu</a:t>
            </a:r>
            <a:r>
              <a:rPr sz="2800" dirty="0">
                <a:latin typeface="Calibri"/>
                <a:cs typeface="Calibri"/>
              </a:rPr>
              <a:t>	</a:t>
            </a:r>
            <a:r>
              <a:rPr sz="2800" spc="-10" dirty="0">
                <a:latin typeface="Calibri"/>
                <a:cs typeface="Calibri"/>
              </a:rPr>
              <a:t>penghentian penyidikan</a:t>
            </a:r>
            <a:r>
              <a:rPr sz="2800" spc="-100" dirty="0">
                <a:latin typeface="Calibri"/>
                <a:cs typeface="Calibri"/>
              </a:rPr>
              <a:t> </a:t>
            </a:r>
            <a:r>
              <a:rPr sz="2800" dirty="0">
                <a:latin typeface="Calibri"/>
                <a:cs typeface="Calibri"/>
              </a:rPr>
              <a:t>atau</a:t>
            </a:r>
            <a:r>
              <a:rPr sz="2800" spc="-85" dirty="0">
                <a:latin typeface="Calibri"/>
                <a:cs typeface="Calibri"/>
              </a:rPr>
              <a:t> </a:t>
            </a:r>
            <a:r>
              <a:rPr sz="2800" spc="-10" dirty="0">
                <a:latin typeface="Calibri"/>
                <a:cs typeface="Calibri"/>
              </a:rPr>
              <a:t>penuntutan</a:t>
            </a:r>
            <a:r>
              <a:rPr sz="2800" spc="-100" dirty="0">
                <a:latin typeface="Calibri"/>
                <a:cs typeface="Calibri"/>
              </a:rPr>
              <a:t> </a:t>
            </a:r>
            <a:r>
              <a:rPr sz="2800" dirty="0">
                <a:latin typeface="Calibri"/>
                <a:cs typeface="Calibri"/>
              </a:rPr>
              <a:t>(Pasal</a:t>
            </a:r>
            <a:r>
              <a:rPr sz="2800" spc="-45" dirty="0">
                <a:latin typeface="Calibri"/>
                <a:cs typeface="Calibri"/>
              </a:rPr>
              <a:t> </a:t>
            </a:r>
            <a:r>
              <a:rPr sz="2800" spc="-20" dirty="0">
                <a:latin typeface="Calibri"/>
                <a:cs typeface="Calibri"/>
              </a:rPr>
              <a:t>80),</a:t>
            </a:r>
            <a:endParaRPr sz="2800">
              <a:latin typeface="Calibri"/>
              <a:cs typeface="Calibri"/>
            </a:endParaRPr>
          </a:p>
        </p:txBody>
      </p:sp>
      <p:sp>
        <p:nvSpPr>
          <p:cNvPr id="4" name="object 4"/>
          <p:cNvSpPr txBox="1"/>
          <p:nvPr/>
        </p:nvSpPr>
        <p:spPr>
          <a:xfrm>
            <a:off x="2060257" y="4234179"/>
            <a:ext cx="5647690" cy="452120"/>
          </a:xfrm>
          <a:prstGeom prst="rect">
            <a:avLst/>
          </a:prstGeom>
        </p:spPr>
        <p:txBody>
          <a:bodyPr vert="horz" wrap="square" lIns="0" tIns="12700" rIns="0" bIns="0" rtlCol="0">
            <a:spAutoFit/>
          </a:bodyPr>
          <a:lstStyle/>
          <a:p>
            <a:pPr marL="12700">
              <a:spcBef>
                <a:spcPts val="100"/>
              </a:spcBef>
              <a:tabLst>
                <a:tab pos="527685" algn="l"/>
                <a:tab pos="2608580" algn="l"/>
                <a:tab pos="3955415" algn="l"/>
              </a:tabLst>
            </a:pPr>
            <a:r>
              <a:rPr sz="2800" spc="-25" dirty="0">
                <a:latin typeface="Calibri"/>
                <a:cs typeface="Calibri"/>
              </a:rPr>
              <a:t>3.</a:t>
            </a:r>
            <a:r>
              <a:rPr sz="2800" dirty="0">
                <a:latin typeface="Calibri"/>
                <a:cs typeface="Calibri"/>
              </a:rPr>
              <a:t>	</a:t>
            </a:r>
            <a:r>
              <a:rPr sz="2800" spc="-10" dirty="0">
                <a:latin typeface="Calibri"/>
                <a:cs typeface="Calibri"/>
              </a:rPr>
              <a:t>Pemeriksaan</a:t>
            </a:r>
            <a:r>
              <a:rPr sz="2800" dirty="0">
                <a:latin typeface="Calibri"/>
                <a:cs typeface="Calibri"/>
              </a:rPr>
              <a:t>	</a:t>
            </a:r>
            <a:r>
              <a:rPr sz="2800" spc="-10" dirty="0">
                <a:latin typeface="Calibri"/>
                <a:cs typeface="Calibri"/>
              </a:rPr>
              <a:t>tentang</a:t>
            </a:r>
            <a:r>
              <a:rPr sz="2800" dirty="0">
                <a:latin typeface="Calibri"/>
                <a:cs typeface="Calibri"/>
              </a:rPr>
              <a:t>	</a:t>
            </a:r>
            <a:r>
              <a:rPr sz="2800" spc="-10" dirty="0">
                <a:latin typeface="Calibri"/>
                <a:cs typeface="Calibri"/>
              </a:rPr>
              <a:t>permintaan</a:t>
            </a:r>
            <a:endParaRPr sz="2800">
              <a:latin typeface="Calibri"/>
              <a:cs typeface="Calibri"/>
            </a:endParaRPr>
          </a:p>
        </p:txBody>
      </p:sp>
      <p:sp>
        <p:nvSpPr>
          <p:cNvPr id="5" name="object 5"/>
          <p:cNvSpPr txBox="1"/>
          <p:nvPr/>
        </p:nvSpPr>
        <p:spPr>
          <a:xfrm>
            <a:off x="2575877" y="4660900"/>
            <a:ext cx="4975860" cy="452120"/>
          </a:xfrm>
          <a:prstGeom prst="rect">
            <a:avLst/>
          </a:prstGeom>
        </p:spPr>
        <p:txBody>
          <a:bodyPr vert="horz" wrap="square" lIns="0" tIns="12700" rIns="0" bIns="0" rtlCol="0">
            <a:spAutoFit/>
          </a:bodyPr>
          <a:lstStyle/>
          <a:p>
            <a:pPr marL="12700">
              <a:spcBef>
                <a:spcPts val="100"/>
              </a:spcBef>
              <a:tabLst>
                <a:tab pos="988060" algn="l"/>
                <a:tab pos="2060575" algn="l"/>
                <a:tab pos="4080510" algn="l"/>
              </a:tabLst>
            </a:pPr>
            <a:r>
              <a:rPr sz="2800" spc="-25" dirty="0">
                <a:latin typeface="Calibri"/>
                <a:cs typeface="Calibri"/>
              </a:rPr>
              <a:t>dan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rehabilitasi</a:t>
            </a:r>
            <a:r>
              <a:rPr sz="2800" dirty="0">
                <a:latin typeface="Calibri"/>
                <a:cs typeface="Calibri"/>
              </a:rPr>
              <a:t>	</a:t>
            </a:r>
            <a:r>
              <a:rPr sz="2800" spc="-10" dirty="0">
                <a:latin typeface="Calibri"/>
                <a:cs typeface="Calibri"/>
              </a:rPr>
              <a:t>akibat</a:t>
            </a:r>
            <a:endParaRPr sz="2800">
              <a:latin typeface="Calibri"/>
              <a:cs typeface="Calibri"/>
            </a:endParaRPr>
          </a:p>
        </p:txBody>
      </p:sp>
      <p:sp>
        <p:nvSpPr>
          <p:cNvPr id="6" name="object 6"/>
          <p:cNvSpPr txBox="1"/>
          <p:nvPr/>
        </p:nvSpPr>
        <p:spPr>
          <a:xfrm>
            <a:off x="7916546" y="4234179"/>
            <a:ext cx="786765" cy="878840"/>
          </a:xfrm>
          <a:prstGeom prst="rect">
            <a:avLst/>
          </a:prstGeom>
        </p:spPr>
        <p:txBody>
          <a:bodyPr vert="horz" wrap="square" lIns="0" tIns="12700" rIns="0" bIns="0" rtlCol="0">
            <a:spAutoFit/>
          </a:bodyPr>
          <a:lstStyle/>
          <a:p>
            <a:pPr marL="52705" marR="5080" indent="-40640">
              <a:spcBef>
                <a:spcPts val="100"/>
              </a:spcBef>
            </a:pPr>
            <a:r>
              <a:rPr sz="2800" spc="-10" dirty="0">
                <a:latin typeface="Calibri"/>
                <a:cs typeface="Calibri"/>
              </a:rPr>
              <a:t>ganti tidak</a:t>
            </a:r>
            <a:endParaRPr sz="2800">
              <a:latin typeface="Calibri"/>
              <a:cs typeface="Calibri"/>
            </a:endParaRPr>
          </a:p>
        </p:txBody>
      </p:sp>
      <p:sp>
        <p:nvSpPr>
          <p:cNvPr id="7" name="object 7"/>
          <p:cNvSpPr txBox="1"/>
          <p:nvPr/>
        </p:nvSpPr>
        <p:spPr>
          <a:xfrm>
            <a:off x="8866758" y="4234179"/>
            <a:ext cx="1270000" cy="878840"/>
          </a:xfrm>
          <a:prstGeom prst="rect">
            <a:avLst/>
          </a:prstGeom>
        </p:spPr>
        <p:txBody>
          <a:bodyPr vert="horz" wrap="square" lIns="0" tIns="12700" rIns="0" bIns="0" rtlCol="0">
            <a:spAutoFit/>
          </a:bodyPr>
          <a:lstStyle/>
          <a:p>
            <a:pPr marL="254000" marR="5080" indent="-241300">
              <a:spcBef>
                <a:spcPts val="100"/>
              </a:spcBef>
            </a:pPr>
            <a:r>
              <a:rPr sz="2800" spc="-20" dirty="0">
                <a:latin typeface="Calibri"/>
                <a:cs typeface="Calibri"/>
              </a:rPr>
              <a:t>kerugian </a:t>
            </a:r>
            <a:r>
              <a:rPr sz="2800" spc="-30" dirty="0">
                <a:latin typeface="Calibri"/>
                <a:cs typeface="Calibri"/>
              </a:rPr>
              <a:t>sahnya</a:t>
            </a:r>
            <a:endParaRPr sz="2800">
              <a:latin typeface="Calibri"/>
              <a:cs typeface="Calibri"/>
            </a:endParaRPr>
          </a:p>
        </p:txBody>
      </p:sp>
      <p:sp>
        <p:nvSpPr>
          <p:cNvPr id="8" name="object 8"/>
          <p:cNvSpPr txBox="1"/>
          <p:nvPr/>
        </p:nvSpPr>
        <p:spPr>
          <a:xfrm>
            <a:off x="2575878" y="5088001"/>
            <a:ext cx="7560945" cy="878840"/>
          </a:xfrm>
          <a:prstGeom prst="rect">
            <a:avLst/>
          </a:prstGeom>
        </p:spPr>
        <p:txBody>
          <a:bodyPr vert="horz" wrap="square" lIns="0" tIns="12700" rIns="0" bIns="0" rtlCol="0">
            <a:spAutoFit/>
          </a:bodyPr>
          <a:lstStyle/>
          <a:p>
            <a:pPr marL="12700" marR="5080">
              <a:spcBef>
                <a:spcPts val="100"/>
              </a:spcBef>
              <a:tabLst>
                <a:tab pos="2118995" algn="l"/>
                <a:tab pos="2916555" algn="l"/>
                <a:tab pos="3645535" algn="l"/>
                <a:tab pos="4700270" algn="l"/>
                <a:tab pos="5497830" algn="l"/>
                <a:tab pos="6544309" algn="l"/>
              </a:tabLst>
            </a:pPr>
            <a:r>
              <a:rPr sz="2800" spc="-10" dirty="0">
                <a:latin typeface="Calibri"/>
                <a:cs typeface="Calibri"/>
              </a:rPr>
              <a:t>penangkapan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penahanan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akibat</a:t>
            </a:r>
            <a:r>
              <a:rPr sz="2800" dirty="0">
                <a:latin typeface="Calibri"/>
                <a:cs typeface="Calibri"/>
              </a:rPr>
              <a:t>	</a:t>
            </a:r>
            <a:r>
              <a:rPr sz="2800" spc="-30" dirty="0">
                <a:latin typeface="Calibri"/>
                <a:cs typeface="Calibri"/>
              </a:rPr>
              <a:t>sahnya </a:t>
            </a:r>
            <a:r>
              <a:rPr sz="2800" dirty="0">
                <a:latin typeface="Calibri"/>
                <a:cs typeface="Calibri"/>
              </a:rPr>
              <a:t>penghentian</a:t>
            </a:r>
            <a:r>
              <a:rPr sz="2800" spc="-80" dirty="0">
                <a:latin typeface="Calibri"/>
                <a:cs typeface="Calibri"/>
              </a:rPr>
              <a:t> </a:t>
            </a:r>
            <a:r>
              <a:rPr sz="2800" spc="-10" dirty="0">
                <a:latin typeface="Calibri"/>
                <a:cs typeface="Calibri"/>
              </a:rPr>
              <a:t>penyidikan</a:t>
            </a:r>
            <a:r>
              <a:rPr sz="2800" dirty="0">
                <a:latin typeface="Calibri"/>
                <a:cs typeface="Calibri"/>
              </a:rPr>
              <a:t>	(Pasal</a:t>
            </a:r>
            <a:r>
              <a:rPr sz="2800" spc="-105" dirty="0">
                <a:latin typeface="Calibri"/>
                <a:cs typeface="Calibri"/>
              </a:rPr>
              <a:t> </a:t>
            </a:r>
            <a:r>
              <a:rPr sz="2800" spc="-25" dirty="0">
                <a:latin typeface="Calibri"/>
                <a:cs typeface="Calibri"/>
              </a:rPr>
              <a:t>81)</a:t>
            </a:r>
            <a:endParaRPr sz="2800">
              <a:latin typeface="Calibri"/>
              <a:cs typeface="Calibri"/>
            </a:endParaRPr>
          </a:p>
        </p:txBody>
      </p:sp>
    </p:spTree>
    <p:extLst>
      <p:ext uri="{BB962C8B-B14F-4D97-AF65-F5344CB8AC3E}">
        <p14:creationId xmlns:p14="http://schemas.microsoft.com/office/powerpoint/2010/main" val="8787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870" y="816702"/>
            <a:ext cx="10972800" cy="628377"/>
          </a:xfrm>
          <a:prstGeom prst="rect">
            <a:avLst/>
          </a:prstGeom>
        </p:spPr>
        <p:txBody>
          <a:bodyPr vert="horz" wrap="square" lIns="0" tIns="12700" rIns="0" bIns="0" rtlCol="0" anchor="ctr">
            <a:spAutoFit/>
          </a:bodyPr>
          <a:lstStyle/>
          <a:p>
            <a:pPr marL="12700" marR="5080">
              <a:spcBef>
                <a:spcPts val="100"/>
              </a:spcBef>
              <a:tabLst>
                <a:tab pos="2791460" algn="l"/>
                <a:tab pos="5599430" algn="l"/>
              </a:tabLst>
            </a:pPr>
            <a:r>
              <a:rPr sz="4000" spc="-10" dirty="0" err="1"/>
              <a:t>Terhadap</a:t>
            </a:r>
            <a:r>
              <a:rPr lang="en-US" sz="4000" spc="-10" dirty="0"/>
              <a:t> </a:t>
            </a:r>
            <a:r>
              <a:rPr sz="4000" spc="-10" dirty="0" err="1"/>
              <a:t>ketiganya</a:t>
            </a:r>
            <a:r>
              <a:rPr lang="en-US" sz="4000" spc="-10" dirty="0"/>
              <a:t> </a:t>
            </a:r>
            <a:r>
              <a:rPr sz="4000" spc="-30" dirty="0" err="1"/>
              <a:t>ditentukan</a:t>
            </a:r>
            <a:r>
              <a:rPr sz="4000" spc="-30" dirty="0"/>
              <a:t> </a:t>
            </a:r>
            <a:r>
              <a:rPr sz="4000" spc="-10" dirty="0" err="1"/>
              <a:t>beberapa</a:t>
            </a:r>
            <a:r>
              <a:rPr sz="4000" spc="-110" dirty="0"/>
              <a:t> </a:t>
            </a:r>
            <a:r>
              <a:rPr sz="4000" dirty="0" err="1"/>
              <a:t>hal</a:t>
            </a:r>
            <a:r>
              <a:rPr lang="en-US" sz="4000" spc="-114" dirty="0"/>
              <a:t> </a:t>
            </a:r>
            <a:r>
              <a:rPr sz="4000" spc="-10" dirty="0" err="1"/>
              <a:t>berikut</a:t>
            </a:r>
            <a:r>
              <a:rPr sz="4000" spc="-10" dirty="0"/>
              <a:t>:</a:t>
            </a:r>
          </a:p>
        </p:txBody>
      </p:sp>
      <p:sp>
        <p:nvSpPr>
          <p:cNvPr id="3" name="object 3"/>
          <p:cNvSpPr txBox="1"/>
          <p:nvPr/>
        </p:nvSpPr>
        <p:spPr>
          <a:xfrm>
            <a:off x="2060258" y="1613218"/>
            <a:ext cx="8074025" cy="818515"/>
          </a:xfrm>
          <a:prstGeom prst="rect">
            <a:avLst/>
          </a:prstGeom>
        </p:spPr>
        <p:txBody>
          <a:bodyPr vert="horz" wrap="square" lIns="0" tIns="12700" rIns="0" bIns="0" rtlCol="0">
            <a:spAutoFit/>
          </a:bodyPr>
          <a:lstStyle/>
          <a:p>
            <a:pPr marL="354965" marR="5080" indent="-342900">
              <a:spcBef>
                <a:spcPts val="100"/>
              </a:spcBef>
              <a:buFont typeface="Arial MT"/>
              <a:buChar char="•"/>
              <a:tabLst>
                <a:tab pos="354965" algn="l"/>
                <a:tab pos="1371600" algn="l"/>
                <a:tab pos="2357755" algn="l"/>
                <a:tab pos="3013075" algn="l"/>
                <a:tab pos="3696335" algn="l"/>
                <a:tab pos="4826635" algn="l"/>
                <a:tab pos="6590030" algn="l"/>
              </a:tabLst>
            </a:pPr>
            <a:r>
              <a:rPr sz="2600" spc="-10" dirty="0">
                <a:latin typeface="Calibri"/>
                <a:cs typeface="Calibri"/>
              </a:rPr>
              <a:t>Dalam</a:t>
            </a:r>
            <a:r>
              <a:rPr sz="2600" dirty="0">
                <a:latin typeface="Calibri"/>
                <a:cs typeface="Calibri"/>
              </a:rPr>
              <a:t>	</a:t>
            </a:r>
            <a:r>
              <a:rPr sz="2600" spc="-10" dirty="0">
                <a:latin typeface="Calibri"/>
                <a:cs typeface="Calibri"/>
              </a:rPr>
              <a:t>waktu</a:t>
            </a:r>
            <a:r>
              <a:rPr sz="2600" dirty="0">
                <a:latin typeface="Calibri"/>
                <a:cs typeface="Calibri"/>
              </a:rPr>
              <a:t>	</a:t>
            </a:r>
            <a:r>
              <a:rPr sz="2600" spc="-20" dirty="0">
                <a:latin typeface="Calibri"/>
                <a:cs typeface="Calibri"/>
              </a:rPr>
              <a:t>tiga</a:t>
            </a:r>
            <a:r>
              <a:rPr sz="2600" dirty="0">
                <a:latin typeface="Calibri"/>
                <a:cs typeface="Calibri"/>
              </a:rPr>
              <a:t>	</a:t>
            </a:r>
            <a:r>
              <a:rPr sz="2600" spc="-20" dirty="0">
                <a:latin typeface="Calibri"/>
                <a:cs typeface="Calibri"/>
              </a:rPr>
              <a:t>hari</a:t>
            </a:r>
            <a:r>
              <a:rPr sz="2600" dirty="0">
                <a:latin typeface="Calibri"/>
                <a:cs typeface="Calibri"/>
              </a:rPr>
              <a:t>	</a:t>
            </a:r>
            <a:r>
              <a:rPr sz="2600" spc="-10" dirty="0">
                <a:latin typeface="Calibri"/>
                <a:cs typeface="Calibri"/>
              </a:rPr>
              <a:t>setelah</a:t>
            </a:r>
            <a:r>
              <a:rPr sz="2600" dirty="0">
                <a:latin typeface="Calibri"/>
                <a:cs typeface="Calibri"/>
              </a:rPr>
              <a:t>	</a:t>
            </a:r>
            <a:r>
              <a:rPr sz="2600" spc="-10" dirty="0">
                <a:latin typeface="Calibri"/>
                <a:cs typeface="Calibri"/>
              </a:rPr>
              <a:t>diterimanya</a:t>
            </a:r>
            <a:r>
              <a:rPr sz="2600" dirty="0">
                <a:latin typeface="Calibri"/>
                <a:cs typeface="Calibri"/>
              </a:rPr>
              <a:t>	</a:t>
            </a:r>
            <a:r>
              <a:rPr sz="2600" spc="-10" dirty="0">
                <a:latin typeface="Calibri"/>
                <a:cs typeface="Calibri"/>
              </a:rPr>
              <a:t>permintaa, </a:t>
            </a:r>
            <a:r>
              <a:rPr sz="2600" dirty="0">
                <a:latin typeface="Calibri"/>
                <a:cs typeface="Calibri"/>
              </a:rPr>
              <a:t>hakim</a:t>
            </a:r>
            <a:r>
              <a:rPr sz="2600" spc="-65" dirty="0">
                <a:latin typeface="Calibri"/>
                <a:cs typeface="Calibri"/>
              </a:rPr>
              <a:t> </a:t>
            </a:r>
            <a:r>
              <a:rPr sz="2600" dirty="0">
                <a:latin typeface="Calibri"/>
                <a:cs typeface="Calibri"/>
              </a:rPr>
              <a:t>yang</a:t>
            </a:r>
            <a:r>
              <a:rPr sz="2600" spc="-65" dirty="0">
                <a:latin typeface="Calibri"/>
                <a:cs typeface="Calibri"/>
              </a:rPr>
              <a:t> </a:t>
            </a:r>
            <a:r>
              <a:rPr sz="2600" dirty="0">
                <a:latin typeface="Calibri"/>
                <a:cs typeface="Calibri"/>
              </a:rPr>
              <a:t>ditunjuk</a:t>
            </a:r>
            <a:r>
              <a:rPr sz="2600" spc="-65" dirty="0">
                <a:latin typeface="Calibri"/>
                <a:cs typeface="Calibri"/>
              </a:rPr>
              <a:t> </a:t>
            </a:r>
            <a:r>
              <a:rPr sz="2600" spc="-10" dirty="0">
                <a:latin typeface="Calibri"/>
                <a:cs typeface="Calibri"/>
              </a:rPr>
              <a:t>menetapkan</a:t>
            </a:r>
            <a:r>
              <a:rPr sz="2600" spc="-70" dirty="0">
                <a:latin typeface="Calibri"/>
                <a:cs typeface="Calibri"/>
              </a:rPr>
              <a:t> </a:t>
            </a:r>
            <a:r>
              <a:rPr sz="2600" dirty="0">
                <a:latin typeface="Calibri"/>
                <a:cs typeface="Calibri"/>
              </a:rPr>
              <a:t>hari</a:t>
            </a:r>
            <a:r>
              <a:rPr sz="2600" spc="-50" dirty="0">
                <a:latin typeface="Calibri"/>
                <a:cs typeface="Calibri"/>
              </a:rPr>
              <a:t> </a:t>
            </a:r>
            <a:r>
              <a:rPr sz="2600" spc="-10" dirty="0">
                <a:latin typeface="Calibri"/>
                <a:cs typeface="Calibri"/>
              </a:rPr>
              <a:t>sidang.</a:t>
            </a:r>
            <a:endParaRPr sz="2600" dirty="0">
              <a:latin typeface="Calibri"/>
              <a:cs typeface="Calibri"/>
            </a:endParaRPr>
          </a:p>
        </p:txBody>
      </p:sp>
      <p:sp>
        <p:nvSpPr>
          <p:cNvPr id="4" name="object 4"/>
          <p:cNvSpPr txBox="1"/>
          <p:nvPr/>
        </p:nvSpPr>
        <p:spPr>
          <a:xfrm>
            <a:off x="2060258" y="2484692"/>
            <a:ext cx="6523355" cy="422275"/>
          </a:xfrm>
          <a:prstGeom prst="rect">
            <a:avLst/>
          </a:prstGeom>
        </p:spPr>
        <p:txBody>
          <a:bodyPr vert="horz" wrap="square" lIns="0" tIns="12700" rIns="0" bIns="0" rtlCol="0">
            <a:spAutoFit/>
          </a:bodyPr>
          <a:lstStyle/>
          <a:p>
            <a:pPr marL="354965" indent="-342265">
              <a:spcBef>
                <a:spcPts val="100"/>
              </a:spcBef>
              <a:buFont typeface="Arial MT"/>
              <a:buChar char="•"/>
              <a:tabLst>
                <a:tab pos="354965" algn="l"/>
                <a:tab pos="1460500" algn="l"/>
                <a:tab pos="3192780" algn="l"/>
                <a:tab pos="3945254" algn="l"/>
                <a:tab pos="5472430" algn="l"/>
              </a:tabLst>
            </a:pPr>
            <a:r>
              <a:rPr sz="2600" spc="-10" dirty="0">
                <a:latin typeface="Calibri"/>
                <a:cs typeface="Calibri"/>
              </a:rPr>
              <a:t>Dalam</a:t>
            </a:r>
            <a:r>
              <a:rPr sz="2600" dirty="0">
                <a:latin typeface="Calibri"/>
                <a:cs typeface="Calibri"/>
              </a:rPr>
              <a:t>	</a:t>
            </a:r>
            <a:r>
              <a:rPr sz="2600" spc="-10" dirty="0">
                <a:latin typeface="Calibri"/>
                <a:cs typeface="Calibri"/>
              </a:rPr>
              <a:t>memeriksa</a:t>
            </a:r>
            <a:r>
              <a:rPr sz="2600" dirty="0">
                <a:latin typeface="Calibri"/>
                <a:cs typeface="Calibri"/>
              </a:rPr>
              <a:t>	</a:t>
            </a:r>
            <a:r>
              <a:rPr sz="2600" spc="-25" dirty="0">
                <a:latin typeface="Calibri"/>
                <a:cs typeface="Calibri"/>
              </a:rPr>
              <a:t>dan</a:t>
            </a:r>
            <a:r>
              <a:rPr sz="2600" dirty="0">
                <a:latin typeface="Calibri"/>
                <a:cs typeface="Calibri"/>
              </a:rPr>
              <a:t>	</a:t>
            </a:r>
            <a:r>
              <a:rPr sz="2600" spc="-10" dirty="0">
                <a:latin typeface="Calibri"/>
                <a:cs typeface="Calibri"/>
              </a:rPr>
              <a:t>memutus</a:t>
            </a:r>
            <a:r>
              <a:rPr sz="2600" dirty="0">
                <a:latin typeface="Calibri"/>
                <a:cs typeface="Calibri"/>
              </a:rPr>
              <a:t>	</a:t>
            </a:r>
            <a:r>
              <a:rPr sz="2600" spc="-10" dirty="0">
                <a:latin typeface="Calibri"/>
                <a:cs typeface="Calibri"/>
              </a:rPr>
              <a:t>tentang</a:t>
            </a:r>
            <a:endParaRPr sz="2600">
              <a:latin typeface="Calibri"/>
              <a:cs typeface="Calibri"/>
            </a:endParaRPr>
          </a:p>
        </p:txBody>
      </p:sp>
      <p:sp>
        <p:nvSpPr>
          <p:cNvPr id="5" name="object 5"/>
          <p:cNvSpPr txBox="1"/>
          <p:nvPr/>
        </p:nvSpPr>
        <p:spPr>
          <a:xfrm>
            <a:off x="6854571" y="2484691"/>
            <a:ext cx="3277870" cy="819150"/>
          </a:xfrm>
          <a:prstGeom prst="rect">
            <a:avLst/>
          </a:prstGeom>
        </p:spPr>
        <p:txBody>
          <a:bodyPr vert="horz" wrap="square" lIns="0" tIns="12700" rIns="0" bIns="0" rtlCol="0">
            <a:spAutoFit/>
          </a:bodyPr>
          <a:lstStyle/>
          <a:p>
            <a:pPr marL="12700" marR="5080" indent="1948180">
              <a:spcBef>
                <a:spcPts val="100"/>
              </a:spcBef>
              <a:tabLst>
                <a:tab pos="1905000" algn="l"/>
                <a:tab pos="2669540" algn="l"/>
              </a:tabLst>
            </a:pPr>
            <a:r>
              <a:rPr sz="2600" spc="-25" dirty="0">
                <a:latin typeface="Calibri"/>
                <a:cs typeface="Calibri"/>
              </a:rPr>
              <a:t>sah</a:t>
            </a:r>
            <a:r>
              <a:rPr sz="2600" dirty="0">
                <a:latin typeface="Calibri"/>
                <a:cs typeface="Calibri"/>
              </a:rPr>
              <a:t>	</a:t>
            </a:r>
            <a:r>
              <a:rPr sz="2600" spc="-30" dirty="0">
                <a:latin typeface="Calibri"/>
                <a:cs typeface="Calibri"/>
              </a:rPr>
              <a:t>atau </a:t>
            </a:r>
            <a:r>
              <a:rPr sz="2600" spc="-10" dirty="0">
                <a:latin typeface="Calibri"/>
                <a:cs typeface="Calibri"/>
              </a:rPr>
              <a:t>penahanan,</a:t>
            </a:r>
            <a:r>
              <a:rPr sz="2600" dirty="0">
                <a:latin typeface="Calibri"/>
                <a:cs typeface="Calibri"/>
              </a:rPr>
              <a:t>	</a:t>
            </a:r>
            <a:r>
              <a:rPr sz="2600" spc="-25" dirty="0">
                <a:latin typeface="Calibri"/>
                <a:cs typeface="Calibri"/>
              </a:rPr>
              <a:t>sah</a:t>
            </a:r>
            <a:r>
              <a:rPr sz="2600" dirty="0">
                <a:latin typeface="Calibri"/>
                <a:cs typeface="Calibri"/>
              </a:rPr>
              <a:t>	</a:t>
            </a:r>
            <a:r>
              <a:rPr sz="2600" spc="-30" dirty="0">
                <a:latin typeface="Calibri"/>
                <a:cs typeface="Calibri"/>
              </a:rPr>
              <a:t>atau</a:t>
            </a:r>
            <a:endParaRPr sz="2600">
              <a:latin typeface="Calibri"/>
              <a:cs typeface="Calibri"/>
            </a:endParaRPr>
          </a:p>
        </p:txBody>
      </p:sp>
      <p:sp>
        <p:nvSpPr>
          <p:cNvPr id="6" name="object 6"/>
          <p:cNvSpPr txBox="1"/>
          <p:nvPr/>
        </p:nvSpPr>
        <p:spPr>
          <a:xfrm>
            <a:off x="2403157" y="2881630"/>
            <a:ext cx="4173220" cy="818515"/>
          </a:xfrm>
          <a:prstGeom prst="rect">
            <a:avLst/>
          </a:prstGeom>
        </p:spPr>
        <p:txBody>
          <a:bodyPr vert="horz" wrap="square" lIns="0" tIns="12700" rIns="0" bIns="0" rtlCol="0">
            <a:spAutoFit/>
          </a:bodyPr>
          <a:lstStyle/>
          <a:p>
            <a:pPr marL="12700" marR="5080">
              <a:spcBef>
                <a:spcPts val="100"/>
              </a:spcBef>
              <a:tabLst>
                <a:tab pos="1440180" algn="l"/>
                <a:tab pos="3564254" algn="l"/>
              </a:tabLst>
            </a:pPr>
            <a:r>
              <a:rPr sz="2600" spc="-10" dirty="0">
                <a:latin typeface="Calibri"/>
                <a:cs typeface="Calibri"/>
              </a:rPr>
              <a:t>tidaknya</a:t>
            </a:r>
            <a:r>
              <a:rPr sz="2600" dirty="0">
                <a:latin typeface="Calibri"/>
                <a:cs typeface="Calibri"/>
              </a:rPr>
              <a:t>	</a:t>
            </a:r>
            <a:r>
              <a:rPr sz="2600" spc="-480" dirty="0">
                <a:latin typeface="Calibri"/>
                <a:cs typeface="Calibri"/>
              </a:rPr>
              <a:t> </a:t>
            </a:r>
            <a:r>
              <a:rPr sz="2600" dirty="0">
                <a:latin typeface="Calibri"/>
                <a:cs typeface="Calibri"/>
              </a:rPr>
              <a:t>penangkapan	</a:t>
            </a:r>
            <a:r>
              <a:rPr sz="2600" spc="-30" dirty="0">
                <a:latin typeface="Calibri"/>
                <a:cs typeface="Calibri"/>
              </a:rPr>
              <a:t>atau </a:t>
            </a:r>
            <a:r>
              <a:rPr sz="2600" spc="-10" dirty="0">
                <a:latin typeface="Calibri"/>
                <a:cs typeface="Calibri"/>
              </a:rPr>
              <a:t>tidaknya</a:t>
            </a:r>
            <a:r>
              <a:rPr sz="2600" dirty="0">
                <a:latin typeface="Calibri"/>
                <a:cs typeface="Calibri"/>
              </a:rPr>
              <a:t>	</a:t>
            </a:r>
            <a:r>
              <a:rPr sz="2600" spc="-10" dirty="0">
                <a:latin typeface="Calibri"/>
                <a:cs typeface="Calibri"/>
              </a:rPr>
              <a:t>penghentian</a:t>
            </a:r>
            <a:endParaRPr sz="2600">
              <a:latin typeface="Calibri"/>
              <a:cs typeface="Calibri"/>
            </a:endParaRPr>
          </a:p>
        </p:txBody>
      </p:sp>
      <p:sp>
        <p:nvSpPr>
          <p:cNvPr id="7" name="object 7"/>
          <p:cNvSpPr txBox="1"/>
          <p:nvPr/>
        </p:nvSpPr>
        <p:spPr>
          <a:xfrm>
            <a:off x="5815329" y="3277553"/>
            <a:ext cx="4318000" cy="422275"/>
          </a:xfrm>
          <a:prstGeom prst="rect">
            <a:avLst/>
          </a:prstGeom>
        </p:spPr>
        <p:txBody>
          <a:bodyPr vert="horz" wrap="square" lIns="0" tIns="12700" rIns="0" bIns="0" rtlCol="0">
            <a:spAutoFit/>
          </a:bodyPr>
          <a:lstStyle/>
          <a:p>
            <a:pPr marL="12700">
              <a:spcBef>
                <a:spcPts val="100"/>
              </a:spcBef>
              <a:tabLst>
                <a:tab pos="1760220" algn="l"/>
                <a:tab pos="2644140" algn="l"/>
              </a:tabLst>
            </a:pPr>
            <a:r>
              <a:rPr sz="2600" spc="-10" dirty="0">
                <a:latin typeface="Calibri"/>
                <a:cs typeface="Calibri"/>
              </a:rPr>
              <a:t>penyidikan</a:t>
            </a:r>
            <a:r>
              <a:rPr sz="2600" dirty="0">
                <a:latin typeface="Calibri"/>
                <a:cs typeface="Calibri"/>
              </a:rPr>
              <a:t>	</a:t>
            </a:r>
            <a:r>
              <a:rPr sz="2600" spc="-20" dirty="0">
                <a:latin typeface="Calibri"/>
                <a:cs typeface="Calibri"/>
              </a:rPr>
              <a:t>atau</a:t>
            </a:r>
            <a:r>
              <a:rPr sz="2600" dirty="0">
                <a:latin typeface="Calibri"/>
                <a:cs typeface="Calibri"/>
              </a:rPr>
              <a:t>	</a:t>
            </a:r>
            <a:r>
              <a:rPr sz="2600" spc="-10" dirty="0">
                <a:latin typeface="Calibri"/>
                <a:cs typeface="Calibri"/>
              </a:rPr>
              <a:t>penuntutan,</a:t>
            </a:r>
            <a:endParaRPr sz="2600">
              <a:latin typeface="Calibri"/>
              <a:cs typeface="Calibri"/>
            </a:endParaRPr>
          </a:p>
        </p:txBody>
      </p:sp>
      <p:sp>
        <p:nvSpPr>
          <p:cNvPr id="8" name="object 8"/>
          <p:cNvSpPr txBox="1"/>
          <p:nvPr/>
        </p:nvSpPr>
        <p:spPr>
          <a:xfrm>
            <a:off x="2403158" y="3674364"/>
            <a:ext cx="7731759" cy="2404110"/>
          </a:xfrm>
          <a:prstGeom prst="rect">
            <a:avLst/>
          </a:prstGeom>
        </p:spPr>
        <p:txBody>
          <a:bodyPr vert="horz" wrap="square" lIns="0" tIns="12700" rIns="0" bIns="0" rtlCol="0">
            <a:spAutoFit/>
          </a:bodyPr>
          <a:lstStyle/>
          <a:p>
            <a:pPr marL="12700" marR="5080" algn="just">
              <a:spcBef>
                <a:spcPts val="100"/>
              </a:spcBef>
            </a:pPr>
            <a:r>
              <a:rPr sz="2600" dirty="0">
                <a:latin typeface="Calibri"/>
                <a:cs typeface="Calibri"/>
              </a:rPr>
              <a:t>permintaan</a:t>
            </a:r>
            <a:r>
              <a:rPr sz="2600" spc="495" dirty="0">
                <a:latin typeface="Calibri"/>
                <a:cs typeface="Calibri"/>
              </a:rPr>
              <a:t> </a:t>
            </a:r>
            <a:r>
              <a:rPr sz="2600" dirty="0">
                <a:latin typeface="Calibri"/>
                <a:cs typeface="Calibri"/>
              </a:rPr>
              <a:t>ganti</a:t>
            </a:r>
            <a:r>
              <a:rPr sz="2600" spc="505" dirty="0">
                <a:latin typeface="Calibri"/>
                <a:cs typeface="Calibri"/>
              </a:rPr>
              <a:t> </a:t>
            </a:r>
            <a:r>
              <a:rPr sz="2600" dirty="0">
                <a:latin typeface="Calibri"/>
                <a:cs typeface="Calibri"/>
              </a:rPr>
              <a:t>kerugian</a:t>
            </a:r>
            <a:r>
              <a:rPr sz="2600" spc="490" dirty="0">
                <a:latin typeface="Calibri"/>
                <a:cs typeface="Calibri"/>
              </a:rPr>
              <a:t> </a:t>
            </a:r>
            <a:r>
              <a:rPr sz="2600" dirty="0">
                <a:latin typeface="Calibri"/>
                <a:cs typeface="Calibri"/>
              </a:rPr>
              <a:t>dan</a:t>
            </a:r>
            <a:r>
              <a:rPr sz="2600" spc="505" dirty="0">
                <a:latin typeface="Calibri"/>
                <a:cs typeface="Calibri"/>
              </a:rPr>
              <a:t> </a:t>
            </a:r>
            <a:r>
              <a:rPr sz="2600" dirty="0">
                <a:latin typeface="Calibri"/>
                <a:cs typeface="Calibri"/>
              </a:rPr>
              <a:t>atau</a:t>
            </a:r>
            <a:r>
              <a:rPr sz="2600" spc="505" dirty="0">
                <a:latin typeface="Calibri"/>
                <a:cs typeface="Calibri"/>
              </a:rPr>
              <a:t> </a:t>
            </a:r>
            <a:r>
              <a:rPr sz="2600" dirty="0">
                <a:latin typeface="Calibri"/>
                <a:cs typeface="Calibri"/>
              </a:rPr>
              <a:t>rehabilitasi</a:t>
            </a:r>
            <a:r>
              <a:rPr sz="2600" spc="505" dirty="0">
                <a:latin typeface="Calibri"/>
                <a:cs typeface="Calibri"/>
              </a:rPr>
              <a:t> </a:t>
            </a:r>
            <a:r>
              <a:rPr sz="2600" spc="-10" dirty="0">
                <a:latin typeface="Calibri"/>
                <a:cs typeface="Calibri"/>
              </a:rPr>
              <a:t>akibat </a:t>
            </a:r>
            <a:r>
              <a:rPr sz="2600" dirty="0">
                <a:latin typeface="Calibri"/>
                <a:cs typeface="Calibri"/>
              </a:rPr>
              <a:t>tidak</a:t>
            </a:r>
            <a:r>
              <a:rPr sz="2600" spc="380" dirty="0">
                <a:latin typeface="Calibri"/>
                <a:cs typeface="Calibri"/>
              </a:rPr>
              <a:t>  </a:t>
            </a:r>
            <a:r>
              <a:rPr sz="2600" dirty="0">
                <a:latin typeface="Calibri"/>
                <a:cs typeface="Calibri"/>
              </a:rPr>
              <a:t>sahnya</a:t>
            </a:r>
            <a:r>
              <a:rPr sz="2600" spc="385" dirty="0">
                <a:latin typeface="Calibri"/>
                <a:cs typeface="Calibri"/>
              </a:rPr>
              <a:t>  </a:t>
            </a:r>
            <a:r>
              <a:rPr sz="2600" dirty="0">
                <a:latin typeface="Calibri"/>
                <a:cs typeface="Calibri"/>
              </a:rPr>
              <a:t>penangkapan</a:t>
            </a:r>
            <a:r>
              <a:rPr sz="2600" spc="390" dirty="0">
                <a:latin typeface="Calibri"/>
                <a:cs typeface="Calibri"/>
              </a:rPr>
              <a:t>  </a:t>
            </a:r>
            <a:r>
              <a:rPr sz="2600" dirty="0">
                <a:latin typeface="Calibri"/>
                <a:cs typeface="Calibri"/>
              </a:rPr>
              <a:t>atau</a:t>
            </a:r>
            <a:r>
              <a:rPr sz="2600" spc="385" dirty="0">
                <a:latin typeface="Calibri"/>
                <a:cs typeface="Calibri"/>
              </a:rPr>
              <a:t>  </a:t>
            </a:r>
            <a:r>
              <a:rPr sz="2600" dirty="0">
                <a:latin typeface="Calibri"/>
                <a:cs typeface="Calibri"/>
              </a:rPr>
              <a:t>penahanan,</a:t>
            </a:r>
            <a:r>
              <a:rPr sz="2600" spc="390" dirty="0">
                <a:latin typeface="Calibri"/>
                <a:cs typeface="Calibri"/>
              </a:rPr>
              <a:t>  </a:t>
            </a:r>
            <a:r>
              <a:rPr sz="2600" spc="-10" dirty="0">
                <a:latin typeface="Calibri"/>
                <a:cs typeface="Calibri"/>
              </a:rPr>
              <a:t>akibat </a:t>
            </a:r>
            <a:r>
              <a:rPr sz="2600" dirty="0">
                <a:latin typeface="Calibri"/>
                <a:cs typeface="Calibri"/>
              </a:rPr>
              <a:t>sahnya</a:t>
            </a:r>
            <a:r>
              <a:rPr sz="2600" spc="-70" dirty="0">
                <a:latin typeface="Calibri"/>
                <a:cs typeface="Calibri"/>
              </a:rPr>
              <a:t> </a:t>
            </a:r>
            <a:r>
              <a:rPr sz="2600" dirty="0">
                <a:latin typeface="Calibri"/>
                <a:cs typeface="Calibri"/>
              </a:rPr>
              <a:t>penghentian</a:t>
            </a:r>
            <a:r>
              <a:rPr sz="2600" spc="-70" dirty="0">
                <a:latin typeface="Calibri"/>
                <a:cs typeface="Calibri"/>
              </a:rPr>
              <a:t> </a:t>
            </a:r>
            <a:r>
              <a:rPr sz="2600" spc="-10" dirty="0">
                <a:latin typeface="Calibri"/>
                <a:cs typeface="Calibri"/>
              </a:rPr>
              <a:t>penyidikan</a:t>
            </a:r>
            <a:r>
              <a:rPr sz="2600" spc="-70" dirty="0">
                <a:latin typeface="Calibri"/>
                <a:cs typeface="Calibri"/>
              </a:rPr>
              <a:t> </a:t>
            </a:r>
            <a:r>
              <a:rPr sz="2600" dirty="0">
                <a:latin typeface="Calibri"/>
                <a:cs typeface="Calibri"/>
              </a:rPr>
              <a:t>atau</a:t>
            </a:r>
            <a:r>
              <a:rPr sz="2600" spc="-55" dirty="0">
                <a:latin typeface="Calibri"/>
                <a:cs typeface="Calibri"/>
              </a:rPr>
              <a:t> </a:t>
            </a:r>
            <a:r>
              <a:rPr sz="2600" spc="-10" dirty="0">
                <a:latin typeface="Calibri"/>
                <a:cs typeface="Calibri"/>
              </a:rPr>
              <a:t>penuntutan</a:t>
            </a:r>
            <a:r>
              <a:rPr sz="2600" spc="-65" dirty="0">
                <a:latin typeface="Calibri"/>
                <a:cs typeface="Calibri"/>
              </a:rPr>
              <a:t> </a:t>
            </a:r>
            <a:r>
              <a:rPr sz="2600" dirty="0">
                <a:latin typeface="Calibri"/>
                <a:cs typeface="Calibri"/>
              </a:rPr>
              <a:t>dan</a:t>
            </a:r>
            <a:r>
              <a:rPr sz="2600" spc="-55" dirty="0">
                <a:latin typeface="Calibri"/>
                <a:cs typeface="Calibri"/>
              </a:rPr>
              <a:t> </a:t>
            </a:r>
            <a:r>
              <a:rPr sz="2600" spc="-25" dirty="0">
                <a:latin typeface="Calibri"/>
                <a:cs typeface="Calibri"/>
              </a:rPr>
              <a:t>ada </a:t>
            </a:r>
            <a:r>
              <a:rPr sz="2600" dirty="0">
                <a:latin typeface="Calibri"/>
                <a:cs typeface="Calibri"/>
              </a:rPr>
              <a:t>benda</a:t>
            </a:r>
            <a:r>
              <a:rPr sz="2600" spc="190" dirty="0">
                <a:latin typeface="Calibri"/>
                <a:cs typeface="Calibri"/>
              </a:rPr>
              <a:t> </a:t>
            </a:r>
            <a:r>
              <a:rPr sz="2600" dirty="0">
                <a:latin typeface="Calibri"/>
                <a:cs typeface="Calibri"/>
              </a:rPr>
              <a:t>yang</a:t>
            </a:r>
            <a:r>
              <a:rPr sz="2600" spc="195" dirty="0">
                <a:latin typeface="Calibri"/>
                <a:cs typeface="Calibri"/>
              </a:rPr>
              <a:t> </a:t>
            </a:r>
            <a:r>
              <a:rPr sz="2600" dirty="0">
                <a:latin typeface="Calibri"/>
                <a:cs typeface="Calibri"/>
              </a:rPr>
              <a:t>disita</a:t>
            </a:r>
            <a:r>
              <a:rPr sz="2600" spc="220" dirty="0">
                <a:latin typeface="Calibri"/>
                <a:cs typeface="Calibri"/>
              </a:rPr>
              <a:t> </a:t>
            </a:r>
            <a:r>
              <a:rPr sz="2600" dirty="0">
                <a:latin typeface="Calibri"/>
                <a:cs typeface="Calibri"/>
              </a:rPr>
              <a:t>yang</a:t>
            </a:r>
            <a:r>
              <a:rPr sz="2600" spc="200" dirty="0">
                <a:latin typeface="Calibri"/>
                <a:cs typeface="Calibri"/>
              </a:rPr>
              <a:t> </a:t>
            </a:r>
            <a:r>
              <a:rPr sz="2600" dirty="0">
                <a:latin typeface="Calibri"/>
                <a:cs typeface="Calibri"/>
              </a:rPr>
              <a:t>tidak</a:t>
            </a:r>
            <a:r>
              <a:rPr sz="2600" spc="220" dirty="0">
                <a:latin typeface="Calibri"/>
                <a:cs typeface="Calibri"/>
              </a:rPr>
              <a:t> </a:t>
            </a:r>
            <a:r>
              <a:rPr sz="2600" dirty="0">
                <a:latin typeface="Calibri"/>
                <a:cs typeface="Calibri"/>
              </a:rPr>
              <a:t>termasuk</a:t>
            </a:r>
            <a:r>
              <a:rPr sz="2600" spc="185" dirty="0">
                <a:latin typeface="Calibri"/>
                <a:cs typeface="Calibri"/>
              </a:rPr>
              <a:t> </a:t>
            </a:r>
            <a:r>
              <a:rPr sz="2600" dirty="0">
                <a:latin typeface="Calibri"/>
                <a:cs typeface="Calibri"/>
              </a:rPr>
              <a:t>alat</a:t>
            </a:r>
            <a:r>
              <a:rPr sz="2600" spc="210" dirty="0">
                <a:latin typeface="Calibri"/>
                <a:cs typeface="Calibri"/>
              </a:rPr>
              <a:t> </a:t>
            </a:r>
            <a:r>
              <a:rPr sz="2600" spc="-10" dirty="0">
                <a:latin typeface="Calibri"/>
                <a:cs typeface="Calibri"/>
              </a:rPr>
              <a:t>pembuktian, </a:t>
            </a:r>
            <a:r>
              <a:rPr sz="2600" dirty="0">
                <a:latin typeface="Calibri"/>
                <a:cs typeface="Calibri"/>
              </a:rPr>
              <a:t>hakim</a:t>
            </a:r>
            <a:r>
              <a:rPr sz="2600" spc="445" dirty="0">
                <a:latin typeface="Calibri"/>
                <a:cs typeface="Calibri"/>
              </a:rPr>
              <a:t>  </a:t>
            </a:r>
            <a:r>
              <a:rPr sz="2600" dirty="0">
                <a:latin typeface="Calibri"/>
                <a:cs typeface="Calibri"/>
              </a:rPr>
              <a:t>mendengar</a:t>
            </a:r>
            <a:r>
              <a:rPr sz="2600" spc="440" dirty="0">
                <a:latin typeface="Calibri"/>
                <a:cs typeface="Calibri"/>
              </a:rPr>
              <a:t>  </a:t>
            </a:r>
            <a:r>
              <a:rPr sz="2600" dirty="0">
                <a:latin typeface="Calibri"/>
                <a:cs typeface="Calibri"/>
              </a:rPr>
              <a:t>keterangan</a:t>
            </a:r>
            <a:r>
              <a:rPr sz="2600" spc="434" dirty="0">
                <a:latin typeface="Calibri"/>
                <a:cs typeface="Calibri"/>
              </a:rPr>
              <a:t>  </a:t>
            </a:r>
            <a:r>
              <a:rPr sz="2600" dirty="0">
                <a:latin typeface="Calibri"/>
                <a:cs typeface="Calibri"/>
              </a:rPr>
              <a:t>baik</a:t>
            </a:r>
            <a:r>
              <a:rPr sz="2600" spc="450" dirty="0">
                <a:latin typeface="Calibri"/>
                <a:cs typeface="Calibri"/>
              </a:rPr>
              <a:t>  </a:t>
            </a:r>
            <a:r>
              <a:rPr sz="2600" dirty="0">
                <a:latin typeface="Calibri"/>
                <a:cs typeface="Calibri"/>
              </a:rPr>
              <a:t>tersangka</a:t>
            </a:r>
            <a:r>
              <a:rPr sz="2600" spc="440" dirty="0">
                <a:latin typeface="Calibri"/>
                <a:cs typeface="Calibri"/>
              </a:rPr>
              <a:t>  </a:t>
            </a:r>
            <a:r>
              <a:rPr sz="2600" spc="-20" dirty="0">
                <a:latin typeface="Calibri"/>
                <a:cs typeface="Calibri"/>
              </a:rPr>
              <a:t>atau </a:t>
            </a:r>
            <a:r>
              <a:rPr sz="2600" dirty="0">
                <a:latin typeface="Calibri"/>
                <a:cs typeface="Calibri"/>
              </a:rPr>
              <a:t>pemohon</a:t>
            </a:r>
            <a:r>
              <a:rPr sz="2600" spc="-75" dirty="0">
                <a:latin typeface="Calibri"/>
                <a:cs typeface="Calibri"/>
              </a:rPr>
              <a:t> </a:t>
            </a:r>
            <a:r>
              <a:rPr sz="2600" dirty="0">
                <a:latin typeface="Calibri"/>
                <a:cs typeface="Calibri"/>
              </a:rPr>
              <a:t>maupun</a:t>
            </a:r>
            <a:r>
              <a:rPr sz="2600" spc="-20" dirty="0">
                <a:latin typeface="Calibri"/>
                <a:cs typeface="Calibri"/>
              </a:rPr>
              <a:t> </a:t>
            </a:r>
            <a:r>
              <a:rPr sz="2600" dirty="0">
                <a:latin typeface="Calibri"/>
                <a:cs typeface="Calibri"/>
              </a:rPr>
              <a:t>dari</a:t>
            </a:r>
            <a:r>
              <a:rPr sz="2600" spc="-30" dirty="0">
                <a:latin typeface="Calibri"/>
                <a:cs typeface="Calibri"/>
              </a:rPr>
              <a:t> </a:t>
            </a:r>
            <a:r>
              <a:rPr sz="2600" dirty="0">
                <a:latin typeface="Calibri"/>
                <a:cs typeface="Calibri"/>
              </a:rPr>
              <a:t>pejabat</a:t>
            </a:r>
            <a:r>
              <a:rPr sz="2600" spc="-25" dirty="0">
                <a:latin typeface="Calibri"/>
                <a:cs typeface="Calibri"/>
              </a:rPr>
              <a:t> </a:t>
            </a:r>
            <a:r>
              <a:rPr sz="2600" dirty="0">
                <a:latin typeface="Calibri"/>
                <a:cs typeface="Calibri"/>
              </a:rPr>
              <a:t>yang</a:t>
            </a:r>
            <a:r>
              <a:rPr sz="2600" spc="-40" dirty="0">
                <a:latin typeface="Calibri"/>
                <a:cs typeface="Calibri"/>
              </a:rPr>
              <a:t> </a:t>
            </a:r>
            <a:r>
              <a:rPr sz="2600" spc="-10" dirty="0">
                <a:latin typeface="Calibri"/>
                <a:cs typeface="Calibri"/>
              </a:rPr>
              <a:t>berwenang</a:t>
            </a:r>
            <a:endParaRPr sz="2600">
              <a:latin typeface="Calibri"/>
              <a:cs typeface="Calibri"/>
            </a:endParaRPr>
          </a:p>
        </p:txBody>
      </p:sp>
    </p:spTree>
    <p:extLst>
      <p:ext uri="{BB962C8B-B14F-4D97-AF65-F5344CB8AC3E}">
        <p14:creationId xmlns:p14="http://schemas.microsoft.com/office/powerpoint/2010/main" val="134228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8" y="599123"/>
            <a:ext cx="8074025" cy="3611245"/>
          </a:xfrm>
          <a:prstGeom prst="rect">
            <a:avLst/>
          </a:prstGeom>
        </p:spPr>
        <p:txBody>
          <a:bodyPr vert="horz" wrap="square" lIns="0" tIns="12700" rIns="0" bIns="0" rtlCol="0">
            <a:spAutoFit/>
          </a:bodyPr>
          <a:lstStyle/>
          <a:p>
            <a:pPr marL="353695" marR="5080" indent="-341630" algn="just">
              <a:spcBef>
                <a:spcPts val="100"/>
              </a:spcBef>
              <a:buFont typeface="Arial MT"/>
              <a:buChar char="•"/>
              <a:tabLst>
                <a:tab pos="354965" algn="l"/>
              </a:tabLst>
            </a:pPr>
            <a:r>
              <a:rPr sz="2800" dirty="0">
                <a:latin typeface="Calibri"/>
                <a:cs typeface="Calibri"/>
              </a:rPr>
              <a:t>Pemeriksaan</a:t>
            </a:r>
            <a:r>
              <a:rPr sz="2800" spc="445" dirty="0">
                <a:latin typeface="Calibri"/>
                <a:cs typeface="Calibri"/>
              </a:rPr>
              <a:t> </a:t>
            </a:r>
            <a:r>
              <a:rPr sz="2800" dirty="0">
                <a:latin typeface="Calibri"/>
                <a:cs typeface="Calibri"/>
              </a:rPr>
              <a:t>tersebut</a:t>
            </a:r>
            <a:r>
              <a:rPr sz="2800" spc="430" dirty="0">
                <a:latin typeface="Calibri"/>
                <a:cs typeface="Calibri"/>
              </a:rPr>
              <a:t> </a:t>
            </a:r>
            <a:r>
              <a:rPr sz="2800" dirty="0">
                <a:latin typeface="Calibri"/>
                <a:cs typeface="Calibri"/>
              </a:rPr>
              <a:t>harus</a:t>
            </a:r>
            <a:r>
              <a:rPr sz="2800" spc="430" dirty="0">
                <a:latin typeface="Calibri"/>
                <a:cs typeface="Calibri"/>
              </a:rPr>
              <a:t> </a:t>
            </a:r>
            <a:r>
              <a:rPr sz="2800" dirty="0">
                <a:latin typeface="Calibri"/>
                <a:cs typeface="Calibri"/>
              </a:rPr>
              <a:t>dilakukan</a:t>
            </a:r>
            <a:r>
              <a:rPr sz="2800" spc="434" dirty="0">
                <a:latin typeface="Calibri"/>
                <a:cs typeface="Calibri"/>
              </a:rPr>
              <a:t> </a:t>
            </a:r>
            <a:r>
              <a:rPr sz="2800" dirty="0">
                <a:latin typeface="Calibri"/>
                <a:cs typeface="Calibri"/>
              </a:rPr>
              <a:t>secara</a:t>
            </a:r>
            <a:r>
              <a:rPr sz="2800" spc="415" dirty="0">
                <a:latin typeface="Calibri"/>
                <a:cs typeface="Calibri"/>
              </a:rPr>
              <a:t> </a:t>
            </a:r>
            <a:r>
              <a:rPr sz="2800" spc="-10" dirty="0">
                <a:latin typeface="Calibri"/>
                <a:cs typeface="Calibri"/>
              </a:rPr>
              <a:t>sepat 	</a:t>
            </a:r>
            <a:r>
              <a:rPr sz="2800" dirty="0">
                <a:latin typeface="Calibri"/>
                <a:cs typeface="Calibri"/>
              </a:rPr>
              <a:t>dan</a:t>
            </a:r>
            <a:r>
              <a:rPr sz="2800" spc="450" dirty="0">
                <a:latin typeface="Calibri"/>
                <a:cs typeface="Calibri"/>
              </a:rPr>
              <a:t>  </a:t>
            </a:r>
            <a:r>
              <a:rPr sz="2800" dirty="0">
                <a:latin typeface="Calibri"/>
                <a:cs typeface="Calibri"/>
              </a:rPr>
              <a:t>paling</a:t>
            </a:r>
            <a:r>
              <a:rPr sz="2800" spc="459" dirty="0">
                <a:latin typeface="Calibri"/>
                <a:cs typeface="Calibri"/>
              </a:rPr>
              <a:t>  </a:t>
            </a:r>
            <a:r>
              <a:rPr sz="2800" dirty="0">
                <a:latin typeface="Calibri"/>
                <a:cs typeface="Calibri"/>
              </a:rPr>
              <a:t>lambat</a:t>
            </a:r>
            <a:r>
              <a:rPr sz="2800" spc="459" dirty="0">
                <a:latin typeface="Calibri"/>
                <a:cs typeface="Calibri"/>
              </a:rPr>
              <a:t>  </a:t>
            </a:r>
            <a:r>
              <a:rPr sz="2800" dirty="0">
                <a:latin typeface="Calibri"/>
                <a:cs typeface="Calibri"/>
              </a:rPr>
              <a:t>7</a:t>
            </a:r>
            <a:r>
              <a:rPr sz="2800" spc="459" dirty="0">
                <a:latin typeface="Calibri"/>
                <a:cs typeface="Calibri"/>
              </a:rPr>
              <a:t>  </a:t>
            </a:r>
            <a:r>
              <a:rPr sz="2800" dirty="0">
                <a:latin typeface="Calibri"/>
                <a:cs typeface="Calibri"/>
              </a:rPr>
              <a:t>hari</a:t>
            </a:r>
            <a:r>
              <a:rPr sz="2800" spc="459" dirty="0">
                <a:latin typeface="Calibri"/>
                <a:cs typeface="Calibri"/>
              </a:rPr>
              <a:t>  </a:t>
            </a:r>
            <a:r>
              <a:rPr sz="2800" dirty="0">
                <a:latin typeface="Calibri"/>
                <a:cs typeface="Calibri"/>
              </a:rPr>
              <a:t>hakim</a:t>
            </a:r>
            <a:r>
              <a:rPr sz="2800" spc="455" dirty="0">
                <a:latin typeface="Calibri"/>
                <a:cs typeface="Calibri"/>
              </a:rPr>
              <a:t>  </a:t>
            </a:r>
            <a:r>
              <a:rPr sz="2800" dirty="0">
                <a:latin typeface="Calibri"/>
                <a:cs typeface="Calibri"/>
              </a:rPr>
              <a:t>harus</a:t>
            </a:r>
            <a:r>
              <a:rPr sz="2800" spc="455" dirty="0">
                <a:latin typeface="Calibri"/>
                <a:cs typeface="Calibri"/>
              </a:rPr>
              <a:t>  </a:t>
            </a:r>
            <a:r>
              <a:rPr sz="2800" spc="-10" dirty="0">
                <a:latin typeface="Calibri"/>
                <a:cs typeface="Calibri"/>
              </a:rPr>
              <a:t>sudah 	</a:t>
            </a:r>
            <a:r>
              <a:rPr sz="2800" dirty="0">
                <a:latin typeface="Calibri"/>
                <a:cs typeface="Calibri"/>
              </a:rPr>
              <a:t>menjatuhkan</a:t>
            </a:r>
            <a:r>
              <a:rPr sz="2800" spc="-155" dirty="0">
                <a:latin typeface="Calibri"/>
                <a:cs typeface="Calibri"/>
              </a:rPr>
              <a:t> </a:t>
            </a:r>
            <a:r>
              <a:rPr sz="2800" spc="-10" dirty="0">
                <a:latin typeface="Calibri"/>
                <a:cs typeface="Calibri"/>
              </a:rPr>
              <a:t>putusannya</a:t>
            </a:r>
            <a:endParaRPr sz="2800">
              <a:latin typeface="Calibri"/>
              <a:cs typeface="Calibri"/>
            </a:endParaRPr>
          </a:p>
          <a:p>
            <a:pPr marL="353695" marR="7620" indent="-341630" algn="just">
              <a:spcBef>
                <a:spcPts val="685"/>
              </a:spcBef>
              <a:buFont typeface="Arial MT"/>
              <a:buChar char="•"/>
              <a:tabLst>
                <a:tab pos="354965" algn="l"/>
              </a:tabLst>
            </a:pPr>
            <a:r>
              <a:rPr sz="2800" dirty="0">
                <a:latin typeface="Calibri"/>
                <a:cs typeface="Calibri"/>
              </a:rPr>
              <a:t>Dalam</a:t>
            </a:r>
            <a:r>
              <a:rPr sz="2800" spc="235" dirty="0">
                <a:latin typeface="Calibri"/>
                <a:cs typeface="Calibri"/>
              </a:rPr>
              <a:t> </a:t>
            </a:r>
            <a:r>
              <a:rPr sz="2800" dirty="0">
                <a:latin typeface="Calibri"/>
                <a:cs typeface="Calibri"/>
              </a:rPr>
              <a:t>hal</a:t>
            </a:r>
            <a:r>
              <a:rPr sz="2800" spc="229" dirty="0">
                <a:latin typeface="Calibri"/>
                <a:cs typeface="Calibri"/>
              </a:rPr>
              <a:t> </a:t>
            </a:r>
            <a:r>
              <a:rPr sz="2800" dirty="0">
                <a:latin typeface="Calibri"/>
                <a:cs typeface="Calibri"/>
              </a:rPr>
              <a:t>suatu</a:t>
            </a:r>
            <a:r>
              <a:rPr sz="2800" spc="210" dirty="0">
                <a:latin typeface="Calibri"/>
                <a:cs typeface="Calibri"/>
              </a:rPr>
              <a:t> </a:t>
            </a:r>
            <a:r>
              <a:rPr sz="2800" dirty="0">
                <a:latin typeface="Calibri"/>
                <a:cs typeface="Calibri"/>
              </a:rPr>
              <a:t>perkara</a:t>
            </a:r>
            <a:r>
              <a:rPr sz="2800" spc="235" dirty="0">
                <a:latin typeface="Calibri"/>
                <a:cs typeface="Calibri"/>
              </a:rPr>
              <a:t> </a:t>
            </a:r>
            <a:r>
              <a:rPr sz="2800" dirty="0">
                <a:latin typeface="Calibri"/>
                <a:cs typeface="Calibri"/>
              </a:rPr>
              <a:t>sudah</a:t>
            </a:r>
            <a:r>
              <a:rPr sz="2800" spc="220" dirty="0">
                <a:latin typeface="Calibri"/>
                <a:cs typeface="Calibri"/>
              </a:rPr>
              <a:t> </a:t>
            </a:r>
            <a:r>
              <a:rPr sz="2800" dirty="0">
                <a:latin typeface="Calibri"/>
                <a:cs typeface="Calibri"/>
              </a:rPr>
              <a:t>mulai</a:t>
            </a:r>
            <a:r>
              <a:rPr sz="2800" spc="229" dirty="0">
                <a:latin typeface="Calibri"/>
                <a:cs typeface="Calibri"/>
              </a:rPr>
              <a:t> </a:t>
            </a:r>
            <a:r>
              <a:rPr sz="2800" dirty="0">
                <a:latin typeface="Calibri"/>
                <a:cs typeface="Calibri"/>
              </a:rPr>
              <a:t>diperiksa</a:t>
            </a:r>
            <a:r>
              <a:rPr sz="2800" spc="220" dirty="0">
                <a:latin typeface="Calibri"/>
                <a:cs typeface="Calibri"/>
              </a:rPr>
              <a:t> </a:t>
            </a:r>
            <a:r>
              <a:rPr sz="2800" spc="-20" dirty="0">
                <a:latin typeface="Calibri"/>
                <a:cs typeface="Calibri"/>
              </a:rPr>
              <a:t>oleh 	</a:t>
            </a:r>
            <a:r>
              <a:rPr sz="2800" dirty="0">
                <a:latin typeface="Calibri"/>
                <a:cs typeface="Calibri"/>
              </a:rPr>
              <a:t>pengadilan</a:t>
            </a:r>
            <a:r>
              <a:rPr sz="2800" spc="470" dirty="0">
                <a:latin typeface="Calibri"/>
                <a:cs typeface="Calibri"/>
              </a:rPr>
              <a:t>    </a:t>
            </a:r>
            <a:r>
              <a:rPr sz="2800" dirty="0">
                <a:latin typeface="Calibri"/>
                <a:cs typeface="Calibri"/>
              </a:rPr>
              <a:t>negeri,</a:t>
            </a:r>
            <a:r>
              <a:rPr sz="2800" spc="470" dirty="0">
                <a:latin typeface="Calibri"/>
                <a:cs typeface="Calibri"/>
              </a:rPr>
              <a:t>    </a:t>
            </a:r>
            <a:r>
              <a:rPr sz="2800" dirty="0">
                <a:latin typeface="Calibri"/>
                <a:cs typeface="Calibri"/>
              </a:rPr>
              <a:t>sedangkan</a:t>
            </a:r>
            <a:r>
              <a:rPr sz="2800" spc="480" dirty="0">
                <a:latin typeface="Calibri"/>
                <a:cs typeface="Calibri"/>
              </a:rPr>
              <a:t>    </a:t>
            </a:r>
            <a:r>
              <a:rPr sz="2800" spc="-10" dirty="0">
                <a:latin typeface="Calibri"/>
                <a:cs typeface="Calibri"/>
              </a:rPr>
              <a:t>pemeriksaan 	</a:t>
            </a:r>
            <a:r>
              <a:rPr sz="2800" dirty="0">
                <a:latin typeface="Calibri"/>
                <a:cs typeface="Calibri"/>
              </a:rPr>
              <a:t>mengenai</a:t>
            </a:r>
            <a:r>
              <a:rPr sz="2800" spc="90" dirty="0">
                <a:latin typeface="Calibri"/>
                <a:cs typeface="Calibri"/>
              </a:rPr>
              <a:t>  </a:t>
            </a:r>
            <a:r>
              <a:rPr sz="2800" dirty="0">
                <a:latin typeface="Calibri"/>
                <a:cs typeface="Calibri"/>
              </a:rPr>
              <a:t>permintaan</a:t>
            </a:r>
            <a:r>
              <a:rPr sz="2800" spc="105" dirty="0">
                <a:latin typeface="Calibri"/>
                <a:cs typeface="Calibri"/>
              </a:rPr>
              <a:t>  </a:t>
            </a:r>
            <a:r>
              <a:rPr sz="2800" dirty="0">
                <a:latin typeface="Calibri"/>
                <a:cs typeface="Calibri"/>
              </a:rPr>
              <a:t>kepada</a:t>
            </a:r>
            <a:r>
              <a:rPr sz="2800" spc="90" dirty="0">
                <a:latin typeface="Calibri"/>
                <a:cs typeface="Calibri"/>
              </a:rPr>
              <a:t>  </a:t>
            </a:r>
            <a:r>
              <a:rPr sz="2800" dirty="0">
                <a:latin typeface="Calibri"/>
                <a:cs typeface="Calibri"/>
              </a:rPr>
              <a:t>praperadilan</a:t>
            </a:r>
            <a:r>
              <a:rPr sz="2800" spc="95" dirty="0">
                <a:latin typeface="Calibri"/>
                <a:cs typeface="Calibri"/>
              </a:rPr>
              <a:t>  </a:t>
            </a:r>
            <a:r>
              <a:rPr sz="2800" spc="-10" dirty="0">
                <a:latin typeface="Calibri"/>
                <a:cs typeface="Calibri"/>
              </a:rPr>
              <a:t>belum 	</a:t>
            </a:r>
            <a:r>
              <a:rPr sz="2800" dirty="0">
                <a:latin typeface="Calibri"/>
                <a:cs typeface="Calibri"/>
              </a:rPr>
              <a:t>selesai</a:t>
            </a:r>
            <a:r>
              <a:rPr sz="2800" spc="-95" dirty="0">
                <a:latin typeface="Calibri"/>
                <a:cs typeface="Calibri"/>
              </a:rPr>
              <a:t> </a:t>
            </a:r>
            <a:r>
              <a:rPr sz="2800" dirty="0">
                <a:latin typeface="Calibri"/>
                <a:cs typeface="Calibri"/>
              </a:rPr>
              <a:t>maka</a:t>
            </a:r>
            <a:r>
              <a:rPr sz="2800" spc="-75" dirty="0">
                <a:latin typeface="Calibri"/>
                <a:cs typeface="Calibri"/>
              </a:rPr>
              <a:t> </a:t>
            </a:r>
            <a:r>
              <a:rPr sz="2800" dirty="0">
                <a:latin typeface="Calibri"/>
                <a:cs typeface="Calibri"/>
              </a:rPr>
              <a:t>permintaan</a:t>
            </a:r>
            <a:r>
              <a:rPr sz="2800" spc="-70" dirty="0">
                <a:latin typeface="Calibri"/>
                <a:cs typeface="Calibri"/>
              </a:rPr>
              <a:t> </a:t>
            </a:r>
            <a:r>
              <a:rPr sz="2800" dirty="0">
                <a:latin typeface="Calibri"/>
                <a:cs typeface="Calibri"/>
              </a:rPr>
              <a:t>tersebut</a:t>
            </a:r>
            <a:r>
              <a:rPr sz="2800" spc="-100" dirty="0">
                <a:latin typeface="Calibri"/>
                <a:cs typeface="Calibri"/>
              </a:rPr>
              <a:t> </a:t>
            </a:r>
            <a:r>
              <a:rPr sz="2800" spc="-10" dirty="0">
                <a:latin typeface="Calibri"/>
                <a:cs typeface="Calibri"/>
              </a:rPr>
              <a:t>gugur</a:t>
            </a:r>
            <a:endParaRPr sz="2800">
              <a:latin typeface="Calibri"/>
              <a:cs typeface="Calibri"/>
            </a:endParaRPr>
          </a:p>
          <a:p>
            <a:pPr marL="354330" indent="-341630" algn="just">
              <a:spcBef>
                <a:spcPts val="665"/>
              </a:spcBef>
              <a:buFont typeface="Arial MT"/>
              <a:buChar char="•"/>
              <a:tabLst>
                <a:tab pos="354330" algn="l"/>
              </a:tabLst>
            </a:pPr>
            <a:r>
              <a:rPr sz="2800" dirty="0">
                <a:latin typeface="Calibri"/>
                <a:cs typeface="Calibri"/>
              </a:rPr>
              <a:t>Putusan</a:t>
            </a:r>
            <a:r>
              <a:rPr sz="2800" spc="350" dirty="0">
                <a:latin typeface="Calibri"/>
                <a:cs typeface="Calibri"/>
              </a:rPr>
              <a:t> </a:t>
            </a:r>
            <a:r>
              <a:rPr sz="2800" dirty="0">
                <a:latin typeface="Calibri"/>
                <a:cs typeface="Calibri"/>
              </a:rPr>
              <a:t>praperadilan</a:t>
            </a:r>
            <a:r>
              <a:rPr sz="2800" spc="345" dirty="0">
                <a:latin typeface="Calibri"/>
                <a:cs typeface="Calibri"/>
              </a:rPr>
              <a:t> </a:t>
            </a:r>
            <a:r>
              <a:rPr sz="2800" dirty="0">
                <a:latin typeface="Calibri"/>
                <a:cs typeface="Calibri"/>
              </a:rPr>
              <a:t>pada</a:t>
            </a:r>
            <a:r>
              <a:rPr sz="2800" spc="335" dirty="0">
                <a:latin typeface="Calibri"/>
                <a:cs typeface="Calibri"/>
              </a:rPr>
              <a:t> </a:t>
            </a:r>
            <a:r>
              <a:rPr sz="2800" dirty="0">
                <a:latin typeface="Calibri"/>
                <a:cs typeface="Calibri"/>
              </a:rPr>
              <a:t>tingkat</a:t>
            </a:r>
            <a:r>
              <a:rPr sz="2800" spc="335" dirty="0">
                <a:latin typeface="Calibri"/>
                <a:cs typeface="Calibri"/>
              </a:rPr>
              <a:t> </a:t>
            </a:r>
            <a:r>
              <a:rPr sz="2800" dirty="0">
                <a:latin typeface="Calibri"/>
                <a:cs typeface="Calibri"/>
              </a:rPr>
              <a:t>penyidikan</a:t>
            </a:r>
            <a:r>
              <a:rPr sz="2800" spc="330" dirty="0">
                <a:latin typeface="Calibri"/>
                <a:cs typeface="Calibri"/>
              </a:rPr>
              <a:t> </a:t>
            </a:r>
            <a:r>
              <a:rPr sz="2800" spc="-10" dirty="0">
                <a:latin typeface="Calibri"/>
                <a:cs typeface="Calibri"/>
              </a:rPr>
              <a:t>tidak</a:t>
            </a:r>
            <a:endParaRPr sz="2800">
              <a:latin typeface="Calibri"/>
              <a:cs typeface="Calibri"/>
            </a:endParaRPr>
          </a:p>
        </p:txBody>
      </p:sp>
      <p:sp>
        <p:nvSpPr>
          <p:cNvPr id="3" name="object 3"/>
          <p:cNvSpPr txBox="1"/>
          <p:nvPr/>
        </p:nvSpPr>
        <p:spPr>
          <a:xfrm>
            <a:off x="2403157" y="4185030"/>
            <a:ext cx="1879600" cy="878840"/>
          </a:xfrm>
          <a:prstGeom prst="rect">
            <a:avLst/>
          </a:prstGeom>
        </p:spPr>
        <p:txBody>
          <a:bodyPr vert="horz" wrap="square" lIns="0" tIns="12700" rIns="0" bIns="0" rtlCol="0">
            <a:spAutoFit/>
          </a:bodyPr>
          <a:lstStyle/>
          <a:p>
            <a:pPr marL="12700" marR="5080">
              <a:spcBef>
                <a:spcPts val="100"/>
              </a:spcBef>
            </a:pPr>
            <a:r>
              <a:rPr sz="2800" spc="-10" dirty="0">
                <a:latin typeface="Calibri"/>
                <a:cs typeface="Calibri"/>
              </a:rPr>
              <a:t>menutup pemeriksaan</a:t>
            </a:r>
            <a:endParaRPr sz="2800">
              <a:latin typeface="Calibri"/>
              <a:cs typeface="Calibri"/>
            </a:endParaRPr>
          </a:p>
        </p:txBody>
      </p:sp>
      <p:sp>
        <p:nvSpPr>
          <p:cNvPr id="4" name="object 4"/>
          <p:cNvSpPr txBox="1"/>
          <p:nvPr/>
        </p:nvSpPr>
        <p:spPr>
          <a:xfrm>
            <a:off x="4316477" y="4185030"/>
            <a:ext cx="2251075" cy="878840"/>
          </a:xfrm>
          <a:prstGeom prst="rect">
            <a:avLst/>
          </a:prstGeom>
        </p:spPr>
        <p:txBody>
          <a:bodyPr vert="horz" wrap="square" lIns="0" tIns="12700" rIns="0" bIns="0" rtlCol="0">
            <a:spAutoFit/>
          </a:bodyPr>
          <a:lstStyle/>
          <a:p>
            <a:pPr marL="408940" marR="5080" indent="-396240">
              <a:spcBef>
                <a:spcPts val="100"/>
              </a:spcBef>
            </a:pPr>
            <a:r>
              <a:rPr sz="2800" spc="-10" dirty="0">
                <a:latin typeface="Calibri"/>
                <a:cs typeface="Calibri"/>
              </a:rPr>
              <a:t>kemungkinan </a:t>
            </a:r>
            <a:r>
              <a:rPr sz="2800" spc="-20" dirty="0">
                <a:latin typeface="Calibri"/>
                <a:cs typeface="Calibri"/>
              </a:rPr>
              <a:t>praperadilan</a:t>
            </a:r>
            <a:endParaRPr sz="2800">
              <a:latin typeface="Calibri"/>
              <a:cs typeface="Calibri"/>
            </a:endParaRPr>
          </a:p>
        </p:txBody>
      </p:sp>
      <p:sp>
        <p:nvSpPr>
          <p:cNvPr id="5" name="object 5"/>
          <p:cNvSpPr txBox="1"/>
          <p:nvPr/>
        </p:nvSpPr>
        <p:spPr>
          <a:xfrm>
            <a:off x="6839204" y="4185030"/>
            <a:ext cx="3295015" cy="878840"/>
          </a:xfrm>
          <a:prstGeom prst="rect">
            <a:avLst/>
          </a:prstGeom>
        </p:spPr>
        <p:txBody>
          <a:bodyPr vert="horz" wrap="square" lIns="0" tIns="12700" rIns="0" bIns="0" rtlCol="0">
            <a:spAutoFit/>
          </a:bodyPr>
          <a:lstStyle/>
          <a:p>
            <a:pPr marL="170180" marR="5080" indent="-157480">
              <a:spcBef>
                <a:spcPts val="100"/>
              </a:spcBef>
              <a:tabLst>
                <a:tab pos="1117600" algn="l"/>
                <a:tab pos="1432560" algn="l"/>
                <a:tab pos="2286000" algn="l"/>
              </a:tabLst>
            </a:pPr>
            <a:r>
              <a:rPr sz="2800" spc="-10" dirty="0">
                <a:latin typeface="Calibri"/>
                <a:cs typeface="Calibri"/>
              </a:rPr>
              <a:t>untuk</a:t>
            </a:r>
            <a:r>
              <a:rPr sz="2800" dirty="0">
                <a:latin typeface="Calibri"/>
                <a:cs typeface="Calibri"/>
              </a:rPr>
              <a:t>		</a:t>
            </a:r>
            <a:r>
              <a:rPr sz="2800" spc="-20" dirty="0">
                <a:latin typeface="Calibri"/>
                <a:cs typeface="Calibri"/>
              </a:rPr>
              <a:t>mengadakan lagi</a:t>
            </a:r>
            <a:r>
              <a:rPr sz="2800" dirty="0">
                <a:latin typeface="Calibri"/>
                <a:cs typeface="Calibri"/>
              </a:rPr>
              <a:t>	</a:t>
            </a:r>
            <a:r>
              <a:rPr sz="2800" spc="-20" dirty="0">
                <a:latin typeface="Calibri"/>
                <a:cs typeface="Calibri"/>
              </a:rPr>
              <a:t>pada</a:t>
            </a:r>
            <a:r>
              <a:rPr sz="2800" dirty="0">
                <a:latin typeface="Calibri"/>
                <a:cs typeface="Calibri"/>
              </a:rPr>
              <a:t>	</a:t>
            </a:r>
            <a:r>
              <a:rPr sz="2800" spc="-25" dirty="0">
                <a:latin typeface="Calibri"/>
                <a:cs typeface="Calibri"/>
              </a:rPr>
              <a:t>tingkat</a:t>
            </a:r>
            <a:endParaRPr sz="2800">
              <a:latin typeface="Calibri"/>
              <a:cs typeface="Calibri"/>
            </a:endParaRPr>
          </a:p>
        </p:txBody>
      </p:sp>
      <p:sp>
        <p:nvSpPr>
          <p:cNvPr id="6" name="object 6"/>
          <p:cNvSpPr txBox="1"/>
          <p:nvPr/>
        </p:nvSpPr>
        <p:spPr>
          <a:xfrm>
            <a:off x="2403158" y="5038725"/>
            <a:ext cx="7727315" cy="878840"/>
          </a:xfrm>
          <a:prstGeom prst="rect">
            <a:avLst/>
          </a:prstGeom>
        </p:spPr>
        <p:txBody>
          <a:bodyPr vert="horz" wrap="square" lIns="0" tIns="12700" rIns="0" bIns="0" rtlCol="0">
            <a:spAutoFit/>
          </a:bodyPr>
          <a:lstStyle/>
          <a:p>
            <a:pPr marL="12700" marR="5080">
              <a:spcBef>
                <a:spcPts val="100"/>
              </a:spcBef>
              <a:tabLst>
                <a:tab pos="2055495" algn="l"/>
                <a:tab pos="2870835" algn="l"/>
                <a:tab pos="4408170" algn="l"/>
                <a:tab pos="5622290" algn="l"/>
                <a:tab pos="6303010" algn="l"/>
                <a:tab pos="7329805" algn="l"/>
              </a:tabLst>
            </a:pPr>
            <a:r>
              <a:rPr sz="2800" spc="-10" dirty="0">
                <a:latin typeface="Calibri"/>
                <a:cs typeface="Calibri"/>
              </a:rPr>
              <a:t>pemeriksaan</a:t>
            </a:r>
            <a:r>
              <a:rPr sz="2800" dirty="0">
                <a:latin typeface="Calibri"/>
                <a:cs typeface="Calibri"/>
              </a:rPr>
              <a:t>	</a:t>
            </a:r>
            <a:r>
              <a:rPr sz="2800" spc="-20" dirty="0">
                <a:latin typeface="Calibri"/>
                <a:cs typeface="Calibri"/>
              </a:rPr>
              <a:t>oleh</a:t>
            </a:r>
            <a:r>
              <a:rPr sz="2800" dirty="0">
                <a:latin typeface="Calibri"/>
                <a:cs typeface="Calibri"/>
              </a:rPr>
              <a:t>	</a:t>
            </a:r>
            <a:r>
              <a:rPr sz="2800" spc="-10" dirty="0">
                <a:latin typeface="Calibri"/>
                <a:cs typeface="Calibri"/>
              </a:rPr>
              <a:t>penuntut</a:t>
            </a:r>
            <a:r>
              <a:rPr sz="2800" dirty="0">
                <a:latin typeface="Calibri"/>
                <a:cs typeface="Calibri"/>
              </a:rPr>
              <a:t>	</a:t>
            </a:r>
            <a:r>
              <a:rPr sz="2800" spc="-10" dirty="0">
                <a:latin typeface="Calibri"/>
                <a:cs typeface="Calibri"/>
              </a:rPr>
              <a:t>umum,</a:t>
            </a:r>
            <a:r>
              <a:rPr sz="2800" dirty="0">
                <a:latin typeface="Calibri"/>
                <a:cs typeface="Calibri"/>
              </a:rPr>
              <a:t>	</a:t>
            </a:r>
            <a:r>
              <a:rPr sz="2800" spc="-20" dirty="0">
                <a:latin typeface="Calibri"/>
                <a:cs typeface="Calibri"/>
              </a:rPr>
              <a:t>jika</a:t>
            </a:r>
            <a:r>
              <a:rPr sz="2800" dirty="0">
                <a:latin typeface="Calibri"/>
                <a:cs typeface="Calibri"/>
              </a:rPr>
              <a:t>	</a:t>
            </a:r>
            <a:r>
              <a:rPr sz="2800" spc="-10" dirty="0">
                <a:latin typeface="Calibri"/>
                <a:cs typeface="Calibri"/>
              </a:rPr>
              <a:t>untuk</a:t>
            </a:r>
            <a:r>
              <a:rPr sz="2800" dirty="0">
                <a:latin typeface="Calibri"/>
                <a:cs typeface="Calibri"/>
              </a:rPr>
              <a:t>	</a:t>
            </a:r>
            <a:r>
              <a:rPr sz="2800" spc="-20" dirty="0">
                <a:latin typeface="Calibri"/>
                <a:cs typeface="Calibri"/>
              </a:rPr>
              <a:t>itu </a:t>
            </a:r>
            <a:r>
              <a:rPr sz="2800" dirty="0">
                <a:latin typeface="Calibri"/>
                <a:cs typeface="Calibri"/>
              </a:rPr>
              <a:t>diajukan</a:t>
            </a:r>
            <a:r>
              <a:rPr sz="2800" spc="-135" dirty="0">
                <a:latin typeface="Calibri"/>
                <a:cs typeface="Calibri"/>
              </a:rPr>
              <a:t> </a:t>
            </a:r>
            <a:r>
              <a:rPr sz="2800" dirty="0">
                <a:latin typeface="Calibri"/>
                <a:cs typeface="Calibri"/>
              </a:rPr>
              <a:t>permintaan</a:t>
            </a:r>
            <a:r>
              <a:rPr sz="2800" spc="-135" dirty="0">
                <a:latin typeface="Calibri"/>
                <a:cs typeface="Calibri"/>
              </a:rPr>
              <a:t> </a:t>
            </a:r>
            <a:r>
              <a:rPr sz="2800" spc="-20" dirty="0">
                <a:latin typeface="Calibri"/>
                <a:cs typeface="Calibri"/>
              </a:rPr>
              <a:t>baru</a:t>
            </a:r>
            <a:endParaRPr sz="2800">
              <a:latin typeface="Calibri"/>
              <a:cs typeface="Calibri"/>
            </a:endParaRPr>
          </a:p>
        </p:txBody>
      </p:sp>
    </p:spTree>
    <p:extLst>
      <p:ext uri="{BB962C8B-B14F-4D97-AF65-F5344CB8AC3E}">
        <p14:creationId xmlns:p14="http://schemas.microsoft.com/office/powerpoint/2010/main" val="399805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8" y="653097"/>
            <a:ext cx="8074659" cy="1819910"/>
          </a:xfrm>
          <a:prstGeom prst="rect">
            <a:avLst/>
          </a:prstGeom>
        </p:spPr>
        <p:txBody>
          <a:bodyPr vert="horz" wrap="square" lIns="0" tIns="12700" rIns="0" bIns="0" rtlCol="0">
            <a:spAutoFit/>
          </a:bodyPr>
          <a:lstStyle/>
          <a:p>
            <a:pPr marL="353695" marR="5080" indent="-341630" algn="just">
              <a:spcBef>
                <a:spcPts val="100"/>
              </a:spcBef>
              <a:buFont typeface="Arial MT"/>
              <a:buChar char="•"/>
              <a:tabLst>
                <a:tab pos="354965" algn="l"/>
              </a:tabLst>
            </a:pPr>
            <a:r>
              <a:rPr sz="2800" dirty="0">
                <a:latin typeface="Calibri"/>
                <a:cs typeface="Calibri"/>
              </a:rPr>
              <a:t>Putusan</a:t>
            </a:r>
            <a:r>
              <a:rPr sz="2800" spc="400" dirty="0">
                <a:latin typeface="Calibri"/>
                <a:cs typeface="Calibri"/>
              </a:rPr>
              <a:t>    </a:t>
            </a:r>
            <a:r>
              <a:rPr sz="2800" dirty="0">
                <a:latin typeface="Calibri"/>
                <a:cs typeface="Calibri"/>
              </a:rPr>
              <a:t>hakim</a:t>
            </a:r>
            <a:r>
              <a:rPr sz="2800" spc="395" dirty="0">
                <a:latin typeface="Calibri"/>
                <a:cs typeface="Calibri"/>
              </a:rPr>
              <a:t>    </a:t>
            </a:r>
            <a:r>
              <a:rPr sz="2800" dirty="0">
                <a:latin typeface="Calibri"/>
                <a:cs typeface="Calibri"/>
              </a:rPr>
              <a:t>dalam</a:t>
            </a:r>
            <a:r>
              <a:rPr sz="2800" spc="400" dirty="0">
                <a:latin typeface="Calibri"/>
                <a:cs typeface="Calibri"/>
              </a:rPr>
              <a:t>    </a:t>
            </a:r>
            <a:r>
              <a:rPr sz="2800" dirty="0">
                <a:latin typeface="Calibri"/>
                <a:cs typeface="Calibri"/>
              </a:rPr>
              <a:t>acara</a:t>
            </a:r>
            <a:r>
              <a:rPr sz="2800" spc="400" dirty="0">
                <a:latin typeface="Calibri"/>
                <a:cs typeface="Calibri"/>
              </a:rPr>
              <a:t>    </a:t>
            </a:r>
            <a:r>
              <a:rPr sz="2800" spc="-10" dirty="0">
                <a:latin typeface="Calibri"/>
                <a:cs typeface="Calibri"/>
              </a:rPr>
              <a:t>pemeriksaan 	praperadilan</a:t>
            </a:r>
            <a:r>
              <a:rPr sz="2800" spc="-40" dirty="0">
                <a:latin typeface="Calibri"/>
                <a:cs typeface="Calibri"/>
              </a:rPr>
              <a:t> </a:t>
            </a:r>
            <a:r>
              <a:rPr sz="2800" dirty="0">
                <a:latin typeface="Calibri"/>
                <a:cs typeface="Calibri"/>
              </a:rPr>
              <a:t>dalam</a:t>
            </a:r>
            <a:r>
              <a:rPr sz="2800" spc="-35" dirty="0">
                <a:latin typeface="Calibri"/>
                <a:cs typeface="Calibri"/>
              </a:rPr>
              <a:t> </a:t>
            </a:r>
            <a:r>
              <a:rPr sz="2800" dirty="0">
                <a:latin typeface="Calibri"/>
                <a:cs typeface="Calibri"/>
              </a:rPr>
              <a:t>ketiga</a:t>
            </a:r>
            <a:r>
              <a:rPr sz="2800" spc="-65" dirty="0">
                <a:latin typeface="Calibri"/>
                <a:cs typeface="Calibri"/>
              </a:rPr>
              <a:t> </a:t>
            </a:r>
            <a:r>
              <a:rPr sz="2800" dirty="0">
                <a:latin typeface="Calibri"/>
                <a:cs typeface="Calibri"/>
              </a:rPr>
              <a:t>hal</a:t>
            </a:r>
            <a:r>
              <a:rPr sz="2800" spc="-65" dirty="0">
                <a:latin typeface="Calibri"/>
                <a:cs typeface="Calibri"/>
              </a:rPr>
              <a:t> </a:t>
            </a:r>
            <a:r>
              <a:rPr sz="2800" dirty="0">
                <a:latin typeface="Calibri"/>
                <a:cs typeface="Calibri"/>
              </a:rPr>
              <a:t>tersebut</a:t>
            </a:r>
            <a:r>
              <a:rPr sz="2800" spc="-40" dirty="0">
                <a:latin typeface="Calibri"/>
                <a:cs typeface="Calibri"/>
              </a:rPr>
              <a:t> </a:t>
            </a:r>
            <a:r>
              <a:rPr sz="2800" dirty="0">
                <a:latin typeface="Calibri"/>
                <a:cs typeface="Calibri"/>
              </a:rPr>
              <a:t>di</a:t>
            </a:r>
            <a:r>
              <a:rPr sz="2800" spc="-45" dirty="0">
                <a:latin typeface="Calibri"/>
                <a:cs typeface="Calibri"/>
              </a:rPr>
              <a:t> </a:t>
            </a:r>
            <a:r>
              <a:rPr sz="2800" dirty="0">
                <a:latin typeface="Calibri"/>
                <a:cs typeface="Calibri"/>
              </a:rPr>
              <a:t>muka</a:t>
            </a:r>
            <a:r>
              <a:rPr sz="2800" spc="-60" dirty="0">
                <a:latin typeface="Calibri"/>
                <a:cs typeface="Calibri"/>
              </a:rPr>
              <a:t> </a:t>
            </a:r>
            <a:r>
              <a:rPr sz="2800" spc="-10" dirty="0">
                <a:latin typeface="Calibri"/>
                <a:cs typeface="Calibri"/>
              </a:rPr>
              <a:t>harus 	</a:t>
            </a:r>
            <a:r>
              <a:rPr sz="2800" dirty="0">
                <a:latin typeface="Calibri"/>
                <a:cs typeface="Calibri"/>
              </a:rPr>
              <a:t>memuat</a:t>
            </a:r>
            <a:r>
              <a:rPr sz="2800" spc="-55" dirty="0">
                <a:latin typeface="Calibri"/>
                <a:cs typeface="Calibri"/>
              </a:rPr>
              <a:t> </a:t>
            </a:r>
            <a:r>
              <a:rPr sz="2800" dirty="0">
                <a:latin typeface="Calibri"/>
                <a:cs typeface="Calibri"/>
              </a:rPr>
              <a:t>dengan</a:t>
            </a:r>
            <a:r>
              <a:rPr sz="2800" spc="-35" dirty="0">
                <a:latin typeface="Calibri"/>
                <a:cs typeface="Calibri"/>
              </a:rPr>
              <a:t> </a:t>
            </a:r>
            <a:r>
              <a:rPr sz="2800" dirty="0">
                <a:latin typeface="Calibri"/>
                <a:cs typeface="Calibri"/>
              </a:rPr>
              <a:t>jelas</a:t>
            </a:r>
            <a:r>
              <a:rPr sz="2800" spc="-50" dirty="0">
                <a:latin typeface="Calibri"/>
                <a:cs typeface="Calibri"/>
              </a:rPr>
              <a:t> </a:t>
            </a:r>
            <a:r>
              <a:rPr sz="2800" dirty="0">
                <a:latin typeface="Calibri"/>
                <a:cs typeface="Calibri"/>
              </a:rPr>
              <a:t>dasar</a:t>
            </a:r>
            <a:r>
              <a:rPr sz="2800" spc="-45" dirty="0">
                <a:latin typeface="Calibri"/>
                <a:cs typeface="Calibri"/>
              </a:rPr>
              <a:t> </a:t>
            </a:r>
            <a:r>
              <a:rPr sz="2800" dirty="0">
                <a:latin typeface="Calibri"/>
                <a:cs typeface="Calibri"/>
              </a:rPr>
              <a:t>dan</a:t>
            </a:r>
            <a:r>
              <a:rPr sz="2800" spc="-20" dirty="0">
                <a:latin typeface="Calibri"/>
                <a:cs typeface="Calibri"/>
              </a:rPr>
              <a:t> </a:t>
            </a:r>
            <a:r>
              <a:rPr sz="2800" spc="-10" dirty="0">
                <a:latin typeface="Calibri"/>
                <a:cs typeface="Calibri"/>
              </a:rPr>
              <a:t>alasannya</a:t>
            </a:r>
            <a:endParaRPr sz="2800">
              <a:latin typeface="Calibri"/>
              <a:cs typeface="Calibri"/>
            </a:endParaRPr>
          </a:p>
          <a:p>
            <a:pPr marL="354330" indent="-341630" algn="just">
              <a:spcBef>
                <a:spcPts val="685"/>
              </a:spcBef>
              <a:buFont typeface="Arial MT"/>
              <a:buChar char="•"/>
              <a:tabLst>
                <a:tab pos="354330" algn="l"/>
              </a:tabLst>
            </a:pPr>
            <a:r>
              <a:rPr sz="2800" dirty="0">
                <a:latin typeface="Calibri"/>
                <a:cs typeface="Calibri"/>
              </a:rPr>
              <a:t>Selain</a:t>
            </a:r>
            <a:r>
              <a:rPr sz="2800" spc="-50" dirty="0">
                <a:latin typeface="Calibri"/>
                <a:cs typeface="Calibri"/>
              </a:rPr>
              <a:t> </a:t>
            </a:r>
            <a:r>
              <a:rPr sz="2800" dirty="0">
                <a:latin typeface="Calibri"/>
                <a:cs typeface="Calibri"/>
              </a:rPr>
              <a:t>itu,</a:t>
            </a:r>
            <a:r>
              <a:rPr sz="2800" spc="-55" dirty="0">
                <a:latin typeface="Calibri"/>
                <a:cs typeface="Calibri"/>
              </a:rPr>
              <a:t> </a:t>
            </a:r>
            <a:r>
              <a:rPr sz="2800" dirty="0">
                <a:latin typeface="Calibri"/>
                <a:cs typeface="Calibri"/>
              </a:rPr>
              <a:t>putusan</a:t>
            </a:r>
            <a:r>
              <a:rPr sz="2800" spc="-35" dirty="0">
                <a:latin typeface="Calibri"/>
                <a:cs typeface="Calibri"/>
              </a:rPr>
              <a:t> </a:t>
            </a:r>
            <a:r>
              <a:rPr sz="2800" dirty="0">
                <a:latin typeface="Calibri"/>
                <a:cs typeface="Calibri"/>
              </a:rPr>
              <a:t>ahkim</a:t>
            </a:r>
            <a:r>
              <a:rPr sz="2800" spc="-40" dirty="0">
                <a:latin typeface="Calibri"/>
                <a:cs typeface="Calibri"/>
              </a:rPr>
              <a:t> </a:t>
            </a:r>
            <a:r>
              <a:rPr sz="2800" dirty="0">
                <a:latin typeface="Calibri"/>
                <a:cs typeface="Calibri"/>
              </a:rPr>
              <a:t>juga</a:t>
            </a:r>
            <a:r>
              <a:rPr sz="2800" spc="-50" dirty="0">
                <a:latin typeface="Calibri"/>
                <a:cs typeface="Calibri"/>
              </a:rPr>
              <a:t> </a:t>
            </a:r>
            <a:r>
              <a:rPr sz="2800" spc="-10" dirty="0">
                <a:latin typeface="Calibri"/>
                <a:cs typeface="Calibri"/>
              </a:rPr>
              <a:t>memuat:</a:t>
            </a:r>
            <a:endParaRPr sz="2800">
              <a:latin typeface="Calibri"/>
              <a:cs typeface="Calibri"/>
            </a:endParaRPr>
          </a:p>
        </p:txBody>
      </p:sp>
      <p:sp>
        <p:nvSpPr>
          <p:cNvPr id="3" name="object 3"/>
          <p:cNvSpPr txBox="1"/>
          <p:nvPr/>
        </p:nvSpPr>
        <p:spPr>
          <a:xfrm>
            <a:off x="2441258" y="2531490"/>
            <a:ext cx="6690359" cy="878840"/>
          </a:xfrm>
          <a:prstGeom prst="rect">
            <a:avLst/>
          </a:prstGeom>
        </p:spPr>
        <p:txBody>
          <a:bodyPr vert="horz" wrap="square" lIns="0" tIns="12700" rIns="0" bIns="0" rtlCol="0">
            <a:spAutoFit/>
          </a:bodyPr>
          <a:lstStyle/>
          <a:p>
            <a:pPr marL="353695" marR="5080" indent="-341630">
              <a:spcBef>
                <a:spcPts val="100"/>
              </a:spcBef>
              <a:buFont typeface="Wingdings"/>
              <a:buChar char=""/>
              <a:tabLst>
                <a:tab pos="354965" algn="l"/>
                <a:tab pos="1524000" algn="l"/>
                <a:tab pos="2205355" algn="l"/>
                <a:tab pos="2527300" algn="l"/>
                <a:tab pos="3388995" algn="l"/>
                <a:tab pos="3627754" algn="l"/>
                <a:tab pos="5238750" algn="l"/>
                <a:tab pos="5678170" algn="l"/>
                <a:tab pos="6181090" algn="l"/>
              </a:tabLst>
            </a:pPr>
            <a:r>
              <a:rPr sz="2800" spc="-10" dirty="0">
                <a:latin typeface="Calibri"/>
                <a:cs typeface="Calibri"/>
              </a:rPr>
              <a:t>Dalam</a:t>
            </a:r>
            <a:r>
              <a:rPr sz="2800" dirty="0">
                <a:latin typeface="Calibri"/>
                <a:cs typeface="Calibri"/>
              </a:rPr>
              <a:t>	</a:t>
            </a:r>
            <a:r>
              <a:rPr sz="2800" spc="-25" dirty="0">
                <a:latin typeface="Calibri"/>
                <a:cs typeface="Calibri"/>
              </a:rPr>
              <a:t>hal</a:t>
            </a:r>
            <a:r>
              <a:rPr sz="2800" dirty="0">
                <a:latin typeface="Calibri"/>
                <a:cs typeface="Calibri"/>
              </a:rPr>
              <a:t>	</a:t>
            </a:r>
            <a:r>
              <a:rPr sz="2800" spc="-10" dirty="0">
                <a:latin typeface="Calibri"/>
                <a:cs typeface="Calibri"/>
              </a:rPr>
              <a:t>putusan</a:t>
            </a:r>
            <a:r>
              <a:rPr sz="2800" dirty="0">
                <a:latin typeface="Calibri"/>
                <a:cs typeface="Calibri"/>
              </a:rPr>
              <a:t>		</a:t>
            </a:r>
            <a:r>
              <a:rPr sz="2800" spc="-10" dirty="0">
                <a:latin typeface="Calibri"/>
                <a:cs typeface="Calibri"/>
              </a:rPr>
              <a:t>menetapkan</a:t>
            </a:r>
            <a:r>
              <a:rPr sz="2800" dirty="0">
                <a:latin typeface="Calibri"/>
                <a:cs typeface="Calibri"/>
              </a:rPr>
              <a:t>	</a:t>
            </a:r>
            <a:r>
              <a:rPr sz="2800" spc="-10" dirty="0">
                <a:latin typeface="Calibri"/>
                <a:cs typeface="Calibri"/>
              </a:rPr>
              <a:t>bahwa 	penangkapan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penahanan</a:t>
            </a:r>
            <a:r>
              <a:rPr sz="2800" dirty="0">
                <a:latin typeface="Calibri"/>
                <a:cs typeface="Calibri"/>
              </a:rPr>
              <a:t>	</a:t>
            </a:r>
            <a:r>
              <a:rPr sz="2800" spc="-10" dirty="0">
                <a:latin typeface="Calibri"/>
                <a:cs typeface="Calibri"/>
              </a:rPr>
              <a:t>tidak</a:t>
            </a:r>
            <a:r>
              <a:rPr sz="2800" dirty="0">
                <a:latin typeface="Calibri"/>
                <a:cs typeface="Calibri"/>
              </a:rPr>
              <a:t>	</a:t>
            </a:r>
            <a:r>
              <a:rPr sz="2800" spc="-25" dirty="0">
                <a:latin typeface="Calibri"/>
                <a:cs typeface="Calibri"/>
              </a:rPr>
              <a:t>sah</a:t>
            </a:r>
            <a:endParaRPr sz="2800">
              <a:latin typeface="Calibri"/>
              <a:cs typeface="Calibri"/>
            </a:endParaRPr>
          </a:p>
        </p:txBody>
      </p:sp>
      <p:sp>
        <p:nvSpPr>
          <p:cNvPr id="4" name="object 4"/>
          <p:cNvSpPr txBox="1"/>
          <p:nvPr/>
        </p:nvSpPr>
        <p:spPr>
          <a:xfrm>
            <a:off x="9313926" y="2531490"/>
            <a:ext cx="823594" cy="878840"/>
          </a:xfrm>
          <a:prstGeom prst="rect">
            <a:avLst/>
          </a:prstGeom>
        </p:spPr>
        <p:txBody>
          <a:bodyPr vert="horz" wrap="square" lIns="0" tIns="12700" rIns="0" bIns="0" rtlCol="0">
            <a:spAutoFit/>
          </a:bodyPr>
          <a:lstStyle/>
          <a:p>
            <a:pPr marL="29845" marR="5080" indent="-17780">
              <a:spcBef>
                <a:spcPts val="100"/>
              </a:spcBef>
            </a:pPr>
            <a:r>
              <a:rPr sz="2800" spc="-25" dirty="0">
                <a:latin typeface="Calibri"/>
                <a:cs typeface="Calibri"/>
              </a:rPr>
              <a:t>suatu maka</a:t>
            </a:r>
            <a:endParaRPr sz="2800">
              <a:latin typeface="Calibri"/>
              <a:cs typeface="Calibri"/>
            </a:endParaRPr>
          </a:p>
        </p:txBody>
      </p:sp>
      <p:sp>
        <p:nvSpPr>
          <p:cNvPr id="5" name="object 5"/>
          <p:cNvSpPr txBox="1"/>
          <p:nvPr/>
        </p:nvSpPr>
        <p:spPr>
          <a:xfrm>
            <a:off x="2784094" y="3385184"/>
            <a:ext cx="7349490" cy="878840"/>
          </a:xfrm>
          <a:prstGeom prst="rect">
            <a:avLst/>
          </a:prstGeom>
        </p:spPr>
        <p:txBody>
          <a:bodyPr vert="horz" wrap="square" lIns="0" tIns="12700" rIns="0" bIns="0" rtlCol="0">
            <a:spAutoFit/>
          </a:bodyPr>
          <a:lstStyle/>
          <a:p>
            <a:pPr marL="12700" marR="5080">
              <a:spcBef>
                <a:spcPts val="100"/>
              </a:spcBef>
              <a:tabLst>
                <a:tab pos="1445260" algn="l"/>
                <a:tab pos="2298700" algn="l"/>
                <a:tab pos="3038475" algn="l"/>
                <a:tab pos="4062729" algn="l"/>
                <a:tab pos="5218430" algn="l"/>
              </a:tabLst>
            </a:pPr>
            <a:r>
              <a:rPr sz="2800" spc="-10" dirty="0">
                <a:latin typeface="Calibri"/>
                <a:cs typeface="Calibri"/>
              </a:rPr>
              <a:t>penyidik</a:t>
            </a:r>
            <a:r>
              <a:rPr sz="2800" dirty="0">
                <a:latin typeface="Calibri"/>
                <a:cs typeface="Calibri"/>
              </a:rPr>
              <a:t>	</a:t>
            </a:r>
            <a:r>
              <a:rPr sz="2800" spc="-20" dirty="0">
                <a:latin typeface="Calibri"/>
                <a:cs typeface="Calibri"/>
              </a:rPr>
              <a:t>atau</a:t>
            </a:r>
            <a:r>
              <a:rPr sz="2800" dirty="0">
                <a:latin typeface="Calibri"/>
                <a:cs typeface="Calibri"/>
              </a:rPr>
              <a:t>	</a:t>
            </a:r>
            <a:r>
              <a:rPr sz="2800" spc="-25" dirty="0">
                <a:latin typeface="Calibri"/>
                <a:cs typeface="Calibri"/>
              </a:rPr>
              <a:t>JPU</a:t>
            </a:r>
            <a:r>
              <a:rPr sz="2800" dirty="0">
                <a:latin typeface="Calibri"/>
                <a:cs typeface="Calibri"/>
              </a:rPr>
              <a:t>	</a:t>
            </a:r>
            <a:r>
              <a:rPr sz="2800" spc="-10" dirty="0">
                <a:latin typeface="Calibri"/>
                <a:cs typeface="Calibri"/>
              </a:rPr>
              <a:t>harus</a:t>
            </a:r>
            <a:r>
              <a:rPr sz="2800" dirty="0">
                <a:latin typeface="Calibri"/>
                <a:cs typeface="Calibri"/>
              </a:rPr>
              <a:t>	</a:t>
            </a:r>
            <a:r>
              <a:rPr sz="2800" spc="-10" dirty="0">
                <a:latin typeface="Calibri"/>
                <a:cs typeface="Calibri"/>
              </a:rPr>
              <a:t>segera</a:t>
            </a:r>
            <a:r>
              <a:rPr sz="2800" dirty="0">
                <a:latin typeface="Calibri"/>
                <a:cs typeface="Calibri"/>
              </a:rPr>
              <a:t>	</a:t>
            </a:r>
            <a:r>
              <a:rPr sz="2800" spc="-10" dirty="0">
                <a:latin typeface="Calibri"/>
                <a:cs typeface="Calibri"/>
              </a:rPr>
              <a:t>membebaskan tersangka</a:t>
            </a:r>
            <a:endParaRPr sz="2800">
              <a:latin typeface="Calibri"/>
              <a:cs typeface="Calibri"/>
            </a:endParaRPr>
          </a:p>
        </p:txBody>
      </p:sp>
      <p:sp>
        <p:nvSpPr>
          <p:cNvPr id="6" name="object 6"/>
          <p:cNvSpPr txBox="1"/>
          <p:nvPr/>
        </p:nvSpPr>
        <p:spPr>
          <a:xfrm>
            <a:off x="6056630" y="4325366"/>
            <a:ext cx="4079875" cy="452120"/>
          </a:xfrm>
          <a:prstGeom prst="rect">
            <a:avLst/>
          </a:prstGeom>
        </p:spPr>
        <p:txBody>
          <a:bodyPr vert="horz" wrap="square" lIns="0" tIns="12700" rIns="0" bIns="0" rtlCol="0">
            <a:spAutoFit/>
          </a:bodyPr>
          <a:lstStyle/>
          <a:p>
            <a:pPr marL="12700">
              <a:spcBef>
                <a:spcPts val="100"/>
              </a:spcBef>
              <a:tabLst>
                <a:tab pos="2062480" algn="l"/>
                <a:tab pos="3269615" algn="l"/>
              </a:tabLst>
            </a:pPr>
            <a:r>
              <a:rPr sz="2800" spc="-10" dirty="0">
                <a:latin typeface="Calibri"/>
                <a:cs typeface="Calibri"/>
              </a:rPr>
              <a:t>menetapkan</a:t>
            </a:r>
            <a:r>
              <a:rPr sz="2800" dirty="0">
                <a:latin typeface="Calibri"/>
                <a:cs typeface="Calibri"/>
              </a:rPr>
              <a:t>	</a:t>
            </a:r>
            <a:r>
              <a:rPr sz="2800" spc="-20" dirty="0">
                <a:latin typeface="Calibri"/>
                <a:cs typeface="Calibri"/>
              </a:rPr>
              <a:t>bahwa</a:t>
            </a:r>
            <a:r>
              <a:rPr sz="2800" dirty="0">
                <a:latin typeface="Calibri"/>
                <a:cs typeface="Calibri"/>
              </a:rPr>
              <a:t>	</a:t>
            </a:r>
            <a:r>
              <a:rPr sz="2800" spc="-10" dirty="0">
                <a:latin typeface="Calibri"/>
                <a:cs typeface="Calibri"/>
              </a:rPr>
              <a:t>suatu</a:t>
            </a:r>
            <a:endParaRPr sz="2800">
              <a:latin typeface="Calibri"/>
              <a:cs typeface="Calibri"/>
            </a:endParaRPr>
          </a:p>
        </p:txBody>
      </p:sp>
      <p:sp>
        <p:nvSpPr>
          <p:cNvPr id="7" name="object 7"/>
          <p:cNvSpPr txBox="1"/>
          <p:nvPr/>
        </p:nvSpPr>
        <p:spPr>
          <a:xfrm>
            <a:off x="2441258" y="4325366"/>
            <a:ext cx="3395345" cy="878840"/>
          </a:xfrm>
          <a:prstGeom prst="rect">
            <a:avLst/>
          </a:prstGeom>
        </p:spPr>
        <p:txBody>
          <a:bodyPr vert="horz" wrap="square" lIns="0" tIns="12700" rIns="0" bIns="0" rtlCol="0">
            <a:spAutoFit/>
          </a:bodyPr>
          <a:lstStyle/>
          <a:p>
            <a:pPr marL="353695" marR="5080" indent="-341630">
              <a:spcBef>
                <a:spcPts val="100"/>
              </a:spcBef>
              <a:buFont typeface="Wingdings"/>
              <a:buChar char=""/>
              <a:tabLst>
                <a:tab pos="354965" algn="l"/>
                <a:tab pos="1524000" algn="l"/>
                <a:tab pos="2205355" algn="l"/>
              </a:tabLst>
            </a:pPr>
            <a:r>
              <a:rPr sz="2800" spc="-10" dirty="0">
                <a:latin typeface="Calibri"/>
                <a:cs typeface="Calibri"/>
              </a:rPr>
              <a:t>Dalam</a:t>
            </a:r>
            <a:r>
              <a:rPr sz="2800" dirty="0">
                <a:latin typeface="Calibri"/>
                <a:cs typeface="Calibri"/>
              </a:rPr>
              <a:t>	</a:t>
            </a:r>
            <a:r>
              <a:rPr sz="2800" spc="-25" dirty="0">
                <a:latin typeface="Calibri"/>
                <a:cs typeface="Calibri"/>
              </a:rPr>
              <a:t>hal</a:t>
            </a:r>
            <a:r>
              <a:rPr sz="2800" dirty="0">
                <a:latin typeface="Calibri"/>
                <a:cs typeface="Calibri"/>
              </a:rPr>
              <a:t>	</a:t>
            </a:r>
            <a:r>
              <a:rPr sz="2800" spc="-10" dirty="0">
                <a:latin typeface="Calibri"/>
                <a:cs typeface="Calibri"/>
              </a:rPr>
              <a:t>putusan 	penghentian</a:t>
            </a:r>
            <a:endParaRPr sz="2800">
              <a:latin typeface="Calibri"/>
              <a:cs typeface="Calibri"/>
            </a:endParaRPr>
          </a:p>
        </p:txBody>
      </p:sp>
      <p:sp>
        <p:nvSpPr>
          <p:cNvPr id="8" name="object 8"/>
          <p:cNvSpPr txBox="1"/>
          <p:nvPr/>
        </p:nvSpPr>
        <p:spPr>
          <a:xfrm>
            <a:off x="4827015" y="4751642"/>
            <a:ext cx="5309870" cy="452755"/>
          </a:xfrm>
          <a:prstGeom prst="rect">
            <a:avLst/>
          </a:prstGeom>
        </p:spPr>
        <p:txBody>
          <a:bodyPr vert="horz" wrap="square" lIns="0" tIns="12700" rIns="0" bIns="0" rtlCol="0">
            <a:spAutoFit/>
          </a:bodyPr>
          <a:lstStyle/>
          <a:p>
            <a:pPr marL="12700">
              <a:spcBef>
                <a:spcPts val="100"/>
              </a:spcBef>
              <a:tabLst>
                <a:tab pos="1798320" algn="l"/>
                <a:tab pos="2656840" algn="l"/>
                <a:tab pos="4575175" algn="l"/>
              </a:tabLst>
            </a:pPr>
            <a:r>
              <a:rPr sz="2800" spc="-10" dirty="0">
                <a:latin typeface="Calibri"/>
                <a:cs typeface="Calibri"/>
              </a:rPr>
              <a:t>penyidikan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penuntutan</a:t>
            </a:r>
            <a:r>
              <a:rPr sz="2800" dirty="0">
                <a:latin typeface="Calibri"/>
                <a:cs typeface="Calibri"/>
              </a:rPr>
              <a:t>	</a:t>
            </a:r>
            <a:r>
              <a:rPr sz="2800" spc="-10" dirty="0">
                <a:latin typeface="Calibri"/>
                <a:cs typeface="Calibri"/>
              </a:rPr>
              <a:t>tidak</a:t>
            </a:r>
            <a:endParaRPr sz="2800">
              <a:latin typeface="Calibri"/>
              <a:cs typeface="Calibri"/>
            </a:endParaRPr>
          </a:p>
        </p:txBody>
      </p:sp>
      <p:sp>
        <p:nvSpPr>
          <p:cNvPr id="9" name="object 9"/>
          <p:cNvSpPr txBox="1"/>
          <p:nvPr/>
        </p:nvSpPr>
        <p:spPr>
          <a:xfrm>
            <a:off x="2784095" y="5179060"/>
            <a:ext cx="7350759" cy="879475"/>
          </a:xfrm>
          <a:prstGeom prst="rect">
            <a:avLst/>
          </a:prstGeom>
        </p:spPr>
        <p:txBody>
          <a:bodyPr vert="horz" wrap="square" lIns="0" tIns="12700" rIns="0" bIns="0" rtlCol="0">
            <a:spAutoFit/>
          </a:bodyPr>
          <a:lstStyle/>
          <a:p>
            <a:pPr marL="12700" marR="5080">
              <a:spcBef>
                <a:spcPts val="100"/>
              </a:spcBef>
              <a:tabLst>
                <a:tab pos="977900" algn="l"/>
                <a:tab pos="2924175" algn="l"/>
                <a:tab pos="3943350" algn="l"/>
                <a:tab pos="6021705" algn="l"/>
              </a:tabLst>
            </a:pPr>
            <a:r>
              <a:rPr sz="2800" spc="-20" dirty="0">
                <a:latin typeface="Calibri"/>
                <a:cs typeface="Calibri"/>
              </a:rPr>
              <a:t>sah,</a:t>
            </a:r>
            <a:r>
              <a:rPr sz="2800" dirty="0">
                <a:latin typeface="Calibri"/>
                <a:cs typeface="Calibri"/>
              </a:rPr>
              <a:t>	</a:t>
            </a:r>
            <a:r>
              <a:rPr sz="2800" spc="-10" dirty="0">
                <a:latin typeface="Calibri"/>
                <a:cs typeface="Calibri"/>
              </a:rPr>
              <a:t>penyidikan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penuntutan</a:t>
            </a:r>
            <a:r>
              <a:rPr sz="2800" dirty="0">
                <a:latin typeface="Calibri"/>
                <a:cs typeface="Calibri"/>
              </a:rPr>
              <a:t>	</a:t>
            </a:r>
            <a:r>
              <a:rPr sz="2800" spc="-10" dirty="0">
                <a:latin typeface="Calibri"/>
                <a:cs typeface="Calibri"/>
              </a:rPr>
              <a:t>terhadap tersangka</a:t>
            </a:r>
            <a:r>
              <a:rPr sz="2800" spc="-105" dirty="0">
                <a:latin typeface="Calibri"/>
                <a:cs typeface="Calibri"/>
              </a:rPr>
              <a:t> </a:t>
            </a:r>
            <a:r>
              <a:rPr sz="2800" dirty="0">
                <a:latin typeface="Calibri"/>
                <a:cs typeface="Calibri"/>
              </a:rPr>
              <a:t>wajib</a:t>
            </a:r>
            <a:r>
              <a:rPr sz="2800" spc="-50" dirty="0">
                <a:latin typeface="Calibri"/>
                <a:cs typeface="Calibri"/>
              </a:rPr>
              <a:t> </a:t>
            </a:r>
            <a:r>
              <a:rPr sz="2800" spc="-10" dirty="0">
                <a:latin typeface="Calibri"/>
                <a:cs typeface="Calibri"/>
              </a:rPr>
              <a:t>dilanjutkan</a:t>
            </a:r>
            <a:endParaRPr sz="2800">
              <a:latin typeface="Calibri"/>
              <a:cs typeface="Calibri"/>
            </a:endParaRPr>
          </a:p>
        </p:txBody>
      </p:sp>
    </p:spTree>
    <p:extLst>
      <p:ext uri="{BB962C8B-B14F-4D97-AF65-F5344CB8AC3E}">
        <p14:creationId xmlns:p14="http://schemas.microsoft.com/office/powerpoint/2010/main" val="2966954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1257" y="510541"/>
            <a:ext cx="7696200" cy="879475"/>
          </a:xfrm>
          <a:prstGeom prst="rect">
            <a:avLst/>
          </a:prstGeom>
        </p:spPr>
        <p:txBody>
          <a:bodyPr vert="horz" wrap="square" lIns="0" tIns="12700" rIns="0" bIns="0" rtlCol="0">
            <a:spAutoFit/>
          </a:bodyPr>
          <a:lstStyle/>
          <a:p>
            <a:pPr marL="353695" marR="5080" indent="-341630">
              <a:spcBef>
                <a:spcPts val="100"/>
              </a:spcBef>
              <a:buFont typeface="Wingdings"/>
              <a:buChar char=""/>
              <a:tabLst>
                <a:tab pos="354965" algn="l"/>
                <a:tab pos="1524000" algn="l"/>
                <a:tab pos="2205355" algn="l"/>
                <a:tab pos="2505075" algn="l"/>
                <a:tab pos="3345815" algn="l"/>
                <a:tab pos="3627754" algn="l"/>
                <a:tab pos="5170170" algn="l"/>
                <a:tab pos="5678170" algn="l"/>
                <a:tab pos="6092190" algn="l"/>
                <a:tab pos="6790690" algn="l"/>
                <a:tab pos="6885305" algn="l"/>
              </a:tabLst>
            </a:pPr>
            <a:r>
              <a:rPr sz="2800" spc="-10" dirty="0">
                <a:latin typeface="Calibri"/>
                <a:cs typeface="Calibri"/>
              </a:rPr>
              <a:t>Dalam</a:t>
            </a:r>
            <a:r>
              <a:rPr sz="2800" dirty="0">
                <a:latin typeface="Calibri"/>
                <a:cs typeface="Calibri"/>
              </a:rPr>
              <a:t>	</a:t>
            </a:r>
            <a:r>
              <a:rPr sz="2800" spc="-25" dirty="0">
                <a:latin typeface="Calibri"/>
                <a:cs typeface="Calibri"/>
              </a:rPr>
              <a:t>hal</a:t>
            </a:r>
            <a:r>
              <a:rPr sz="2800" dirty="0">
                <a:latin typeface="Calibri"/>
                <a:cs typeface="Calibri"/>
              </a:rPr>
              <a:t>	</a:t>
            </a:r>
            <a:r>
              <a:rPr sz="2800" spc="-10" dirty="0">
                <a:latin typeface="Calibri"/>
                <a:cs typeface="Calibri"/>
              </a:rPr>
              <a:t>putusan</a:t>
            </a:r>
            <a:r>
              <a:rPr sz="2800" dirty="0">
                <a:latin typeface="Calibri"/>
                <a:cs typeface="Calibri"/>
              </a:rPr>
              <a:t>	</a:t>
            </a:r>
            <a:r>
              <a:rPr sz="2800" spc="-10" dirty="0">
                <a:latin typeface="Calibri"/>
                <a:cs typeface="Calibri"/>
              </a:rPr>
              <a:t>menetapkan</a:t>
            </a:r>
            <a:r>
              <a:rPr sz="2800" dirty="0">
                <a:latin typeface="Calibri"/>
                <a:cs typeface="Calibri"/>
              </a:rPr>
              <a:t>	</a:t>
            </a:r>
            <a:r>
              <a:rPr sz="2800" spc="-10" dirty="0">
                <a:latin typeface="Calibri"/>
                <a:cs typeface="Calibri"/>
              </a:rPr>
              <a:t>bahwa</a:t>
            </a:r>
            <a:r>
              <a:rPr sz="2800" dirty="0">
                <a:latin typeface="Calibri"/>
                <a:cs typeface="Calibri"/>
              </a:rPr>
              <a:t>		</a:t>
            </a:r>
            <a:r>
              <a:rPr sz="2800" spc="-25" dirty="0">
                <a:latin typeface="Calibri"/>
                <a:cs typeface="Calibri"/>
              </a:rPr>
              <a:t>suatu 	</a:t>
            </a:r>
            <a:r>
              <a:rPr sz="2800" spc="-10" dirty="0">
                <a:latin typeface="Calibri"/>
                <a:cs typeface="Calibri"/>
              </a:rPr>
              <a:t>penangkapan</a:t>
            </a:r>
            <a:r>
              <a:rPr sz="2800" dirty="0">
                <a:latin typeface="Calibri"/>
                <a:cs typeface="Calibri"/>
              </a:rPr>
              <a:t>	</a:t>
            </a:r>
            <a:r>
              <a:rPr sz="2800" spc="-20" dirty="0">
                <a:latin typeface="Calibri"/>
                <a:cs typeface="Calibri"/>
              </a:rPr>
              <a:t>atau</a:t>
            </a:r>
            <a:r>
              <a:rPr sz="2800" dirty="0">
                <a:latin typeface="Calibri"/>
                <a:cs typeface="Calibri"/>
              </a:rPr>
              <a:t>	</a:t>
            </a:r>
            <a:r>
              <a:rPr sz="2800" spc="-10" dirty="0">
                <a:latin typeface="Calibri"/>
                <a:cs typeface="Calibri"/>
              </a:rPr>
              <a:t>penahanan</a:t>
            </a:r>
            <a:r>
              <a:rPr sz="2800" dirty="0">
                <a:latin typeface="Calibri"/>
                <a:cs typeface="Calibri"/>
              </a:rPr>
              <a:t>	</a:t>
            </a:r>
            <a:r>
              <a:rPr sz="2800" spc="-10" dirty="0">
                <a:latin typeface="Calibri"/>
                <a:cs typeface="Calibri"/>
              </a:rPr>
              <a:t>tidak</a:t>
            </a:r>
            <a:r>
              <a:rPr sz="2800" dirty="0">
                <a:latin typeface="Calibri"/>
                <a:cs typeface="Calibri"/>
              </a:rPr>
              <a:t>	</a:t>
            </a:r>
            <a:r>
              <a:rPr sz="2800" spc="-25" dirty="0">
                <a:latin typeface="Calibri"/>
                <a:cs typeface="Calibri"/>
              </a:rPr>
              <a:t>sah</a:t>
            </a:r>
            <a:r>
              <a:rPr sz="2800" dirty="0">
                <a:latin typeface="Calibri"/>
                <a:cs typeface="Calibri"/>
              </a:rPr>
              <a:t>	</a:t>
            </a:r>
            <a:r>
              <a:rPr sz="2800" spc="-20" dirty="0">
                <a:latin typeface="Calibri"/>
                <a:cs typeface="Calibri"/>
              </a:rPr>
              <a:t>dalam</a:t>
            </a:r>
            <a:endParaRPr sz="2800">
              <a:latin typeface="Calibri"/>
              <a:cs typeface="Calibri"/>
            </a:endParaRPr>
          </a:p>
        </p:txBody>
      </p:sp>
      <p:sp>
        <p:nvSpPr>
          <p:cNvPr id="3" name="object 3"/>
          <p:cNvSpPr txBox="1"/>
          <p:nvPr/>
        </p:nvSpPr>
        <p:spPr>
          <a:xfrm>
            <a:off x="4277996" y="1364234"/>
            <a:ext cx="5859145" cy="452120"/>
          </a:xfrm>
          <a:prstGeom prst="rect">
            <a:avLst/>
          </a:prstGeom>
        </p:spPr>
        <p:txBody>
          <a:bodyPr vert="horz" wrap="square" lIns="0" tIns="12700" rIns="0" bIns="0" rtlCol="0">
            <a:spAutoFit/>
          </a:bodyPr>
          <a:lstStyle/>
          <a:p>
            <a:pPr marL="12700">
              <a:spcBef>
                <a:spcPts val="100"/>
              </a:spcBef>
              <a:tabLst>
                <a:tab pos="2204720" algn="l"/>
                <a:tab pos="3513454" algn="l"/>
                <a:tab pos="5134610" algn="l"/>
              </a:tabLst>
            </a:pPr>
            <a:r>
              <a:rPr sz="2800" spc="-10" dirty="0">
                <a:latin typeface="Calibri"/>
                <a:cs typeface="Calibri"/>
              </a:rPr>
              <a:t>dicantumkan</a:t>
            </a:r>
            <a:r>
              <a:rPr sz="2800" dirty="0">
                <a:latin typeface="Calibri"/>
                <a:cs typeface="Calibri"/>
              </a:rPr>
              <a:t>	</a:t>
            </a:r>
            <a:r>
              <a:rPr sz="2800" spc="-10" dirty="0">
                <a:latin typeface="Calibri"/>
                <a:cs typeface="Calibri"/>
              </a:rPr>
              <a:t>jumlah</a:t>
            </a:r>
            <a:r>
              <a:rPr sz="2800" dirty="0">
                <a:latin typeface="Calibri"/>
                <a:cs typeface="Calibri"/>
              </a:rPr>
              <a:t>	</a:t>
            </a:r>
            <a:r>
              <a:rPr sz="2800" spc="-10" dirty="0">
                <a:latin typeface="Calibri"/>
                <a:cs typeface="Calibri"/>
              </a:rPr>
              <a:t>besarnya</a:t>
            </a:r>
            <a:r>
              <a:rPr sz="2800" dirty="0">
                <a:latin typeface="Calibri"/>
                <a:cs typeface="Calibri"/>
              </a:rPr>
              <a:t>	</a:t>
            </a:r>
            <a:r>
              <a:rPr sz="2800" spc="-10" dirty="0">
                <a:latin typeface="Calibri"/>
                <a:cs typeface="Calibri"/>
              </a:rPr>
              <a:t>ganti</a:t>
            </a:r>
            <a:endParaRPr sz="2800">
              <a:latin typeface="Calibri"/>
              <a:cs typeface="Calibri"/>
            </a:endParaRPr>
          </a:p>
        </p:txBody>
      </p:sp>
      <p:sp>
        <p:nvSpPr>
          <p:cNvPr id="4" name="object 4"/>
          <p:cNvSpPr txBox="1"/>
          <p:nvPr/>
        </p:nvSpPr>
        <p:spPr>
          <a:xfrm>
            <a:off x="2784095" y="1364235"/>
            <a:ext cx="1268095" cy="879475"/>
          </a:xfrm>
          <a:prstGeom prst="rect">
            <a:avLst/>
          </a:prstGeom>
        </p:spPr>
        <p:txBody>
          <a:bodyPr vert="horz" wrap="square" lIns="0" tIns="12700" rIns="0" bIns="0" rtlCol="0">
            <a:spAutoFit/>
          </a:bodyPr>
          <a:lstStyle/>
          <a:p>
            <a:pPr marL="12700" marR="5080">
              <a:spcBef>
                <a:spcPts val="100"/>
              </a:spcBef>
            </a:pPr>
            <a:r>
              <a:rPr sz="2800" spc="-10" dirty="0">
                <a:latin typeface="Calibri"/>
                <a:cs typeface="Calibri"/>
              </a:rPr>
              <a:t>putusan </a:t>
            </a:r>
            <a:r>
              <a:rPr sz="2800" spc="-25" dirty="0">
                <a:latin typeface="Calibri"/>
                <a:cs typeface="Calibri"/>
              </a:rPr>
              <a:t>kerugian</a:t>
            </a:r>
            <a:endParaRPr sz="2800">
              <a:latin typeface="Calibri"/>
              <a:cs typeface="Calibri"/>
            </a:endParaRPr>
          </a:p>
        </p:txBody>
      </p:sp>
      <p:sp>
        <p:nvSpPr>
          <p:cNvPr id="5" name="object 5"/>
          <p:cNvSpPr txBox="1"/>
          <p:nvPr/>
        </p:nvSpPr>
        <p:spPr>
          <a:xfrm>
            <a:off x="4486529" y="1791334"/>
            <a:ext cx="3755390" cy="452120"/>
          </a:xfrm>
          <a:prstGeom prst="rect">
            <a:avLst/>
          </a:prstGeom>
        </p:spPr>
        <p:txBody>
          <a:bodyPr vert="horz" wrap="square" lIns="0" tIns="12700" rIns="0" bIns="0" rtlCol="0">
            <a:spAutoFit/>
          </a:bodyPr>
          <a:lstStyle/>
          <a:p>
            <a:pPr marL="12700">
              <a:spcBef>
                <a:spcPts val="100"/>
              </a:spcBef>
              <a:tabLst>
                <a:tab pos="1013460" algn="l"/>
                <a:tab pos="3061335" algn="l"/>
              </a:tabLst>
            </a:pPr>
            <a:r>
              <a:rPr sz="2800" spc="-25" dirty="0">
                <a:latin typeface="Calibri"/>
                <a:cs typeface="Calibri"/>
              </a:rPr>
              <a:t>dan</a:t>
            </a:r>
            <a:r>
              <a:rPr sz="2800" dirty="0">
                <a:latin typeface="Calibri"/>
                <a:cs typeface="Calibri"/>
              </a:rPr>
              <a:t>	</a:t>
            </a:r>
            <a:r>
              <a:rPr sz="2800" spc="-10" dirty="0">
                <a:latin typeface="Calibri"/>
                <a:cs typeface="Calibri"/>
              </a:rPr>
              <a:t>rehabilitasi</a:t>
            </a:r>
            <a:r>
              <a:rPr sz="2800" dirty="0">
                <a:latin typeface="Calibri"/>
                <a:cs typeface="Calibri"/>
              </a:rPr>
              <a:t>	</a:t>
            </a:r>
            <a:r>
              <a:rPr sz="2800" spc="-20" dirty="0">
                <a:latin typeface="Calibri"/>
                <a:cs typeface="Calibri"/>
              </a:rPr>
              <a:t>yang</a:t>
            </a:r>
            <a:endParaRPr sz="2800">
              <a:latin typeface="Calibri"/>
              <a:cs typeface="Calibri"/>
            </a:endParaRPr>
          </a:p>
        </p:txBody>
      </p:sp>
      <p:sp>
        <p:nvSpPr>
          <p:cNvPr id="6" name="object 6"/>
          <p:cNvSpPr txBox="1"/>
          <p:nvPr/>
        </p:nvSpPr>
        <p:spPr>
          <a:xfrm>
            <a:off x="4783836" y="2217738"/>
            <a:ext cx="3070225" cy="452755"/>
          </a:xfrm>
          <a:prstGeom prst="rect">
            <a:avLst/>
          </a:prstGeom>
        </p:spPr>
        <p:txBody>
          <a:bodyPr vert="horz" wrap="square" lIns="0" tIns="12700" rIns="0" bIns="0" rtlCol="0">
            <a:spAutoFit/>
          </a:bodyPr>
          <a:lstStyle/>
          <a:p>
            <a:pPr marL="12700">
              <a:spcBef>
                <a:spcPts val="100"/>
              </a:spcBef>
              <a:tabLst>
                <a:tab pos="1361440" algn="l"/>
                <a:tab pos="2258060" algn="l"/>
              </a:tabLst>
            </a:pPr>
            <a:r>
              <a:rPr sz="2800" spc="-10" dirty="0">
                <a:latin typeface="Calibri"/>
                <a:cs typeface="Calibri"/>
              </a:rPr>
              <a:t>dalam</a:t>
            </a:r>
            <a:r>
              <a:rPr sz="2800" dirty="0">
                <a:latin typeface="Calibri"/>
                <a:cs typeface="Calibri"/>
              </a:rPr>
              <a:t>	</a:t>
            </a:r>
            <a:r>
              <a:rPr sz="2800" spc="-25" dirty="0">
                <a:latin typeface="Calibri"/>
                <a:cs typeface="Calibri"/>
              </a:rPr>
              <a:t>hal</a:t>
            </a:r>
            <a:r>
              <a:rPr sz="2800" dirty="0">
                <a:latin typeface="Calibri"/>
                <a:cs typeface="Calibri"/>
              </a:rPr>
              <a:t>	</a:t>
            </a:r>
            <a:r>
              <a:rPr sz="2800" spc="-20" dirty="0">
                <a:latin typeface="Calibri"/>
                <a:cs typeface="Calibri"/>
              </a:rPr>
              <a:t>suatu</a:t>
            </a:r>
            <a:endParaRPr sz="2800">
              <a:latin typeface="Calibri"/>
              <a:cs typeface="Calibri"/>
            </a:endParaRPr>
          </a:p>
        </p:txBody>
      </p:sp>
      <p:sp>
        <p:nvSpPr>
          <p:cNvPr id="7" name="object 7"/>
          <p:cNvSpPr txBox="1"/>
          <p:nvPr/>
        </p:nvSpPr>
        <p:spPr>
          <a:xfrm>
            <a:off x="8287384" y="1791335"/>
            <a:ext cx="1851660" cy="879475"/>
          </a:xfrm>
          <a:prstGeom prst="rect">
            <a:avLst/>
          </a:prstGeom>
        </p:spPr>
        <p:txBody>
          <a:bodyPr vert="horz" wrap="square" lIns="0" tIns="12700" rIns="0" bIns="0" rtlCol="0">
            <a:spAutoFit/>
          </a:bodyPr>
          <a:lstStyle/>
          <a:p>
            <a:pPr marL="12700" marR="5080" indent="386080">
              <a:spcBef>
                <a:spcPts val="100"/>
              </a:spcBef>
            </a:pPr>
            <a:r>
              <a:rPr sz="2800" spc="-10" dirty="0">
                <a:latin typeface="Calibri"/>
                <a:cs typeface="Calibri"/>
              </a:rPr>
              <a:t>diberikan, penghentian</a:t>
            </a:r>
            <a:endParaRPr sz="2800">
              <a:latin typeface="Calibri"/>
              <a:cs typeface="Calibri"/>
            </a:endParaRPr>
          </a:p>
        </p:txBody>
      </p:sp>
      <p:sp>
        <p:nvSpPr>
          <p:cNvPr id="8" name="object 8"/>
          <p:cNvSpPr txBox="1"/>
          <p:nvPr/>
        </p:nvSpPr>
        <p:spPr>
          <a:xfrm>
            <a:off x="2784095" y="2217737"/>
            <a:ext cx="2513965" cy="880110"/>
          </a:xfrm>
          <a:prstGeom prst="rect">
            <a:avLst/>
          </a:prstGeom>
        </p:spPr>
        <p:txBody>
          <a:bodyPr vert="horz" wrap="square" lIns="0" tIns="12700" rIns="0" bIns="0" rtlCol="0">
            <a:spAutoFit/>
          </a:bodyPr>
          <a:lstStyle/>
          <a:p>
            <a:pPr marL="12700" marR="5080">
              <a:spcBef>
                <a:spcPts val="100"/>
              </a:spcBef>
              <a:tabLst>
                <a:tab pos="1864995" algn="l"/>
              </a:tabLst>
            </a:pPr>
            <a:r>
              <a:rPr sz="2800" spc="-10" dirty="0">
                <a:latin typeface="Calibri"/>
                <a:cs typeface="Calibri"/>
              </a:rPr>
              <a:t>sedangkan penyidikan</a:t>
            </a:r>
            <a:r>
              <a:rPr sz="2800" dirty="0">
                <a:latin typeface="Calibri"/>
                <a:cs typeface="Calibri"/>
              </a:rPr>
              <a:t>	</a:t>
            </a:r>
            <a:r>
              <a:rPr sz="2800" spc="-35" dirty="0">
                <a:latin typeface="Calibri"/>
                <a:cs typeface="Calibri"/>
              </a:rPr>
              <a:t>atau</a:t>
            </a:r>
            <a:endParaRPr sz="2800">
              <a:latin typeface="Calibri"/>
              <a:cs typeface="Calibri"/>
            </a:endParaRPr>
          </a:p>
        </p:txBody>
      </p:sp>
      <p:sp>
        <p:nvSpPr>
          <p:cNvPr id="9" name="object 9"/>
          <p:cNvSpPr txBox="1"/>
          <p:nvPr/>
        </p:nvSpPr>
        <p:spPr>
          <a:xfrm>
            <a:off x="5553709" y="2645155"/>
            <a:ext cx="4579620" cy="452120"/>
          </a:xfrm>
          <a:prstGeom prst="rect">
            <a:avLst/>
          </a:prstGeom>
        </p:spPr>
        <p:txBody>
          <a:bodyPr vert="horz" wrap="square" lIns="0" tIns="12700" rIns="0" bIns="0" rtlCol="0">
            <a:spAutoFit/>
          </a:bodyPr>
          <a:lstStyle/>
          <a:p>
            <a:pPr marL="12700">
              <a:spcBef>
                <a:spcPts val="100"/>
              </a:spcBef>
              <a:tabLst>
                <a:tab pos="1996439" algn="l"/>
                <a:tab pos="3244215" algn="l"/>
                <a:tab pos="4023995" algn="l"/>
              </a:tabLst>
            </a:pPr>
            <a:r>
              <a:rPr sz="2800" spc="-10" dirty="0">
                <a:latin typeface="Calibri"/>
                <a:cs typeface="Calibri"/>
              </a:rPr>
              <a:t>penuntutan</a:t>
            </a:r>
            <a:r>
              <a:rPr sz="2800" dirty="0">
                <a:latin typeface="Calibri"/>
                <a:cs typeface="Calibri"/>
              </a:rPr>
              <a:t>	</a:t>
            </a:r>
            <a:r>
              <a:rPr sz="2800" spc="-10" dirty="0">
                <a:latin typeface="Calibri"/>
                <a:cs typeface="Calibri"/>
              </a:rPr>
              <a:t>adalah</a:t>
            </a:r>
            <a:r>
              <a:rPr sz="2800" dirty="0">
                <a:latin typeface="Calibri"/>
                <a:cs typeface="Calibri"/>
              </a:rPr>
              <a:t>	</a:t>
            </a:r>
            <a:r>
              <a:rPr sz="2800" spc="-25" dirty="0">
                <a:latin typeface="Calibri"/>
                <a:cs typeface="Calibri"/>
              </a:rPr>
              <a:t>sah</a:t>
            </a:r>
            <a:r>
              <a:rPr sz="2800" dirty="0">
                <a:latin typeface="Calibri"/>
                <a:cs typeface="Calibri"/>
              </a:rPr>
              <a:t>	</a:t>
            </a:r>
            <a:r>
              <a:rPr sz="2800" spc="-25" dirty="0">
                <a:latin typeface="Calibri"/>
                <a:cs typeface="Calibri"/>
              </a:rPr>
              <a:t>dan</a:t>
            </a:r>
            <a:endParaRPr sz="2800">
              <a:latin typeface="Calibri"/>
              <a:cs typeface="Calibri"/>
            </a:endParaRPr>
          </a:p>
        </p:txBody>
      </p:sp>
      <p:sp>
        <p:nvSpPr>
          <p:cNvPr id="10" name="object 10"/>
          <p:cNvSpPr txBox="1"/>
          <p:nvPr/>
        </p:nvSpPr>
        <p:spPr>
          <a:xfrm>
            <a:off x="2784095" y="3071431"/>
            <a:ext cx="7350125" cy="880110"/>
          </a:xfrm>
          <a:prstGeom prst="rect">
            <a:avLst/>
          </a:prstGeom>
        </p:spPr>
        <p:txBody>
          <a:bodyPr vert="horz" wrap="square" lIns="0" tIns="12700" rIns="0" bIns="0" rtlCol="0">
            <a:spAutoFit/>
          </a:bodyPr>
          <a:lstStyle/>
          <a:p>
            <a:pPr marL="12700" marR="5080">
              <a:spcBef>
                <a:spcPts val="100"/>
              </a:spcBef>
              <a:tabLst>
                <a:tab pos="2070100" algn="l"/>
                <a:tab pos="2936875" algn="l"/>
                <a:tab pos="4186554" algn="l"/>
                <a:tab pos="5114290" algn="l"/>
                <a:tab pos="6158230" algn="l"/>
              </a:tabLst>
            </a:pPr>
            <a:r>
              <a:rPr sz="2800" spc="-10" dirty="0">
                <a:latin typeface="Calibri"/>
                <a:cs typeface="Calibri"/>
              </a:rPr>
              <a:t>tersangkanya</a:t>
            </a:r>
            <a:r>
              <a:rPr sz="2800" dirty="0">
                <a:latin typeface="Calibri"/>
                <a:cs typeface="Calibri"/>
              </a:rPr>
              <a:t>	</a:t>
            </a:r>
            <a:r>
              <a:rPr sz="2800" spc="-20" dirty="0">
                <a:latin typeface="Calibri"/>
                <a:cs typeface="Calibri"/>
              </a:rPr>
              <a:t>tidak</a:t>
            </a:r>
            <a:r>
              <a:rPr sz="2800" dirty="0">
                <a:latin typeface="Calibri"/>
                <a:cs typeface="Calibri"/>
              </a:rPr>
              <a:t>	</a:t>
            </a:r>
            <a:r>
              <a:rPr sz="2800" spc="-10" dirty="0">
                <a:latin typeface="Calibri"/>
                <a:cs typeface="Calibri"/>
              </a:rPr>
              <a:t>ditahan</a:t>
            </a:r>
            <a:r>
              <a:rPr sz="2800" dirty="0">
                <a:latin typeface="Calibri"/>
                <a:cs typeface="Calibri"/>
              </a:rPr>
              <a:t>	</a:t>
            </a:r>
            <a:r>
              <a:rPr sz="2800" spc="-20" dirty="0">
                <a:latin typeface="Calibri"/>
                <a:cs typeface="Calibri"/>
              </a:rPr>
              <a:t>maka</a:t>
            </a:r>
            <a:r>
              <a:rPr sz="2800" dirty="0">
                <a:latin typeface="Calibri"/>
                <a:cs typeface="Calibri"/>
              </a:rPr>
              <a:t>	</a:t>
            </a:r>
            <a:r>
              <a:rPr sz="2800" spc="-10" dirty="0">
                <a:latin typeface="Calibri"/>
                <a:cs typeface="Calibri"/>
              </a:rPr>
              <a:t>dalam</a:t>
            </a:r>
            <a:r>
              <a:rPr sz="2800" dirty="0">
                <a:latin typeface="Calibri"/>
                <a:cs typeface="Calibri"/>
              </a:rPr>
              <a:t>	</a:t>
            </a:r>
            <a:r>
              <a:rPr sz="2800" spc="-10" dirty="0">
                <a:latin typeface="Calibri"/>
                <a:cs typeface="Calibri"/>
              </a:rPr>
              <a:t>putusan dicantumkan</a:t>
            </a:r>
            <a:r>
              <a:rPr sz="2800" spc="-125" dirty="0">
                <a:latin typeface="Calibri"/>
                <a:cs typeface="Calibri"/>
              </a:rPr>
              <a:t> </a:t>
            </a:r>
            <a:r>
              <a:rPr sz="2800" spc="-10" dirty="0">
                <a:latin typeface="Calibri"/>
                <a:cs typeface="Calibri"/>
              </a:rPr>
              <a:t>rehabilitasinya</a:t>
            </a:r>
            <a:endParaRPr sz="2800">
              <a:latin typeface="Calibri"/>
              <a:cs typeface="Calibri"/>
            </a:endParaRPr>
          </a:p>
        </p:txBody>
      </p:sp>
      <p:sp>
        <p:nvSpPr>
          <p:cNvPr id="11" name="object 11"/>
          <p:cNvSpPr txBox="1"/>
          <p:nvPr/>
        </p:nvSpPr>
        <p:spPr>
          <a:xfrm>
            <a:off x="2441257" y="4011613"/>
            <a:ext cx="1954530" cy="452755"/>
          </a:xfrm>
          <a:prstGeom prst="rect">
            <a:avLst/>
          </a:prstGeom>
        </p:spPr>
        <p:txBody>
          <a:bodyPr vert="horz" wrap="square" lIns="0" tIns="12700" rIns="0" bIns="0" rtlCol="0">
            <a:spAutoFit/>
          </a:bodyPr>
          <a:lstStyle/>
          <a:p>
            <a:pPr marL="354965" indent="-342265">
              <a:spcBef>
                <a:spcPts val="100"/>
              </a:spcBef>
              <a:buFont typeface="Wingdings"/>
              <a:buChar char=""/>
              <a:tabLst>
                <a:tab pos="354965" algn="l"/>
                <a:tab pos="1501140" algn="l"/>
              </a:tabLst>
            </a:pPr>
            <a:r>
              <a:rPr sz="2800" spc="-10" dirty="0">
                <a:latin typeface="Calibri"/>
                <a:cs typeface="Calibri"/>
              </a:rPr>
              <a:t>Dalam</a:t>
            </a:r>
            <a:r>
              <a:rPr sz="2800" dirty="0">
                <a:latin typeface="Calibri"/>
                <a:cs typeface="Calibri"/>
              </a:rPr>
              <a:t>	</a:t>
            </a:r>
            <a:r>
              <a:rPr sz="2800" spc="-25" dirty="0">
                <a:latin typeface="Calibri"/>
                <a:cs typeface="Calibri"/>
              </a:rPr>
              <a:t>hal</a:t>
            </a:r>
            <a:endParaRPr sz="2800">
              <a:latin typeface="Calibri"/>
              <a:cs typeface="Calibri"/>
            </a:endParaRPr>
          </a:p>
        </p:txBody>
      </p:sp>
      <p:sp>
        <p:nvSpPr>
          <p:cNvPr id="12" name="object 12"/>
          <p:cNvSpPr txBox="1"/>
          <p:nvPr/>
        </p:nvSpPr>
        <p:spPr>
          <a:xfrm>
            <a:off x="4590795" y="4011612"/>
            <a:ext cx="5546090" cy="880110"/>
          </a:xfrm>
          <a:prstGeom prst="rect">
            <a:avLst/>
          </a:prstGeom>
        </p:spPr>
        <p:txBody>
          <a:bodyPr vert="horz" wrap="square" lIns="0" tIns="12700" rIns="0" bIns="0" rtlCol="0">
            <a:spAutoFit/>
          </a:bodyPr>
          <a:lstStyle/>
          <a:p>
            <a:pPr marL="344805" marR="5080" indent="-332740">
              <a:spcBef>
                <a:spcPts val="100"/>
              </a:spcBef>
              <a:tabLst>
                <a:tab pos="1412240" algn="l"/>
                <a:tab pos="3439795" algn="l"/>
                <a:tab pos="4623435" algn="l"/>
              </a:tabLst>
            </a:pPr>
            <a:r>
              <a:rPr sz="2800" spc="-10" dirty="0">
                <a:latin typeface="Calibri"/>
                <a:cs typeface="Calibri"/>
              </a:rPr>
              <a:t>putusan</a:t>
            </a:r>
            <a:r>
              <a:rPr sz="2800" dirty="0">
                <a:latin typeface="Calibri"/>
                <a:cs typeface="Calibri"/>
              </a:rPr>
              <a:t>	</a:t>
            </a:r>
            <a:r>
              <a:rPr sz="2800" spc="-10" dirty="0">
                <a:latin typeface="Calibri"/>
                <a:cs typeface="Calibri"/>
              </a:rPr>
              <a:t>menetapkan</a:t>
            </a:r>
            <a:r>
              <a:rPr sz="2800" dirty="0">
                <a:latin typeface="Calibri"/>
                <a:cs typeface="Calibri"/>
              </a:rPr>
              <a:t>	</a:t>
            </a:r>
            <a:r>
              <a:rPr sz="2800" spc="-10" dirty="0">
                <a:latin typeface="Calibri"/>
                <a:cs typeface="Calibri"/>
              </a:rPr>
              <a:t>bahwa</a:t>
            </a:r>
            <a:r>
              <a:rPr sz="2800" dirty="0">
                <a:latin typeface="Calibri"/>
                <a:cs typeface="Calibri"/>
              </a:rPr>
              <a:t>	</a:t>
            </a:r>
            <a:r>
              <a:rPr sz="2800" spc="-10" dirty="0">
                <a:latin typeface="Calibri"/>
                <a:cs typeface="Calibri"/>
              </a:rPr>
              <a:t>benda </a:t>
            </a:r>
            <a:r>
              <a:rPr sz="2800" spc="-25" dirty="0">
                <a:latin typeface="Calibri"/>
                <a:cs typeface="Calibri"/>
              </a:rPr>
              <a:t>ada</a:t>
            </a:r>
            <a:endParaRPr sz="2800">
              <a:latin typeface="Calibri"/>
              <a:cs typeface="Calibri"/>
            </a:endParaRPr>
          </a:p>
        </p:txBody>
      </p:sp>
      <p:sp>
        <p:nvSpPr>
          <p:cNvPr id="13" name="object 13"/>
          <p:cNvSpPr txBox="1"/>
          <p:nvPr/>
        </p:nvSpPr>
        <p:spPr>
          <a:xfrm>
            <a:off x="5792471" y="4439030"/>
            <a:ext cx="705485" cy="452120"/>
          </a:xfrm>
          <a:prstGeom prst="rect">
            <a:avLst/>
          </a:prstGeom>
        </p:spPr>
        <p:txBody>
          <a:bodyPr vert="horz" wrap="square" lIns="0" tIns="12700" rIns="0" bIns="0" rtlCol="0">
            <a:spAutoFit/>
          </a:bodyPr>
          <a:lstStyle/>
          <a:p>
            <a:pPr marL="12700">
              <a:spcBef>
                <a:spcPts val="100"/>
              </a:spcBef>
            </a:pPr>
            <a:r>
              <a:rPr sz="2800" spc="-20" dirty="0">
                <a:latin typeface="Calibri"/>
                <a:cs typeface="Calibri"/>
              </a:rPr>
              <a:t>yang</a:t>
            </a:r>
            <a:endParaRPr sz="2800">
              <a:latin typeface="Calibri"/>
              <a:cs typeface="Calibri"/>
            </a:endParaRPr>
          </a:p>
        </p:txBody>
      </p:sp>
      <p:sp>
        <p:nvSpPr>
          <p:cNvPr id="14" name="object 14"/>
          <p:cNvSpPr txBox="1"/>
          <p:nvPr/>
        </p:nvSpPr>
        <p:spPr>
          <a:xfrm>
            <a:off x="6813804" y="4439030"/>
            <a:ext cx="743585" cy="452120"/>
          </a:xfrm>
          <a:prstGeom prst="rect">
            <a:avLst/>
          </a:prstGeom>
        </p:spPr>
        <p:txBody>
          <a:bodyPr vert="horz" wrap="square" lIns="0" tIns="12700" rIns="0" bIns="0" rtlCol="0">
            <a:spAutoFit/>
          </a:bodyPr>
          <a:lstStyle/>
          <a:p>
            <a:pPr marL="12700">
              <a:spcBef>
                <a:spcPts val="100"/>
              </a:spcBef>
            </a:pPr>
            <a:r>
              <a:rPr sz="2800" spc="-10" dirty="0">
                <a:latin typeface="Calibri"/>
                <a:cs typeface="Calibri"/>
              </a:rPr>
              <a:t>tidak</a:t>
            </a:r>
            <a:endParaRPr sz="2800">
              <a:latin typeface="Calibri"/>
              <a:cs typeface="Calibri"/>
            </a:endParaRPr>
          </a:p>
        </p:txBody>
      </p:sp>
      <p:sp>
        <p:nvSpPr>
          <p:cNvPr id="15" name="object 15"/>
          <p:cNvSpPr txBox="1"/>
          <p:nvPr/>
        </p:nvSpPr>
        <p:spPr>
          <a:xfrm>
            <a:off x="7873366" y="4439030"/>
            <a:ext cx="1384935" cy="452120"/>
          </a:xfrm>
          <a:prstGeom prst="rect">
            <a:avLst/>
          </a:prstGeom>
        </p:spPr>
        <p:txBody>
          <a:bodyPr vert="horz" wrap="square" lIns="0" tIns="12700" rIns="0" bIns="0" rtlCol="0">
            <a:spAutoFit/>
          </a:bodyPr>
          <a:lstStyle/>
          <a:p>
            <a:pPr marL="12700">
              <a:spcBef>
                <a:spcPts val="100"/>
              </a:spcBef>
            </a:pPr>
            <a:r>
              <a:rPr sz="2800" spc="-10" dirty="0">
                <a:latin typeface="Calibri"/>
                <a:cs typeface="Calibri"/>
              </a:rPr>
              <a:t>termasuk</a:t>
            </a:r>
            <a:endParaRPr sz="2800">
              <a:latin typeface="Calibri"/>
              <a:cs typeface="Calibri"/>
            </a:endParaRPr>
          </a:p>
        </p:txBody>
      </p:sp>
      <p:sp>
        <p:nvSpPr>
          <p:cNvPr id="16" name="object 16"/>
          <p:cNvSpPr txBox="1"/>
          <p:nvPr/>
        </p:nvSpPr>
        <p:spPr>
          <a:xfrm>
            <a:off x="9575545" y="4439030"/>
            <a:ext cx="561340" cy="452120"/>
          </a:xfrm>
          <a:prstGeom prst="rect">
            <a:avLst/>
          </a:prstGeom>
        </p:spPr>
        <p:txBody>
          <a:bodyPr vert="horz" wrap="square" lIns="0" tIns="12700" rIns="0" bIns="0" rtlCol="0">
            <a:spAutoFit/>
          </a:bodyPr>
          <a:lstStyle/>
          <a:p>
            <a:pPr marL="12700">
              <a:spcBef>
                <a:spcPts val="100"/>
              </a:spcBef>
            </a:pPr>
            <a:r>
              <a:rPr sz="2800" spc="-20" dirty="0">
                <a:latin typeface="Calibri"/>
                <a:cs typeface="Calibri"/>
              </a:rPr>
              <a:t>alat</a:t>
            </a:r>
            <a:endParaRPr sz="2800">
              <a:latin typeface="Calibri"/>
              <a:cs typeface="Calibri"/>
            </a:endParaRPr>
          </a:p>
        </p:txBody>
      </p:sp>
      <p:sp>
        <p:nvSpPr>
          <p:cNvPr id="17" name="object 17"/>
          <p:cNvSpPr txBox="1"/>
          <p:nvPr/>
        </p:nvSpPr>
        <p:spPr>
          <a:xfrm>
            <a:off x="2784094" y="4439031"/>
            <a:ext cx="1821180" cy="879475"/>
          </a:xfrm>
          <a:prstGeom prst="rect">
            <a:avLst/>
          </a:prstGeom>
        </p:spPr>
        <p:txBody>
          <a:bodyPr vert="horz" wrap="square" lIns="0" tIns="12700" rIns="0" bIns="0" rtlCol="0">
            <a:spAutoFit/>
          </a:bodyPr>
          <a:lstStyle/>
          <a:p>
            <a:pPr marL="12700" marR="5080">
              <a:spcBef>
                <a:spcPts val="100"/>
              </a:spcBef>
              <a:tabLst>
                <a:tab pos="1036319" algn="l"/>
              </a:tabLst>
            </a:pPr>
            <a:r>
              <a:rPr sz="2800" spc="-20" dirty="0">
                <a:latin typeface="Calibri"/>
                <a:cs typeface="Calibri"/>
              </a:rPr>
              <a:t>yang</a:t>
            </a:r>
            <a:r>
              <a:rPr sz="2800" dirty="0">
                <a:latin typeface="Calibri"/>
                <a:cs typeface="Calibri"/>
              </a:rPr>
              <a:t>	</a:t>
            </a:r>
            <a:r>
              <a:rPr sz="2800" spc="-20" dirty="0">
                <a:latin typeface="Calibri"/>
                <a:cs typeface="Calibri"/>
              </a:rPr>
              <a:t>disita </a:t>
            </a:r>
            <a:r>
              <a:rPr sz="2800" spc="-10" dirty="0">
                <a:latin typeface="Calibri"/>
                <a:cs typeface="Calibri"/>
              </a:rPr>
              <a:t>pembuktian</a:t>
            </a:r>
            <a:endParaRPr sz="2800">
              <a:latin typeface="Calibri"/>
              <a:cs typeface="Calibri"/>
            </a:endParaRPr>
          </a:p>
        </p:txBody>
      </p:sp>
      <p:sp>
        <p:nvSpPr>
          <p:cNvPr id="18" name="object 18"/>
          <p:cNvSpPr txBox="1"/>
          <p:nvPr/>
        </p:nvSpPr>
        <p:spPr>
          <a:xfrm>
            <a:off x="4740530" y="4865434"/>
            <a:ext cx="5394325" cy="452755"/>
          </a:xfrm>
          <a:prstGeom prst="rect">
            <a:avLst/>
          </a:prstGeom>
        </p:spPr>
        <p:txBody>
          <a:bodyPr vert="horz" wrap="square" lIns="0" tIns="12700" rIns="0" bIns="0" rtlCol="0">
            <a:spAutoFit/>
          </a:bodyPr>
          <a:lstStyle/>
          <a:p>
            <a:pPr marL="12700">
              <a:spcBef>
                <a:spcPts val="100"/>
              </a:spcBef>
              <a:tabLst>
                <a:tab pos="1008380" algn="l"/>
                <a:tab pos="2115820" algn="l"/>
                <a:tab pos="3508375" algn="l"/>
              </a:tabLst>
            </a:pPr>
            <a:r>
              <a:rPr sz="2800" spc="-20" dirty="0">
                <a:latin typeface="Calibri"/>
                <a:cs typeface="Calibri"/>
              </a:rPr>
              <a:t>maka</a:t>
            </a:r>
            <a:r>
              <a:rPr sz="2800" dirty="0">
                <a:latin typeface="Calibri"/>
                <a:cs typeface="Calibri"/>
              </a:rPr>
              <a:t>	</a:t>
            </a:r>
            <a:r>
              <a:rPr sz="2800" spc="-10" dirty="0">
                <a:latin typeface="Calibri"/>
                <a:cs typeface="Calibri"/>
              </a:rPr>
              <a:t>dalam</a:t>
            </a:r>
            <a:r>
              <a:rPr sz="2800" dirty="0">
                <a:latin typeface="Calibri"/>
                <a:cs typeface="Calibri"/>
              </a:rPr>
              <a:t>	</a:t>
            </a:r>
            <a:r>
              <a:rPr sz="2800" spc="-10" dirty="0">
                <a:latin typeface="Calibri"/>
                <a:cs typeface="Calibri"/>
              </a:rPr>
              <a:t>putusan</a:t>
            </a:r>
            <a:r>
              <a:rPr sz="2800" dirty="0">
                <a:latin typeface="Calibri"/>
                <a:cs typeface="Calibri"/>
              </a:rPr>
              <a:t>	</a:t>
            </a:r>
            <a:r>
              <a:rPr sz="2800" spc="-10" dirty="0">
                <a:latin typeface="Calibri"/>
                <a:cs typeface="Calibri"/>
              </a:rPr>
              <a:t>dicantumkan</a:t>
            </a:r>
            <a:endParaRPr sz="2800">
              <a:latin typeface="Calibri"/>
              <a:cs typeface="Calibri"/>
            </a:endParaRPr>
          </a:p>
        </p:txBody>
      </p:sp>
      <p:sp>
        <p:nvSpPr>
          <p:cNvPr id="19" name="object 19"/>
          <p:cNvSpPr txBox="1"/>
          <p:nvPr/>
        </p:nvSpPr>
        <p:spPr>
          <a:xfrm>
            <a:off x="2784094" y="5292726"/>
            <a:ext cx="7347584" cy="879475"/>
          </a:xfrm>
          <a:prstGeom prst="rect">
            <a:avLst/>
          </a:prstGeom>
        </p:spPr>
        <p:txBody>
          <a:bodyPr vert="horz" wrap="square" lIns="0" tIns="12700" rIns="0" bIns="0" rtlCol="0">
            <a:spAutoFit/>
          </a:bodyPr>
          <a:lstStyle/>
          <a:p>
            <a:pPr marL="12700" marR="5080">
              <a:spcBef>
                <a:spcPts val="100"/>
              </a:spcBef>
            </a:pPr>
            <a:r>
              <a:rPr sz="2800" dirty="0">
                <a:latin typeface="Calibri"/>
                <a:cs typeface="Calibri"/>
              </a:rPr>
              <a:t>bahwa</a:t>
            </a:r>
            <a:r>
              <a:rPr sz="2800" spc="185" dirty="0">
                <a:latin typeface="Calibri"/>
                <a:cs typeface="Calibri"/>
              </a:rPr>
              <a:t> </a:t>
            </a:r>
            <a:r>
              <a:rPr sz="2800" dirty="0">
                <a:latin typeface="Calibri"/>
                <a:cs typeface="Calibri"/>
              </a:rPr>
              <a:t>benda</a:t>
            </a:r>
            <a:r>
              <a:rPr sz="2800" spc="185" dirty="0">
                <a:latin typeface="Calibri"/>
                <a:cs typeface="Calibri"/>
              </a:rPr>
              <a:t> </a:t>
            </a:r>
            <a:r>
              <a:rPr sz="2800" dirty="0">
                <a:latin typeface="Calibri"/>
                <a:cs typeface="Calibri"/>
              </a:rPr>
              <a:t>tersebut</a:t>
            </a:r>
            <a:r>
              <a:rPr sz="2800" spc="195" dirty="0">
                <a:latin typeface="Calibri"/>
                <a:cs typeface="Calibri"/>
              </a:rPr>
              <a:t> </a:t>
            </a:r>
            <a:r>
              <a:rPr sz="2800" dirty="0">
                <a:latin typeface="Calibri"/>
                <a:cs typeface="Calibri"/>
              </a:rPr>
              <a:t>harus</a:t>
            </a:r>
            <a:r>
              <a:rPr sz="2800" spc="195" dirty="0">
                <a:latin typeface="Calibri"/>
                <a:cs typeface="Calibri"/>
              </a:rPr>
              <a:t> </a:t>
            </a:r>
            <a:r>
              <a:rPr sz="2800" dirty="0">
                <a:latin typeface="Calibri"/>
                <a:cs typeface="Calibri"/>
              </a:rPr>
              <a:t>segera</a:t>
            </a:r>
            <a:r>
              <a:rPr sz="2800" spc="185" dirty="0">
                <a:latin typeface="Calibri"/>
                <a:cs typeface="Calibri"/>
              </a:rPr>
              <a:t> </a:t>
            </a:r>
            <a:r>
              <a:rPr sz="2800" spc="-10" dirty="0">
                <a:latin typeface="Calibri"/>
                <a:cs typeface="Calibri"/>
              </a:rPr>
              <a:t>dikembalikan </a:t>
            </a:r>
            <a:r>
              <a:rPr sz="2800" dirty="0">
                <a:latin typeface="Calibri"/>
                <a:cs typeface="Calibri"/>
              </a:rPr>
              <a:t>kepada</a:t>
            </a:r>
            <a:r>
              <a:rPr sz="2800" spc="-45" dirty="0">
                <a:latin typeface="Calibri"/>
                <a:cs typeface="Calibri"/>
              </a:rPr>
              <a:t> </a:t>
            </a:r>
            <a:r>
              <a:rPr sz="2800" spc="-10" dirty="0">
                <a:latin typeface="Calibri"/>
                <a:cs typeface="Calibri"/>
              </a:rPr>
              <a:t>tersangka</a:t>
            </a:r>
            <a:r>
              <a:rPr sz="2800" spc="-90" dirty="0">
                <a:latin typeface="Calibri"/>
                <a:cs typeface="Calibri"/>
              </a:rPr>
              <a:t> </a:t>
            </a:r>
            <a:r>
              <a:rPr sz="2800" dirty="0">
                <a:latin typeface="Calibri"/>
                <a:cs typeface="Calibri"/>
              </a:rPr>
              <a:t>atau</a:t>
            </a:r>
            <a:r>
              <a:rPr sz="2800" spc="-50" dirty="0">
                <a:latin typeface="Calibri"/>
                <a:cs typeface="Calibri"/>
              </a:rPr>
              <a:t> </a:t>
            </a:r>
            <a:r>
              <a:rPr sz="2800" dirty="0">
                <a:latin typeface="Calibri"/>
                <a:cs typeface="Calibri"/>
              </a:rPr>
              <a:t>dari</a:t>
            </a:r>
            <a:r>
              <a:rPr sz="2800" spc="-35" dirty="0">
                <a:latin typeface="Calibri"/>
                <a:cs typeface="Calibri"/>
              </a:rPr>
              <a:t> </a:t>
            </a:r>
            <a:r>
              <a:rPr sz="2800" dirty="0">
                <a:latin typeface="Calibri"/>
                <a:cs typeface="Calibri"/>
              </a:rPr>
              <a:t>siapa</a:t>
            </a:r>
            <a:r>
              <a:rPr sz="2800" spc="-50" dirty="0">
                <a:latin typeface="Calibri"/>
                <a:cs typeface="Calibri"/>
              </a:rPr>
              <a:t> </a:t>
            </a:r>
            <a:r>
              <a:rPr sz="2800" dirty="0">
                <a:latin typeface="Calibri"/>
                <a:cs typeface="Calibri"/>
              </a:rPr>
              <a:t>benda</a:t>
            </a:r>
            <a:r>
              <a:rPr sz="2800" spc="-70" dirty="0">
                <a:latin typeface="Calibri"/>
                <a:cs typeface="Calibri"/>
              </a:rPr>
              <a:t> </a:t>
            </a:r>
            <a:r>
              <a:rPr sz="2800" dirty="0">
                <a:latin typeface="Calibri"/>
                <a:cs typeface="Calibri"/>
              </a:rPr>
              <a:t>itu</a:t>
            </a:r>
            <a:r>
              <a:rPr sz="2800" spc="-30" dirty="0">
                <a:latin typeface="Calibri"/>
                <a:cs typeface="Calibri"/>
              </a:rPr>
              <a:t> </a:t>
            </a:r>
            <a:r>
              <a:rPr sz="2800" spc="-10" dirty="0">
                <a:latin typeface="Calibri"/>
                <a:cs typeface="Calibri"/>
              </a:rPr>
              <a:t>disita</a:t>
            </a:r>
            <a:endParaRPr sz="2800">
              <a:latin typeface="Calibri"/>
              <a:cs typeface="Calibri"/>
            </a:endParaRPr>
          </a:p>
        </p:txBody>
      </p:sp>
    </p:spTree>
    <p:extLst>
      <p:ext uri="{BB962C8B-B14F-4D97-AF65-F5344CB8AC3E}">
        <p14:creationId xmlns:p14="http://schemas.microsoft.com/office/powerpoint/2010/main" val="15308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C40755A0-9BB3-5D43-A51F-086EE80A3306}"/>
              </a:ext>
            </a:extLst>
          </p:cNvPr>
          <p:cNvSpPr>
            <a:spLocks noGrp="1"/>
          </p:cNvSpPr>
          <p:nvPr>
            <p:ph type="dt" sz="half" idx="10"/>
          </p:nvPr>
        </p:nvSpPr>
        <p:spPr/>
        <p:txBody>
          <a:bodyPr/>
          <a:lstStyle/>
          <a:p>
            <a:fld id="{F05F62DD-937C-B649-A087-4C331A485E85}" type="datetime1">
              <a:rPr lang="en-ID" smtClean="0"/>
              <a:t>28/10/25</a:t>
            </a:fld>
            <a:endParaRPr lang="en-ID"/>
          </a:p>
        </p:txBody>
      </p:sp>
      <p:sp>
        <p:nvSpPr>
          <p:cNvPr id="3" name="Tampungan Kaki 2">
            <a:extLst>
              <a:ext uri="{FF2B5EF4-FFF2-40B4-BE49-F238E27FC236}">
                <a16:creationId xmlns:a16="http://schemas.microsoft.com/office/drawing/2014/main" id="{3E4715D9-3102-6347-BDC9-4C64AE0D05A7}"/>
              </a:ext>
            </a:extLst>
          </p:cNvPr>
          <p:cNvSpPr>
            <a:spLocks noGrp="1"/>
          </p:cNvSpPr>
          <p:nvPr>
            <p:ph type="ftr" sz="quarter" idx="11"/>
          </p:nvPr>
        </p:nvSpPr>
        <p:spPr/>
        <p:txBody>
          <a:bodyPr/>
          <a:lstStyle/>
          <a:p>
            <a:endParaRPr lang="en-ID"/>
          </a:p>
        </p:txBody>
      </p:sp>
      <p:pic>
        <p:nvPicPr>
          <p:cNvPr id="5" name="Gambar 4">
            <a:extLst>
              <a:ext uri="{FF2B5EF4-FFF2-40B4-BE49-F238E27FC236}">
                <a16:creationId xmlns:a16="http://schemas.microsoft.com/office/drawing/2014/main" id="{2331C588-EAF4-D941-A48C-D95895B44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6267"/>
            <a:ext cx="5299364" cy="6858000"/>
          </a:xfrm>
          <a:prstGeom prst="rect">
            <a:avLst/>
          </a:prstGeom>
        </p:spPr>
      </p:pic>
      <p:pic>
        <p:nvPicPr>
          <p:cNvPr id="9" name="Gambar 8">
            <a:extLst>
              <a:ext uri="{FF2B5EF4-FFF2-40B4-BE49-F238E27FC236}">
                <a16:creationId xmlns:a16="http://schemas.microsoft.com/office/drawing/2014/main" id="{262BFBD4-3193-7F40-AB9A-33289C703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16267"/>
            <a:ext cx="5299364" cy="6858000"/>
          </a:xfrm>
          <a:prstGeom prst="rect">
            <a:avLst/>
          </a:prstGeom>
        </p:spPr>
      </p:pic>
    </p:spTree>
    <p:extLst>
      <p:ext uri="{BB962C8B-B14F-4D97-AF65-F5344CB8AC3E}">
        <p14:creationId xmlns:p14="http://schemas.microsoft.com/office/powerpoint/2010/main" val="370845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D8081890-111C-A843-9528-1AA7AE57EC68}"/>
              </a:ext>
            </a:extLst>
          </p:cNvPr>
          <p:cNvSpPr>
            <a:spLocks noGrp="1"/>
          </p:cNvSpPr>
          <p:nvPr>
            <p:ph type="dt" sz="half" idx="10"/>
          </p:nvPr>
        </p:nvSpPr>
        <p:spPr/>
        <p:txBody>
          <a:bodyPr/>
          <a:lstStyle/>
          <a:p>
            <a:fld id="{9B49E2C9-6AEE-164A-BC2A-C63E3D57AAC2}" type="datetime1">
              <a:rPr lang="en-ID" smtClean="0"/>
              <a:t>28/10/25</a:t>
            </a:fld>
            <a:endParaRPr lang="en-ID"/>
          </a:p>
        </p:txBody>
      </p:sp>
      <p:sp>
        <p:nvSpPr>
          <p:cNvPr id="3" name="Tampungan Kaki 2">
            <a:extLst>
              <a:ext uri="{FF2B5EF4-FFF2-40B4-BE49-F238E27FC236}">
                <a16:creationId xmlns:a16="http://schemas.microsoft.com/office/drawing/2014/main" id="{6ABF388B-330E-7C40-BD69-8CBB71F9906D}"/>
              </a:ext>
            </a:extLst>
          </p:cNvPr>
          <p:cNvSpPr>
            <a:spLocks noGrp="1"/>
          </p:cNvSpPr>
          <p:nvPr>
            <p:ph type="ftr" sz="quarter" idx="11"/>
          </p:nvPr>
        </p:nvSpPr>
        <p:spPr/>
        <p:txBody>
          <a:bodyPr/>
          <a:lstStyle/>
          <a:p>
            <a:endParaRPr lang="en-ID"/>
          </a:p>
        </p:txBody>
      </p:sp>
      <p:sp>
        <p:nvSpPr>
          <p:cNvPr id="4" name="Title 1">
            <a:extLst>
              <a:ext uri="{FF2B5EF4-FFF2-40B4-BE49-F238E27FC236}">
                <a16:creationId xmlns:a16="http://schemas.microsoft.com/office/drawing/2014/main" id="{1C8C93B0-74F6-A244-ABA3-02DD5DB68D9E}"/>
              </a:ext>
            </a:extLst>
          </p:cNvPr>
          <p:cNvSpPr txBox="1">
            <a:spLocks/>
          </p:cNvSpPr>
          <p:nvPr/>
        </p:nvSpPr>
        <p:spPr>
          <a:xfrm>
            <a:off x="623392" y="548680"/>
            <a:ext cx="10972800" cy="648072"/>
          </a:xfrm>
          <a:prstGeom prst="rect">
            <a:avLst/>
          </a:prstGeom>
        </p:spPr>
        <p:txBody>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defRPr/>
            </a:pPr>
            <a:r>
              <a:rPr lang="en-US" dirty="0" err="1"/>
              <a:t>Studi</a:t>
            </a:r>
            <a:r>
              <a:rPr lang="en-US" dirty="0"/>
              <a:t> </a:t>
            </a:r>
            <a:r>
              <a:rPr lang="en-US" dirty="0" err="1"/>
              <a:t>Kasus</a:t>
            </a:r>
            <a:endParaRPr lang="en-US" dirty="0"/>
          </a:p>
        </p:txBody>
      </p:sp>
      <p:sp>
        <p:nvSpPr>
          <p:cNvPr id="5" name="Persegi Panjang 4">
            <a:extLst>
              <a:ext uri="{FF2B5EF4-FFF2-40B4-BE49-F238E27FC236}">
                <a16:creationId xmlns:a16="http://schemas.microsoft.com/office/drawing/2014/main" id="{13A8417D-5E42-2247-B06F-D93DF11A0277}"/>
              </a:ext>
            </a:extLst>
          </p:cNvPr>
          <p:cNvSpPr/>
          <p:nvPr/>
        </p:nvSpPr>
        <p:spPr>
          <a:xfrm>
            <a:off x="911424" y="2276872"/>
            <a:ext cx="10801200" cy="3970318"/>
          </a:xfrm>
          <a:prstGeom prst="rect">
            <a:avLst/>
          </a:prstGeom>
        </p:spPr>
        <p:txBody>
          <a:bodyPr wrap="square">
            <a:spAutoFit/>
          </a:bodyPr>
          <a:lstStyle/>
          <a:p>
            <a:pPr algn="just"/>
            <a:r>
              <a:rPr lang="id-ID" sz="2800" dirty="0">
                <a:latin typeface="Cambria" panose="02040503050406030204" pitchFamily="18" charset="0"/>
              </a:rPr>
              <a:t>Pada tanggal 10 Oktober 2025, Rizky ditangkap oleh penyidik karena diduga melakukan tindak pidana pencurian laptop di sebuah toko elektronik. Penangkapan dilakukan tanpa surat perintah, sementara Rizky tidak dalam keadaan tertangkap tangan. Pada saat penangkapan, penyidik tidak memberi tahu alasan penangkapan kepada keluarga. Rizky ditahan selama 25 hari di rutan tanpa surat perpanjangan penahanan dari kejaksaan. Rizky merasa hak asasinya dilanggar dan melalui kuasa hukumnya mengajukan permohonan </a:t>
            </a:r>
            <a:r>
              <a:rPr lang="id-ID" sz="2800" dirty="0" err="1">
                <a:latin typeface="Cambria" panose="02040503050406030204" pitchFamily="18" charset="0"/>
              </a:rPr>
              <a:t>pra</a:t>
            </a:r>
            <a:r>
              <a:rPr lang="id-ID" sz="2800" dirty="0">
                <a:latin typeface="Cambria" panose="02040503050406030204" pitchFamily="18" charset="0"/>
              </a:rPr>
              <a:t> peradilan ke Pengadilan Negeri.</a:t>
            </a:r>
          </a:p>
        </p:txBody>
      </p:sp>
      <p:sp>
        <p:nvSpPr>
          <p:cNvPr id="6" name="Title 1">
            <a:extLst>
              <a:ext uri="{FF2B5EF4-FFF2-40B4-BE49-F238E27FC236}">
                <a16:creationId xmlns:a16="http://schemas.microsoft.com/office/drawing/2014/main" id="{8B195274-724B-5544-A9A9-550624CABAC9}"/>
              </a:ext>
            </a:extLst>
          </p:cNvPr>
          <p:cNvSpPr txBox="1">
            <a:spLocks/>
          </p:cNvSpPr>
          <p:nvPr/>
        </p:nvSpPr>
        <p:spPr>
          <a:xfrm>
            <a:off x="623392" y="1052736"/>
            <a:ext cx="10972800" cy="648072"/>
          </a:xfrm>
          <a:prstGeom prst="rect">
            <a:avLst/>
          </a:prstGeom>
        </p:spPr>
        <p:txBody>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err="1"/>
              <a:t>Buatlah</a:t>
            </a:r>
            <a:r>
              <a:rPr lang="en-US" sz="3200" dirty="0"/>
              <a:t> Surat </a:t>
            </a:r>
            <a:r>
              <a:rPr lang="en-US" sz="3200" dirty="0" err="1"/>
              <a:t>Permohonan</a:t>
            </a:r>
            <a:r>
              <a:rPr lang="en-US" sz="3200" dirty="0"/>
              <a:t> </a:t>
            </a:r>
            <a:r>
              <a:rPr lang="en-US" sz="3200" dirty="0" err="1"/>
              <a:t>Pra</a:t>
            </a:r>
            <a:r>
              <a:rPr lang="en-US" sz="3200" dirty="0"/>
              <a:t> </a:t>
            </a:r>
            <a:r>
              <a:rPr lang="en-US" sz="3200" dirty="0" err="1"/>
              <a:t>Peradilan</a:t>
            </a:r>
            <a:r>
              <a:rPr lang="en-US" sz="3200" dirty="0"/>
              <a:t> </a:t>
            </a:r>
            <a:r>
              <a:rPr lang="en-US" sz="3200" dirty="0" err="1"/>
              <a:t>Berdasarkan</a:t>
            </a:r>
            <a:r>
              <a:rPr lang="en-US" sz="3200" dirty="0"/>
              <a:t> </a:t>
            </a:r>
            <a:r>
              <a:rPr lang="en-US" sz="3200" dirty="0" err="1"/>
              <a:t>Kasus</a:t>
            </a:r>
            <a:r>
              <a:rPr lang="en-US" sz="3200" dirty="0"/>
              <a:t> </a:t>
            </a:r>
            <a:r>
              <a:rPr lang="en-US" sz="3200" dirty="0" err="1"/>
              <a:t>Posisi</a:t>
            </a:r>
            <a:r>
              <a:rPr lang="en-US" sz="3200" dirty="0"/>
              <a:t> </a:t>
            </a:r>
            <a:r>
              <a:rPr lang="en-US" sz="3200" dirty="0" err="1"/>
              <a:t>Berikut</a:t>
            </a:r>
            <a:r>
              <a:rPr lang="en-US" sz="3200" dirty="0"/>
              <a:t>!</a:t>
            </a:r>
          </a:p>
        </p:txBody>
      </p:sp>
    </p:spTree>
    <p:extLst>
      <p:ext uri="{BB962C8B-B14F-4D97-AF65-F5344CB8AC3E}">
        <p14:creationId xmlns:p14="http://schemas.microsoft.com/office/powerpoint/2010/main" val="335066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32055"/>
            <a:ext cx="10972800" cy="1028166"/>
          </a:xfrm>
          <a:prstGeom prst="rect">
            <a:avLst/>
          </a:prstGeom>
        </p:spPr>
        <p:txBody>
          <a:bodyPr vert="horz" wrap="square" lIns="0" tIns="347662" rIns="0" bIns="0" rtlCol="0" anchor="ctr">
            <a:spAutoFit/>
          </a:bodyPr>
          <a:lstStyle/>
          <a:p>
            <a:pPr marL="1570355">
              <a:spcBef>
                <a:spcPts val="100"/>
              </a:spcBef>
            </a:pPr>
            <a:r>
              <a:rPr dirty="0"/>
              <a:t>Istilah</a:t>
            </a:r>
            <a:r>
              <a:rPr spc="-114" dirty="0"/>
              <a:t> </a:t>
            </a:r>
            <a:r>
              <a:rPr dirty="0"/>
              <a:t>dan</a:t>
            </a:r>
            <a:r>
              <a:rPr spc="-125" dirty="0"/>
              <a:t> </a:t>
            </a:r>
            <a:r>
              <a:rPr spc="-10" dirty="0"/>
              <a:t>Pengertian</a:t>
            </a:r>
          </a:p>
        </p:txBody>
      </p:sp>
      <p:sp>
        <p:nvSpPr>
          <p:cNvPr id="3" name="object 3"/>
          <p:cNvSpPr txBox="1"/>
          <p:nvPr/>
        </p:nvSpPr>
        <p:spPr>
          <a:xfrm>
            <a:off x="2060258" y="1610677"/>
            <a:ext cx="8074025" cy="1393190"/>
          </a:xfrm>
          <a:prstGeom prst="rect">
            <a:avLst/>
          </a:prstGeom>
        </p:spPr>
        <p:txBody>
          <a:bodyPr vert="horz" wrap="square" lIns="0" tIns="12700" rIns="0" bIns="0" rtlCol="0">
            <a:spAutoFit/>
          </a:bodyPr>
          <a:lstStyle/>
          <a:p>
            <a:pPr marL="354965" marR="8255" indent="-342900">
              <a:spcBef>
                <a:spcPts val="100"/>
              </a:spcBef>
              <a:buFont typeface="Arial MT"/>
              <a:buChar char="•"/>
              <a:tabLst>
                <a:tab pos="354965" algn="l"/>
                <a:tab pos="1389380" algn="l"/>
                <a:tab pos="2451100" algn="l"/>
                <a:tab pos="3683635" algn="l"/>
                <a:tab pos="5683250" algn="l"/>
                <a:tab pos="6828790" algn="l"/>
              </a:tabLst>
            </a:pPr>
            <a:r>
              <a:rPr sz="2800" spc="-10" dirty="0">
                <a:latin typeface="Calibri"/>
                <a:cs typeface="Calibri"/>
              </a:rPr>
              <a:t>Istilah</a:t>
            </a:r>
            <a:r>
              <a:rPr sz="2800" dirty="0">
                <a:latin typeface="Calibri"/>
                <a:cs typeface="Calibri"/>
              </a:rPr>
              <a:t>	</a:t>
            </a:r>
            <a:r>
              <a:rPr sz="2800" spc="-20" dirty="0">
                <a:latin typeface="Calibri"/>
                <a:cs typeface="Calibri"/>
              </a:rPr>
              <a:t>dalam</a:t>
            </a:r>
            <a:r>
              <a:rPr sz="2800" dirty="0">
                <a:latin typeface="Calibri"/>
                <a:cs typeface="Calibri"/>
              </a:rPr>
              <a:t>	</a:t>
            </a:r>
            <a:r>
              <a:rPr sz="2800" spc="-10" dirty="0">
                <a:latin typeface="Calibri"/>
                <a:cs typeface="Calibri"/>
              </a:rPr>
              <a:t>KUHAP,</a:t>
            </a:r>
            <a:r>
              <a:rPr sz="2800" dirty="0">
                <a:latin typeface="Calibri"/>
                <a:cs typeface="Calibri"/>
              </a:rPr>
              <a:t>	</a:t>
            </a:r>
            <a:r>
              <a:rPr sz="2800" spc="-10" dirty="0">
                <a:latin typeface="Calibri"/>
                <a:cs typeface="Calibri"/>
              </a:rPr>
              <a:t>Praperadilan</a:t>
            </a:r>
            <a:r>
              <a:rPr sz="2800" dirty="0">
                <a:latin typeface="Calibri"/>
                <a:cs typeface="Calibri"/>
              </a:rPr>
              <a:t>	</a:t>
            </a:r>
            <a:r>
              <a:rPr sz="2800" spc="-10" dirty="0">
                <a:latin typeface="Calibri"/>
                <a:cs typeface="Calibri"/>
              </a:rPr>
              <a:t>berarti</a:t>
            </a:r>
            <a:r>
              <a:rPr sz="2800" dirty="0">
                <a:latin typeface="Calibri"/>
                <a:cs typeface="Calibri"/>
              </a:rPr>
              <a:t>	</a:t>
            </a:r>
            <a:r>
              <a:rPr sz="2800" spc="-10" dirty="0">
                <a:latin typeface="Calibri"/>
                <a:cs typeface="Calibri"/>
              </a:rPr>
              <a:t>sebelum </a:t>
            </a:r>
            <a:r>
              <a:rPr sz="2800" dirty="0">
                <a:latin typeface="Calibri"/>
                <a:cs typeface="Calibri"/>
              </a:rPr>
              <a:t>pemeriksaan</a:t>
            </a:r>
            <a:r>
              <a:rPr sz="2800" spc="-70" dirty="0">
                <a:latin typeface="Calibri"/>
                <a:cs typeface="Calibri"/>
              </a:rPr>
              <a:t> </a:t>
            </a:r>
            <a:r>
              <a:rPr sz="2800" dirty="0">
                <a:latin typeface="Calibri"/>
                <a:cs typeface="Calibri"/>
              </a:rPr>
              <a:t>di</a:t>
            </a:r>
            <a:r>
              <a:rPr sz="2800" spc="-60" dirty="0">
                <a:latin typeface="Calibri"/>
                <a:cs typeface="Calibri"/>
              </a:rPr>
              <a:t> </a:t>
            </a:r>
            <a:r>
              <a:rPr sz="2800" spc="-10" dirty="0">
                <a:latin typeface="Calibri"/>
                <a:cs typeface="Calibri"/>
              </a:rPr>
              <a:t>pengadilan</a:t>
            </a:r>
            <a:endParaRPr sz="2800" dirty="0">
              <a:latin typeface="Calibri"/>
              <a:cs typeface="Calibri"/>
            </a:endParaRPr>
          </a:p>
          <a:p>
            <a:pPr marL="354965" indent="-342265">
              <a:spcBef>
                <a:spcPts val="685"/>
              </a:spcBef>
              <a:buFont typeface="Arial MT"/>
              <a:buChar char="•"/>
              <a:tabLst>
                <a:tab pos="354965" algn="l"/>
                <a:tab pos="923925" algn="l"/>
                <a:tab pos="2032000" algn="l"/>
                <a:tab pos="3333115" algn="l"/>
                <a:tab pos="4832350" algn="l"/>
                <a:tab pos="6473190" algn="l"/>
                <a:tab pos="7220584" algn="l"/>
              </a:tabLst>
            </a:pPr>
            <a:r>
              <a:rPr sz="2800" spc="-25" dirty="0">
                <a:latin typeface="Calibri"/>
                <a:cs typeface="Calibri"/>
              </a:rPr>
              <a:t>Di</a:t>
            </a:r>
            <a:r>
              <a:rPr sz="2800" dirty="0">
                <a:latin typeface="Calibri"/>
                <a:cs typeface="Calibri"/>
              </a:rPr>
              <a:t>	</a:t>
            </a:r>
            <a:r>
              <a:rPr sz="2800" spc="-20" dirty="0">
                <a:latin typeface="Calibri"/>
                <a:cs typeface="Calibri"/>
              </a:rPr>
              <a:t>Eropa</a:t>
            </a:r>
            <a:r>
              <a:rPr sz="2800" dirty="0">
                <a:latin typeface="Calibri"/>
                <a:cs typeface="Calibri"/>
              </a:rPr>
              <a:t>	</a:t>
            </a:r>
            <a:r>
              <a:rPr sz="2800" spc="-10" dirty="0">
                <a:latin typeface="Calibri"/>
                <a:cs typeface="Calibri"/>
              </a:rPr>
              <a:t>dikenal</a:t>
            </a:r>
            <a:r>
              <a:rPr sz="2800" dirty="0">
                <a:latin typeface="Calibri"/>
                <a:cs typeface="Calibri"/>
              </a:rPr>
              <a:t>	</a:t>
            </a:r>
            <a:r>
              <a:rPr sz="2800" spc="-10" dirty="0">
                <a:latin typeface="Calibri"/>
                <a:cs typeface="Calibri"/>
              </a:rPr>
              <a:t>lembaga</a:t>
            </a:r>
            <a:r>
              <a:rPr sz="2800" dirty="0">
                <a:latin typeface="Calibri"/>
                <a:cs typeface="Calibri"/>
              </a:rPr>
              <a:t>	</a:t>
            </a:r>
            <a:r>
              <a:rPr sz="2800" spc="-10" dirty="0">
                <a:latin typeface="Calibri"/>
                <a:cs typeface="Calibri"/>
              </a:rPr>
              <a:t>semacam</a:t>
            </a:r>
            <a:r>
              <a:rPr sz="2800" dirty="0">
                <a:latin typeface="Calibri"/>
                <a:cs typeface="Calibri"/>
              </a:rPr>
              <a:t>	</a:t>
            </a:r>
            <a:r>
              <a:rPr sz="2800" spc="-20" dirty="0">
                <a:latin typeface="Calibri"/>
                <a:cs typeface="Calibri"/>
              </a:rPr>
              <a:t>itu,</a:t>
            </a:r>
            <a:r>
              <a:rPr sz="2800" dirty="0">
                <a:latin typeface="Calibri"/>
                <a:cs typeface="Calibri"/>
              </a:rPr>
              <a:t>	</a:t>
            </a:r>
            <a:r>
              <a:rPr sz="2800" spc="-10" dirty="0">
                <a:latin typeface="Calibri"/>
                <a:cs typeface="Calibri"/>
              </a:rPr>
              <a:t>tetapi</a:t>
            </a:r>
            <a:endParaRPr sz="2800" dirty="0">
              <a:latin typeface="Calibri"/>
              <a:cs typeface="Calibri"/>
            </a:endParaRPr>
          </a:p>
        </p:txBody>
      </p:sp>
      <p:sp>
        <p:nvSpPr>
          <p:cNvPr id="4" name="object 4"/>
          <p:cNvSpPr txBox="1"/>
          <p:nvPr/>
        </p:nvSpPr>
        <p:spPr>
          <a:xfrm>
            <a:off x="2403157" y="2978151"/>
            <a:ext cx="1879600" cy="879475"/>
          </a:xfrm>
          <a:prstGeom prst="rect">
            <a:avLst/>
          </a:prstGeom>
        </p:spPr>
        <p:txBody>
          <a:bodyPr vert="horz" wrap="square" lIns="0" tIns="12700" rIns="0" bIns="0" rtlCol="0">
            <a:spAutoFit/>
          </a:bodyPr>
          <a:lstStyle/>
          <a:p>
            <a:pPr marL="12700" marR="5080">
              <a:spcBef>
                <a:spcPts val="100"/>
              </a:spcBef>
            </a:pPr>
            <a:r>
              <a:rPr sz="2800" spc="-10" dirty="0">
                <a:latin typeface="Calibri"/>
                <a:cs typeface="Calibri"/>
              </a:rPr>
              <a:t>fungsinya pemeriksaan</a:t>
            </a:r>
            <a:endParaRPr sz="2800" dirty="0">
              <a:latin typeface="Calibri"/>
              <a:cs typeface="Calibri"/>
            </a:endParaRPr>
          </a:p>
        </p:txBody>
      </p:sp>
      <p:sp>
        <p:nvSpPr>
          <p:cNvPr id="5" name="object 5"/>
          <p:cNvSpPr txBox="1"/>
          <p:nvPr/>
        </p:nvSpPr>
        <p:spPr>
          <a:xfrm>
            <a:off x="4344417" y="2978151"/>
            <a:ext cx="5789295" cy="879475"/>
          </a:xfrm>
          <a:prstGeom prst="rect">
            <a:avLst/>
          </a:prstGeom>
        </p:spPr>
        <p:txBody>
          <a:bodyPr vert="horz" wrap="square" lIns="0" tIns="12700" rIns="0" bIns="0" rtlCol="0">
            <a:spAutoFit/>
          </a:bodyPr>
          <a:lstStyle/>
          <a:p>
            <a:pPr marL="292100" marR="5080" indent="-279400">
              <a:spcBef>
                <a:spcPts val="100"/>
              </a:spcBef>
              <a:tabLst>
                <a:tab pos="1846580" algn="l"/>
                <a:tab pos="2651760" algn="l"/>
                <a:tab pos="3655695" algn="l"/>
                <a:tab pos="4209415" algn="l"/>
                <a:tab pos="4892675" algn="l"/>
              </a:tabLst>
            </a:pPr>
            <a:r>
              <a:rPr sz="2800" spc="-10" dirty="0">
                <a:latin typeface="Calibri"/>
                <a:cs typeface="Calibri"/>
              </a:rPr>
              <a:t>memang</a:t>
            </a:r>
            <a:r>
              <a:rPr sz="2800" dirty="0">
                <a:latin typeface="Calibri"/>
                <a:cs typeface="Calibri"/>
              </a:rPr>
              <a:t>	</a:t>
            </a:r>
            <a:r>
              <a:rPr sz="2800" spc="-10" dirty="0">
                <a:latin typeface="Calibri"/>
                <a:cs typeface="Calibri"/>
              </a:rPr>
              <a:t>benar-</a:t>
            </a:r>
            <a:r>
              <a:rPr sz="2800" spc="-20" dirty="0">
                <a:latin typeface="Calibri"/>
                <a:cs typeface="Calibri"/>
              </a:rPr>
              <a:t>benar</a:t>
            </a:r>
            <a:r>
              <a:rPr sz="2800" dirty="0">
                <a:latin typeface="Calibri"/>
                <a:cs typeface="Calibri"/>
              </a:rPr>
              <a:t>		</a:t>
            </a:r>
            <a:r>
              <a:rPr sz="2800" spc="-25" dirty="0">
                <a:latin typeface="Calibri"/>
                <a:cs typeface="Calibri"/>
              </a:rPr>
              <a:t>melakukan </a:t>
            </a:r>
            <a:r>
              <a:rPr sz="2800" spc="-10" dirty="0">
                <a:latin typeface="Calibri"/>
                <a:cs typeface="Calibri"/>
              </a:rPr>
              <a:t>pendahuluan.</a:t>
            </a:r>
            <a:r>
              <a:rPr sz="2800" dirty="0">
                <a:latin typeface="Calibri"/>
                <a:cs typeface="Calibri"/>
              </a:rPr>
              <a:t>	</a:t>
            </a:r>
            <a:r>
              <a:rPr sz="2800" spc="-10" dirty="0">
                <a:latin typeface="Calibri"/>
                <a:cs typeface="Calibri"/>
              </a:rPr>
              <a:t>Jadi,</a:t>
            </a:r>
            <a:r>
              <a:rPr sz="2800" dirty="0">
                <a:latin typeface="Calibri"/>
                <a:cs typeface="Calibri"/>
              </a:rPr>
              <a:t>	</a:t>
            </a:r>
            <a:r>
              <a:rPr sz="2800" spc="-10" dirty="0">
                <a:latin typeface="Calibri"/>
                <a:cs typeface="Calibri"/>
              </a:rPr>
              <a:t>fungsi</a:t>
            </a:r>
            <a:r>
              <a:rPr sz="2800" dirty="0">
                <a:latin typeface="Calibri"/>
                <a:cs typeface="Calibri"/>
              </a:rPr>
              <a:t>	</a:t>
            </a:r>
            <a:r>
              <a:rPr sz="2800" spc="-10" dirty="0">
                <a:latin typeface="Calibri"/>
                <a:cs typeface="Calibri"/>
              </a:rPr>
              <a:t>hakim</a:t>
            </a:r>
            <a:endParaRPr sz="2800">
              <a:latin typeface="Calibri"/>
              <a:cs typeface="Calibri"/>
            </a:endParaRPr>
          </a:p>
        </p:txBody>
      </p:sp>
      <p:sp>
        <p:nvSpPr>
          <p:cNvPr id="6" name="object 6"/>
          <p:cNvSpPr txBox="1"/>
          <p:nvPr/>
        </p:nvSpPr>
        <p:spPr>
          <a:xfrm>
            <a:off x="2403157" y="3831971"/>
            <a:ext cx="7734300" cy="879475"/>
          </a:xfrm>
          <a:prstGeom prst="rect">
            <a:avLst/>
          </a:prstGeom>
        </p:spPr>
        <p:txBody>
          <a:bodyPr vert="horz" wrap="square" lIns="0" tIns="12700" rIns="0" bIns="0" rtlCol="0">
            <a:spAutoFit/>
          </a:bodyPr>
          <a:lstStyle/>
          <a:p>
            <a:pPr marL="12700" marR="5080">
              <a:spcBef>
                <a:spcPts val="100"/>
              </a:spcBef>
            </a:pPr>
            <a:r>
              <a:rPr sz="2800" dirty="0">
                <a:latin typeface="Calibri"/>
                <a:cs typeface="Calibri"/>
              </a:rPr>
              <a:t>komisaris</a:t>
            </a:r>
            <a:r>
              <a:rPr sz="2800" spc="-10" dirty="0">
                <a:latin typeface="Calibri"/>
                <a:cs typeface="Calibri"/>
              </a:rPr>
              <a:t> </a:t>
            </a:r>
            <a:r>
              <a:rPr sz="2800" dirty="0">
                <a:latin typeface="Calibri"/>
                <a:cs typeface="Calibri"/>
              </a:rPr>
              <a:t>di</a:t>
            </a:r>
            <a:r>
              <a:rPr sz="2800" spc="-5" dirty="0">
                <a:latin typeface="Calibri"/>
                <a:cs typeface="Calibri"/>
              </a:rPr>
              <a:t> </a:t>
            </a:r>
            <a:r>
              <a:rPr sz="2800" dirty="0">
                <a:latin typeface="Calibri"/>
                <a:cs typeface="Calibri"/>
              </a:rPr>
              <a:t>negeri</a:t>
            </a:r>
            <a:r>
              <a:rPr sz="2800" spc="-15" dirty="0">
                <a:latin typeface="Calibri"/>
                <a:cs typeface="Calibri"/>
              </a:rPr>
              <a:t> </a:t>
            </a:r>
            <a:r>
              <a:rPr sz="2800" dirty="0">
                <a:latin typeface="Calibri"/>
                <a:cs typeface="Calibri"/>
              </a:rPr>
              <a:t>Belanda</a:t>
            </a:r>
            <a:r>
              <a:rPr sz="2800" spc="5" dirty="0">
                <a:latin typeface="Calibri"/>
                <a:cs typeface="Calibri"/>
              </a:rPr>
              <a:t> </a:t>
            </a:r>
            <a:r>
              <a:rPr sz="2800" dirty="0">
                <a:latin typeface="Calibri"/>
                <a:cs typeface="Calibri"/>
              </a:rPr>
              <a:t>dan</a:t>
            </a:r>
            <a:r>
              <a:rPr sz="2800" spc="-20" dirty="0">
                <a:latin typeface="Calibri"/>
                <a:cs typeface="Calibri"/>
              </a:rPr>
              <a:t> </a:t>
            </a:r>
            <a:r>
              <a:rPr sz="2800" i="1" dirty="0">
                <a:latin typeface="Calibri"/>
                <a:cs typeface="Calibri"/>
              </a:rPr>
              <a:t>Judge</a:t>
            </a:r>
            <a:r>
              <a:rPr sz="2800" i="1" spc="-5" dirty="0">
                <a:latin typeface="Calibri"/>
                <a:cs typeface="Calibri"/>
              </a:rPr>
              <a:t> </a:t>
            </a:r>
            <a:r>
              <a:rPr sz="2800" i="1" dirty="0">
                <a:latin typeface="Calibri"/>
                <a:cs typeface="Calibri"/>
              </a:rPr>
              <a:t>d’ Intruction</a:t>
            </a:r>
            <a:r>
              <a:rPr sz="2800" i="1" spc="-20" dirty="0">
                <a:latin typeface="Calibri"/>
                <a:cs typeface="Calibri"/>
              </a:rPr>
              <a:t> </a:t>
            </a:r>
            <a:r>
              <a:rPr sz="2800" spc="-25" dirty="0">
                <a:latin typeface="Calibri"/>
                <a:cs typeface="Calibri"/>
              </a:rPr>
              <a:t>di </a:t>
            </a:r>
            <a:r>
              <a:rPr sz="2800" dirty="0">
                <a:latin typeface="Calibri"/>
                <a:cs typeface="Calibri"/>
              </a:rPr>
              <a:t>Prancis</a:t>
            </a:r>
            <a:r>
              <a:rPr sz="2800" spc="-40" dirty="0">
                <a:latin typeface="Calibri"/>
                <a:cs typeface="Calibri"/>
              </a:rPr>
              <a:t> </a:t>
            </a:r>
            <a:r>
              <a:rPr sz="2800" spc="-10" dirty="0">
                <a:latin typeface="Calibri"/>
                <a:cs typeface="Calibri"/>
              </a:rPr>
              <a:t>benar-</a:t>
            </a:r>
            <a:r>
              <a:rPr sz="2800" dirty="0">
                <a:latin typeface="Calibri"/>
                <a:cs typeface="Calibri"/>
              </a:rPr>
              <a:t>benar</a:t>
            </a:r>
            <a:r>
              <a:rPr sz="2800" spc="-95" dirty="0">
                <a:latin typeface="Calibri"/>
                <a:cs typeface="Calibri"/>
              </a:rPr>
              <a:t> </a:t>
            </a:r>
            <a:r>
              <a:rPr sz="2800" dirty="0">
                <a:latin typeface="Calibri"/>
                <a:cs typeface="Calibri"/>
              </a:rPr>
              <a:t>dapat</a:t>
            </a:r>
            <a:r>
              <a:rPr sz="2800" spc="-65" dirty="0">
                <a:latin typeface="Calibri"/>
                <a:cs typeface="Calibri"/>
              </a:rPr>
              <a:t> </a:t>
            </a:r>
            <a:r>
              <a:rPr sz="2800" dirty="0">
                <a:latin typeface="Calibri"/>
                <a:cs typeface="Calibri"/>
              </a:rPr>
              <a:t>disebut</a:t>
            </a:r>
            <a:r>
              <a:rPr sz="2800" spc="-65" dirty="0">
                <a:latin typeface="Calibri"/>
                <a:cs typeface="Calibri"/>
              </a:rPr>
              <a:t> </a:t>
            </a:r>
            <a:r>
              <a:rPr sz="2800" spc="-10" dirty="0">
                <a:latin typeface="Calibri"/>
                <a:cs typeface="Calibri"/>
              </a:rPr>
              <a:t>praperadilan</a:t>
            </a:r>
            <a:endParaRPr sz="2800">
              <a:latin typeface="Calibri"/>
              <a:cs typeface="Calibri"/>
            </a:endParaRPr>
          </a:p>
        </p:txBody>
      </p:sp>
      <p:sp>
        <p:nvSpPr>
          <p:cNvPr id="7" name="object 7"/>
          <p:cNvSpPr txBox="1"/>
          <p:nvPr/>
        </p:nvSpPr>
        <p:spPr>
          <a:xfrm>
            <a:off x="2060258" y="4769168"/>
            <a:ext cx="2785745" cy="452755"/>
          </a:xfrm>
          <a:prstGeom prst="rect">
            <a:avLst/>
          </a:prstGeom>
        </p:spPr>
        <p:txBody>
          <a:bodyPr vert="horz" wrap="square" lIns="0" tIns="12700" rIns="0" bIns="0" rtlCol="0">
            <a:spAutoFit/>
          </a:bodyPr>
          <a:lstStyle/>
          <a:p>
            <a:pPr marL="354965" indent="-342265">
              <a:spcBef>
                <a:spcPts val="100"/>
              </a:spcBef>
              <a:buFont typeface="Arial MT"/>
              <a:buChar char="•"/>
              <a:tabLst>
                <a:tab pos="354965" algn="l"/>
                <a:tab pos="1938020" algn="l"/>
              </a:tabLst>
            </a:pPr>
            <a:r>
              <a:rPr sz="2800" spc="-10" dirty="0">
                <a:latin typeface="Calibri"/>
                <a:cs typeface="Calibri"/>
              </a:rPr>
              <a:t>Karena</a:t>
            </a:r>
            <a:r>
              <a:rPr sz="2800" dirty="0">
                <a:latin typeface="Calibri"/>
                <a:cs typeface="Calibri"/>
              </a:rPr>
              <a:t>	</a:t>
            </a:r>
            <a:r>
              <a:rPr sz="2800" spc="-10" dirty="0">
                <a:latin typeface="Calibri"/>
                <a:cs typeface="Calibri"/>
              </a:rPr>
              <a:t>selain</a:t>
            </a:r>
            <a:endParaRPr sz="2800" dirty="0">
              <a:latin typeface="Calibri"/>
              <a:cs typeface="Calibri"/>
            </a:endParaRPr>
          </a:p>
        </p:txBody>
      </p:sp>
      <p:sp>
        <p:nvSpPr>
          <p:cNvPr id="8" name="object 8"/>
          <p:cNvSpPr txBox="1"/>
          <p:nvPr/>
        </p:nvSpPr>
        <p:spPr>
          <a:xfrm>
            <a:off x="2403158" y="5196458"/>
            <a:ext cx="2060575" cy="452120"/>
          </a:xfrm>
          <a:prstGeom prst="rect">
            <a:avLst/>
          </a:prstGeom>
        </p:spPr>
        <p:txBody>
          <a:bodyPr vert="horz" wrap="square" lIns="0" tIns="12700" rIns="0" bIns="0" rtlCol="0">
            <a:spAutoFit/>
          </a:bodyPr>
          <a:lstStyle/>
          <a:p>
            <a:pPr marL="12700">
              <a:spcBef>
                <a:spcPts val="100"/>
              </a:spcBef>
            </a:pPr>
            <a:r>
              <a:rPr sz="2800" spc="-10" dirty="0">
                <a:latin typeface="Calibri"/>
                <a:cs typeface="Calibri"/>
              </a:rPr>
              <a:t>penangkapan,</a:t>
            </a:r>
            <a:endParaRPr sz="2800">
              <a:latin typeface="Calibri"/>
              <a:cs typeface="Calibri"/>
            </a:endParaRPr>
          </a:p>
        </p:txBody>
      </p:sp>
      <p:sp>
        <p:nvSpPr>
          <p:cNvPr id="9" name="object 9"/>
          <p:cNvSpPr txBox="1"/>
          <p:nvPr/>
        </p:nvSpPr>
        <p:spPr>
          <a:xfrm>
            <a:off x="5050410" y="4769168"/>
            <a:ext cx="5083175" cy="879475"/>
          </a:xfrm>
          <a:prstGeom prst="rect">
            <a:avLst/>
          </a:prstGeom>
        </p:spPr>
        <p:txBody>
          <a:bodyPr vert="horz" wrap="square" lIns="0" tIns="12700" rIns="0" bIns="0" rtlCol="0">
            <a:spAutoFit/>
          </a:bodyPr>
          <a:lstStyle/>
          <a:p>
            <a:pPr marL="12700" marR="5080" indent="347980">
              <a:spcBef>
                <a:spcPts val="100"/>
              </a:spcBef>
              <a:tabLst>
                <a:tab pos="2769235" algn="l"/>
                <a:tab pos="3846195" algn="l"/>
              </a:tabLst>
            </a:pPr>
            <a:r>
              <a:rPr sz="2800" spc="-10" dirty="0">
                <a:latin typeface="Calibri"/>
                <a:cs typeface="Calibri"/>
              </a:rPr>
              <a:t>menentukan</a:t>
            </a:r>
            <a:r>
              <a:rPr sz="2800" dirty="0">
                <a:latin typeface="Calibri"/>
                <a:cs typeface="Calibri"/>
              </a:rPr>
              <a:t>	</a:t>
            </a:r>
            <a:r>
              <a:rPr sz="2800" spc="-25" dirty="0">
                <a:latin typeface="Calibri"/>
                <a:cs typeface="Calibri"/>
              </a:rPr>
              <a:t>sah</a:t>
            </a:r>
            <a:r>
              <a:rPr sz="2800" dirty="0">
                <a:latin typeface="Calibri"/>
                <a:cs typeface="Calibri"/>
              </a:rPr>
              <a:t>	</a:t>
            </a:r>
            <a:r>
              <a:rPr sz="2800" spc="-25" dirty="0">
                <a:latin typeface="Calibri"/>
                <a:cs typeface="Calibri"/>
              </a:rPr>
              <a:t>tidaknya </a:t>
            </a:r>
            <a:r>
              <a:rPr sz="2800" spc="-10" dirty="0">
                <a:latin typeface="Calibri"/>
                <a:cs typeface="Calibri"/>
              </a:rPr>
              <a:t>penahanan,</a:t>
            </a:r>
            <a:endParaRPr sz="2800">
              <a:latin typeface="Calibri"/>
              <a:cs typeface="Calibri"/>
            </a:endParaRPr>
          </a:p>
        </p:txBody>
      </p:sp>
      <p:sp>
        <p:nvSpPr>
          <p:cNvPr id="10" name="object 10"/>
          <p:cNvSpPr txBox="1"/>
          <p:nvPr/>
        </p:nvSpPr>
        <p:spPr>
          <a:xfrm>
            <a:off x="7375145" y="5196458"/>
            <a:ext cx="1543685" cy="452120"/>
          </a:xfrm>
          <a:prstGeom prst="rect">
            <a:avLst/>
          </a:prstGeom>
        </p:spPr>
        <p:txBody>
          <a:bodyPr vert="horz" wrap="square" lIns="0" tIns="12700" rIns="0" bIns="0" rtlCol="0">
            <a:spAutoFit/>
          </a:bodyPr>
          <a:lstStyle/>
          <a:p>
            <a:pPr marL="12700">
              <a:spcBef>
                <a:spcPts val="100"/>
              </a:spcBef>
            </a:pPr>
            <a:r>
              <a:rPr sz="2800" spc="-10" dirty="0">
                <a:latin typeface="Calibri"/>
                <a:cs typeface="Calibri"/>
              </a:rPr>
              <a:t>penyitaan,</a:t>
            </a:r>
            <a:endParaRPr sz="2800">
              <a:latin typeface="Calibri"/>
              <a:cs typeface="Calibri"/>
            </a:endParaRPr>
          </a:p>
        </p:txBody>
      </p:sp>
      <p:sp>
        <p:nvSpPr>
          <p:cNvPr id="11" name="object 11"/>
          <p:cNvSpPr txBox="1"/>
          <p:nvPr/>
        </p:nvSpPr>
        <p:spPr>
          <a:xfrm>
            <a:off x="4219576" y="5196459"/>
            <a:ext cx="5915025" cy="879475"/>
          </a:xfrm>
          <a:prstGeom prst="rect">
            <a:avLst/>
          </a:prstGeom>
        </p:spPr>
        <p:txBody>
          <a:bodyPr vert="horz" wrap="square" lIns="0" tIns="12700" rIns="0" bIns="0" rtlCol="0">
            <a:spAutoFit/>
          </a:bodyPr>
          <a:lstStyle/>
          <a:p>
            <a:pPr marL="12700" marR="5080" indent="5284470">
              <a:spcBef>
                <a:spcPts val="100"/>
              </a:spcBef>
              <a:tabLst>
                <a:tab pos="2110740" algn="l"/>
                <a:tab pos="4265295" algn="l"/>
                <a:tab pos="5104130" algn="l"/>
              </a:tabLst>
            </a:pPr>
            <a:r>
              <a:rPr sz="2800" spc="-25" dirty="0">
                <a:latin typeface="Calibri"/>
                <a:cs typeface="Calibri"/>
              </a:rPr>
              <a:t>juga </a:t>
            </a:r>
            <a:r>
              <a:rPr sz="2800" spc="-10" dirty="0">
                <a:latin typeface="Calibri"/>
                <a:cs typeface="Calibri"/>
              </a:rPr>
              <a:t>pemeriksaan</a:t>
            </a:r>
            <a:r>
              <a:rPr sz="2800" dirty="0">
                <a:latin typeface="Calibri"/>
                <a:cs typeface="Calibri"/>
              </a:rPr>
              <a:t>	</a:t>
            </a:r>
            <a:r>
              <a:rPr sz="2800" spc="-10" dirty="0">
                <a:latin typeface="Calibri"/>
                <a:cs typeface="Calibri"/>
              </a:rPr>
              <a:t>pendahuluan</a:t>
            </a:r>
            <a:r>
              <a:rPr sz="2800" dirty="0">
                <a:latin typeface="Calibri"/>
                <a:cs typeface="Calibri"/>
              </a:rPr>
              <a:t>	</a:t>
            </a:r>
            <a:r>
              <a:rPr sz="2800" spc="-20" dirty="0">
                <a:latin typeface="Calibri"/>
                <a:cs typeface="Calibri"/>
              </a:rPr>
              <a:t>atas</a:t>
            </a:r>
            <a:r>
              <a:rPr sz="2800" dirty="0">
                <a:latin typeface="Calibri"/>
                <a:cs typeface="Calibri"/>
              </a:rPr>
              <a:t>	</a:t>
            </a:r>
            <a:r>
              <a:rPr sz="2800" spc="-25" dirty="0">
                <a:latin typeface="Calibri"/>
                <a:cs typeface="Calibri"/>
              </a:rPr>
              <a:t>suatu</a:t>
            </a:r>
            <a:endParaRPr sz="2800">
              <a:latin typeface="Calibri"/>
              <a:cs typeface="Calibri"/>
            </a:endParaRPr>
          </a:p>
        </p:txBody>
      </p:sp>
      <p:sp>
        <p:nvSpPr>
          <p:cNvPr id="12" name="object 12"/>
          <p:cNvSpPr txBox="1"/>
          <p:nvPr/>
        </p:nvSpPr>
        <p:spPr>
          <a:xfrm>
            <a:off x="2403158" y="5622926"/>
            <a:ext cx="1597025" cy="879475"/>
          </a:xfrm>
          <a:prstGeom prst="rect">
            <a:avLst/>
          </a:prstGeom>
        </p:spPr>
        <p:txBody>
          <a:bodyPr vert="horz" wrap="square" lIns="0" tIns="12700" rIns="0" bIns="0" rtlCol="0">
            <a:spAutoFit/>
          </a:bodyPr>
          <a:lstStyle/>
          <a:p>
            <a:pPr marL="12700" marR="5080">
              <a:spcBef>
                <a:spcPts val="100"/>
              </a:spcBef>
            </a:pPr>
            <a:r>
              <a:rPr sz="2800" spc="-20" dirty="0">
                <a:latin typeface="Calibri"/>
                <a:cs typeface="Calibri"/>
              </a:rPr>
              <a:t>melakukan </a:t>
            </a:r>
            <a:r>
              <a:rPr sz="2800" spc="-10" dirty="0">
                <a:latin typeface="Calibri"/>
                <a:cs typeface="Calibri"/>
              </a:rPr>
              <a:t>perkara</a:t>
            </a:r>
            <a:endParaRPr sz="2800" dirty="0">
              <a:latin typeface="Calibri"/>
              <a:cs typeface="Calibri"/>
            </a:endParaRPr>
          </a:p>
        </p:txBody>
      </p:sp>
    </p:spTree>
    <p:extLst>
      <p:ext uri="{BB962C8B-B14F-4D97-AF65-F5344CB8AC3E}">
        <p14:creationId xmlns:p14="http://schemas.microsoft.com/office/powerpoint/2010/main" val="14597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8" y="411382"/>
            <a:ext cx="8074659" cy="1001394"/>
          </a:xfrm>
          <a:prstGeom prst="rect">
            <a:avLst/>
          </a:prstGeom>
        </p:spPr>
        <p:txBody>
          <a:bodyPr vert="horz" wrap="square" lIns="0" tIns="12700" rIns="0" bIns="0" rtlCol="0">
            <a:spAutoFit/>
          </a:bodyPr>
          <a:lstStyle/>
          <a:p>
            <a:pPr marL="354965" marR="5080" indent="-342900">
              <a:spcBef>
                <a:spcPts val="100"/>
              </a:spcBef>
              <a:buFont typeface="Arial MT"/>
              <a:buChar char="•"/>
              <a:tabLst>
                <a:tab pos="354965" algn="l"/>
                <a:tab pos="2029460" algn="l"/>
                <a:tab pos="2108200" algn="l"/>
                <a:tab pos="3775075" algn="l"/>
                <a:tab pos="3957954" algn="l"/>
                <a:tab pos="5055235" algn="l"/>
                <a:tab pos="5240655" algn="l"/>
                <a:tab pos="5568315" algn="l"/>
                <a:tab pos="7108190" algn="l"/>
                <a:tab pos="7143750" algn="l"/>
              </a:tabLst>
            </a:pPr>
            <a:r>
              <a:rPr sz="3200" spc="-10" dirty="0">
                <a:latin typeface="Calibri"/>
                <a:cs typeface="Calibri"/>
              </a:rPr>
              <a:t>Misalnya</a:t>
            </a:r>
            <a:r>
              <a:rPr sz="3200" dirty="0">
                <a:latin typeface="Calibri"/>
                <a:cs typeface="Calibri"/>
              </a:rPr>
              <a:t>	</a:t>
            </a:r>
            <a:r>
              <a:rPr sz="3200" spc="-10" dirty="0">
                <a:latin typeface="Calibri"/>
                <a:cs typeface="Calibri"/>
              </a:rPr>
              <a:t>penuntut</a:t>
            </a:r>
            <a:r>
              <a:rPr sz="3200" dirty="0">
                <a:latin typeface="Calibri"/>
                <a:cs typeface="Calibri"/>
              </a:rPr>
              <a:t>	</a:t>
            </a:r>
            <a:r>
              <a:rPr sz="3200" spc="-20" dirty="0">
                <a:latin typeface="Calibri"/>
                <a:cs typeface="Calibri"/>
              </a:rPr>
              <a:t>umum</a:t>
            </a:r>
            <a:r>
              <a:rPr sz="3200" dirty="0">
                <a:latin typeface="Calibri"/>
                <a:cs typeface="Calibri"/>
              </a:rPr>
              <a:t>	</a:t>
            </a:r>
            <a:r>
              <a:rPr sz="3200" spc="-25" dirty="0">
                <a:latin typeface="Calibri"/>
                <a:cs typeface="Calibri"/>
              </a:rPr>
              <a:t>di</a:t>
            </a:r>
            <a:r>
              <a:rPr sz="3200" dirty="0">
                <a:latin typeface="Calibri"/>
                <a:cs typeface="Calibri"/>
              </a:rPr>
              <a:t>	</a:t>
            </a:r>
            <a:r>
              <a:rPr sz="3200" spc="-10" dirty="0">
                <a:latin typeface="Calibri"/>
                <a:cs typeface="Calibri"/>
              </a:rPr>
              <a:t>Belanda</a:t>
            </a:r>
            <a:r>
              <a:rPr sz="3200" dirty="0">
                <a:latin typeface="Calibri"/>
                <a:cs typeface="Calibri"/>
              </a:rPr>
              <a:t>	</a:t>
            </a:r>
            <a:r>
              <a:rPr sz="3200" spc="-20" dirty="0">
                <a:latin typeface="Calibri"/>
                <a:cs typeface="Calibri"/>
              </a:rPr>
              <a:t>dapat </a:t>
            </a:r>
            <a:r>
              <a:rPr sz="3200" spc="-10" dirty="0">
                <a:latin typeface="Calibri"/>
                <a:cs typeface="Calibri"/>
              </a:rPr>
              <a:t>meminta</a:t>
            </a:r>
            <a:r>
              <a:rPr sz="3200" dirty="0">
                <a:latin typeface="Calibri"/>
                <a:cs typeface="Calibri"/>
              </a:rPr>
              <a:t>		</a:t>
            </a:r>
            <a:r>
              <a:rPr sz="3200" spc="-10" dirty="0">
                <a:latin typeface="Calibri"/>
                <a:cs typeface="Calibri"/>
              </a:rPr>
              <a:t>pendapat</a:t>
            </a:r>
            <a:r>
              <a:rPr sz="3200" dirty="0">
                <a:latin typeface="Calibri"/>
                <a:cs typeface="Calibri"/>
              </a:rPr>
              <a:t>		</a:t>
            </a:r>
            <a:r>
              <a:rPr sz="3200" spc="-10" dirty="0">
                <a:latin typeface="Calibri"/>
                <a:cs typeface="Calibri"/>
              </a:rPr>
              <a:t>hakim</a:t>
            </a:r>
            <a:r>
              <a:rPr sz="3200" dirty="0">
                <a:latin typeface="Calibri"/>
                <a:cs typeface="Calibri"/>
              </a:rPr>
              <a:t>		</a:t>
            </a:r>
            <a:r>
              <a:rPr sz="3200" spc="-10" dirty="0">
                <a:latin typeface="Calibri"/>
                <a:cs typeface="Calibri"/>
              </a:rPr>
              <a:t>mengenai</a:t>
            </a:r>
            <a:r>
              <a:rPr sz="3200" dirty="0">
                <a:latin typeface="Calibri"/>
                <a:cs typeface="Calibri"/>
              </a:rPr>
              <a:t>		</a:t>
            </a:r>
            <a:r>
              <a:rPr sz="3200" spc="-10" dirty="0">
                <a:latin typeface="Calibri"/>
                <a:cs typeface="Calibri"/>
              </a:rPr>
              <a:t>suatu</a:t>
            </a:r>
            <a:endParaRPr sz="3200" dirty="0">
              <a:latin typeface="Calibri"/>
              <a:cs typeface="Calibri"/>
            </a:endParaRPr>
          </a:p>
        </p:txBody>
      </p:sp>
      <p:sp>
        <p:nvSpPr>
          <p:cNvPr id="3" name="object 3"/>
          <p:cNvSpPr txBox="1"/>
          <p:nvPr/>
        </p:nvSpPr>
        <p:spPr>
          <a:xfrm>
            <a:off x="2403158" y="1269365"/>
            <a:ext cx="2544445" cy="513080"/>
          </a:xfrm>
          <a:prstGeom prst="rect">
            <a:avLst/>
          </a:prstGeom>
        </p:spPr>
        <p:txBody>
          <a:bodyPr vert="horz" wrap="square" lIns="0" tIns="12700" rIns="0" bIns="0" rtlCol="0">
            <a:spAutoFit/>
          </a:bodyPr>
          <a:lstStyle/>
          <a:p>
            <a:pPr marL="12700">
              <a:spcBef>
                <a:spcPts val="100"/>
              </a:spcBef>
              <a:tabLst>
                <a:tab pos="1341120" algn="l"/>
              </a:tabLst>
            </a:pPr>
            <a:r>
              <a:rPr sz="3200" spc="-10" dirty="0">
                <a:latin typeface="Calibri"/>
                <a:cs typeface="Calibri"/>
              </a:rPr>
              <a:t>kasus,</a:t>
            </a:r>
            <a:r>
              <a:rPr sz="3200" dirty="0">
                <a:latin typeface="Calibri"/>
                <a:cs typeface="Calibri"/>
              </a:rPr>
              <a:t>	</a:t>
            </a:r>
            <a:r>
              <a:rPr sz="3200" spc="-10" dirty="0">
                <a:latin typeface="Calibri"/>
                <a:cs typeface="Calibri"/>
              </a:rPr>
              <a:t>apakah</a:t>
            </a:r>
            <a:endParaRPr sz="3200">
              <a:latin typeface="Calibri"/>
              <a:cs typeface="Calibri"/>
            </a:endParaRPr>
          </a:p>
        </p:txBody>
      </p:sp>
      <p:sp>
        <p:nvSpPr>
          <p:cNvPr id="4" name="object 4"/>
          <p:cNvSpPr txBox="1"/>
          <p:nvPr/>
        </p:nvSpPr>
        <p:spPr>
          <a:xfrm>
            <a:off x="5240910" y="1269365"/>
            <a:ext cx="4891405" cy="1001394"/>
          </a:xfrm>
          <a:prstGeom prst="rect">
            <a:avLst/>
          </a:prstGeom>
        </p:spPr>
        <p:txBody>
          <a:bodyPr vert="horz" wrap="square" lIns="0" tIns="12700" rIns="0" bIns="0" rtlCol="0">
            <a:spAutoFit/>
          </a:bodyPr>
          <a:lstStyle/>
          <a:p>
            <a:pPr marL="93980" marR="5080" indent="-81915">
              <a:spcBef>
                <a:spcPts val="100"/>
              </a:spcBef>
              <a:tabLst>
                <a:tab pos="1781175" algn="l"/>
                <a:tab pos="3007995" algn="l"/>
                <a:tab pos="3773170" algn="l"/>
              </a:tabLst>
            </a:pPr>
            <a:r>
              <a:rPr sz="3200" spc="-10" dirty="0">
                <a:latin typeface="Calibri"/>
                <a:cs typeface="Calibri"/>
              </a:rPr>
              <a:t>misalnya</a:t>
            </a:r>
            <a:r>
              <a:rPr sz="3200" dirty="0">
                <a:latin typeface="Calibri"/>
                <a:cs typeface="Calibri"/>
              </a:rPr>
              <a:t>	</a:t>
            </a:r>
            <a:r>
              <a:rPr sz="3200" spc="-20" dirty="0">
                <a:latin typeface="Calibri"/>
                <a:cs typeface="Calibri"/>
              </a:rPr>
              <a:t>kasus</a:t>
            </a:r>
            <a:r>
              <a:rPr sz="3200" dirty="0">
                <a:latin typeface="Calibri"/>
                <a:cs typeface="Calibri"/>
              </a:rPr>
              <a:t>	</a:t>
            </a:r>
            <a:r>
              <a:rPr sz="3200" spc="-25" dirty="0">
                <a:latin typeface="Calibri"/>
                <a:cs typeface="Calibri"/>
              </a:rPr>
              <a:t>itu</a:t>
            </a:r>
            <a:r>
              <a:rPr sz="3200" dirty="0">
                <a:latin typeface="Calibri"/>
                <a:cs typeface="Calibri"/>
              </a:rPr>
              <a:t>	</a:t>
            </a:r>
            <a:r>
              <a:rPr sz="3200" spc="-25" dirty="0">
                <a:latin typeface="Calibri"/>
                <a:cs typeface="Calibri"/>
              </a:rPr>
              <a:t>pantas </a:t>
            </a:r>
            <a:r>
              <a:rPr sz="3200" spc="-10" dirty="0">
                <a:latin typeface="Calibri"/>
                <a:cs typeface="Calibri"/>
              </a:rPr>
              <a:t>dengan</a:t>
            </a:r>
            <a:endParaRPr sz="3200">
              <a:latin typeface="Calibri"/>
              <a:cs typeface="Calibri"/>
            </a:endParaRPr>
          </a:p>
        </p:txBody>
      </p:sp>
      <p:sp>
        <p:nvSpPr>
          <p:cNvPr id="5" name="object 5"/>
          <p:cNvSpPr txBox="1"/>
          <p:nvPr/>
        </p:nvSpPr>
        <p:spPr>
          <a:xfrm>
            <a:off x="6806310" y="1757298"/>
            <a:ext cx="1494790" cy="513080"/>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transaksi</a:t>
            </a:r>
            <a:endParaRPr sz="3200">
              <a:latin typeface="Calibri"/>
              <a:cs typeface="Calibri"/>
            </a:endParaRPr>
          </a:p>
        </p:txBody>
      </p:sp>
      <p:sp>
        <p:nvSpPr>
          <p:cNvPr id="6" name="object 6"/>
          <p:cNvSpPr txBox="1"/>
          <p:nvPr/>
        </p:nvSpPr>
        <p:spPr>
          <a:xfrm>
            <a:off x="8536306" y="1757298"/>
            <a:ext cx="1593215" cy="513080"/>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(misalnya</a:t>
            </a:r>
            <a:endParaRPr sz="3200">
              <a:latin typeface="Calibri"/>
              <a:cs typeface="Calibri"/>
            </a:endParaRPr>
          </a:p>
        </p:txBody>
      </p:sp>
      <p:sp>
        <p:nvSpPr>
          <p:cNvPr id="7" name="object 7"/>
          <p:cNvSpPr txBox="1"/>
          <p:nvPr/>
        </p:nvSpPr>
        <p:spPr>
          <a:xfrm>
            <a:off x="2403157" y="1757298"/>
            <a:ext cx="4594860" cy="1001394"/>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dikesampingkan</a:t>
            </a:r>
            <a:endParaRPr sz="3200" dirty="0">
              <a:latin typeface="Calibri"/>
              <a:cs typeface="Calibri"/>
            </a:endParaRPr>
          </a:p>
          <a:p>
            <a:pPr marL="12700">
              <a:tabLst>
                <a:tab pos="1643380" algn="l"/>
                <a:tab pos="2837180" algn="l"/>
              </a:tabLst>
            </a:pPr>
            <a:r>
              <a:rPr sz="3200" spc="-10" dirty="0">
                <a:latin typeface="Calibri"/>
                <a:cs typeface="Calibri"/>
              </a:rPr>
              <a:t>perkara</a:t>
            </a:r>
            <a:r>
              <a:rPr sz="3200" dirty="0">
                <a:latin typeface="Calibri"/>
                <a:cs typeface="Calibri"/>
              </a:rPr>
              <a:t>	</a:t>
            </a:r>
            <a:r>
              <a:rPr sz="3200" spc="-10" dirty="0">
                <a:latin typeface="Calibri"/>
                <a:cs typeface="Calibri"/>
              </a:rPr>
              <a:t>tidak</a:t>
            </a:r>
            <a:r>
              <a:rPr sz="3200" dirty="0">
                <a:latin typeface="Calibri"/>
                <a:cs typeface="Calibri"/>
              </a:rPr>
              <a:t>	</a:t>
            </a:r>
            <a:r>
              <a:rPr sz="3200" spc="-10" dirty="0">
                <a:latin typeface="Calibri"/>
                <a:cs typeface="Calibri"/>
              </a:rPr>
              <a:t>diteruskan</a:t>
            </a:r>
            <a:endParaRPr sz="3200" dirty="0">
              <a:latin typeface="Calibri"/>
              <a:cs typeface="Calibri"/>
            </a:endParaRPr>
          </a:p>
        </p:txBody>
      </p:sp>
      <p:sp>
        <p:nvSpPr>
          <p:cNvPr id="8" name="object 8"/>
          <p:cNvSpPr txBox="1"/>
          <p:nvPr/>
        </p:nvSpPr>
        <p:spPr>
          <a:xfrm>
            <a:off x="7342251" y="2244662"/>
            <a:ext cx="2790190" cy="513715"/>
          </a:xfrm>
          <a:prstGeom prst="rect">
            <a:avLst/>
          </a:prstGeom>
        </p:spPr>
        <p:txBody>
          <a:bodyPr vert="horz" wrap="square" lIns="0" tIns="12700" rIns="0" bIns="0" rtlCol="0">
            <a:spAutoFit/>
          </a:bodyPr>
          <a:lstStyle/>
          <a:p>
            <a:pPr marL="12700">
              <a:spcBef>
                <a:spcPts val="100"/>
              </a:spcBef>
              <a:tabLst>
                <a:tab pos="759460" algn="l"/>
              </a:tabLst>
            </a:pPr>
            <a:r>
              <a:rPr sz="3200" spc="-25" dirty="0">
                <a:latin typeface="Calibri"/>
                <a:cs typeface="Calibri"/>
              </a:rPr>
              <a:t>ke</a:t>
            </a:r>
            <a:r>
              <a:rPr sz="3200" dirty="0">
                <a:latin typeface="Calibri"/>
                <a:cs typeface="Calibri"/>
              </a:rPr>
              <a:t>	</a:t>
            </a:r>
            <a:r>
              <a:rPr sz="3200" spc="-10" dirty="0">
                <a:latin typeface="Calibri"/>
                <a:cs typeface="Calibri"/>
              </a:rPr>
              <a:t>persidangan</a:t>
            </a:r>
            <a:endParaRPr sz="3200">
              <a:latin typeface="Calibri"/>
              <a:cs typeface="Calibri"/>
            </a:endParaRPr>
          </a:p>
        </p:txBody>
      </p:sp>
      <p:sp>
        <p:nvSpPr>
          <p:cNvPr id="9" name="object 9"/>
          <p:cNvSpPr txBox="1"/>
          <p:nvPr/>
        </p:nvSpPr>
        <p:spPr>
          <a:xfrm>
            <a:off x="2403158" y="2733040"/>
            <a:ext cx="7173595" cy="513080"/>
          </a:xfrm>
          <a:prstGeom prst="rect">
            <a:avLst/>
          </a:prstGeom>
        </p:spPr>
        <p:txBody>
          <a:bodyPr vert="horz" wrap="square" lIns="0" tIns="12700" rIns="0" bIns="0" rtlCol="0">
            <a:spAutoFit/>
          </a:bodyPr>
          <a:lstStyle/>
          <a:p>
            <a:pPr marL="12700">
              <a:spcBef>
                <a:spcPts val="100"/>
              </a:spcBef>
            </a:pPr>
            <a:r>
              <a:rPr sz="3200" dirty="0">
                <a:latin typeface="Calibri"/>
                <a:cs typeface="Calibri"/>
              </a:rPr>
              <a:t>dengan</a:t>
            </a:r>
            <a:r>
              <a:rPr sz="3200" spc="-135" dirty="0">
                <a:latin typeface="Calibri"/>
                <a:cs typeface="Calibri"/>
              </a:rPr>
              <a:t> </a:t>
            </a:r>
            <a:r>
              <a:rPr sz="3200" dirty="0">
                <a:latin typeface="Calibri"/>
                <a:cs typeface="Calibri"/>
              </a:rPr>
              <a:t>mengganti</a:t>
            </a:r>
            <a:r>
              <a:rPr sz="3200" spc="-110" dirty="0">
                <a:latin typeface="Calibri"/>
                <a:cs typeface="Calibri"/>
              </a:rPr>
              <a:t> </a:t>
            </a:r>
            <a:r>
              <a:rPr sz="3200" spc="-10" dirty="0">
                <a:latin typeface="Calibri"/>
                <a:cs typeface="Calibri"/>
              </a:rPr>
              <a:t>kerugian)</a:t>
            </a:r>
            <a:r>
              <a:rPr sz="3200" spc="-150" dirty="0">
                <a:latin typeface="Calibri"/>
                <a:cs typeface="Calibri"/>
              </a:rPr>
              <a:t> </a:t>
            </a:r>
            <a:r>
              <a:rPr sz="3200" spc="-10" dirty="0">
                <a:latin typeface="Calibri"/>
                <a:cs typeface="Calibri"/>
              </a:rPr>
              <a:t>ataukah</a:t>
            </a:r>
            <a:r>
              <a:rPr sz="3200" spc="-150" dirty="0">
                <a:latin typeface="Calibri"/>
                <a:cs typeface="Calibri"/>
              </a:rPr>
              <a:t> </a:t>
            </a:r>
            <a:r>
              <a:rPr sz="3200" spc="-10" dirty="0">
                <a:latin typeface="Calibri"/>
                <a:cs typeface="Calibri"/>
              </a:rPr>
              <a:t>tidak.</a:t>
            </a:r>
            <a:endParaRPr sz="3200">
              <a:latin typeface="Calibri"/>
              <a:cs typeface="Calibri"/>
            </a:endParaRPr>
          </a:p>
        </p:txBody>
      </p:sp>
      <p:sp>
        <p:nvSpPr>
          <p:cNvPr id="10" name="object 10"/>
          <p:cNvSpPr txBox="1"/>
          <p:nvPr/>
        </p:nvSpPr>
        <p:spPr>
          <a:xfrm>
            <a:off x="2060258" y="3317494"/>
            <a:ext cx="5988685" cy="1001394"/>
          </a:xfrm>
          <a:prstGeom prst="rect">
            <a:avLst/>
          </a:prstGeom>
        </p:spPr>
        <p:txBody>
          <a:bodyPr vert="horz" wrap="square" lIns="0" tIns="12700" rIns="0" bIns="0" rtlCol="0">
            <a:spAutoFit/>
          </a:bodyPr>
          <a:lstStyle/>
          <a:p>
            <a:pPr marL="354965" marR="5080" indent="-342900">
              <a:spcBef>
                <a:spcPts val="100"/>
              </a:spcBef>
              <a:buFont typeface="Arial MT"/>
              <a:buChar char="•"/>
              <a:tabLst>
                <a:tab pos="354965" algn="l"/>
                <a:tab pos="2819400" algn="l"/>
                <a:tab pos="4229735" algn="l"/>
                <a:tab pos="5530850" algn="l"/>
              </a:tabLst>
            </a:pPr>
            <a:r>
              <a:rPr sz="3200" spc="-10" dirty="0">
                <a:latin typeface="Calibri"/>
                <a:cs typeface="Calibri"/>
              </a:rPr>
              <a:t>Wewenang</a:t>
            </a:r>
            <a:r>
              <a:rPr sz="3200" dirty="0">
                <a:latin typeface="Calibri"/>
                <a:cs typeface="Calibri"/>
              </a:rPr>
              <a:t>	</a:t>
            </a:r>
            <a:r>
              <a:rPr sz="3200" spc="-10" dirty="0">
                <a:latin typeface="Calibri"/>
                <a:cs typeface="Calibri"/>
              </a:rPr>
              <a:t>praperadilan</a:t>
            </a:r>
            <a:r>
              <a:rPr sz="3200" dirty="0">
                <a:latin typeface="Calibri"/>
                <a:cs typeface="Calibri"/>
              </a:rPr>
              <a:t>	</a:t>
            </a:r>
            <a:r>
              <a:rPr sz="3200" spc="-25" dirty="0">
                <a:latin typeface="Calibri"/>
                <a:cs typeface="Calibri"/>
              </a:rPr>
              <a:t>itu </a:t>
            </a:r>
            <a:r>
              <a:rPr sz="3200" spc="-10" dirty="0">
                <a:latin typeface="Calibri"/>
                <a:cs typeface="Calibri"/>
              </a:rPr>
              <a:t>Wewenanguntuk</a:t>
            </a:r>
            <a:r>
              <a:rPr sz="3200" dirty="0">
                <a:latin typeface="Calibri"/>
                <a:cs typeface="Calibri"/>
              </a:rPr>
              <a:t>	</a:t>
            </a:r>
            <a:r>
              <a:rPr sz="3200" spc="-10" dirty="0">
                <a:latin typeface="Calibri"/>
                <a:cs typeface="Calibri"/>
              </a:rPr>
              <a:t>memutus</a:t>
            </a:r>
            <a:endParaRPr sz="3200">
              <a:latin typeface="Calibri"/>
              <a:cs typeface="Calibri"/>
            </a:endParaRPr>
          </a:p>
        </p:txBody>
      </p:sp>
      <p:sp>
        <p:nvSpPr>
          <p:cNvPr id="11" name="object 11"/>
          <p:cNvSpPr txBox="1"/>
          <p:nvPr/>
        </p:nvSpPr>
        <p:spPr>
          <a:xfrm>
            <a:off x="8635366" y="3317494"/>
            <a:ext cx="1500505" cy="1001394"/>
          </a:xfrm>
          <a:prstGeom prst="rect">
            <a:avLst/>
          </a:prstGeom>
        </p:spPr>
        <p:txBody>
          <a:bodyPr vert="horz" wrap="square" lIns="0" tIns="12700" rIns="0" bIns="0" rtlCol="0">
            <a:spAutoFit/>
          </a:bodyPr>
          <a:lstStyle/>
          <a:p>
            <a:pPr marL="294640" marR="5080" indent="-282575">
              <a:spcBef>
                <a:spcPts val="100"/>
              </a:spcBef>
            </a:pPr>
            <a:r>
              <a:rPr sz="3200" spc="-20" dirty="0">
                <a:latin typeface="Calibri"/>
                <a:cs typeface="Calibri"/>
              </a:rPr>
              <a:t>terbatas. apakah</a:t>
            </a:r>
            <a:endParaRPr sz="3200">
              <a:latin typeface="Calibri"/>
              <a:cs typeface="Calibri"/>
            </a:endParaRPr>
          </a:p>
        </p:txBody>
      </p:sp>
      <p:sp>
        <p:nvSpPr>
          <p:cNvPr id="12" name="object 12"/>
          <p:cNvSpPr txBox="1"/>
          <p:nvPr/>
        </p:nvSpPr>
        <p:spPr>
          <a:xfrm>
            <a:off x="2403157" y="4293234"/>
            <a:ext cx="7730490" cy="513080"/>
          </a:xfrm>
          <a:prstGeom prst="rect">
            <a:avLst/>
          </a:prstGeom>
        </p:spPr>
        <p:txBody>
          <a:bodyPr vert="horz" wrap="square" lIns="0" tIns="12700" rIns="0" bIns="0" rtlCol="0">
            <a:spAutoFit/>
          </a:bodyPr>
          <a:lstStyle/>
          <a:p>
            <a:pPr marL="12700">
              <a:spcBef>
                <a:spcPts val="100"/>
              </a:spcBef>
            </a:pPr>
            <a:r>
              <a:rPr sz="3200" dirty="0">
                <a:latin typeface="Calibri"/>
                <a:cs typeface="Calibri"/>
              </a:rPr>
              <a:t>penangkapan</a:t>
            </a:r>
            <a:r>
              <a:rPr sz="3200" spc="195" dirty="0">
                <a:latin typeface="Calibri"/>
                <a:cs typeface="Calibri"/>
              </a:rPr>
              <a:t> </a:t>
            </a:r>
            <a:r>
              <a:rPr sz="3200" dirty="0">
                <a:latin typeface="Calibri"/>
                <a:cs typeface="Calibri"/>
              </a:rPr>
              <a:t>atau</a:t>
            </a:r>
            <a:r>
              <a:rPr sz="3200" spc="180" dirty="0">
                <a:latin typeface="Calibri"/>
                <a:cs typeface="Calibri"/>
              </a:rPr>
              <a:t> </a:t>
            </a:r>
            <a:r>
              <a:rPr sz="3200" dirty="0">
                <a:latin typeface="Calibri"/>
                <a:cs typeface="Calibri"/>
              </a:rPr>
              <a:t>penahanan</a:t>
            </a:r>
            <a:r>
              <a:rPr sz="3200" spc="200" dirty="0">
                <a:latin typeface="Calibri"/>
                <a:cs typeface="Calibri"/>
              </a:rPr>
              <a:t> </a:t>
            </a:r>
            <a:r>
              <a:rPr sz="3200" dirty="0">
                <a:latin typeface="Calibri"/>
                <a:cs typeface="Calibri"/>
              </a:rPr>
              <a:t>sah</a:t>
            </a:r>
            <a:r>
              <a:rPr sz="3200" spc="175" dirty="0">
                <a:latin typeface="Calibri"/>
                <a:cs typeface="Calibri"/>
              </a:rPr>
              <a:t> </a:t>
            </a:r>
            <a:r>
              <a:rPr sz="3200" dirty="0">
                <a:latin typeface="Calibri"/>
                <a:cs typeface="Calibri"/>
              </a:rPr>
              <a:t>atau</a:t>
            </a:r>
            <a:r>
              <a:rPr sz="3200" spc="180" dirty="0">
                <a:latin typeface="Calibri"/>
                <a:cs typeface="Calibri"/>
              </a:rPr>
              <a:t> </a:t>
            </a:r>
            <a:r>
              <a:rPr sz="3200" spc="-10" dirty="0">
                <a:latin typeface="Calibri"/>
                <a:cs typeface="Calibri"/>
              </a:rPr>
              <a:t>tidak.</a:t>
            </a:r>
            <a:endParaRPr sz="3200">
              <a:latin typeface="Calibri"/>
              <a:cs typeface="Calibri"/>
            </a:endParaRPr>
          </a:p>
        </p:txBody>
      </p:sp>
      <p:sp>
        <p:nvSpPr>
          <p:cNvPr id="13" name="object 13"/>
          <p:cNvSpPr txBox="1"/>
          <p:nvPr/>
        </p:nvSpPr>
        <p:spPr>
          <a:xfrm>
            <a:off x="2403158" y="4780598"/>
            <a:ext cx="6373495" cy="513715"/>
          </a:xfrm>
          <a:prstGeom prst="rect">
            <a:avLst/>
          </a:prstGeom>
        </p:spPr>
        <p:txBody>
          <a:bodyPr vert="horz" wrap="square" lIns="0" tIns="12700" rIns="0" bIns="0" rtlCol="0">
            <a:spAutoFit/>
          </a:bodyPr>
          <a:lstStyle/>
          <a:p>
            <a:pPr marL="12700">
              <a:spcBef>
                <a:spcPts val="100"/>
              </a:spcBef>
              <a:tabLst>
                <a:tab pos="1861820" algn="l"/>
                <a:tab pos="4567555" algn="l"/>
              </a:tabLst>
            </a:pPr>
            <a:r>
              <a:rPr sz="3200" spc="-10" dirty="0">
                <a:latin typeface="Calibri"/>
                <a:cs typeface="Calibri"/>
              </a:rPr>
              <a:t>Apakah</a:t>
            </a:r>
            <a:r>
              <a:rPr sz="3200" dirty="0">
                <a:latin typeface="Calibri"/>
                <a:cs typeface="Calibri"/>
              </a:rPr>
              <a:t>	</a:t>
            </a:r>
            <a:r>
              <a:rPr sz="3200" spc="-10" dirty="0">
                <a:latin typeface="Calibri"/>
                <a:cs typeface="Calibri"/>
              </a:rPr>
              <a:t>penghentian</a:t>
            </a:r>
            <a:r>
              <a:rPr sz="3200" dirty="0">
                <a:latin typeface="Calibri"/>
                <a:cs typeface="Calibri"/>
              </a:rPr>
              <a:t>	</a:t>
            </a:r>
            <a:r>
              <a:rPr sz="3200" spc="-10" dirty="0">
                <a:latin typeface="Calibri"/>
                <a:cs typeface="Calibri"/>
              </a:rPr>
              <a:t>penyidikan</a:t>
            </a:r>
            <a:endParaRPr sz="3200">
              <a:latin typeface="Calibri"/>
              <a:cs typeface="Calibri"/>
            </a:endParaRPr>
          </a:p>
        </p:txBody>
      </p:sp>
      <p:sp>
        <p:nvSpPr>
          <p:cNvPr id="14" name="object 14"/>
          <p:cNvSpPr txBox="1"/>
          <p:nvPr/>
        </p:nvSpPr>
        <p:spPr>
          <a:xfrm>
            <a:off x="8876918" y="4780597"/>
            <a:ext cx="1256030" cy="1001394"/>
          </a:xfrm>
          <a:prstGeom prst="rect">
            <a:avLst/>
          </a:prstGeom>
        </p:spPr>
        <p:txBody>
          <a:bodyPr vert="horz" wrap="square" lIns="0" tIns="12700" rIns="0" bIns="0" rtlCol="0">
            <a:spAutoFit/>
          </a:bodyPr>
          <a:lstStyle/>
          <a:p>
            <a:pPr marL="12700" marR="5080" indent="492759">
              <a:spcBef>
                <a:spcPts val="100"/>
              </a:spcBef>
            </a:pPr>
            <a:r>
              <a:rPr sz="3200" spc="-25" dirty="0">
                <a:latin typeface="Calibri"/>
                <a:cs typeface="Calibri"/>
              </a:rPr>
              <a:t>atau </a:t>
            </a:r>
            <a:r>
              <a:rPr sz="3200" spc="-10" dirty="0">
                <a:latin typeface="Calibri"/>
                <a:cs typeface="Calibri"/>
              </a:rPr>
              <a:t>disebut</a:t>
            </a:r>
            <a:endParaRPr sz="3200">
              <a:latin typeface="Calibri"/>
              <a:cs typeface="Calibri"/>
            </a:endParaRPr>
          </a:p>
        </p:txBody>
      </p:sp>
      <p:sp>
        <p:nvSpPr>
          <p:cNvPr id="15" name="object 15"/>
          <p:cNvSpPr txBox="1"/>
          <p:nvPr/>
        </p:nvSpPr>
        <p:spPr>
          <a:xfrm>
            <a:off x="2403158" y="5268912"/>
            <a:ext cx="6216015" cy="1001394"/>
          </a:xfrm>
          <a:prstGeom prst="rect">
            <a:avLst/>
          </a:prstGeom>
        </p:spPr>
        <p:txBody>
          <a:bodyPr vert="horz" wrap="square" lIns="0" tIns="12700" rIns="0" bIns="0" rtlCol="0">
            <a:spAutoFit/>
          </a:bodyPr>
          <a:lstStyle/>
          <a:p>
            <a:pPr marL="12700" marR="5080">
              <a:spcBef>
                <a:spcPts val="100"/>
              </a:spcBef>
              <a:tabLst>
                <a:tab pos="2240915" algn="l"/>
                <a:tab pos="3091815" algn="l"/>
                <a:tab pos="4107815" algn="l"/>
                <a:tab pos="5317490" algn="l"/>
              </a:tabLst>
            </a:pPr>
            <a:r>
              <a:rPr sz="3200" spc="-10" dirty="0">
                <a:latin typeface="Calibri"/>
                <a:cs typeface="Calibri"/>
              </a:rPr>
              <a:t>penuntutan</a:t>
            </a:r>
            <a:r>
              <a:rPr sz="3200" dirty="0">
                <a:latin typeface="Calibri"/>
                <a:cs typeface="Calibri"/>
              </a:rPr>
              <a:t>	</a:t>
            </a:r>
            <a:r>
              <a:rPr sz="3200" spc="-25" dirty="0">
                <a:latin typeface="Calibri"/>
                <a:cs typeface="Calibri"/>
              </a:rPr>
              <a:t>sah</a:t>
            </a:r>
            <a:r>
              <a:rPr sz="3200" dirty="0">
                <a:latin typeface="Calibri"/>
                <a:cs typeface="Calibri"/>
              </a:rPr>
              <a:t>	</a:t>
            </a:r>
            <a:r>
              <a:rPr sz="3200" spc="-20" dirty="0">
                <a:latin typeface="Calibri"/>
                <a:cs typeface="Calibri"/>
              </a:rPr>
              <a:t>atau</a:t>
            </a:r>
            <a:r>
              <a:rPr sz="3200" dirty="0">
                <a:latin typeface="Calibri"/>
                <a:cs typeface="Calibri"/>
              </a:rPr>
              <a:t>	</a:t>
            </a:r>
            <a:r>
              <a:rPr sz="3200" spc="-10" dirty="0">
                <a:latin typeface="Calibri"/>
                <a:cs typeface="Calibri"/>
              </a:rPr>
              <a:t>tidak.</a:t>
            </a:r>
            <a:r>
              <a:rPr sz="3200" dirty="0">
                <a:latin typeface="Calibri"/>
                <a:cs typeface="Calibri"/>
              </a:rPr>
              <a:t>	</a:t>
            </a:r>
            <a:r>
              <a:rPr sz="3200" spc="-10" dirty="0">
                <a:latin typeface="Calibri"/>
                <a:cs typeface="Calibri"/>
              </a:rPr>
              <a:t>Tidak </a:t>
            </a:r>
            <a:r>
              <a:rPr sz="3200" dirty="0">
                <a:latin typeface="Calibri"/>
                <a:cs typeface="Calibri"/>
              </a:rPr>
              <a:t>apakah</a:t>
            </a:r>
            <a:r>
              <a:rPr sz="3200" spc="-105" dirty="0">
                <a:latin typeface="Calibri"/>
                <a:cs typeface="Calibri"/>
              </a:rPr>
              <a:t> </a:t>
            </a:r>
            <a:r>
              <a:rPr sz="3200" spc="-10" dirty="0">
                <a:latin typeface="Calibri"/>
                <a:cs typeface="Calibri"/>
              </a:rPr>
              <a:t>penyitaan</a:t>
            </a:r>
            <a:r>
              <a:rPr sz="3200" spc="-95" dirty="0">
                <a:latin typeface="Calibri"/>
                <a:cs typeface="Calibri"/>
              </a:rPr>
              <a:t> </a:t>
            </a:r>
            <a:r>
              <a:rPr sz="3200" dirty="0">
                <a:latin typeface="Calibri"/>
                <a:cs typeface="Calibri"/>
              </a:rPr>
              <a:t>sah</a:t>
            </a:r>
            <a:r>
              <a:rPr sz="3200" spc="-110" dirty="0">
                <a:latin typeface="Calibri"/>
                <a:cs typeface="Calibri"/>
              </a:rPr>
              <a:t> </a:t>
            </a:r>
            <a:r>
              <a:rPr sz="3200" dirty="0">
                <a:latin typeface="Calibri"/>
                <a:cs typeface="Calibri"/>
              </a:rPr>
              <a:t>atau</a:t>
            </a:r>
            <a:r>
              <a:rPr sz="3200" spc="-110" dirty="0">
                <a:latin typeface="Calibri"/>
                <a:cs typeface="Calibri"/>
              </a:rPr>
              <a:t> </a:t>
            </a:r>
            <a:r>
              <a:rPr sz="3200" spc="-10" dirty="0">
                <a:latin typeface="Calibri"/>
                <a:cs typeface="Calibri"/>
              </a:rPr>
              <a:t>tidak.</a:t>
            </a:r>
            <a:endParaRPr sz="3200">
              <a:latin typeface="Calibri"/>
              <a:cs typeface="Calibri"/>
            </a:endParaRPr>
          </a:p>
        </p:txBody>
      </p:sp>
    </p:spTree>
    <p:extLst>
      <p:ext uri="{BB962C8B-B14F-4D97-AF65-F5344CB8AC3E}">
        <p14:creationId xmlns:p14="http://schemas.microsoft.com/office/powerpoint/2010/main" val="366459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8" y="1079753"/>
            <a:ext cx="8074659" cy="1001394"/>
          </a:xfrm>
          <a:prstGeom prst="rect">
            <a:avLst/>
          </a:prstGeom>
        </p:spPr>
        <p:txBody>
          <a:bodyPr vert="horz" wrap="square" lIns="0" tIns="12700" rIns="0" bIns="0" rtlCol="0">
            <a:spAutoFit/>
          </a:bodyPr>
          <a:lstStyle/>
          <a:p>
            <a:pPr marL="354965" marR="5080" indent="-342900">
              <a:spcBef>
                <a:spcPts val="100"/>
              </a:spcBef>
              <a:buFont typeface="Arial MT"/>
              <a:buChar char="•"/>
              <a:tabLst>
                <a:tab pos="354965" algn="l"/>
                <a:tab pos="1592580" algn="l"/>
                <a:tab pos="3914775" algn="l"/>
                <a:tab pos="5937250" algn="l"/>
              </a:tabLst>
            </a:pPr>
            <a:r>
              <a:rPr sz="3200" dirty="0">
                <a:latin typeface="Calibri"/>
                <a:cs typeface="Calibri"/>
              </a:rPr>
              <a:t>Menurut</a:t>
            </a:r>
            <a:r>
              <a:rPr sz="3200" spc="45" dirty="0">
                <a:latin typeface="Calibri"/>
                <a:cs typeface="Calibri"/>
              </a:rPr>
              <a:t> </a:t>
            </a:r>
            <a:r>
              <a:rPr sz="3200" spc="-40" dirty="0">
                <a:latin typeface="Calibri"/>
                <a:cs typeface="Calibri"/>
              </a:rPr>
              <a:t>KUHAP,</a:t>
            </a:r>
            <a:r>
              <a:rPr sz="3200" spc="45" dirty="0">
                <a:latin typeface="Calibri"/>
                <a:cs typeface="Calibri"/>
              </a:rPr>
              <a:t> </a:t>
            </a:r>
            <a:r>
              <a:rPr sz="3200" dirty="0">
                <a:latin typeface="Calibri"/>
                <a:cs typeface="Calibri"/>
              </a:rPr>
              <a:t>tidak</a:t>
            </a:r>
            <a:r>
              <a:rPr sz="3200" spc="40" dirty="0">
                <a:latin typeface="Calibri"/>
                <a:cs typeface="Calibri"/>
              </a:rPr>
              <a:t> </a:t>
            </a:r>
            <a:r>
              <a:rPr sz="3200" dirty="0">
                <a:latin typeface="Calibri"/>
                <a:cs typeface="Calibri"/>
              </a:rPr>
              <a:t>ada</a:t>
            </a:r>
            <a:r>
              <a:rPr sz="3200" spc="50" dirty="0">
                <a:latin typeface="Calibri"/>
                <a:cs typeface="Calibri"/>
              </a:rPr>
              <a:t> </a:t>
            </a:r>
            <a:r>
              <a:rPr sz="3200" dirty="0">
                <a:latin typeface="Calibri"/>
                <a:cs typeface="Calibri"/>
              </a:rPr>
              <a:t>ketentuan</a:t>
            </a:r>
            <a:r>
              <a:rPr sz="3200" spc="35" dirty="0">
                <a:latin typeface="Calibri"/>
                <a:cs typeface="Calibri"/>
              </a:rPr>
              <a:t> </a:t>
            </a:r>
            <a:r>
              <a:rPr sz="3200" dirty="0">
                <a:latin typeface="Calibri"/>
                <a:cs typeface="Calibri"/>
              </a:rPr>
              <a:t>di</a:t>
            </a:r>
            <a:r>
              <a:rPr sz="3200" spc="35" dirty="0">
                <a:latin typeface="Calibri"/>
                <a:cs typeface="Calibri"/>
              </a:rPr>
              <a:t> </a:t>
            </a:r>
            <a:r>
              <a:rPr sz="3200" spc="-20" dirty="0">
                <a:latin typeface="Calibri"/>
                <a:cs typeface="Calibri"/>
              </a:rPr>
              <a:t>mana </a:t>
            </a:r>
            <a:r>
              <a:rPr sz="3200" spc="-10" dirty="0">
                <a:latin typeface="Calibri"/>
                <a:cs typeface="Calibri"/>
              </a:rPr>
              <a:t>hakim</a:t>
            </a:r>
            <a:r>
              <a:rPr sz="3200" dirty="0">
                <a:latin typeface="Calibri"/>
                <a:cs typeface="Calibri"/>
              </a:rPr>
              <a:t>	</a:t>
            </a:r>
            <a:r>
              <a:rPr sz="3200" spc="-10" dirty="0">
                <a:latin typeface="Calibri"/>
                <a:cs typeface="Calibri"/>
              </a:rPr>
              <a:t>praperadilan</a:t>
            </a:r>
            <a:r>
              <a:rPr sz="3200" dirty="0">
                <a:latin typeface="Calibri"/>
                <a:cs typeface="Calibri"/>
              </a:rPr>
              <a:t>	</a:t>
            </a:r>
            <a:r>
              <a:rPr sz="3200" spc="-10" dirty="0">
                <a:latin typeface="Calibri"/>
                <a:cs typeface="Calibri"/>
              </a:rPr>
              <a:t>melakukan</a:t>
            </a:r>
            <a:r>
              <a:rPr sz="3200" dirty="0">
                <a:latin typeface="Calibri"/>
                <a:cs typeface="Calibri"/>
              </a:rPr>
              <a:t>	</a:t>
            </a:r>
            <a:r>
              <a:rPr sz="3200" spc="-10" dirty="0">
                <a:latin typeface="Calibri"/>
                <a:cs typeface="Calibri"/>
              </a:rPr>
              <a:t>pemeriksaan</a:t>
            </a:r>
            <a:endParaRPr sz="3200">
              <a:latin typeface="Calibri"/>
              <a:cs typeface="Calibri"/>
            </a:endParaRPr>
          </a:p>
        </p:txBody>
      </p:sp>
      <p:sp>
        <p:nvSpPr>
          <p:cNvPr id="3" name="object 3"/>
          <p:cNvSpPr txBox="1"/>
          <p:nvPr/>
        </p:nvSpPr>
        <p:spPr>
          <a:xfrm>
            <a:off x="2403157" y="2055495"/>
            <a:ext cx="2209800" cy="1001394"/>
          </a:xfrm>
          <a:prstGeom prst="rect">
            <a:avLst/>
          </a:prstGeom>
        </p:spPr>
        <p:txBody>
          <a:bodyPr vert="horz" wrap="square" lIns="0" tIns="12700" rIns="0" bIns="0" rtlCol="0">
            <a:spAutoFit/>
          </a:bodyPr>
          <a:lstStyle/>
          <a:p>
            <a:pPr marL="12700" marR="5080">
              <a:spcBef>
                <a:spcPts val="100"/>
              </a:spcBef>
            </a:pPr>
            <a:r>
              <a:rPr sz="3200" spc="-10" dirty="0">
                <a:latin typeface="Calibri"/>
                <a:cs typeface="Calibri"/>
              </a:rPr>
              <a:t>pendahuluan praperadilan</a:t>
            </a:r>
            <a:endParaRPr sz="3200">
              <a:latin typeface="Calibri"/>
              <a:cs typeface="Calibri"/>
            </a:endParaRPr>
          </a:p>
        </p:txBody>
      </p:sp>
      <p:sp>
        <p:nvSpPr>
          <p:cNvPr id="4" name="object 4"/>
          <p:cNvSpPr txBox="1"/>
          <p:nvPr/>
        </p:nvSpPr>
        <p:spPr>
          <a:xfrm>
            <a:off x="4791329" y="2055495"/>
            <a:ext cx="5342255" cy="1001394"/>
          </a:xfrm>
          <a:prstGeom prst="rect">
            <a:avLst/>
          </a:prstGeom>
        </p:spPr>
        <p:txBody>
          <a:bodyPr vert="horz" wrap="square" lIns="0" tIns="12700" rIns="0" bIns="0" rtlCol="0">
            <a:spAutoFit/>
          </a:bodyPr>
          <a:lstStyle/>
          <a:p>
            <a:pPr marL="12700" marR="5080" indent="215900">
              <a:spcBef>
                <a:spcPts val="100"/>
              </a:spcBef>
              <a:tabLst>
                <a:tab pos="1122680" algn="l"/>
                <a:tab pos="1379220" algn="l"/>
                <a:tab pos="3206115" algn="l"/>
                <a:tab pos="4272915" algn="l"/>
              </a:tabLst>
            </a:pPr>
            <a:r>
              <a:rPr sz="3200" spc="-20" dirty="0">
                <a:latin typeface="Calibri"/>
                <a:cs typeface="Calibri"/>
              </a:rPr>
              <a:t>atau</a:t>
            </a:r>
            <a:r>
              <a:rPr sz="3200" dirty="0">
                <a:latin typeface="Calibri"/>
                <a:cs typeface="Calibri"/>
              </a:rPr>
              <a:t>		</a:t>
            </a:r>
            <a:r>
              <a:rPr sz="3200" spc="-10" dirty="0">
                <a:latin typeface="Calibri"/>
                <a:cs typeface="Calibri"/>
              </a:rPr>
              <a:t>memimpinnya.</a:t>
            </a:r>
            <a:r>
              <a:rPr sz="3200" dirty="0">
                <a:latin typeface="Calibri"/>
                <a:cs typeface="Calibri"/>
              </a:rPr>
              <a:t>	</a:t>
            </a:r>
            <a:r>
              <a:rPr sz="3200" spc="-10" dirty="0">
                <a:latin typeface="Calibri"/>
                <a:cs typeface="Calibri"/>
              </a:rPr>
              <a:t>Hakim tidak</a:t>
            </a:r>
            <a:r>
              <a:rPr sz="3200" dirty="0">
                <a:latin typeface="Calibri"/>
                <a:cs typeface="Calibri"/>
              </a:rPr>
              <a:t>	</a:t>
            </a:r>
            <a:r>
              <a:rPr sz="3200" spc="-10" dirty="0">
                <a:latin typeface="Calibri"/>
                <a:cs typeface="Calibri"/>
              </a:rPr>
              <a:t>melakukan</a:t>
            </a:r>
            <a:r>
              <a:rPr sz="3200" dirty="0">
                <a:latin typeface="Calibri"/>
                <a:cs typeface="Calibri"/>
              </a:rPr>
              <a:t>	</a:t>
            </a:r>
            <a:r>
              <a:rPr sz="3200" spc="-10" dirty="0">
                <a:latin typeface="Calibri"/>
                <a:cs typeface="Calibri"/>
              </a:rPr>
              <a:t>pemeriksaan</a:t>
            </a:r>
            <a:endParaRPr sz="3200">
              <a:latin typeface="Calibri"/>
              <a:cs typeface="Calibri"/>
            </a:endParaRPr>
          </a:p>
        </p:txBody>
      </p:sp>
      <p:sp>
        <p:nvSpPr>
          <p:cNvPr id="5" name="object 5"/>
          <p:cNvSpPr txBox="1"/>
          <p:nvPr/>
        </p:nvSpPr>
        <p:spPr>
          <a:xfrm>
            <a:off x="2403157" y="3030792"/>
            <a:ext cx="7729220" cy="513715"/>
          </a:xfrm>
          <a:prstGeom prst="rect">
            <a:avLst/>
          </a:prstGeom>
        </p:spPr>
        <p:txBody>
          <a:bodyPr vert="horz" wrap="square" lIns="0" tIns="12700" rIns="0" bIns="0" rtlCol="0">
            <a:spAutoFit/>
          </a:bodyPr>
          <a:lstStyle/>
          <a:p>
            <a:pPr marL="12700">
              <a:spcBef>
                <a:spcPts val="100"/>
              </a:spcBef>
            </a:pPr>
            <a:r>
              <a:rPr sz="3200" dirty="0">
                <a:latin typeface="Calibri"/>
                <a:cs typeface="Calibri"/>
              </a:rPr>
              <a:t>pendahuluan,</a:t>
            </a:r>
            <a:r>
              <a:rPr sz="3200" spc="170" dirty="0">
                <a:latin typeface="Calibri"/>
                <a:cs typeface="Calibri"/>
              </a:rPr>
              <a:t> </a:t>
            </a:r>
            <a:r>
              <a:rPr sz="3200" dirty="0">
                <a:latin typeface="Calibri"/>
                <a:cs typeface="Calibri"/>
              </a:rPr>
              <a:t>penggeledahan,</a:t>
            </a:r>
            <a:r>
              <a:rPr sz="3200" spc="160" dirty="0">
                <a:latin typeface="Calibri"/>
                <a:cs typeface="Calibri"/>
              </a:rPr>
              <a:t> </a:t>
            </a:r>
            <a:r>
              <a:rPr sz="3200" dirty="0">
                <a:latin typeface="Calibri"/>
                <a:cs typeface="Calibri"/>
              </a:rPr>
              <a:t>penyitaan,</a:t>
            </a:r>
            <a:r>
              <a:rPr sz="3200" spc="145" dirty="0">
                <a:latin typeface="Calibri"/>
                <a:cs typeface="Calibri"/>
              </a:rPr>
              <a:t> </a:t>
            </a:r>
            <a:r>
              <a:rPr sz="3200" spc="-25" dirty="0">
                <a:latin typeface="Calibri"/>
                <a:cs typeface="Calibri"/>
              </a:rPr>
              <a:t>dan</a:t>
            </a:r>
            <a:endParaRPr sz="3200">
              <a:latin typeface="Calibri"/>
              <a:cs typeface="Calibri"/>
            </a:endParaRPr>
          </a:p>
        </p:txBody>
      </p:sp>
      <p:sp>
        <p:nvSpPr>
          <p:cNvPr id="6" name="object 6"/>
          <p:cNvSpPr txBox="1"/>
          <p:nvPr/>
        </p:nvSpPr>
        <p:spPr>
          <a:xfrm>
            <a:off x="2403158" y="3519170"/>
            <a:ext cx="2313305" cy="1001394"/>
          </a:xfrm>
          <a:prstGeom prst="rect">
            <a:avLst/>
          </a:prstGeom>
        </p:spPr>
        <p:txBody>
          <a:bodyPr vert="horz" wrap="square" lIns="0" tIns="12700" rIns="0" bIns="0" rtlCol="0">
            <a:spAutoFit/>
          </a:bodyPr>
          <a:lstStyle/>
          <a:p>
            <a:pPr marL="12700" marR="5080">
              <a:spcBef>
                <a:spcPts val="100"/>
              </a:spcBef>
            </a:pPr>
            <a:r>
              <a:rPr sz="3200" spc="-10" dirty="0">
                <a:latin typeface="Calibri"/>
                <a:cs typeface="Calibri"/>
              </a:rPr>
              <a:t>seterusnya pendahuluan.</a:t>
            </a:r>
            <a:endParaRPr sz="3200">
              <a:latin typeface="Calibri"/>
              <a:cs typeface="Calibri"/>
            </a:endParaRPr>
          </a:p>
        </p:txBody>
      </p:sp>
      <p:sp>
        <p:nvSpPr>
          <p:cNvPr id="7" name="object 7"/>
          <p:cNvSpPr txBox="1"/>
          <p:nvPr/>
        </p:nvSpPr>
        <p:spPr>
          <a:xfrm>
            <a:off x="4781296" y="3519170"/>
            <a:ext cx="2887980" cy="1001394"/>
          </a:xfrm>
          <a:prstGeom prst="rect">
            <a:avLst/>
          </a:prstGeom>
        </p:spPr>
        <p:txBody>
          <a:bodyPr vert="horz" wrap="square" lIns="0" tIns="12700" rIns="0" bIns="0" rtlCol="0">
            <a:spAutoFit/>
          </a:bodyPr>
          <a:lstStyle/>
          <a:p>
            <a:pPr marL="294005" marR="5080" indent="-281940">
              <a:spcBef>
                <a:spcPts val="100"/>
              </a:spcBef>
              <a:tabLst>
                <a:tab pos="962660" algn="l"/>
                <a:tab pos="1376680" algn="l"/>
                <a:tab pos="2159000" algn="l"/>
              </a:tabLst>
            </a:pPr>
            <a:r>
              <a:rPr sz="3200" spc="-20" dirty="0">
                <a:latin typeface="Calibri"/>
                <a:cs typeface="Calibri"/>
              </a:rPr>
              <a:t>yang</a:t>
            </a:r>
            <a:r>
              <a:rPr sz="3200" dirty="0">
                <a:latin typeface="Calibri"/>
                <a:cs typeface="Calibri"/>
              </a:rPr>
              <a:t>		</a:t>
            </a:r>
            <a:r>
              <a:rPr sz="3200" spc="-10" dirty="0">
                <a:latin typeface="Calibri"/>
                <a:cs typeface="Calibri"/>
              </a:rPr>
              <a:t>bersifat </a:t>
            </a:r>
            <a:r>
              <a:rPr sz="3200" spc="-25" dirty="0">
                <a:latin typeface="Calibri"/>
                <a:cs typeface="Calibri"/>
              </a:rPr>
              <a:t>Ia</a:t>
            </a:r>
            <a:r>
              <a:rPr sz="3200" dirty="0">
                <a:latin typeface="Calibri"/>
                <a:cs typeface="Calibri"/>
              </a:rPr>
              <a:t>	</a:t>
            </a:r>
            <a:r>
              <a:rPr sz="3200" spc="-10" dirty="0">
                <a:latin typeface="Calibri"/>
                <a:cs typeface="Calibri"/>
              </a:rPr>
              <a:t>tidak</a:t>
            </a:r>
            <a:r>
              <a:rPr sz="3200" dirty="0">
                <a:latin typeface="Calibri"/>
                <a:cs typeface="Calibri"/>
              </a:rPr>
              <a:t>	</a:t>
            </a:r>
            <a:r>
              <a:rPr sz="3200" spc="-20" dirty="0">
                <a:latin typeface="Calibri"/>
                <a:cs typeface="Calibri"/>
              </a:rPr>
              <a:t>pula</a:t>
            </a:r>
            <a:endParaRPr sz="3200">
              <a:latin typeface="Calibri"/>
              <a:cs typeface="Calibri"/>
            </a:endParaRPr>
          </a:p>
        </p:txBody>
      </p:sp>
      <p:sp>
        <p:nvSpPr>
          <p:cNvPr id="8" name="object 8"/>
          <p:cNvSpPr txBox="1"/>
          <p:nvPr/>
        </p:nvSpPr>
        <p:spPr>
          <a:xfrm>
            <a:off x="7985125" y="3519170"/>
            <a:ext cx="2146300" cy="1001394"/>
          </a:xfrm>
          <a:prstGeom prst="rect">
            <a:avLst/>
          </a:prstGeom>
        </p:spPr>
        <p:txBody>
          <a:bodyPr vert="horz" wrap="square" lIns="0" tIns="12700" rIns="0" bIns="0" rtlCol="0">
            <a:spAutoFit/>
          </a:bodyPr>
          <a:lstStyle/>
          <a:p>
            <a:pPr marL="42545" marR="5080" indent="-30480">
              <a:spcBef>
                <a:spcPts val="100"/>
              </a:spcBef>
            </a:pPr>
            <a:r>
              <a:rPr sz="3200" spc="-10" dirty="0">
                <a:latin typeface="Calibri"/>
                <a:cs typeface="Calibri"/>
              </a:rPr>
              <a:t>pemeriksaan </a:t>
            </a:r>
            <a:r>
              <a:rPr sz="3200" spc="-20" dirty="0">
                <a:latin typeface="Calibri"/>
                <a:cs typeface="Calibri"/>
              </a:rPr>
              <a:t>menentukan</a:t>
            </a:r>
            <a:endParaRPr sz="3200">
              <a:latin typeface="Calibri"/>
              <a:cs typeface="Calibri"/>
            </a:endParaRPr>
          </a:p>
        </p:txBody>
      </p:sp>
      <p:sp>
        <p:nvSpPr>
          <p:cNvPr id="9" name="object 9"/>
          <p:cNvSpPr txBox="1"/>
          <p:nvPr/>
        </p:nvSpPr>
        <p:spPr>
          <a:xfrm>
            <a:off x="2403158" y="4494784"/>
            <a:ext cx="7731125" cy="1489075"/>
          </a:xfrm>
          <a:prstGeom prst="rect">
            <a:avLst/>
          </a:prstGeom>
        </p:spPr>
        <p:txBody>
          <a:bodyPr vert="horz" wrap="square" lIns="0" tIns="12700" rIns="0" bIns="0" rtlCol="0">
            <a:spAutoFit/>
          </a:bodyPr>
          <a:lstStyle/>
          <a:p>
            <a:pPr marL="12700" marR="5080" algn="just">
              <a:spcBef>
                <a:spcPts val="100"/>
              </a:spcBef>
            </a:pPr>
            <a:r>
              <a:rPr sz="3200" dirty="0">
                <a:latin typeface="Calibri"/>
                <a:cs typeface="Calibri"/>
              </a:rPr>
              <a:t>apakah</a:t>
            </a:r>
            <a:r>
              <a:rPr sz="3200" spc="700" dirty="0">
                <a:latin typeface="Calibri"/>
                <a:cs typeface="Calibri"/>
              </a:rPr>
              <a:t> </a:t>
            </a:r>
            <a:r>
              <a:rPr sz="3200" dirty="0">
                <a:latin typeface="Calibri"/>
                <a:cs typeface="Calibri"/>
              </a:rPr>
              <a:t>suatu</a:t>
            </a:r>
            <a:r>
              <a:rPr sz="3200" spc="725" dirty="0">
                <a:latin typeface="Calibri"/>
                <a:cs typeface="Calibri"/>
              </a:rPr>
              <a:t> </a:t>
            </a:r>
            <a:r>
              <a:rPr sz="3200" dirty="0">
                <a:latin typeface="Calibri"/>
                <a:cs typeface="Calibri"/>
              </a:rPr>
              <a:t>perkara</a:t>
            </a:r>
            <a:r>
              <a:rPr sz="3200" spc="710" dirty="0">
                <a:latin typeface="Calibri"/>
                <a:cs typeface="Calibri"/>
              </a:rPr>
              <a:t> </a:t>
            </a:r>
            <a:r>
              <a:rPr sz="3200" dirty="0">
                <a:latin typeface="Calibri"/>
                <a:cs typeface="Calibri"/>
              </a:rPr>
              <a:t>cukup</a:t>
            </a:r>
            <a:r>
              <a:rPr sz="3200" spc="690" dirty="0">
                <a:latin typeface="Calibri"/>
                <a:cs typeface="Calibri"/>
              </a:rPr>
              <a:t> </a:t>
            </a:r>
            <a:r>
              <a:rPr sz="3200" dirty="0">
                <a:latin typeface="Calibri"/>
                <a:cs typeface="Calibri"/>
              </a:rPr>
              <a:t>alasan</a:t>
            </a:r>
            <a:r>
              <a:rPr sz="3200" spc="700" dirty="0">
                <a:latin typeface="Calibri"/>
                <a:cs typeface="Calibri"/>
              </a:rPr>
              <a:t> </a:t>
            </a:r>
            <a:r>
              <a:rPr sz="3200" spc="-10" dirty="0">
                <a:latin typeface="Calibri"/>
                <a:cs typeface="Calibri"/>
              </a:rPr>
              <a:t>ataukah </a:t>
            </a:r>
            <a:r>
              <a:rPr sz="3200" dirty="0">
                <a:latin typeface="Calibri"/>
                <a:cs typeface="Calibri"/>
              </a:rPr>
              <a:t>tidak</a:t>
            </a:r>
            <a:r>
              <a:rPr sz="3200" spc="130" dirty="0">
                <a:latin typeface="Calibri"/>
                <a:cs typeface="Calibri"/>
              </a:rPr>
              <a:t> </a:t>
            </a:r>
            <a:r>
              <a:rPr sz="3200" dirty="0">
                <a:latin typeface="Calibri"/>
                <a:cs typeface="Calibri"/>
              </a:rPr>
              <a:t>untuk</a:t>
            </a:r>
            <a:r>
              <a:rPr sz="3200" spc="135" dirty="0">
                <a:latin typeface="Calibri"/>
                <a:cs typeface="Calibri"/>
              </a:rPr>
              <a:t> </a:t>
            </a:r>
            <a:r>
              <a:rPr sz="3200" dirty="0">
                <a:latin typeface="Calibri"/>
                <a:cs typeface="Calibri"/>
              </a:rPr>
              <a:t>diteruskan</a:t>
            </a:r>
            <a:r>
              <a:rPr sz="3200" spc="135" dirty="0">
                <a:latin typeface="Calibri"/>
                <a:cs typeface="Calibri"/>
              </a:rPr>
              <a:t> </a:t>
            </a:r>
            <a:r>
              <a:rPr sz="3200" dirty="0">
                <a:latin typeface="Calibri"/>
                <a:cs typeface="Calibri"/>
              </a:rPr>
              <a:t>ke</a:t>
            </a:r>
            <a:r>
              <a:rPr sz="3200" spc="135" dirty="0">
                <a:latin typeface="Calibri"/>
                <a:cs typeface="Calibri"/>
              </a:rPr>
              <a:t> </a:t>
            </a:r>
            <a:r>
              <a:rPr sz="3200" dirty="0">
                <a:latin typeface="Calibri"/>
                <a:cs typeface="Calibri"/>
              </a:rPr>
              <a:t>pemeriksaan</a:t>
            </a:r>
            <a:r>
              <a:rPr sz="3200" spc="130" dirty="0">
                <a:latin typeface="Calibri"/>
                <a:cs typeface="Calibri"/>
              </a:rPr>
              <a:t> </a:t>
            </a:r>
            <a:r>
              <a:rPr sz="3200" spc="-10" dirty="0">
                <a:latin typeface="Calibri"/>
                <a:cs typeface="Calibri"/>
              </a:rPr>
              <a:t>sidang pengadilan</a:t>
            </a:r>
            <a:endParaRPr sz="3200">
              <a:latin typeface="Calibri"/>
              <a:cs typeface="Calibri"/>
            </a:endParaRPr>
          </a:p>
        </p:txBody>
      </p:sp>
    </p:spTree>
    <p:extLst>
      <p:ext uri="{BB962C8B-B14F-4D97-AF65-F5344CB8AC3E}">
        <p14:creationId xmlns:p14="http://schemas.microsoft.com/office/powerpoint/2010/main" val="327378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7" y="1008379"/>
            <a:ext cx="2159000" cy="513080"/>
          </a:xfrm>
          <a:prstGeom prst="rect">
            <a:avLst/>
          </a:prstGeom>
        </p:spPr>
        <p:txBody>
          <a:bodyPr vert="horz" wrap="square" lIns="0" tIns="12700" rIns="0" bIns="0" rtlCol="0">
            <a:spAutoFit/>
          </a:bodyPr>
          <a:lstStyle/>
          <a:p>
            <a:pPr marL="354965" indent="-342265">
              <a:spcBef>
                <a:spcPts val="100"/>
              </a:spcBef>
              <a:buFont typeface="Arial MT"/>
              <a:buChar char="•"/>
              <a:tabLst>
                <a:tab pos="354965" algn="l"/>
              </a:tabLst>
            </a:pPr>
            <a:r>
              <a:rPr sz="3200" spc="-10" dirty="0">
                <a:latin typeface="Calibri"/>
                <a:cs typeface="Calibri"/>
              </a:rPr>
              <a:t>Penentuan</a:t>
            </a:r>
            <a:endParaRPr sz="3200">
              <a:latin typeface="Calibri"/>
              <a:cs typeface="Calibri"/>
            </a:endParaRPr>
          </a:p>
        </p:txBody>
      </p:sp>
      <p:sp>
        <p:nvSpPr>
          <p:cNvPr id="3" name="object 3"/>
          <p:cNvSpPr txBox="1"/>
          <p:nvPr/>
        </p:nvSpPr>
        <p:spPr>
          <a:xfrm>
            <a:off x="4471417" y="1008379"/>
            <a:ext cx="1769745" cy="513080"/>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diteruskan</a:t>
            </a:r>
            <a:endParaRPr sz="3200">
              <a:latin typeface="Calibri"/>
              <a:cs typeface="Calibri"/>
            </a:endParaRPr>
          </a:p>
        </p:txBody>
      </p:sp>
      <p:sp>
        <p:nvSpPr>
          <p:cNvPr id="4" name="object 4"/>
          <p:cNvSpPr txBox="1"/>
          <p:nvPr/>
        </p:nvSpPr>
        <p:spPr>
          <a:xfrm>
            <a:off x="6493510" y="1008379"/>
            <a:ext cx="3637915" cy="513080"/>
          </a:xfrm>
          <a:prstGeom prst="rect">
            <a:avLst/>
          </a:prstGeom>
        </p:spPr>
        <p:txBody>
          <a:bodyPr vert="horz" wrap="square" lIns="0" tIns="12700" rIns="0" bIns="0" rtlCol="0">
            <a:spAutoFit/>
          </a:bodyPr>
          <a:lstStyle/>
          <a:p>
            <a:pPr marL="12700">
              <a:spcBef>
                <a:spcPts val="100"/>
              </a:spcBef>
              <a:tabLst>
                <a:tab pos="1605280" algn="l"/>
                <a:tab pos="2708275" algn="l"/>
              </a:tabLst>
            </a:pPr>
            <a:r>
              <a:rPr sz="3200" spc="-10" dirty="0">
                <a:latin typeface="Calibri"/>
                <a:cs typeface="Calibri"/>
              </a:rPr>
              <a:t>ataukah</a:t>
            </a:r>
            <a:r>
              <a:rPr sz="3200" dirty="0">
                <a:latin typeface="Calibri"/>
                <a:cs typeface="Calibri"/>
              </a:rPr>
              <a:t>	</a:t>
            </a:r>
            <a:r>
              <a:rPr sz="3200" spc="-10" dirty="0">
                <a:latin typeface="Calibri"/>
                <a:cs typeface="Calibri"/>
              </a:rPr>
              <a:t>tidak</a:t>
            </a:r>
            <a:r>
              <a:rPr sz="3200" dirty="0">
                <a:latin typeface="Calibri"/>
                <a:cs typeface="Calibri"/>
              </a:rPr>
              <a:t>	</a:t>
            </a:r>
            <a:r>
              <a:rPr sz="3200" spc="-10" dirty="0">
                <a:latin typeface="Calibri"/>
                <a:cs typeface="Calibri"/>
              </a:rPr>
              <a:t>suatu</a:t>
            </a:r>
            <a:endParaRPr sz="3200">
              <a:latin typeface="Calibri"/>
              <a:cs typeface="Calibri"/>
            </a:endParaRPr>
          </a:p>
        </p:txBody>
      </p:sp>
      <p:sp>
        <p:nvSpPr>
          <p:cNvPr id="5" name="object 5"/>
          <p:cNvSpPr txBox="1"/>
          <p:nvPr/>
        </p:nvSpPr>
        <p:spPr>
          <a:xfrm>
            <a:off x="2060257" y="1495743"/>
            <a:ext cx="8073390" cy="3537585"/>
          </a:xfrm>
          <a:prstGeom prst="rect">
            <a:avLst/>
          </a:prstGeom>
        </p:spPr>
        <p:txBody>
          <a:bodyPr vert="horz" wrap="square" lIns="0" tIns="12700" rIns="0" bIns="0" rtlCol="0">
            <a:spAutoFit/>
          </a:bodyPr>
          <a:lstStyle/>
          <a:p>
            <a:pPr marL="354965" marR="5080" algn="just">
              <a:spcBef>
                <a:spcPts val="100"/>
              </a:spcBef>
            </a:pPr>
            <a:r>
              <a:rPr sz="3200" dirty="0">
                <a:latin typeface="Calibri"/>
                <a:cs typeface="Calibri"/>
              </a:rPr>
              <a:t>perkara</a:t>
            </a:r>
            <a:r>
              <a:rPr sz="3200" spc="240" dirty="0">
                <a:latin typeface="Calibri"/>
                <a:cs typeface="Calibri"/>
              </a:rPr>
              <a:t>  </a:t>
            </a:r>
            <a:r>
              <a:rPr sz="3200" dirty="0">
                <a:latin typeface="Calibri"/>
                <a:cs typeface="Calibri"/>
              </a:rPr>
              <a:t>tergantung</a:t>
            </a:r>
            <a:r>
              <a:rPr sz="3200" spc="240" dirty="0">
                <a:latin typeface="Calibri"/>
                <a:cs typeface="Calibri"/>
              </a:rPr>
              <a:t>  </a:t>
            </a:r>
            <a:r>
              <a:rPr sz="3200" dirty="0">
                <a:latin typeface="Calibri"/>
                <a:cs typeface="Calibri"/>
              </a:rPr>
              <a:t>kepada</a:t>
            </a:r>
            <a:r>
              <a:rPr sz="3200" spc="240" dirty="0">
                <a:latin typeface="Calibri"/>
                <a:cs typeface="Calibri"/>
              </a:rPr>
              <a:t>  </a:t>
            </a:r>
            <a:r>
              <a:rPr sz="3200" dirty="0">
                <a:latin typeface="Calibri"/>
                <a:cs typeface="Calibri"/>
              </a:rPr>
              <a:t>jaksa</a:t>
            </a:r>
            <a:r>
              <a:rPr sz="3200" spc="245" dirty="0">
                <a:latin typeface="Calibri"/>
                <a:cs typeface="Calibri"/>
              </a:rPr>
              <a:t>  </a:t>
            </a:r>
            <a:r>
              <a:rPr sz="3200" spc="-10" dirty="0">
                <a:latin typeface="Calibri"/>
                <a:cs typeface="Calibri"/>
              </a:rPr>
              <a:t>penuntut </a:t>
            </a:r>
            <a:r>
              <a:rPr sz="3200" spc="-20" dirty="0">
                <a:latin typeface="Calibri"/>
                <a:cs typeface="Calibri"/>
              </a:rPr>
              <a:t>umum</a:t>
            </a:r>
            <a:endParaRPr sz="3200">
              <a:latin typeface="Calibri"/>
              <a:cs typeface="Calibri"/>
            </a:endParaRPr>
          </a:p>
          <a:p>
            <a:pPr marL="354965" marR="5080" indent="-342900" algn="just">
              <a:spcBef>
                <a:spcPts val="765"/>
              </a:spcBef>
              <a:buFont typeface="Arial MT"/>
              <a:buChar char="•"/>
              <a:tabLst>
                <a:tab pos="354965" algn="l"/>
              </a:tabLst>
            </a:pPr>
            <a:r>
              <a:rPr sz="3200" dirty="0">
                <a:latin typeface="Calibri"/>
                <a:cs typeface="Calibri"/>
              </a:rPr>
              <a:t>Tugas</a:t>
            </a:r>
            <a:r>
              <a:rPr sz="3200" spc="475" dirty="0">
                <a:latin typeface="Calibri"/>
                <a:cs typeface="Calibri"/>
              </a:rPr>
              <a:t>  </a:t>
            </a:r>
            <a:r>
              <a:rPr sz="3200" dirty="0">
                <a:latin typeface="Calibri"/>
                <a:cs typeface="Calibri"/>
              </a:rPr>
              <a:t>praperadilan</a:t>
            </a:r>
            <a:r>
              <a:rPr sz="3200" spc="475" dirty="0">
                <a:latin typeface="Calibri"/>
                <a:cs typeface="Calibri"/>
              </a:rPr>
              <a:t>  </a:t>
            </a:r>
            <a:r>
              <a:rPr sz="3200" dirty="0">
                <a:latin typeface="Calibri"/>
                <a:cs typeface="Calibri"/>
              </a:rPr>
              <a:t>di</a:t>
            </a:r>
            <a:r>
              <a:rPr sz="3200" spc="470" dirty="0">
                <a:latin typeface="Calibri"/>
                <a:cs typeface="Calibri"/>
              </a:rPr>
              <a:t>  </a:t>
            </a:r>
            <a:r>
              <a:rPr sz="3200" dirty="0">
                <a:latin typeface="Calibri"/>
                <a:cs typeface="Calibri"/>
              </a:rPr>
              <a:t>indonesia</a:t>
            </a:r>
            <a:r>
              <a:rPr sz="3200" spc="484" dirty="0">
                <a:latin typeface="Calibri"/>
                <a:cs typeface="Calibri"/>
              </a:rPr>
              <a:t>  </a:t>
            </a:r>
            <a:r>
              <a:rPr sz="3200" spc="-10" dirty="0">
                <a:latin typeface="Calibri"/>
                <a:cs typeface="Calibri"/>
              </a:rPr>
              <a:t>terbatas. </a:t>
            </a:r>
            <a:r>
              <a:rPr sz="3200" dirty="0">
                <a:latin typeface="Calibri"/>
                <a:cs typeface="Calibri"/>
              </a:rPr>
              <a:t>Dalam</a:t>
            </a:r>
            <a:r>
              <a:rPr sz="3200" spc="135" dirty="0">
                <a:latin typeface="Calibri"/>
                <a:cs typeface="Calibri"/>
              </a:rPr>
              <a:t>  </a:t>
            </a:r>
            <a:r>
              <a:rPr sz="3200" dirty="0">
                <a:latin typeface="Calibri"/>
                <a:cs typeface="Calibri"/>
              </a:rPr>
              <a:t>Pasal</a:t>
            </a:r>
            <a:r>
              <a:rPr sz="3200" spc="140" dirty="0">
                <a:latin typeface="Calibri"/>
                <a:cs typeface="Calibri"/>
              </a:rPr>
              <a:t>  </a:t>
            </a:r>
            <a:r>
              <a:rPr sz="3200" dirty="0">
                <a:latin typeface="Calibri"/>
                <a:cs typeface="Calibri"/>
              </a:rPr>
              <a:t>78</a:t>
            </a:r>
            <a:r>
              <a:rPr sz="3200" spc="130" dirty="0">
                <a:latin typeface="Calibri"/>
                <a:cs typeface="Calibri"/>
              </a:rPr>
              <a:t>  </a:t>
            </a:r>
            <a:r>
              <a:rPr sz="3200" dirty="0">
                <a:latin typeface="Calibri"/>
                <a:cs typeface="Calibri"/>
              </a:rPr>
              <a:t>yang</a:t>
            </a:r>
            <a:r>
              <a:rPr sz="3200" spc="135" dirty="0">
                <a:latin typeface="Calibri"/>
                <a:cs typeface="Calibri"/>
              </a:rPr>
              <a:t>  </a:t>
            </a:r>
            <a:r>
              <a:rPr sz="3200" dirty="0">
                <a:latin typeface="Calibri"/>
                <a:cs typeface="Calibri"/>
              </a:rPr>
              <a:t>berhubungan</a:t>
            </a:r>
            <a:r>
              <a:rPr sz="3200" spc="145" dirty="0">
                <a:latin typeface="Calibri"/>
                <a:cs typeface="Calibri"/>
              </a:rPr>
              <a:t>  </a:t>
            </a:r>
            <a:r>
              <a:rPr sz="3200" spc="-10" dirty="0">
                <a:latin typeface="Calibri"/>
                <a:cs typeface="Calibri"/>
              </a:rPr>
              <a:t>dengan </a:t>
            </a:r>
            <a:r>
              <a:rPr sz="3200" dirty="0">
                <a:latin typeface="Calibri"/>
                <a:cs typeface="Calibri"/>
              </a:rPr>
              <a:t>Pasal</a:t>
            </a:r>
            <a:r>
              <a:rPr sz="3200" spc="635" dirty="0">
                <a:latin typeface="Calibri"/>
                <a:cs typeface="Calibri"/>
              </a:rPr>
              <a:t>  </a:t>
            </a:r>
            <a:r>
              <a:rPr sz="3200" dirty="0">
                <a:latin typeface="Calibri"/>
                <a:cs typeface="Calibri"/>
              </a:rPr>
              <a:t>77</a:t>
            </a:r>
            <a:r>
              <a:rPr sz="3200" spc="630" dirty="0">
                <a:latin typeface="Calibri"/>
                <a:cs typeface="Calibri"/>
              </a:rPr>
              <a:t>  </a:t>
            </a:r>
            <a:r>
              <a:rPr sz="3200" dirty="0">
                <a:latin typeface="Calibri"/>
                <a:cs typeface="Calibri"/>
              </a:rPr>
              <a:t>KUHAP</a:t>
            </a:r>
            <a:r>
              <a:rPr sz="3200" spc="640" dirty="0">
                <a:latin typeface="Calibri"/>
                <a:cs typeface="Calibri"/>
              </a:rPr>
              <a:t>  </a:t>
            </a:r>
            <a:r>
              <a:rPr sz="3200" dirty="0">
                <a:latin typeface="Calibri"/>
                <a:cs typeface="Calibri"/>
              </a:rPr>
              <a:t>dikatakan</a:t>
            </a:r>
            <a:r>
              <a:rPr sz="3200" spc="630" dirty="0">
                <a:latin typeface="Calibri"/>
                <a:cs typeface="Calibri"/>
              </a:rPr>
              <a:t>  </a:t>
            </a:r>
            <a:r>
              <a:rPr sz="3200" dirty="0">
                <a:latin typeface="Calibri"/>
                <a:cs typeface="Calibri"/>
              </a:rPr>
              <a:t>bahwa</a:t>
            </a:r>
            <a:r>
              <a:rPr sz="3200" spc="635" dirty="0">
                <a:latin typeface="Calibri"/>
                <a:cs typeface="Calibri"/>
              </a:rPr>
              <a:t>  </a:t>
            </a:r>
            <a:r>
              <a:rPr sz="3200" spc="-20" dirty="0">
                <a:latin typeface="Calibri"/>
                <a:cs typeface="Calibri"/>
              </a:rPr>
              <a:t>yang </a:t>
            </a:r>
            <a:r>
              <a:rPr sz="3200" dirty="0">
                <a:latin typeface="Calibri"/>
                <a:cs typeface="Calibri"/>
              </a:rPr>
              <a:t>melaksanakan</a:t>
            </a:r>
            <a:r>
              <a:rPr sz="3200" spc="85" dirty="0">
                <a:latin typeface="Calibri"/>
                <a:cs typeface="Calibri"/>
              </a:rPr>
              <a:t>  </a:t>
            </a:r>
            <a:r>
              <a:rPr sz="3200" dirty="0">
                <a:latin typeface="Calibri"/>
                <a:cs typeface="Calibri"/>
              </a:rPr>
              <a:t>wewenang</a:t>
            </a:r>
            <a:r>
              <a:rPr sz="3200" spc="95" dirty="0">
                <a:latin typeface="Calibri"/>
                <a:cs typeface="Calibri"/>
              </a:rPr>
              <a:t>  </a:t>
            </a:r>
            <a:r>
              <a:rPr sz="3200" dirty="0">
                <a:latin typeface="Calibri"/>
                <a:cs typeface="Calibri"/>
              </a:rPr>
              <a:t>pengadilan</a:t>
            </a:r>
            <a:r>
              <a:rPr sz="3200" spc="105" dirty="0">
                <a:latin typeface="Calibri"/>
                <a:cs typeface="Calibri"/>
              </a:rPr>
              <a:t>  </a:t>
            </a:r>
            <a:r>
              <a:rPr sz="3200" spc="-10" dirty="0">
                <a:latin typeface="Calibri"/>
                <a:cs typeface="Calibri"/>
              </a:rPr>
              <a:t>negeri </a:t>
            </a:r>
            <a:r>
              <a:rPr sz="3200" dirty="0">
                <a:latin typeface="Calibri"/>
                <a:cs typeface="Calibri"/>
              </a:rPr>
              <a:t>memeriksa</a:t>
            </a:r>
            <a:r>
              <a:rPr sz="3200" spc="-135" dirty="0">
                <a:latin typeface="Calibri"/>
                <a:cs typeface="Calibri"/>
              </a:rPr>
              <a:t> </a:t>
            </a:r>
            <a:r>
              <a:rPr sz="3200" dirty="0">
                <a:latin typeface="Calibri"/>
                <a:cs typeface="Calibri"/>
              </a:rPr>
              <a:t>dan</a:t>
            </a:r>
            <a:r>
              <a:rPr sz="3200" spc="-85" dirty="0">
                <a:latin typeface="Calibri"/>
                <a:cs typeface="Calibri"/>
              </a:rPr>
              <a:t> </a:t>
            </a:r>
            <a:r>
              <a:rPr sz="3200" dirty="0">
                <a:latin typeface="Calibri"/>
                <a:cs typeface="Calibri"/>
              </a:rPr>
              <a:t>memutus</a:t>
            </a:r>
            <a:r>
              <a:rPr sz="3200" spc="-85" dirty="0">
                <a:latin typeface="Calibri"/>
                <a:cs typeface="Calibri"/>
              </a:rPr>
              <a:t> </a:t>
            </a:r>
            <a:r>
              <a:rPr sz="3200" spc="-10" dirty="0">
                <a:latin typeface="Calibri"/>
                <a:cs typeface="Calibri"/>
              </a:rPr>
              <a:t>tentang</a:t>
            </a:r>
            <a:r>
              <a:rPr sz="3200" spc="-105" dirty="0">
                <a:latin typeface="Calibri"/>
                <a:cs typeface="Calibri"/>
              </a:rPr>
              <a:t> </a:t>
            </a:r>
            <a:r>
              <a:rPr sz="3200" spc="-10" dirty="0">
                <a:latin typeface="Calibri"/>
                <a:cs typeface="Calibri"/>
              </a:rPr>
              <a:t>berikut:</a:t>
            </a:r>
            <a:endParaRPr sz="3200">
              <a:latin typeface="Calibri"/>
              <a:cs typeface="Calibri"/>
            </a:endParaRPr>
          </a:p>
        </p:txBody>
      </p:sp>
    </p:spTree>
    <p:extLst>
      <p:ext uri="{BB962C8B-B14F-4D97-AF65-F5344CB8AC3E}">
        <p14:creationId xmlns:p14="http://schemas.microsoft.com/office/powerpoint/2010/main" val="347383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58" y="936878"/>
            <a:ext cx="5697855" cy="513080"/>
          </a:xfrm>
          <a:prstGeom prst="rect">
            <a:avLst/>
          </a:prstGeom>
        </p:spPr>
        <p:txBody>
          <a:bodyPr vert="horz" wrap="square" lIns="0" tIns="12700" rIns="0" bIns="0" rtlCol="0">
            <a:spAutoFit/>
          </a:bodyPr>
          <a:lstStyle/>
          <a:p>
            <a:pPr marL="12700">
              <a:spcBef>
                <a:spcPts val="100"/>
              </a:spcBef>
              <a:tabLst>
                <a:tab pos="527685" algn="l"/>
                <a:tab pos="1536700" algn="l"/>
                <a:tab pos="3353435" algn="l"/>
              </a:tabLst>
            </a:pPr>
            <a:r>
              <a:rPr sz="3200" spc="-25" dirty="0">
                <a:latin typeface="Calibri"/>
                <a:cs typeface="Calibri"/>
              </a:rPr>
              <a:t>a.</a:t>
            </a:r>
            <a:r>
              <a:rPr sz="3200" dirty="0">
                <a:latin typeface="Calibri"/>
                <a:cs typeface="Calibri"/>
              </a:rPr>
              <a:t>	</a:t>
            </a:r>
            <a:r>
              <a:rPr sz="3200" spc="-25" dirty="0">
                <a:latin typeface="Calibri"/>
                <a:cs typeface="Calibri"/>
              </a:rPr>
              <a:t>Sah</a:t>
            </a:r>
            <a:r>
              <a:rPr sz="3200" dirty="0">
                <a:latin typeface="Calibri"/>
                <a:cs typeface="Calibri"/>
              </a:rPr>
              <a:t>	</a:t>
            </a:r>
            <a:r>
              <a:rPr sz="3200" spc="-10" dirty="0">
                <a:latin typeface="Calibri"/>
                <a:cs typeface="Calibri"/>
              </a:rPr>
              <a:t>tidaknya</a:t>
            </a:r>
            <a:r>
              <a:rPr sz="3200" dirty="0">
                <a:latin typeface="Calibri"/>
                <a:cs typeface="Calibri"/>
              </a:rPr>
              <a:t>	</a:t>
            </a:r>
            <a:r>
              <a:rPr sz="3200" spc="-10" dirty="0">
                <a:latin typeface="Calibri"/>
                <a:cs typeface="Calibri"/>
              </a:rPr>
              <a:t>penangkapan,</a:t>
            </a:r>
            <a:endParaRPr sz="3200">
              <a:latin typeface="Calibri"/>
              <a:cs typeface="Calibri"/>
            </a:endParaRPr>
          </a:p>
        </p:txBody>
      </p:sp>
      <p:sp>
        <p:nvSpPr>
          <p:cNvPr id="3" name="object 3"/>
          <p:cNvSpPr txBox="1"/>
          <p:nvPr/>
        </p:nvSpPr>
        <p:spPr>
          <a:xfrm>
            <a:off x="4938776" y="936878"/>
            <a:ext cx="5194300" cy="1001394"/>
          </a:xfrm>
          <a:prstGeom prst="rect">
            <a:avLst/>
          </a:prstGeom>
        </p:spPr>
        <p:txBody>
          <a:bodyPr vert="horz" wrap="square" lIns="0" tIns="12700" rIns="0" bIns="0" rtlCol="0">
            <a:spAutoFit/>
          </a:bodyPr>
          <a:lstStyle/>
          <a:p>
            <a:pPr marL="12700" marR="5080" indent="3206115">
              <a:spcBef>
                <a:spcPts val="100"/>
              </a:spcBef>
              <a:tabLst>
                <a:tab pos="2082800" algn="l"/>
                <a:tab pos="3091815" algn="l"/>
              </a:tabLst>
            </a:pPr>
            <a:r>
              <a:rPr sz="3200" spc="-10" dirty="0">
                <a:latin typeface="Calibri"/>
                <a:cs typeface="Calibri"/>
              </a:rPr>
              <a:t>penahanan, penyidikan</a:t>
            </a:r>
            <a:r>
              <a:rPr sz="3200" dirty="0">
                <a:latin typeface="Calibri"/>
                <a:cs typeface="Calibri"/>
              </a:rPr>
              <a:t>	</a:t>
            </a:r>
            <a:r>
              <a:rPr sz="3200" spc="-20" dirty="0">
                <a:latin typeface="Calibri"/>
                <a:cs typeface="Calibri"/>
              </a:rPr>
              <a:t>atau</a:t>
            </a:r>
            <a:r>
              <a:rPr sz="3200" dirty="0">
                <a:latin typeface="Calibri"/>
                <a:cs typeface="Calibri"/>
              </a:rPr>
              <a:t>	</a:t>
            </a:r>
            <a:r>
              <a:rPr sz="3200" spc="-10" dirty="0">
                <a:latin typeface="Calibri"/>
                <a:cs typeface="Calibri"/>
              </a:rPr>
              <a:t>penghentian</a:t>
            </a:r>
            <a:endParaRPr sz="3200">
              <a:latin typeface="Calibri"/>
              <a:cs typeface="Calibri"/>
            </a:endParaRPr>
          </a:p>
        </p:txBody>
      </p:sp>
      <p:sp>
        <p:nvSpPr>
          <p:cNvPr id="4" name="object 4"/>
          <p:cNvSpPr txBox="1"/>
          <p:nvPr/>
        </p:nvSpPr>
        <p:spPr>
          <a:xfrm>
            <a:off x="2575878" y="1424241"/>
            <a:ext cx="2111375" cy="1002030"/>
          </a:xfrm>
          <a:prstGeom prst="rect">
            <a:avLst/>
          </a:prstGeom>
        </p:spPr>
        <p:txBody>
          <a:bodyPr vert="horz" wrap="square" lIns="0" tIns="12700" rIns="0" bIns="0" rtlCol="0">
            <a:spAutoFit/>
          </a:bodyPr>
          <a:lstStyle/>
          <a:p>
            <a:pPr marL="12700" marR="5080">
              <a:spcBef>
                <a:spcPts val="100"/>
              </a:spcBef>
            </a:pPr>
            <a:r>
              <a:rPr sz="3200" spc="-10" dirty="0">
                <a:latin typeface="Calibri"/>
                <a:cs typeface="Calibri"/>
              </a:rPr>
              <a:t>penghentian penuntutan</a:t>
            </a:r>
            <a:endParaRPr sz="3200">
              <a:latin typeface="Calibri"/>
              <a:cs typeface="Calibri"/>
            </a:endParaRPr>
          </a:p>
        </p:txBody>
      </p:sp>
      <p:sp>
        <p:nvSpPr>
          <p:cNvPr id="5" name="object 5"/>
          <p:cNvSpPr txBox="1"/>
          <p:nvPr/>
        </p:nvSpPr>
        <p:spPr>
          <a:xfrm>
            <a:off x="2060258" y="2497073"/>
            <a:ext cx="8074659" cy="1001394"/>
          </a:xfrm>
          <a:prstGeom prst="rect">
            <a:avLst/>
          </a:prstGeom>
        </p:spPr>
        <p:txBody>
          <a:bodyPr vert="horz" wrap="square" lIns="0" tIns="12700" rIns="0" bIns="0" rtlCol="0">
            <a:spAutoFit/>
          </a:bodyPr>
          <a:lstStyle/>
          <a:p>
            <a:pPr marL="528320" marR="5080" indent="-515620">
              <a:spcBef>
                <a:spcPts val="100"/>
              </a:spcBef>
              <a:tabLst>
                <a:tab pos="527685" algn="l"/>
                <a:tab pos="1689100" algn="l"/>
                <a:tab pos="2016760" algn="l"/>
                <a:tab pos="2980055" algn="l"/>
                <a:tab pos="3381375" algn="l"/>
                <a:tab pos="4272915" algn="l"/>
                <a:tab pos="4420235" algn="l"/>
                <a:tab pos="5274310" algn="l"/>
                <a:tab pos="6305550" algn="l"/>
                <a:tab pos="7367905" algn="l"/>
              </a:tabLst>
            </a:pPr>
            <a:r>
              <a:rPr sz="3200" spc="-25" dirty="0">
                <a:latin typeface="Calibri"/>
                <a:cs typeface="Calibri"/>
              </a:rPr>
              <a:t>b.</a:t>
            </a:r>
            <a:r>
              <a:rPr sz="3200" dirty="0">
                <a:latin typeface="Calibri"/>
                <a:cs typeface="Calibri"/>
              </a:rPr>
              <a:t>	</a:t>
            </a:r>
            <a:r>
              <a:rPr sz="3200" spc="-10" dirty="0">
                <a:latin typeface="Calibri"/>
                <a:cs typeface="Calibri"/>
              </a:rPr>
              <a:t>Ganti</a:t>
            </a:r>
            <a:r>
              <a:rPr sz="3200" dirty="0">
                <a:latin typeface="Calibri"/>
                <a:cs typeface="Calibri"/>
              </a:rPr>
              <a:t>	</a:t>
            </a:r>
            <a:r>
              <a:rPr sz="3200" spc="-10" dirty="0">
                <a:latin typeface="Calibri"/>
                <a:cs typeface="Calibri"/>
              </a:rPr>
              <a:t>kerugian</a:t>
            </a:r>
            <a:r>
              <a:rPr sz="3200" dirty="0">
                <a:latin typeface="Calibri"/>
                <a:cs typeface="Calibri"/>
              </a:rPr>
              <a:t>	</a:t>
            </a:r>
            <a:r>
              <a:rPr sz="3200" spc="-25" dirty="0">
                <a:latin typeface="Calibri"/>
                <a:cs typeface="Calibri"/>
              </a:rPr>
              <a:t>dan</a:t>
            </a:r>
            <a:r>
              <a:rPr sz="3200" dirty="0">
                <a:latin typeface="Calibri"/>
                <a:cs typeface="Calibri"/>
              </a:rPr>
              <a:t>	</a:t>
            </a:r>
            <a:r>
              <a:rPr sz="3200" spc="-20" dirty="0">
                <a:latin typeface="Calibri"/>
                <a:cs typeface="Calibri"/>
              </a:rPr>
              <a:t>atau</a:t>
            </a:r>
            <a:r>
              <a:rPr sz="3200" dirty="0">
                <a:latin typeface="Calibri"/>
                <a:cs typeface="Calibri"/>
              </a:rPr>
              <a:t>	</a:t>
            </a:r>
            <a:r>
              <a:rPr sz="3200" spc="-10" dirty="0">
                <a:latin typeface="Calibri"/>
                <a:cs typeface="Calibri"/>
              </a:rPr>
              <a:t>rehabilitasi</a:t>
            </a:r>
            <a:r>
              <a:rPr sz="3200" dirty="0">
                <a:latin typeface="Calibri"/>
                <a:cs typeface="Calibri"/>
              </a:rPr>
              <a:t>	</a:t>
            </a:r>
            <a:r>
              <a:rPr sz="3200" spc="-20" dirty="0">
                <a:latin typeface="Calibri"/>
                <a:cs typeface="Calibri"/>
              </a:rPr>
              <a:t>bagi </a:t>
            </a:r>
            <a:r>
              <a:rPr sz="3200" spc="-10" dirty="0">
                <a:latin typeface="Calibri"/>
                <a:cs typeface="Calibri"/>
              </a:rPr>
              <a:t>seorang</a:t>
            </a:r>
            <a:r>
              <a:rPr sz="3200" dirty="0">
                <a:latin typeface="Calibri"/>
                <a:cs typeface="Calibri"/>
              </a:rPr>
              <a:t>	</a:t>
            </a:r>
            <a:r>
              <a:rPr sz="3200" spc="-20" dirty="0">
                <a:latin typeface="Calibri"/>
                <a:cs typeface="Calibri"/>
              </a:rPr>
              <a:t>yang</a:t>
            </a:r>
            <a:r>
              <a:rPr sz="3200" dirty="0">
                <a:latin typeface="Calibri"/>
                <a:cs typeface="Calibri"/>
              </a:rPr>
              <a:t>	</a:t>
            </a:r>
            <a:r>
              <a:rPr sz="3200" spc="-10" dirty="0">
                <a:latin typeface="Calibri"/>
                <a:cs typeface="Calibri"/>
              </a:rPr>
              <a:t>perkara</a:t>
            </a:r>
            <a:r>
              <a:rPr sz="3200" dirty="0">
                <a:latin typeface="Calibri"/>
                <a:cs typeface="Calibri"/>
              </a:rPr>
              <a:t>		</a:t>
            </a:r>
            <a:r>
              <a:rPr sz="3200" spc="-10" dirty="0">
                <a:latin typeface="Calibri"/>
                <a:cs typeface="Calibri"/>
              </a:rPr>
              <a:t>pidananya</a:t>
            </a:r>
            <a:r>
              <a:rPr sz="3200" dirty="0">
                <a:latin typeface="Calibri"/>
                <a:cs typeface="Calibri"/>
              </a:rPr>
              <a:t>	</a:t>
            </a:r>
            <a:r>
              <a:rPr sz="3200" spc="-10" dirty="0">
                <a:latin typeface="Calibri"/>
                <a:cs typeface="Calibri"/>
              </a:rPr>
              <a:t>dihentikan</a:t>
            </a:r>
            <a:endParaRPr sz="3200">
              <a:latin typeface="Calibri"/>
              <a:cs typeface="Calibri"/>
            </a:endParaRPr>
          </a:p>
        </p:txBody>
      </p:sp>
      <p:sp>
        <p:nvSpPr>
          <p:cNvPr id="6" name="object 6"/>
          <p:cNvSpPr txBox="1"/>
          <p:nvPr/>
        </p:nvSpPr>
        <p:spPr>
          <a:xfrm>
            <a:off x="2575878" y="3472815"/>
            <a:ext cx="5260975" cy="513080"/>
          </a:xfrm>
          <a:prstGeom prst="rect">
            <a:avLst/>
          </a:prstGeom>
        </p:spPr>
        <p:txBody>
          <a:bodyPr vert="horz" wrap="square" lIns="0" tIns="12700" rIns="0" bIns="0" rtlCol="0">
            <a:spAutoFit/>
          </a:bodyPr>
          <a:lstStyle/>
          <a:p>
            <a:pPr marL="12700">
              <a:spcBef>
                <a:spcPts val="100"/>
              </a:spcBef>
              <a:tabLst>
                <a:tab pos="1079500" algn="l"/>
                <a:tab pos="2472055" algn="l"/>
                <a:tab pos="4514850" algn="l"/>
              </a:tabLst>
            </a:pPr>
            <a:r>
              <a:rPr sz="3200" spc="-20" dirty="0">
                <a:latin typeface="Calibri"/>
                <a:cs typeface="Calibri"/>
              </a:rPr>
              <a:t>pada</a:t>
            </a:r>
            <a:r>
              <a:rPr sz="3200" dirty="0">
                <a:latin typeface="Calibri"/>
                <a:cs typeface="Calibri"/>
              </a:rPr>
              <a:t>	</a:t>
            </a:r>
            <a:r>
              <a:rPr sz="3200" spc="-10" dirty="0">
                <a:latin typeface="Calibri"/>
                <a:cs typeface="Calibri"/>
              </a:rPr>
              <a:t>tingkat</a:t>
            </a:r>
            <a:r>
              <a:rPr sz="3200" dirty="0">
                <a:latin typeface="Calibri"/>
                <a:cs typeface="Calibri"/>
              </a:rPr>
              <a:t>	</a:t>
            </a:r>
            <a:r>
              <a:rPr sz="3200" spc="-10" dirty="0">
                <a:latin typeface="Calibri"/>
                <a:cs typeface="Calibri"/>
              </a:rPr>
              <a:t>penyidikan</a:t>
            </a:r>
            <a:r>
              <a:rPr sz="3200" dirty="0">
                <a:latin typeface="Calibri"/>
                <a:cs typeface="Calibri"/>
              </a:rPr>
              <a:t>	</a:t>
            </a:r>
            <a:r>
              <a:rPr sz="3200" spc="-20" dirty="0">
                <a:latin typeface="Calibri"/>
                <a:cs typeface="Calibri"/>
              </a:rPr>
              <a:t>atau</a:t>
            </a:r>
            <a:endParaRPr sz="3200">
              <a:latin typeface="Calibri"/>
              <a:cs typeface="Calibri"/>
            </a:endParaRPr>
          </a:p>
        </p:txBody>
      </p:sp>
      <p:sp>
        <p:nvSpPr>
          <p:cNvPr id="7" name="object 7"/>
          <p:cNvSpPr txBox="1"/>
          <p:nvPr/>
        </p:nvSpPr>
        <p:spPr>
          <a:xfrm>
            <a:off x="8061326" y="3472815"/>
            <a:ext cx="2072639" cy="513080"/>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penuntutan,</a:t>
            </a:r>
            <a:endParaRPr sz="3200">
              <a:latin typeface="Calibri"/>
              <a:cs typeface="Calibri"/>
            </a:endParaRPr>
          </a:p>
        </p:txBody>
      </p:sp>
      <p:sp>
        <p:nvSpPr>
          <p:cNvPr id="8" name="object 8"/>
          <p:cNvSpPr txBox="1"/>
          <p:nvPr/>
        </p:nvSpPr>
        <p:spPr>
          <a:xfrm>
            <a:off x="2575878" y="3960178"/>
            <a:ext cx="5801995" cy="513715"/>
          </a:xfrm>
          <a:prstGeom prst="rect">
            <a:avLst/>
          </a:prstGeom>
        </p:spPr>
        <p:txBody>
          <a:bodyPr vert="horz" wrap="square" lIns="0" tIns="12700" rIns="0" bIns="0" rtlCol="0">
            <a:spAutoFit/>
          </a:bodyPr>
          <a:lstStyle/>
          <a:p>
            <a:pPr marL="12700">
              <a:spcBef>
                <a:spcPts val="100"/>
              </a:spcBef>
              <a:tabLst>
                <a:tab pos="1412240" algn="l"/>
                <a:tab pos="3904615" algn="l"/>
              </a:tabLst>
            </a:pPr>
            <a:r>
              <a:rPr sz="3200" spc="-10" dirty="0">
                <a:latin typeface="Calibri"/>
                <a:cs typeface="Calibri"/>
              </a:rPr>
              <a:t>adalah</a:t>
            </a:r>
            <a:r>
              <a:rPr sz="3200" dirty="0">
                <a:latin typeface="Calibri"/>
                <a:cs typeface="Calibri"/>
              </a:rPr>
              <a:t>	</a:t>
            </a:r>
            <a:r>
              <a:rPr sz="3200" spc="-10" dirty="0">
                <a:latin typeface="Calibri"/>
                <a:cs typeface="Calibri"/>
              </a:rPr>
              <a:t>praperadilan.</a:t>
            </a:r>
            <a:r>
              <a:rPr sz="3200" dirty="0">
                <a:latin typeface="Calibri"/>
                <a:cs typeface="Calibri"/>
              </a:rPr>
              <a:t>	</a:t>
            </a:r>
            <a:r>
              <a:rPr sz="3200" spc="-10" dirty="0">
                <a:latin typeface="Calibri"/>
                <a:cs typeface="Calibri"/>
              </a:rPr>
              <a:t>Praeradilan</a:t>
            </a:r>
            <a:endParaRPr sz="3200">
              <a:latin typeface="Calibri"/>
              <a:cs typeface="Calibri"/>
            </a:endParaRPr>
          </a:p>
        </p:txBody>
      </p:sp>
      <p:sp>
        <p:nvSpPr>
          <p:cNvPr id="9" name="object 9"/>
          <p:cNvSpPr txBox="1"/>
          <p:nvPr/>
        </p:nvSpPr>
        <p:spPr>
          <a:xfrm>
            <a:off x="8642985" y="3960178"/>
            <a:ext cx="1489075" cy="513715"/>
          </a:xfrm>
          <a:prstGeom prst="rect">
            <a:avLst/>
          </a:prstGeom>
        </p:spPr>
        <p:txBody>
          <a:bodyPr vert="horz" wrap="square" lIns="0" tIns="12700" rIns="0" bIns="0" rtlCol="0">
            <a:spAutoFit/>
          </a:bodyPr>
          <a:lstStyle/>
          <a:p>
            <a:pPr marL="12700">
              <a:spcBef>
                <a:spcPts val="100"/>
              </a:spcBef>
            </a:pPr>
            <a:r>
              <a:rPr sz="3200" spc="-10" dirty="0">
                <a:latin typeface="Calibri"/>
                <a:cs typeface="Calibri"/>
              </a:rPr>
              <a:t>dipimpin</a:t>
            </a:r>
            <a:endParaRPr sz="3200">
              <a:latin typeface="Calibri"/>
              <a:cs typeface="Calibri"/>
            </a:endParaRPr>
          </a:p>
        </p:txBody>
      </p:sp>
      <p:sp>
        <p:nvSpPr>
          <p:cNvPr id="10" name="object 10"/>
          <p:cNvSpPr txBox="1"/>
          <p:nvPr/>
        </p:nvSpPr>
        <p:spPr>
          <a:xfrm>
            <a:off x="2575878" y="4448555"/>
            <a:ext cx="6271895" cy="513080"/>
          </a:xfrm>
          <a:prstGeom prst="rect">
            <a:avLst/>
          </a:prstGeom>
        </p:spPr>
        <p:txBody>
          <a:bodyPr vert="horz" wrap="square" lIns="0" tIns="12700" rIns="0" bIns="0" rtlCol="0">
            <a:spAutoFit/>
          </a:bodyPr>
          <a:lstStyle/>
          <a:p>
            <a:pPr marL="12700">
              <a:spcBef>
                <a:spcPts val="100"/>
              </a:spcBef>
              <a:tabLst>
                <a:tab pos="1018540" algn="l"/>
                <a:tab pos="2314575" algn="l"/>
                <a:tab pos="3828415" algn="l"/>
                <a:tab pos="4890135" algn="l"/>
              </a:tabLst>
            </a:pPr>
            <a:r>
              <a:rPr sz="3200" spc="-20" dirty="0">
                <a:latin typeface="Calibri"/>
                <a:cs typeface="Calibri"/>
              </a:rPr>
              <a:t>oleh</a:t>
            </a:r>
            <a:r>
              <a:rPr sz="3200" dirty="0">
                <a:latin typeface="Calibri"/>
                <a:cs typeface="Calibri"/>
              </a:rPr>
              <a:t>	</a:t>
            </a:r>
            <a:r>
              <a:rPr sz="3200" spc="-10" dirty="0">
                <a:latin typeface="Calibri"/>
                <a:cs typeface="Calibri"/>
              </a:rPr>
              <a:t>hakim</a:t>
            </a:r>
            <a:r>
              <a:rPr sz="3200" dirty="0">
                <a:latin typeface="Calibri"/>
                <a:cs typeface="Calibri"/>
              </a:rPr>
              <a:t>	</a:t>
            </a:r>
            <a:r>
              <a:rPr sz="3200" spc="-10" dirty="0">
                <a:latin typeface="Calibri"/>
                <a:cs typeface="Calibri"/>
              </a:rPr>
              <a:t>tunggal</a:t>
            </a:r>
            <a:r>
              <a:rPr sz="3200" dirty="0">
                <a:latin typeface="Calibri"/>
                <a:cs typeface="Calibri"/>
              </a:rPr>
              <a:t>	</a:t>
            </a:r>
            <a:r>
              <a:rPr sz="3200" spc="-20" dirty="0">
                <a:latin typeface="Calibri"/>
                <a:cs typeface="Calibri"/>
              </a:rPr>
              <a:t>yang</a:t>
            </a:r>
            <a:r>
              <a:rPr sz="3200" dirty="0">
                <a:latin typeface="Calibri"/>
                <a:cs typeface="Calibri"/>
              </a:rPr>
              <a:t>	</a:t>
            </a:r>
            <a:r>
              <a:rPr sz="3200" spc="-10" dirty="0">
                <a:latin typeface="Calibri"/>
                <a:cs typeface="Calibri"/>
              </a:rPr>
              <a:t>ditunjuk</a:t>
            </a:r>
            <a:endParaRPr sz="3200">
              <a:latin typeface="Calibri"/>
              <a:cs typeface="Calibri"/>
            </a:endParaRPr>
          </a:p>
        </p:txBody>
      </p:sp>
      <p:sp>
        <p:nvSpPr>
          <p:cNvPr id="11" name="object 11"/>
          <p:cNvSpPr txBox="1"/>
          <p:nvPr/>
        </p:nvSpPr>
        <p:spPr>
          <a:xfrm>
            <a:off x="6923151" y="4448555"/>
            <a:ext cx="3210560" cy="1001394"/>
          </a:xfrm>
          <a:prstGeom prst="rect">
            <a:avLst/>
          </a:prstGeom>
        </p:spPr>
        <p:txBody>
          <a:bodyPr vert="horz" wrap="square" lIns="0" tIns="12700" rIns="0" bIns="0" rtlCol="0">
            <a:spAutoFit/>
          </a:bodyPr>
          <a:lstStyle/>
          <a:p>
            <a:pPr marL="12700" marR="5080" indent="2461260">
              <a:spcBef>
                <a:spcPts val="100"/>
              </a:spcBef>
              <a:tabLst>
                <a:tab pos="914400" algn="l"/>
                <a:tab pos="2473960" algn="l"/>
              </a:tabLst>
            </a:pPr>
            <a:r>
              <a:rPr sz="3200" spc="-20" dirty="0">
                <a:latin typeface="Calibri"/>
                <a:cs typeface="Calibri"/>
              </a:rPr>
              <a:t>oleh </a:t>
            </a:r>
            <a:r>
              <a:rPr sz="3200" spc="-25" dirty="0">
                <a:latin typeface="Calibri"/>
                <a:cs typeface="Calibri"/>
              </a:rPr>
              <a:t>dan</a:t>
            </a:r>
            <a:r>
              <a:rPr sz="3200" dirty="0">
                <a:latin typeface="Calibri"/>
                <a:cs typeface="Calibri"/>
              </a:rPr>
              <a:t>	</a:t>
            </a:r>
            <a:r>
              <a:rPr sz="3200" spc="-10" dirty="0">
                <a:latin typeface="Calibri"/>
                <a:cs typeface="Calibri"/>
              </a:rPr>
              <a:t>dibantu</a:t>
            </a:r>
            <a:r>
              <a:rPr sz="3200" dirty="0">
                <a:latin typeface="Calibri"/>
                <a:cs typeface="Calibri"/>
              </a:rPr>
              <a:t>	</a:t>
            </a:r>
            <a:r>
              <a:rPr sz="3200" spc="-20" dirty="0">
                <a:latin typeface="Calibri"/>
                <a:cs typeface="Calibri"/>
              </a:rPr>
              <a:t>oleh</a:t>
            </a:r>
            <a:endParaRPr sz="3200">
              <a:latin typeface="Calibri"/>
              <a:cs typeface="Calibri"/>
            </a:endParaRPr>
          </a:p>
        </p:txBody>
      </p:sp>
      <p:sp>
        <p:nvSpPr>
          <p:cNvPr id="12" name="object 12"/>
          <p:cNvSpPr txBox="1"/>
          <p:nvPr/>
        </p:nvSpPr>
        <p:spPr>
          <a:xfrm>
            <a:off x="2575877" y="4935918"/>
            <a:ext cx="4089400" cy="1001394"/>
          </a:xfrm>
          <a:prstGeom prst="rect">
            <a:avLst/>
          </a:prstGeom>
        </p:spPr>
        <p:txBody>
          <a:bodyPr vert="horz" wrap="square" lIns="0" tIns="12700" rIns="0" bIns="0" rtlCol="0">
            <a:spAutoFit/>
          </a:bodyPr>
          <a:lstStyle/>
          <a:p>
            <a:pPr marL="12700" marR="5080">
              <a:spcBef>
                <a:spcPts val="100"/>
              </a:spcBef>
              <a:tabLst>
                <a:tab pos="3033395" algn="l"/>
              </a:tabLst>
            </a:pPr>
            <a:r>
              <a:rPr sz="3200" spc="-10" dirty="0">
                <a:latin typeface="Calibri"/>
                <a:cs typeface="Calibri"/>
              </a:rPr>
              <a:t>ketuapengadilan</a:t>
            </a:r>
            <a:r>
              <a:rPr sz="3200" dirty="0">
                <a:latin typeface="Calibri"/>
                <a:cs typeface="Calibri"/>
              </a:rPr>
              <a:t>	</a:t>
            </a:r>
            <a:r>
              <a:rPr sz="3200" spc="-10" dirty="0">
                <a:latin typeface="Calibri"/>
                <a:cs typeface="Calibri"/>
              </a:rPr>
              <a:t>negeri </a:t>
            </a:r>
            <a:r>
              <a:rPr sz="3200" dirty="0">
                <a:latin typeface="Calibri"/>
                <a:cs typeface="Calibri"/>
              </a:rPr>
              <a:t>seorang</a:t>
            </a:r>
            <a:r>
              <a:rPr sz="3200" spc="-110" dirty="0">
                <a:latin typeface="Calibri"/>
                <a:cs typeface="Calibri"/>
              </a:rPr>
              <a:t> </a:t>
            </a:r>
            <a:r>
              <a:rPr sz="3200" spc="-10" dirty="0">
                <a:latin typeface="Calibri"/>
                <a:cs typeface="Calibri"/>
              </a:rPr>
              <a:t>panitera</a:t>
            </a:r>
            <a:endParaRPr sz="3200">
              <a:latin typeface="Calibri"/>
              <a:cs typeface="Calibri"/>
            </a:endParaRPr>
          </a:p>
        </p:txBody>
      </p:sp>
    </p:spTree>
    <p:extLst>
      <p:ext uri="{BB962C8B-B14F-4D97-AF65-F5344CB8AC3E}">
        <p14:creationId xmlns:p14="http://schemas.microsoft.com/office/powerpoint/2010/main" val="352268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E77-BE67-F849-AEC4-45735CD45AEA}"/>
              </a:ext>
            </a:extLst>
          </p:cNvPr>
          <p:cNvSpPr>
            <a:spLocks noGrp="1"/>
          </p:cNvSpPr>
          <p:nvPr>
            <p:ph type="title"/>
          </p:nvPr>
        </p:nvSpPr>
        <p:spPr>
          <a:xfrm>
            <a:off x="1981200" y="277814"/>
            <a:ext cx="8229600" cy="941387"/>
          </a:xfrm>
        </p:spPr>
        <p:txBody>
          <a:bodyPr/>
          <a:lstStyle/>
          <a:p>
            <a:pPr>
              <a:defRPr/>
            </a:pPr>
            <a:r>
              <a:rPr lang="en-US" dirty="0" err="1"/>
              <a:t>Beberapa</a:t>
            </a:r>
            <a:r>
              <a:rPr lang="en-US" dirty="0"/>
              <a:t> Model </a:t>
            </a:r>
          </a:p>
        </p:txBody>
      </p:sp>
      <p:sp>
        <p:nvSpPr>
          <p:cNvPr id="3" name="Content Placeholder 2">
            <a:extLst>
              <a:ext uri="{FF2B5EF4-FFF2-40B4-BE49-F238E27FC236}">
                <a16:creationId xmlns:a16="http://schemas.microsoft.com/office/drawing/2014/main" id="{368ED2B9-CF56-D941-AEF0-0F58FD9D2F41}"/>
              </a:ext>
            </a:extLst>
          </p:cNvPr>
          <p:cNvSpPr>
            <a:spLocks noGrp="1"/>
          </p:cNvSpPr>
          <p:nvPr>
            <p:ph idx="1"/>
          </p:nvPr>
        </p:nvSpPr>
        <p:spPr>
          <a:xfrm>
            <a:off x="1981200" y="1752600"/>
            <a:ext cx="8229600" cy="5105400"/>
          </a:xfrm>
        </p:spPr>
        <p:txBody>
          <a:bodyPr/>
          <a:lstStyle/>
          <a:p>
            <a:pPr marL="533400" indent="-533400">
              <a:lnSpc>
                <a:spcPct val="80000"/>
              </a:lnSpc>
              <a:buFontTx/>
              <a:buAutoNum type="arabicPeriod"/>
              <a:defRPr/>
            </a:pPr>
            <a:r>
              <a:rPr lang="en-US" sz="2800" b="1" dirty="0"/>
              <a:t>Dismissal Process: </a:t>
            </a:r>
            <a:r>
              <a:rPr lang="en-US" sz="2800" b="1" dirty="0" err="1"/>
              <a:t>pemeriksaan</a:t>
            </a:r>
            <a:r>
              <a:rPr lang="en-US" sz="2800" b="1" dirty="0"/>
              <a:t> </a:t>
            </a:r>
            <a:r>
              <a:rPr lang="en-US" sz="2800" b="1" dirty="0" err="1"/>
              <a:t>formil</a:t>
            </a:r>
            <a:r>
              <a:rPr lang="en-US" sz="2800" b="1" dirty="0"/>
              <a:t>         </a:t>
            </a:r>
            <a:r>
              <a:rPr lang="en-US" sz="2800" b="1" dirty="0" err="1"/>
              <a:t>pada</a:t>
            </a:r>
            <a:r>
              <a:rPr lang="en-US" sz="2800" b="1" dirty="0"/>
              <a:t> </a:t>
            </a:r>
            <a:r>
              <a:rPr lang="en-US" sz="2800" b="1" dirty="0" err="1"/>
              <a:t>pengadilan</a:t>
            </a:r>
            <a:r>
              <a:rPr lang="en-US" sz="2800" b="1" dirty="0"/>
              <a:t> </a:t>
            </a:r>
            <a:r>
              <a:rPr lang="en-US" sz="2800" b="1" dirty="0" err="1"/>
              <a:t>tata</a:t>
            </a:r>
            <a:r>
              <a:rPr lang="en-US" sz="2800" b="1" dirty="0"/>
              <a:t> </a:t>
            </a:r>
            <a:r>
              <a:rPr lang="en-US" sz="2800" b="1" dirty="0" err="1"/>
              <a:t>usaha</a:t>
            </a:r>
            <a:r>
              <a:rPr lang="en-US" sz="2800" b="1" dirty="0"/>
              <a:t> </a:t>
            </a:r>
            <a:r>
              <a:rPr lang="en-US" sz="2800" b="1" dirty="0" err="1"/>
              <a:t>negara</a:t>
            </a:r>
            <a:endParaRPr lang="en-US" sz="2800" b="1" dirty="0"/>
          </a:p>
          <a:p>
            <a:pPr marL="533400" indent="-533400">
              <a:lnSpc>
                <a:spcPct val="80000"/>
              </a:lnSpc>
              <a:buFontTx/>
              <a:buAutoNum type="arabicPeriod"/>
              <a:defRPr/>
            </a:pPr>
            <a:r>
              <a:rPr lang="en-US" sz="2800" b="1" dirty="0" err="1"/>
              <a:t>Rechter</a:t>
            </a:r>
            <a:r>
              <a:rPr lang="en-US" sz="2800" b="1" dirty="0"/>
              <a:t> </a:t>
            </a:r>
            <a:r>
              <a:rPr lang="en-US" sz="2800" b="1" dirty="0" err="1"/>
              <a:t>Comissaris</a:t>
            </a:r>
            <a:r>
              <a:rPr lang="en-US" sz="2800" b="1" dirty="0"/>
              <a:t> (Hakim </a:t>
            </a:r>
            <a:r>
              <a:rPr lang="en-US" sz="2800" b="1" dirty="0" err="1"/>
              <a:t>Komisaris</a:t>
            </a:r>
            <a:r>
              <a:rPr lang="en-US" sz="2800" b="1" dirty="0"/>
              <a:t>): hakim yang </a:t>
            </a:r>
            <a:r>
              <a:rPr lang="en-US" sz="2800" b="1" dirty="0" err="1"/>
              <a:t>mendapat</a:t>
            </a:r>
            <a:r>
              <a:rPr lang="en-US" sz="2800" b="1" dirty="0"/>
              <a:t> </a:t>
            </a:r>
            <a:r>
              <a:rPr lang="en-US" sz="2800" b="1" dirty="0" err="1"/>
              <a:t>tugas</a:t>
            </a:r>
            <a:r>
              <a:rPr lang="en-US" sz="2800" b="1" dirty="0"/>
              <a:t> </a:t>
            </a:r>
            <a:r>
              <a:rPr lang="en-US" sz="2800" b="1" dirty="0" err="1"/>
              <a:t>untuk</a:t>
            </a:r>
            <a:r>
              <a:rPr lang="en-US" sz="2800" b="1" dirty="0"/>
              <a:t> </a:t>
            </a:r>
            <a:r>
              <a:rPr lang="en-US" sz="2800" b="1" dirty="0" err="1"/>
              <a:t>menerima</a:t>
            </a:r>
            <a:r>
              <a:rPr lang="en-US" sz="2800" b="1" dirty="0"/>
              <a:t>, </a:t>
            </a:r>
            <a:r>
              <a:rPr lang="en-US" sz="2800" b="1" dirty="0" err="1"/>
              <a:t>memeriksa</a:t>
            </a:r>
            <a:r>
              <a:rPr lang="en-US" sz="2800" b="1" dirty="0"/>
              <a:t>, </a:t>
            </a:r>
            <a:r>
              <a:rPr lang="en-US" sz="2800" b="1" dirty="0" err="1"/>
              <a:t>dan</a:t>
            </a:r>
            <a:r>
              <a:rPr lang="en-US" sz="2800" b="1" dirty="0"/>
              <a:t> </a:t>
            </a:r>
            <a:r>
              <a:rPr lang="en-US" sz="2800" b="1" dirty="0" err="1"/>
              <a:t>memberikan</a:t>
            </a:r>
            <a:r>
              <a:rPr lang="en-US" sz="2800" b="1" dirty="0"/>
              <a:t> </a:t>
            </a:r>
            <a:r>
              <a:rPr lang="en-US" sz="2800" b="1" dirty="0" err="1"/>
              <a:t>persetujuan</a:t>
            </a:r>
            <a:r>
              <a:rPr lang="en-US" sz="2800" b="1" dirty="0"/>
              <a:t> </a:t>
            </a:r>
            <a:r>
              <a:rPr lang="en-US" sz="2800" b="1" dirty="0" err="1"/>
              <a:t>atas</a:t>
            </a:r>
            <a:r>
              <a:rPr lang="en-US" sz="2800" b="1" dirty="0"/>
              <a:t> </a:t>
            </a:r>
            <a:r>
              <a:rPr lang="en-US" sz="2800" b="1" dirty="0" err="1"/>
              <a:t>permintaan</a:t>
            </a:r>
            <a:r>
              <a:rPr lang="en-US" sz="2800" b="1" dirty="0"/>
              <a:t> </a:t>
            </a:r>
            <a:r>
              <a:rPr lang="en-US" sz="2800" b="1" dirty="0" err="1"/>
              <a:t>upaya</a:t>
            </a:r>
            <a:r>
              <a:rPr lang="en-US" sz="2800" b="1" dirty="0"/>
              <a:t> </a:t>
            </a:r>
            <a:r>
              <a:rPr lang="en-US" sz="2800" b="1" dirty="0" err="1"/>
              <a:t>paksa</a:t>
            </a:r>
            <a:r>
              <a:rPr lang="en-US" sz="2800" b="1" dirty="0"/>
              <a:t> </a:t>
            </a:r>
            <a:r>
              <a:rPr lang="en-US" sz="2800" b="1" dirty="0" err="1"/>
              <a:t>oleh</a:t>
            </a:r>
            <a:r>
              <a:rPr lang="en-US" sz="2800" b="1" dirty="0"/>
              <a:t> </a:t>
            </a:r>
            <a:r>
              <a:rPr lang="en-US" sz="2800" b="1" dirty="0" err="1"/>
              <a:t>aparat</a:t>
            </a:r>
            <a:r>
              <a:rPr lang="en-US" sz="2800" b="1" dirty="0"/>
              <a:t> </a:t>
            </a:r>
            <a:r>
              <a:rPr lang="en-US" sz="2800" b="1" dirty="0" err="1"/>
              <a:t>penegak</a:t>
            </a:r>
            <a:r>
              <a:rPr lang="en-US" sz="2800" b="1" dirty="0"/>
              <a:t> </a:t>
            </a:r>
            <a:r>
              <a:rPr lang="en-US" sz="2800" b="1" dirty="0" err="1"/>
              <a:t>hukum</a:t>
            </a:r>
            <a:r>
              <a:rPr lang="en-US" sz="2800" b="1" dirty="0"/>
              <a:t> </a:t>
            </a:r>
          </a:p>
          <a:p>
            <a:pPr marL="533400" indent="-533400">
              <a:lnSpc>
                <a:spcPct val="80000"/>
              </a:lnSpc>
              <a:buFontTx/>
              <a:buAutoNum type="arabicPeriod"/>
              <a:defRPr/>
            </a:pPr>
            <a:r>
              <a:rPr lang="en-US" sz="2800" b="1" dirty="0"/>
              <a:t>Magistrate Judge</a:t>
            </a:r>
          </a:p>
          <a:p>
            <a:pPr marL="533400" indent="-533400">
              <a:lnSpc>
                <a:spcPct val="80000"/>
              </a:lnSpc>
              <a:buFontTx/>
              <a:buAutoNum type="arabicPeriod"/>
              <a:defRPr/>
            </a:pPr>
            <a:r>
              <a:rPr lang="en-US" sz="2800" b="1" dirty="0"/>
              <a:t>Judge </a:t>
            </a:r>
            <a:r>
              <a:rPr lang="en-US" sz="2800" b="1"/>
              <a:t>d’instruction</a:t>
            </a:r>
            <a:endParaRPr lang="en-US" sz="2800" b="1" dirty="0"/>
          </a:p>
          <a:p>
            <a:pPr marL="533400" indent="-533400">
              <a:lnSpc>
                <a:spcPct val="80000"/>
              </a:lnSpc>
              <a:buFontTx/>
              <a:buAutoNum type="arabicPeriod"/>
              <a:defRPr/>
            </a:pPr>
            <a:r>
              <a:rPr lang="en-US" sz="2800" b="1" dirty="0" err="1"/>
              <a:t>Berbeda</a:t>
            </a:r>
            <a:r>
              <a:rPr lang="en-US" sz="2800" b="1" dirty="0"/>
              <a:t> </a:t>
            </a:r>
            <a:r>
              <a:rPr lang="en-US" sz="2800" b="1" dirty="0" err="1"/>
              <a:t>dengan</a:t>
            </a:r>
            <a:r>
              <a:rPr lang="en-US" sz="2800" b="1" dirty="0"/>
              <a:t> Pre Trial </a:t>
            </a:r>
            <a:r>
              <a:rPr lang="en-US" sz="2800" b="1" dirty="0" err="1"/>
              <a:t>dala</a:t>
            </a:r>
            <a:r>
              <a:rPr lang="en-US" sz="2800" b="1" dirty="0"/>
              <a:t> </a:t>
            </a:r>
            <a:r>
              <a:rPr lang="en-US" sz="2800" b="1" dirty="0" err="1"/>
              <a:t>sistem</a:t>
            </a:r>
            <a:r>
              <a:rPr lang="en-US" sz="2800" b="1" dirty="0"/>
              <a:t> Common Law</a:t>
            </a:r>
          </a:p>
          <a:p>
            <a:pPr marL="533400" indent="-533400">
              <a:lnSpc>
                <a:spcPct val="80000"/>
              </a:lnSpc>
              <a:buNone/>
              <a:defRPr/>
            </a:pPr>
            <a:endParaRPr lang="en-US" sz="2800" b="1" dirty="0"/>
          </a:p>
          <a:p>
            <a:pPr>
              <a:defRPr/>
            </a:pPr>
            <a:endParaRPr lang="en-US" dirty="0"/>
          </a:p>
        </p:txBody>
      </p:sp>
    </p:spTree>
    <p:extLst>
      <p:ext uri="{BB962C8B-B14F-4D97-AF65-F5344CB8AC3E}">
        <p14:creationId xmlns:p14="http://schemas.microsoft.com/office/powerpoint/2010/main" val="124388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5C60-A162-F544-AAD0-FDBCA8414D14}"/>
              </a:ext>
            </a:extLst>
          </p:cNvPr>
          <p:cNvSpPr>
            <a:spLocks noGrp="1"/>
          </p:cNvSpPr>
          <p:nvPr>
            <p:ph type="title"/>
          </p:nvPr>
        </p:nvSpPr>
        <p:spPr/>
        <p:txBody>
          <a:bodyPr/>
          <a:lstStyle/>
          <a:p>
            <a:pPr>
              <a:defRPr/>
            </a:pPr>
            <a:r>
              <a:rPr lang="en-US" dirty="0"/>
              <a:t>Model </a:t>
            </a:r>
            <a:r>
              <a:rPr lang="en-US" dirty="0" err="1"/>
              <a:t>Praperadilan</a:t>
            </a:r>
            <a:r>
              <a:rPr lang="en-US" dirty="0"/>
              <a:t> </a:t>
            </a:r>
          </a:p>
        </p:txBody>
      </p:sp>
      <p:sp>
        <p:nvSpPr>
          <p:cNvPr id="3" name="Content Placeholder 2">
            <a:extLst>
              <a:ext uri="{FF2B5EF4-FFF2-40B4-BE49-F238E27FC236}">
                <a16:creationId xmlns:a16="http://schemas.microsoft.com/office/drawing/2014/main" id="{8B70E7FE-BDA0-9D4C-B10C-4575F07BCA03}"/>
              </a:ext>
            </a:extLst>
          </p:cNvPr>
          <p:cNvSpPr>
            <a:spLocks noGrp="1"/>
          </p:cNvSpPr>
          <p:nvPr>
            <p:ph idx="1"/>
          </p:nvPr>
        </p:nvSpPr>
        <p:spPr/>
        <p:txBody>
          <a:bodyPr/>
          <a:lstStyle/>
          <a:p>
            <a:pPr>
              <a:defRPr/>
            </a:pPr>
            <a:r>
              <a:rPr lang="en-US" sz="2800" dirty="0" err="1"/>
              <a:t>Pengertian</a:t>
            </a:r>
            <a:r>
              <a:rPr lang="en-US" sz="2800" dirty="0"/>
              <a:t>: </a:t>
            </a:r>
            <a:r>
              <a:rPr lang="en-US" sz="2800" dirty="0" err="1"/>
              <a:t>Pasal</a:t>
            </a:r>
            <a:r>
              <a:rPr lang="en-US" sz="2800" dirty="0"/>
              <a:t> 1 </a:t>
            </a:r>
            <a:r>
              <a:rPr lang="en-US" sz="2800" dirty="0" err="1"/>
              <a:t>angka</a:t>
            </a:r>
            <a:r>
              <a:rPr lang="en-US" sz="2800" dirty="0"/>
              <a:t> 10 </a:t>
            </a:r>
            <a:r>
              <a:rPr lang="en-US" sz="2800" dirty="0" err="1"/>
              <a:t>jo</a:t>
            </a:r>
            <a:r>
              <a:rPr lang="en-US" sz="2800" dirty="0"/>
              <a:t> </a:t>
            </a:r>
            <a:r>
              <a:rPr lang="en-US" sz="2800" dirty="0" err="1"/>
              <a:t>Pasal</a:t>
            </a:r>
            <a:r>
              <a:rPr lang="en-US" sz="2800" dirty="0"/>
              <a:t> 77 KUHAP</a:t>
            </a:r>
          </a:p>
          <a:p>
            <a:pPr>
              <a:buFont typeface="Wingdings" pitchFamily="2" charset="2"/>
              <a:buNone/>
              <a:defRPr/>
            </a:pPr>
            <a:r>
              <a:rPr lang="en-US" sz="2800" dirty="0" err="1"/>
              <a:t>Dapat</a:t>
            </a:r>
            <a:r>
              <a:rPr lang="en-US" sz="2800" dirty="0"/>
              <a:t> </a:t>
            </a:r>
            <a:r>
              <a:rPr lang="en-US" sz="2800" dirty="0" err="1"/>
              <a:t>diartikan</a:t>
            </a:r>
            <a:r>
              <a:rPr lang="en-US" sz="2800" dirty="0"/>
              <a:t>:</a:t>
            </a:r>
          </a:p>
          <a:p>
            <a:pPr marL="457200" indent="-457200">
              <a:buFont typeface="Wingdings" pitchFamily="2" charset="2"/>
              <a:buAutoNum type="arabicPeriod"/>
              <a:defRPr/>
            </a:pPr>
            <a:r>
              <a:rPr lang="en-US" sz="2800" dirty="0" err="1"/>
              <a:t>Tidak</a:t>
            </a:r>
            <a:r>
              <a:rPr lang="en-US" sz="2800" dirty="0"/>
              <a:t> </a:t>
            </a:r>
            <a:r>
              <a:rPr lang="en-US" sz="2800" dirty="0" err="1"/>
              <a:t>masuk</a:t>
            </a:r>
            <a:r>
              <a:rPr lang="en-US" sz="2800" dirty="0"/>
              <a:t> </a:t>
            </a:r>
            <a:r>
              <a:rPr lang="en-US" sz="2800" dirty="0" err="1"/>
              <a:t>ke</a:t>
            </a:r>
            <a:r>
              <a:rPr lang="en-US" sz="2800" dirty="0"/>
              <a:t> </a:t>
            </a:r>
            <a:r>
              <a:rPr lang="en-US" sz="2800" dirty="0" err="1"/>
              <a:t>dalam</a:t>
            </a:r>
            <a:r>
              <a:rPr lang="en-US" sz="2800" dirty="0"/>
              <a:t> </a:t>
            </a:r>
            <a:r>
              <a:rPr lang="en-US" sz="2800" dirty="0" err="1"/>
              <a:t>pokok</a:t>
            </a:r>
            <a:r>
              <a:rPr lang="en-US" sz="2800" dirty="0"/>
              <a:t> </a:t>
            </a:r>
            <a:r>
              <a:rPr lang="en-US" sz="2800" dirty="0" err="1"/>
              <a:t>perkara</a:t>
            </a:r>
            <a:endParaRPr lang="en-US" sz="2800" dirty="0"/>
          </a:p>
          <a:p>
            <a:pPr marL="457200" indent="-457200">
              <a:buFont typeface="Wingdings" pitchFamily="2" charset="2"/>
              <a:buAutoNum type="arabicPeriod"/>
              <a:defRPr/>
            </a:pPr>
            <a:r>
              <a:rPr lang="en-US" sz="2800" dirty="0" err="1"/>
              <a:t>Pemeriksaan</a:t>
            </a:r>
            <a:r>
              <a:rPr lang="en-US" sz="2800" dirty="0"/>
              <a:t> </a:t>
            </a:r>
            <a:r>
              <a:rPr lang="en-US" sz="2800" dirty="0" err="1"/>
              <a:t>secara</a:t>
            </a:r>
            <a:r>
              <a:rPr lang="en-US" sz="2800" dirty="0"/>
              <a:t> </a:t>
            </a:r>
            <a:r>
              <a:rPr lang="en-US" sz="2800" dirty="0" err="1"/>
              <a:t>administratif</a:t>
            </a:r>
            <a:endParaRPr lang="en-US" sz="2800" dirty="0"/>
          </a:p>
          <a:p>
            <a:pPr marL="457200" indent="-457200">
              <a:buFont typeface="Wingdings" pitchFamily="2" charset="2"/>
              <a:buAutoNum type="arabicPeriod"/>
              <a:defRPr/>
            </a:pPr>
            <a:r>
              <a:rPr lang="en-US" sz="2800" dirty="0" err="1"/>
              <a:t>Sifat</a:t>
            </a:r>
            <a:r>
              <a:rPr lang="en-US" sz="2800" dirty="0"/>
              <a:t> </a:t>
            </a:r>
            <a:r>
              <a:rPr lang="en-US" sz="2800" dirty="0" err="1"/>
              <a:t>peradilannya</a:t>
            </a:r>
            <a:r>
              <a:rPr lang="en-US" sz="2800" dirty="0"/>
              <a:t> </a:t>
            </a:r>
            <a:r>
              <a:rPr lang="en-US" sz="2800" dirty="0" err="1"/>
              <a:t>adalah</a:t>
            </a:r>
            <a:r>
              <a:rPr lang="en-US" sz="2800" dirty="0"/>
              <a:t> quasi judicial</a:t>
            </a:r>
          </a:p>
          <a:p>
            <a:pPr marL="457200" indent="-457200">
              <a:buFont typeface="Wingdings" pitchFamily="2" charset="2"/>
              <a:buAutoNum type="arabicPeriod"/>
              <a:defRPr/>
            </a:pPr>
            <a:r>
              <a:rPr lang="en-US" sz="2800" dirty="0" err="1"/>
              <a:t>Merupakan</a:t>
            </a:r>
            <a:r>
              <a:rPr lang="en-US" sz="2800" dirty="0"/>
              <a:t> </a:t>
            </a:r>
            <a:r>
              <a:rPr lang="en-US" sz="2800" dirty="0" err="1"/>
              <a:t>kewenangan</a:t>
            </a:r>
            <a:r>
              <a:rPr lang="en-US" sz="2800" dirty="0"/>
              <a:t> </a:t>
            </a:r>
            <a:r>
              <a:rPr lang="en-US" sz="2800" dirty="0" err="1"/>
              <a:t>pengadilan</a:t>
            </a:r>
            <a:r>
              <a:rPr lang="en-US" sz="2800" dirty="0"/>
              <a:t> </a:t>
            </a:r>
            <a:r>
              <a:rPr lang="en-US" sz="2800" dirty="0" err="1"/>
              <a:t>negeri</a:t>
            </a:r>
            <a:endParaRPr lang="en-US" sz="2800" dirty="0"/>
          </a:p>
          <a:p>
            <a:pPr marL="457200" indent="-457200">
              <a:buFont typeface="Wingdings" pitchFamily="2" charset="2"/>
              <a:buAutoNum type="arabicPeriod"/>
              <a:defRPr/>
            </a:pPr>
            <a:r>
              <a:rPr lang="en-US" sz="2800" dirty="0" err="1"/>
              <a:t>Kewenangan</a:t>
            </a:r>
            <a:r>
              <a:rPr lang="en-US" sz="2800" dirty="0"/>
              <a:t> </a:t>
            </a:r>
            <a:r>
              <a:rPr lang="en-US" sz="2800" dirty="0" err="1"/>
              <a:t>terbatas</a:t>
            </a:r>
            <a:endParaRPr lang="en-US" sz="2800" dirty="0"/>
          </a:p>
          <a:p>
            <a:pPr marL="857250" lvl="1" indent="-457200">
              <a:buFont typeface="Wingdings" pitchFamily="2" charset="2"/>
              <a:buAutoNum type="arabicPeriod"/>
              <a:defRPr/>
            </a:pPr>
            <a:endParaRPr lang="en-US" dirty="0"/>
          </a:p>
          <a:p>
            <a:pPr>
              <a:defRPr/>
            </a:pPr>
            <a:endParaRPr lang="en-US" sz="2000" dirty="0"/>
          </a:p>
        </p:txBody>
      </p:sp>
    </p:spTree>
    <p:extLst>
      <p:ext uri="{BB962C8B-B14F-4D97-AF65-F5344CB8AC3E}">
        <p14:creationId xmlns:p14="http://schemas.microsoft.com/office/powerpoint/2010/main" val="2703390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2974</TotalTime>
  <Words>1038</Words>
  <Application>Microsoft Macintosh PowerPoint</Application>
  <PresentationFormat>Layar Lebar</PresentationFormat>
  <Paragraphs>210</Paragraphs>
  <Slides>26</Slides>
  <Notes>2</Notes>
  <HiddenSlides>0</HiddenSlides>
  <MMClips>0</MMClips>
  <ScaleCrop>false</ScaleCrop>
  <HeadingPairs>
    <vt:vector size="6" baseType="variant">
      <vt:variant>
        <vt:lpstr>Font Dipakai</vt:lpstr>
      </vt:variant>
      <vt:variant>
        <vt:i4>6</vt:i4>
      </vt:variant>
      <vt:variant>
        <vt:lpstr>Tema</vt:lpstr>
      </vt:variant>
      <vt:variant>
        <vt:i4>1</vt:i4>
      </vt:variant>
      <vt:variant>
        <vt:lpstr>Judul Slide</vt:lpstr>
      </vt:variant>
      <vt:variant>
        <vt:i4>26</vt:i4>
      </vt:variant>
    </vt:vector>
  </HeadingPairs>
  <TitlesOfParts>
    <vt:vector size="33" baseType="lpstr">
      <vt:lpstr>Arial</vt:lpstr>
      <vt:lpstr>Arial MT</vt:lpstr>
      <vt:lpstr>Calibri</vt:lpstr>
      <vt:lpstr>Cambria</vt:lpstr>
      <vt:lpstr>Times New Roman</vt:lpstr>
      <vt:lpstr>Wingdings</vt:lpstr>
      <vt:lpstr>Office Theme</vt:lpstr>
      <vt:lpstr>Presentasi PowerPoint</vt:lpstr>
      <vt:lpstr>Dasar Pemikiran </vt:lpstr>
      <vt:lpstr>Istilah dan Pengertian</vt:lpstr>
      <vt:lpstr>Presentasi PowerPoint</vt:lpstr>
      <vt:lpstr>Presentasi PowerPoint</vt:lpstr>
      <vt:lpstr>Presentasi PowerPoint</vt:lpstr>
      <vt:lpstr>Presentasi PowerPoint</vt:lpstr>
      <vt:lpstr>Beberapa Model </vt:lpstr>
      <vt:lpstr>Model Praperadilan </vt:lpstr>
      <vt:lpstr>Tugas Praperadilan</vt:lpstr>
      <vt:lpstr>Presentasi PowerPoint</vt:lpstr>
      <vt:lpstr>Presentasi PowerPoint</vt:lpstr>
      <vt:lpstr>Presentasi PowerPoint</vt:lpstr>
      <vt:lpstr>Presentasi PowerPoint</vt:lpstr>
      <vt:lpstr>Prosedur Praperadilan</vt:lpstr>
      <vt:lpstr>Isi Putusan Praperadilan </vt:lpstr>
      <vt:lpstr>Praktik Terkait Praperadilan  </vt:lpstr>
      <vt:lpstr>Presentasi PowerPoint</vt:lpstr>
      <vt:lpstr>Presentasi PowerPoint</vt:lpstr>
      <vt:lpstr>ACARA PRAPERADILAN</vt:lpstr>
      <vt:lpstr>Terhadap ketiganya ditentukan beberapa hal berikut: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453</cp:revision>
  <cp:lastPrinted>2017-08-29T02:54:51Z</cp:lastPrinted>
  <dcterms:created xsi:type="dcterms:W3CDTF">2010-04-18T12:06:30Z</dcterms:created>
  <dcterms:modified xsi:type="dcterms:W3CDTF">2025-10-28T10:02:34Z</dcterms:modified>
</cp:coreProperties>
</file>