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iket.com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US" sz="4400" dirty="0" err="1">
                <a:solidFill>
                  <a:schemeClr val="tx1"/>
                </a:solidFill>
              </a:rPr>
              <a:t>Komponen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Sistem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Informasi</a:t>
            </a:r>
            <a:endParaRPr lang="en-US" sz="44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75C1F3C-475C-B955-6FC9-3ABA8831571A}"/>
              </a:ext>
            </a:extLst>
          </p:cNvPr>
          <p:cNvSpPr txBox="1"/>
          <p:nvPr/>
        </p:nvSpPr>
        <p:spPr>
          <a:xfrm>
            <a:off x="762000" y="304800"/>
            <a:ext cx="7848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Menciptakan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Nilai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Tambah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Melalui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Integrasi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88FC8A-C06F-BFC8-721A-D01D27563452}"/>
              </a:ext>
            </a:extLst>
          </p:cNvPr>
          <p:cNvSpPr txBox="1"/>
          <p:nvPr/>
        </p:nvSpPr>
        <p:spPr>
          <a:xfrm>
            <a:off x="152400" y="979879"/>
            <a:ext cx="8991600" cy="5080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Kelima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komponen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tidak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bekerja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secara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silo,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tetapi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saling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bergantung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3200" b="1" i="0" dirty="0" err="1">
                <a:solidFill>
                  <a:srgbClr val="0F1115"/>
                </a:solidFill>
                <a:effectLst/>
                <a:latin typeface="quote-cjk-patch"/>
              </a:rPr>
              <a:t>Contoh</a:t>
            </a:r>
            <a:r>
              <a:rPr lang="en-US" sz="3200" b="1" i="0" dirty="0">
                <a:solidFill>
                  <a:srgbClr val="0F1115"/>
                </a:solidFill>
                <a:effectLst/>
                <a:latin typeface="quote-cjk-patch"/>
              </a:rPr>
              <a:t> Alur: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3200" b="0" i="1" dirty="0">
                <a:solidFill>
                  <a:srgbClr val="0F1115"/>
                </a:solidFill>
                <a:effectLst/>
                <a:latin typeface="quote-cjk-patch"/>
              </a:rPr>
              <a:t>Hardware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 (sensor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parkir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)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mengumpulkan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3200" b="0" i="1" dirty="0">
                <a:solidFill>
                  <a:srgbClr val="0F1115"/>
                </a:solidFill>
                <a:effectLst/>
                <a:latin typeface="quote-cjk-patch"/>
              </a:rPr>
              <a:t>Data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 (status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parkir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) -&gt; </a:t>
            </a:r>
            <a:r>
              <a:rPr lang="en-US" sz="3200" b="0" i="1" dirty="0">
                <a:solidFill>
                  <a:srgbClr val="0F1115"/>
                </a:solidFill>
                <a:effectLst/>
                <a:latin typeface="quote-cjk-patch"/>
              </a:rPr>
              <a:t>Software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 (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aplikasi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destinasi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)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memprosesnya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-&gt; </a:t>
            </a:r>
            <a:r>
              <a:rPr lang="en-US" sz="3200" b="0" i="1" dirty="0">
                <a:solidFill>
                  <a:srgbClr val="0F1115"/>
                </a:solidFill>
                <a:effectLst/>
                <a:latin typeface="quote-cjk-patch"/>
              </a:rPr>
              <a:t>Procedures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 (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protokol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akses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data)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mengizinkan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informasi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dibagikan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-&gt;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Aplikasi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(</a:t>
            </a:r>
            <a:r>
              <a:rPr lang="en-US" sz="3200" b="0" i="1" dirty="0">
                <a:solidFill>
                  <a:srgbClr val="0F1115"/>
                </a:solidFill>
                <a:effectLst/>
                <a:latin typeface="quote-cjk-patch"/>
              </a:rPr>
              <a:t>Software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)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menampilkan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info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parkir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real-time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kepada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3200" b="0" i="1" dirty="0">
                <a:solidFill>
                  <a:srgbClr val="0F1115"/>
                </a:solidFill>
                <a:effectLst/>
                <a:latin typeface="quote-cjk-patch"/>
              </a:rPr>
              <a:t>People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 (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wisatawan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) di smartphone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mereka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(</a:t>
            </a:r>
            <a:r>
              <a:rPr lang="en-US" sz="3200" b="0" i="1" dirty="0">
                <a:solidFill>
                  <a:srgbClr val="0F1115"/>
                </a:solidFill>
                <a:effectLst/>
                <a:latin typeface="quote-cjk-patch"/>
              </a:rPr>
              <a:t>Hardware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),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meningkatkan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pengalaman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3200" b="0" i="0" dirty="0" err="1">
                <a:solidFill>
                  <a:srgbClr val="0F1115"/>
                </a:solidFill>
                <a:effectLst/>
                <a:latin typeface="quote-cjk-patch"/>
              </a:rPr>
              <a:t>mereka</a:t>
            </a:r>
            <a:r>
              <a:rPr lang="en-US" sz="32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FBBFAB-125B-E625-92BE-BA6A406DE0B5}"/>
              </a:ext>
            </a:extLst>
          </p:cNvPr>
          <p:cNvSpPr txBox="1"/>
          <p:nvPr/>
        </p:nvSpPr>
        <p:spPr>
          <a:xfrm>
            <a:off x="2362200" y="381000"/>
            <a:ext cx="45720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800" b="1" dirty="0" err="1">
                <a:solidFill>
                  <a:srgbClr val="0F1115"/>
                </a:solidFill>
                <a:effectLst/>
                <a:latin typeface="quote-cjk-patch"/>
              </a:rPr>
              <a:t>Aplikasi</a:t>
            </a:r>
            <a:r>
              <a:rPr lang="en-US" sz="2800" b="1" dirty="0">
                <a:solidFill>
                  <a:srgbClr val="0F1115"/>
                </a:solidFill>
                <a:effectLst/>
                <a:latin typeface="quote-cjk-patch"/>
              </a:rPr>
              <a:t> &amp; </a:t>
            </a:r>
            <a:r>
              <a:rPr lang="en-US" sz="2800" b="1" dirty="0" err="1">
                <a:solidFill>
                  <a:srgbClr val="0F1115"/>
                </a:solidFill>
                <a:effectLst/>
                <a:latin typeface="quote-cjk-patch"/>
              </a:rPr>
              <a:t>Konteks</a:t>
            </a:r>
            <a:r>
              <a:rPr lang="en-US" sz="2800" b="1" dirty="0">
                <a:solidFill>
                  <a:srgbClr val="0F1115"/>
                </a:solidFill>
                <a:effectLst/>
                <a:latin typeface="quote-cjk-patch"/>
              </a:rPr>
              <a:t> Indonesia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60A2AF-542E-D966-673C-5E13D5B7BB33}"/>
              </a:ext>
            </a:extLst>
          </p:cNvPr>
          <p:cNvSpPr txBox="1"/>
          <p:nvPr/>
        </p:nvSpPr>
        <p:spPr>
          <a:xfrm>
            <a:off x="914400" y="914400"/>
            <a:ext cx="7010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Studi Kasus: </a:t>
            </a:r>
            <a:r>
              <a:rPr lang="en-US" b="1" i="0" dirty="0" err="1">
                <a:solidFill>
                  <a:srgbClr val="0F1115"/>
                </a:solidFill>
                <a:effectLst/>
                <a:latin typeface="quote-cjk-patch"/>
              </a:rPr>
              <a:t>Penerapan</a:t>
            </a: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1" i="0" dirty="0" err="1">
                <a:solidFill>
                  <a:srgbClr val="0F1115"/>
                </a:solidFill>
                <a:effectLst/>
                <a:latin typeface="quote-cjk-patch"/>
              </a:rPr>
              <a:t>dalam</a:t>
            </a: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 Satu </a:t>
            </a:r>
            <a:r>
              <a:rPr lang="en-US" b="1" i="0" dirty="0" err="1">
                <a:solidFill>
                  <a:srgbClr val="0F1115"/>
                </a:solidFill>
                <a:effectLst/>
                <a:latin typeface="quote-cjk-patch"/>
              </a:rPr>
              <a:t>Destinasi</a:t>
            </a: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 (</a:t>
            </a:r>
            <a:r>
              <a:rPr lang="en-US" b="1" i="0" dirty="0" err="1">
                <a:solidFill>
                  <a:srgbClr val="0F1115"/>
                </a:solidFill>
                <a:effectLst/>
                <a:latin typeface="quote-cjk-patch"/>
              </a:rPr>
              <a:t>Contoh</a:t>
            </a: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: Labuan Bajo)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40F1F6-84BC-9EC1-F507-408B65353B14}"/>
              </a:ext>
            </a:extLst>
          </p:cNvPr>
          <p:cNvSpPr txBox="1"/>
          <p:nvPr/>
        </p:nvSpPr>
        <p:spPr>
          <a:xfrm>
            <a:off x="533400" y="1283732"/>
            <a:ext cx="8229600" cy="5203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buNone/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(</a:t>
            </a: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Analisis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berdasarkan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 5 </a:t>
            </a: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Komponen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):</a:t>
            </a:r>
            <a:endParaRPr lang="en-US" sz="2800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Hardware: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Pemasangan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sensor di area Taman Nasional Komodo,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WiFi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di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titik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tertentu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,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kamera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CCTV.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Software: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Aplikasi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"Wonderful Indonesia", platform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manajemen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destinasi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oleh DMO.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Data: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Data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jumlah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kunjungan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, tracking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pergerakan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kapal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,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sentimen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media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sosial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People: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Wisatawan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,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pemandu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wisata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, operator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kapal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, Kementerian PUPR,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Kemenparekraf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Procedures: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Sistem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booking dan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pembatasan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kuota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pengunjung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ke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Pulau Komodo,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protokol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konservasi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8CC1EBA-8B85-2D62-86A1-96EF19D14E62}"/>
              </a:ext>
            </a:extLst>
          </p:cNvPr>
          <p:cNvSpPr txBox="1"/>
          <p:nvPr/>
        </p:nvSpPr>
        <p:spPr>
          <a:xfrm>
            <a:off x="228600" y="344269"/>
            <a:ext cx="8610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Tantangan &amp; Peluang Penerapan di Indonesia</a:t>
            </a:r>
            <a:endParaRPr lang="it-IT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218422-3CAA-994C-973C-7FCC5A1C1935}"/>
              </a:ext>
            </a:extLst>
          </p:cNvPr>
          <p:cNvSpPr txBox="1"/>
          <p:nvPr/>
        </p:nvSpPr>
        <p:spPr>
          <a:xfrm>
            <a:off x="0" y="1350226"/>
            <a:ext cx="9144000" cy="4932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2400" b="1" dirty="0" err="1"/>
              <a:t>Kesenjangan</a:t>
            </a:r>
            <a:r>
              <a:rPr lang="en-US" sz="2400" b="1" dirty="0"/>
              <a:t> Digital:</a:t>
            </a:r>
            <a:r>
              <a:rPr lang="en-US" sz="2400" dirty="0"/>
              <a:t> </a:t>
            </a:r>
            <a:r>
              <a:rPr lang="en-US" sz="2400" dirty="0" err="1"/>
              <a:t>Infrastruktur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merata</a:t>
            </a:r>
            <a:r>
              <a:rPr lang="en-US" sz="2400" dirty="0"/>
              <a:t> (Indonesia Timur vs. Barat).</a:t>
            </a:r>
          </a:p>
          <a:p>
            <a:pPr lvl="1"/>
            <a:r>
              <a:rPr lang="en-US" sz="2400" b="1" dirty="0" err="1"/>
              <a:t>Kesiapan</a:t>
            </a:r>
            <a:r>
              <a:rPr lang="en-US" sz="2400" b="1" dirty="0"/>
              <a:t> SDM:</a:t>
            </a:r>
            <a:r>
              <a:rPr lang="en-US" sz="2400" dirty="0"/>
              <a:t> </a:t>
            </a:r>
            <a:r>
              <a:rPr lang="en-US" sz="2400" dirty="0" err="1"/>
              <a:t>Keterampilan</a:t>
            </a:r>
            <a:r>
              <a:rPr lang="en-US" sz="2400" dirty="0"/>
              <a:t> digital yang </a:t>
            </a:r>
            <a:r>
              <a:rPr lang="en-US" sz="2400" dirty="0" err="1"/>
              <a:t>beragam</a:t>
            </a:r>
            <a:r>
              <a:rPr lang="en-US" sz="2400" dirty="0"/>
              <a:t> di </a:t>
            </a:r>
            <a:r>
              <a:rPr lang="en-US" sz="2400" dirty="0" err="1"/>
              <a:t>kalangan</a:t>
            </a:r>
            <a:r>
              <a:rPr lang="en-US" sz="2400" dirty="0"/>
              <a:t> </a:t>
            </a:r>
            <a:r>
              <a:rPr lang="en-US" sz="2400" dirty="0" err="1"/>
              <a:t>pelaku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.</a:t>
            </a:r>
          </a:p>
          <a:p>
            <a:pPr lvl="1"/>
            <a:r>
              <a:rPr lang="en-US" sz="2400" b="1" dirty="0"/>
              <a:t>Tata Kelola &amp; </a:t>
            </a:r>
            <a:r>
              <a:rPr lang="en-US" sz="2400" b="1" dirty="0" err="1"/>
              <a:t>Kolaborasi</a:t>
            </a:r>
            <a:r>
              <a:rPr lang="en-US" sz="2400" b="1" dirty="0"/>
              <a:t>:</a:t>
            </a:r>
            <a:r>
              <a:rPr lang="en-US" sz="2400" dirty="0"/>
              <a:t> </a:t>
            </a:r>
            <a:r>
              <a:rPr lang="en-US" sz="2400" dirty="0" err="1"/>
              <a:t>Koordinasi</a:t>
            </a:r>
            <a:r>
              <a:rPr lang="en-US" sz="2400" dirty="0"/>
              <a:t> </a:t>
            </a:r>
            <a:r>
              <a:rPr lang="en-US" sz="2400" dirty="0" err="1"/>
              <a:t>multipemangku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yang </a:t>
            </a:r>
            <a:r>
              <a:rPr lang="en-US" sz="2400" dirty="0" err="1"/>
              <a:t>kompleks</a:t>
            </a:r>
            <a:r>
              <a:rPr lang="en-US" sz="2400" dirty="0"/>
              <a:t>.</a:t>
            </a:r>
          </a:p>
          <a:p>
            <a:pPr lvl="1"/>
            <a:r>
              <a:rPr lang="en-US" sz="2400" b="1" dirty="0" err="1"/>
              <a:t>Pembiayaan</a:t>
            </a:r>
            <a:r>
              <a:rPr lang="en-US" sz="2400" b="1" dirty="0"/>
              <a:t>:</a:t>
            </a:r>
            <a:r>
              <a:rPr lang="en-US" sz="2400" dirty="0"/>
              <a:t> </a:t>
            </a:r>
            <a:r>
              <a:rPr lang="en-US" sz="2400" dirty="0" err="1"/>
              <a:t>Investasi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infrastruktur</a:t>
            </a:r>
            <a:r>
              <a:rPr lang="en-US" sz="2400" dirty="0"/>
              <a:t> hardware yang mahal.</a:t>
            </a:r>
          </a:p>
          <a:p>
            <a:endParaRPr lang="en-US" sz="2400" b="1" dirty="0"/>
          </a:p>
          <a:p>
            <a:r>
              <a:rPr lang="en-US" sz="2400" b="1" dirty="0" err="1"/>
              <a:t>Peluang</a:t>
            </a:r>
            <a:r>
              <a:rPr lang="en-US" sz="2400" b="1" dirty="0"/>
              <a:t>:</a:t>
            </a:r>
            <a:endParaRPr lang="en-US" sz="2400" dirty="0"/>
          </a:p>
          <a:p>
            <a:pPr lvl="1"/>
            <a:r>
              <a:rPr lang="en-US" sz="2400" i="1" dirty="0"/>
              <a:t>Leapfrogging</a:t>
            </a:r>
            <a:r>
              <a:rPr lang="en-US" sz="2400" dirty="0"/>
              <a:t> </a:t>
            </a:r>
            <a:r>
              <a:rPr lang="en-US" sz="2400" dirty="0" err="1"/>
              <a:t>teknologi</a:t>
            </a:r>
            <a:r>
              <a:rPr lang="en-US" sz="2400" dirty="0"/>
              <a:t>.</a:t>
            </a:r>
          </a:p>
          <a:p>
            <a:pPr lvl="1"/>
            <a:r>
              <a:rPr lang="en-US" sz="2400" dirty="0"/>
              <a:t>Pasar digital yang sangat </a:t>
            </a:r>
            <a:r>
              <a:rPr lang="en-US" sz="2400" dirty="0" err="1"/>
              <a:t>besar</a:t>
            </a:r>
            <a:r>
              <a:rPr lang="en-US" sz="2400" dirty="0"/>
              <a:t>.</a:t>
            </a:r>
          </a:p>
          <a:p>
            <a:pPr lvl="1"/>
            <a:r>
              <a:rPr lang="en-US" sz="2400" dirty="0" err="1"/>
              <a:t>Kekuatan</a:t>
            </a:r>
            <a:r>
              <a:rPr lang="en-US" sz="2400" dirty="0"/>
              <a:t> </a:t>
            </a:r>
            <a:r>
              <a:rPr lang="en-US" sz="2400" i="1" dirty="0"/>
              <a:t>user-generated content</a:t>
            </a:r>
            <a:r>
              <a:rPr lang="en-US" sz="2400" dirty="0"/>
              <a:t> </a:t>
            </a:r>
            <a:r>
              <a:rPr lang="en-US" sz="2400" dirty="0" err="1"/>
              <a:t>untuk</a:t>
            </a:r>
            <a:r>
              <a:rPr lang="en-US" sz="2400" dirty="0"/>
              <a:t> branding.</a:t>
            </a:r>
          </a:p>
          <a:p>
            <a:pPr algn="l">
              <a:spcBef>
                <a:spcPts val="300"/>
              </a:spcBef>
            </a:pPr>
            <a:endParaRPr lang="en-US" sz="2400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5D1895E-3D06-5B3D-376C-816A0787C361}"/>
              </a:ext>
            </a:extLst>
          </p:cNvPr>
          <p:cNvSpPr txBox="1"/>
          <p:nvPr/>
        </p:nvSpPr>
        <p:spPr>
          <a:xfrm>
            <a:off x="228600" y="533400"/>
            <a:ext cx="8686800" cy="3824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spcBef>
                <a:spcPts val="300"/>
              </a:spcBef>
              <a:spcAft>
                <a:spcPts val="1200"/>
              </a:spcAft>
            </a:pPr>
            <a:r>
              <a:rPr lang="en-US" sz="3600" b="0" i="0" dirty="0">
                <a:solidFill>
                  <a:srgbClr val="0F1115"/>
                </a:solidFill>
                <a:effectLst/>
                <a:latin typeface="quote-cjk-patch"/>
              </a:rPr>
              <a:t>PENUTUP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Sistem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Informasi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Digital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Pariwisata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adalah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ekosistem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kompleks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dari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5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komponen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yang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saling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terkait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Konsep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b="0" i="1" dirty="0">
                <a:solidFill>
                  <a:srgbClr val="0F1115"/>
                </a:solidFill>
                <a:effectLst/>
                <a:latin typeface="quote-cjk-patch"/>
              </a:rPr>
              <a:t>Smart Tourism Destination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adalah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manifestasi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tertinggi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dari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integrasi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ini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0F1115"/>
                </a:solidFill>
                <a:effectLst/>
                <a:latin typeface="quote-cjk-patch"/>
              </a:rPr>
              <a:t>Implikasi</a:t>
            </a: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1" i="0" dirty="0" err="1">
                <a:solidFill>
                  <a:srgbClr val="0F1115"/>
                </a:solidFill>
                <a:effectLst/>
                <a:latin typeface="quote-cjk-patch"/>
              </a:rPr>
              <a:t>bagi</a:t>
            </a: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1" i="0" dirty="0" err="1">
                <a:solidFill>
                  <a:srgbClr val="0F1115"/>
                </a:solidFill>
                <a:effectLst/>
                <a:latin typeface="quote-cjk-patch"/>
              </a:rPr>
              <a:t>Manajer</a:t>
            </a: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/DMO: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Kebijakan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dan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investasi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harus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holistik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,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tidak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hanya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fokus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pada </a:t>
            </a:r>
            <a:r>
              <a:rPr lang="en-US" b="0" i="1" dirty="0">
                <a:solidFill>
                  <a:srgbClr val="0F1115"/>
                </a:solidFill>
                <a:effectLst/>
                <a:latin typeface="quote-cjk-patch"/>
              </a:rPr>
              <a:t>hardware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dan </a:t>
            </a:r>
            <a:r>
              <a:rPr lang="en-US" b="0" i="1" dirty="0">
                <a:solidFill>
                  <a:srgbClr val="0F1115"/>
                </a:solidFill>
                <a:effectLst/>
                <a:latin typeface="quote-cjk-patch"/>
              </a:rPr>
              <a:t>software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,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tetapi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juga pada </a:t>
            </a:r>
            <a:r>
              <a:rPr lang="en-US" b="0" i="1" dirty="0">
                <a:solidFill>
                  <a:srgbClr val="0F1115"/>
                </a:solidFill>
                <a:effectLst/>
                <a:latin typeface="quote-cjk-patch"/>
              </a:rPr>
              <a:t>data, people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, dan </a:t>
            </a:r>
            <a:r>
              <a:rPr lang="en-US" b="0" i="1" dirty="0">
                <a:solidFill>
                  <a:srgbClr val="0F1115"/>
                </a:solidFill>
                <a:effectLst/>
                <a:latin typeface="quote-cjk-patch"/>
              </a:rPr>
              <a:t>procedures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Keberhasilan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diukur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melalui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peningkatan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pengalaman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wisatawan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dan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keberlanjutan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destinasi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,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bukan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hanya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adopsi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b="0" i="0" dirty="0" err="1">
                <a:solidFill>
                  <a:srgbClr val="0F1115"/>
                </a:solidFill>
                <a:effectLst/>
                <a:latin typeface="quote-cjk-patch"/>
              </a:rPr>
              <a:t>teknologi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3250961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50B3BE-D9D6-121E-8E85-EC90172E1C21}"/>
              </a:ext>
            </a:extLst>
          </p:cNvPr>
          <p:cNvSpPr txBox="1"/>
          <p:nvPr/>
        </p:nvSpPr>
        <p:spPr>
          <a:xfrm>
            <a:off x="977348" y="457200"/>
            <a:ext cx="71893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b="1" dirty="0"/>
              <a:t>Esensi Sistem Informasi dalam Pariwisata</a:t>
            </a:r>
            <a:endParaRPr lang="en-US" sz="3600" b="1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3B383D65-989B-7403-89FA-97441A18D4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3096" y="1981200"/>
            <a:ext cx="7875104" cy="175260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1200" b="1" dirty="0" err="1">
                <a:solidFill>
                  <a:schemeClr val="tx1"/>
                </a:solidFill>
              </a:rPr>
              <a:t>Definisi</a:t>
            </a:r>
            <a:r>
              <a:rPr lang="en-US" sz="11200" b="1" dirty="0">
                <a:solidFill>
                  <a:schemeClr val="tx1"/>
                </a:solidFill>
              </a:rPr>
              <a:t> (Law, Leung, &amp; </a:t>
            </a:r>
            <a:r>
              <a:rPr lang="en-US" sz="11200" b="1" dirty="0" err="1">
                <a:solidFill>
                  <a:schemeClr val="tx1"/>
                </a:solidFill>
              </a:rPr>
              <a:t>Buhalis</a:t>
            </a:r>
            <a:r>
              <a:rPr lang="en-US" sz="11200" b="1" dirty="0">
                <a:solidFill>
                  <a:schemeClr val="tx1"/>
                </a:solidFill>
              </a:rPr>
              <a:t>, 2014):</a:t>
            </a:r>
            <a:r>
              <a:rPr lang="en-US" sz="11200" dirty="0">
                <a:solidFill>
                  <a:schemeClr val="tx1"/>
                </a:solidFill>
              </a:rPr>
              <a:t> </a:t>
            </a:r>
            <a:r>
              <a:rPr lang="en-US" sz="11200" dirty="0" err="1">
                <a:solidFill>
                  <a:schemeClr val="tx1"/>
                </a:solidFill>
              </a:rPr>
              <a:t>Sistem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Informasi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dalam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pariwisata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adalah</a:t>
            </a:r>
            <a:r>
              <a:rPr lang="en-US" sz="11200" dirty="0">
                <a:solidFill>
                  <a:schemeClr val="tx1"/>
                </a:solidFill>
              </a:rPr>
              <a:t> "</a:t>
            </a:r>
            <a:r>
              <a:rPr lang="en-US" sz="11200" dirty="0" err="1">
                <a:solidFill>
                  <a:schemeClr val="tx1"/>
                </a:solidFill>
              </a:rPr>
              <a:t>kerangka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kerja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terintegrasi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untuk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mengelola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informasi</a:t>
            </a:r>
            <a:r>
              <a:rPr lang="en-US" sz="11200" dirty="0">
                <a:solidFill>
                  <a:schemeClr val="tx1"/>
                </a:solidFill>
              </a:rPr>
              <a:t> yang </a:t>
            </a:r>
            <a:r>
              <a:rPr lang="en-US" sz="11200" dirty="0" err="1">
                <a:solidFill>
                  <a:schemeClr val="tx1"/>
                </a:solidFill>
              </a:rPr>
              <a:t>diperlukan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untuk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operasi</a:t>
            </a:r>
            <a:r>
              <a:rPr lang="en-US" sz="11200" dirty="0">
                <a:solidFill>
                  <a:schemeClr val="tx1"/>
                </a:solidFill>
              </a:rPr>
              <a:t>, </a:t>
            </a:r>
            <a:r>
              <a:rPr lang="en-US" sz="11200" dirty="0" err="1">
                <a:solidFill>
                  <a:schemeClr val="tx1"/>
                </a:solidFill>
              </a:rPr>
              <a:t>manajemen</a:t>
            </a:r>
            <a:r>
              <a:rPr lang="en-US" sz="11200" dirty="0">
                <a:solidFill>
                  <a:schemeClr val="tx1"/>
                </a:solidFill>
              </a:rPr>
              <a:t>, dan </a:t>
            </a:r>
            <a:r>
              <a:rPr lang="en-US" sz="11200" dirty="0" err="1">
                <a:solidFill>
                  <a:schemeClr val="tx1"/>
                </a:solidFill>
              </a:rPr>
              <a:t>pengambilan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keputusan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strategis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dalam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industri</a:t>
            </a:r>
            <a:r>
              <a:rPr lang="en-US" sz="11200" dirty="0">
                <a:solidFill>
                  <a:schemeClr val="tx1"/>
                </a:solidFill>
              </a:rPr>
              <a:t>."</a:t>
            </a:r>
          </a:p>
          <a:p>
            <a:pPr algn="just"/>
            <a:endParaRPr lang="en-US" sz="11200" b="1" dirty="0">
              <a:solidFill>
                <a:schemeClr val="tx1"/>
              </a:solidFill>
            </a:endParaRPr>
          </a:p>
          <a:p>
            <a:pPr algn="just"/>
            <a:r>
              <a:rPr lang="en-US" sz="11200" b="1" dirty="0" err="1">
                <a:solidFill>
                  <a:schemeClr val="tx1"/>
                </a:solidFill>
              </a:rPr>
              <a:t>Fungsi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Kritis</a:t>
            </a:r>
            <a:r>
              <a:rPr lang="en-US" sz="11200" b="1" dirty="0">
                <a:solidFill>
                  <a:schemeClr val="tx1"/>
                </a:solidFill>
              </a:rPr>
              <a:t>:</a:t>
            </a:r>
            <a:r>
              <a:rPr lang="en-US" sz="11200" dirty="0">
                <a:solidFill>
                  <a:schemeClr val="tx1"/>
                </a:solidFill>
              </a:rPr>
              <a:t> </a:t>
            </a:r>
            <a:r>
              <a:rPr lang="en-US" sz="11200" dirty="0" err="1">
                <a:solidFill>
                  <a:schemeClr val="tx1"/>
                </a:solidFill>
              </a:rPr>
              <a:t>Mengubah</a:t>
            </a:r>
            <a:r>
              <a:rPr lang="en-US" sz="11200" dirty="0">
                <a:solidFill>
                  <a:schemeClr val="tx1"/>
                </a:solidFill>
              </a:rPr>
              <a:t> data </a:t>
            </a:r>
            <a:r>
              <a:rPr lang="en-US" sz="11200" dirty="0" err="1">
                <a:solidFill>
                  <a:schemeClr val="tx1"/>
                </a:solidFill>
              </a:rPr>
              <a:t>mentah</a:t>
            </a:r>
            <a:r>
              <a:rPr lang="en-US" sz="11200" dirty="0">
                <a:solidFill>
                  <a:schemeClr val="tx1"/>
                </a:solidFill>
              </a:rPr>
              <a:t> (raw data) </a:t>
            </a:r>
            <a:r>
              <a:rPr lang="en-US" sz="11200" dirty="0" err="1">
                <a:solidFill>
                  <a:schemeClr val="tx1"/>
                </a:solidFill>
              </a:rPr>
              <a:t>menjadi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inteligensi</a:t>
            </a:r>
            <a:r>
              <a:rPr lang="en-US" sz="11200" dirty="0">
                <a:solidFill>
                  <a:schemeClr val="tx1"/>
                </a:solidFill>
              </a:rPr>
              <a:t> yang </a:t>
            </a:r>
            <a:r>
              <a:rPr lang="en-US" sz="11200" dirty="0" err="1">
                <a:solidFill>
                  <a:schemeClr val="tx1"/>
                </a:solidFill>
              </a:rPr>
              <a:t>dapat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ditindaklanjuti</a:t>
            </a:r>
            <a:r>
              <a:rPr lang="en-US" sz="11200" dirty="0">
                <a:solidFill>
                  <a:schemeClr val="tx1"/>
                </a:solidFill>
              </a:rPr>
              <a:t> (actionable intelligence) </a:t>
            </a:r>
            <a:r>
              <a:rPr lang="en-US" sz="11200" dirty="0" err="1">
                <a:solidFill>
                  <a:schemeClr val="tx1"/>
                </a:solidFill>
              </a:rPr>
              <a:t>untuk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menciptakan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pengalaman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wisata</a:t>
            </a:r>
            <a:r>
              <a:rPr lang="en-US" sz="11200" dirty="0">
                <a:solidFill>
                  <a:schemeClr val="tx1"/>
                </a:solidFill>
              </a:rPr>
              <a:t> yang </a:t>
            </a:r>
            <a:r>
              <a:rPr lang="en-US" sz="11200" dirty="0" err="1">
                <a:solidFill>
                  <a:schemeClr val="tx1"/>
                </a:solidFill>
              </a:rPr>
              <a:t>unggul</a:t>
            </a:r>
            <a:r>
              <a:rPr lang="en-US" sz="11200" dirty="0">
                <a:solidFill>
                  <a:schemeClr val="tx1"/>
                </a:solidFill>
              </a:rPr>
              <a:t> dan </a:t>
            </a:r>
            <a:r>
              <a:rPr lang="en-US" sz="11200" dirty="0" err="1">
                <a:solidFill>
                  <a:schemeClr val="tx1"/>
                </a:solidFill>
              </a:rPr>
              <a:t>keberlanjutan</a:t>
            </a:r>
            <a:r>
              <a:rPr lang="en-US" sz="11200" dirty="0">
                <a:solidFill>
                  <a:schemeClr val="tx1"/>
                </a:solidFill>
              </a:rPr>
              <a:t> </a:t>
            </a:r>
            <a:r>
              <a:rPr lang="en-US" sz="11200" dirty="0" err="1">
                <a:solidFill>
                  <a:schemeClr val="tx1"/>
                </a:solidFill>
              </a:rPr>
              <a:t>bisnis</a:t>
            </a:r>
            <a:r>
              <a:rPr lang="en-US" sz="11200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304800"/>
            <a:ext cx="8610600" cy="1676400"/>
          </a:xfrm>
        </p:spPr>
        <p:txBody>
          <a:bodyPr>
            <a:noAutofit/>
          </a:bodyPr>
          <a:lstStyle/>
          <a:p>
            <a:r>
              <a:rPr lang="en-US" sz="4400" b="1" dirty="0" err="1">
                <a:solidFill>
                  <a:schemeClr val="tx1"/>
                </a:solidFill>
              </a:rPr>
              <a:t>Evolusi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Menuju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Pariwisata</a:t>
            </a:r>
            <a:r>
              <a:rPr lang="en-US" sz="4400" b="1" dirty="0">
                <a:solidFill>
                  <a:schemeClr val="tx1"/>
                </a:solidFill>
              </a:rPr>
              <a:t> Cerdas (Smart Tourism)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Dari </a:t>
            </a:r>
            <a:r>
              <a:rPr lang="en-US" sz="2000" dirty="0" err="1">
                <a:solidFill>
                  <a:schemeClr val="tx1"/>
                </a:solidFill>
              </a:rPr>
              <a:t>Sistem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Informasi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Tradisional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Ekosistem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Pariwisata</a:t>
            </a:r>
            <a:r>
              <a:rPr lang="en-US" sz="2000" dirty="0">
                <a:solidFill>
                  <a:schemeClr val="tx1"/>
                </a:solidFill>
              </a:rPr>
              <a:t> Cerdas</a:t>
            </a:r>
          </a:p>
          <a:p>
            <a:pPr algn="l"/>
            <a:r>
              <a:rPr lang="en-US" sz="2000" b="1" dirty="0" err="1">
                <a:solidFill>
                  <a:schemeClr val="tx1"/>
                </a:solidFill>
              </a:rPr>
              <a:t>Tradisional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> </a:t>
            </a:r>
            <a:r>
              <a:rPr lang="en-US" sz="2000" dirty="0" err="1">
                <a:solidFill>
                  <a:schemeClr val="tx1"/>
                </a:solidFill>
              </a:rPr>
              <a:t>Sistem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terisolasi</a:t>
            </a:r>
            <a:r>
              <a:rPr lang="en-US" sz="2000" dirty="0">
                <a:solidFill>
                  <a:schemeClr val="tx1"/>
                </a:solidFill>
              </a:rPr>
              <a:t> (PMS, CRS), </a:t>
            </a:r>
            <a:r>
              <a:rPr lang="en-US" sz="2000" dirty="0" err="1">
                <a:solidFill>
                  <a:schemeClr val="tx1"/>
                </a:solidFill>
              </a:rPr>
              <a:t>informasi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arah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Daring/Online:</a:t>
            </a:r>
            <a:r>
              <a:rPr lang="en-US" sz="2000" dirty="0">
                <a:solidFill>
                  <a:schemeClr val="tx1"/>
                </a:solidFill>
              </a:rPr>
              <a:t> Booking online, UGC (User-Generated Content), </a:t>
            </a:r>
            <a:r>
              <a:rPr lang="en-US" sz="2000" dirty="0" err="1">
                <a:solidFill>
                  <a:schemeClr val="tx1"/>
                </a:solidFill>
              </a:rPr>
              <a:t>munculnya</a:t>
            </a:r>
            <a:r>
              <a:rPr lang="en-US" sz="2000" dirty="0">
                <a:solidFill>
                  <a:schemeClr val="tx1"/>
                </a:solidFill>
              </a:rPr>
              <a:t> OTAs.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Pintar/Cerdas (Smart):</a:t>
            </a:r>
            <a:r>
              <a:rPr lang="en-US" sz="2000" dirty="0">
                <a:solidFill>
                  <a:schemeClr val="tx1"/>
                </a:solidFill>
              </a:rPr>
              <a:t> Integrasi </a:t>
            </a:r>
            <a:r>
              <a:rPr lang="en-US" sz="2000" dirty="0" err="1">
                <a:solidFill>
                  <a:schemeClr val="tx1"/>
                </a:solidFill>
              </a:rPr>
              <a:t>penuh</a:t>
            </a:r>
            <a:r>
              <a:rPr lang="en-US" sz="2000" dirty="0">
                <a:solidFill>
                  <a:schemeClr val="tx1"/>
                </a:solidFill>
              </a:rPr>
              <a:t>, IoT, Big Data, AI, </a:t>
            </a:r>
            <a:r>
              <a:rPr lang="en-US" sz="2000" dirty="0" err="1">
                <a:solidFill>
                  <a:schemeClr val="tx1"/>
                </a:solidFill>
              </a:rPr>
              <a:t>personalisasi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ekstrem</a:t>
            </a:r>
            <a:r>
              <a:rPr lang="en-US" sz="2000" dirty="0">
                <a:solidFill>
                  <a:schemeClr val="tx1"/>
                </a:solidFill>
              </a:rPr>
              <a:t>, co-creation of value.</a:t>
            </a:r>
          </a:p>
          <a:p>
            <a:pPr algn="l"/>
            <a:r>
              <a:rPr lang="en-US" sz="2000" b="1" dirty="0" err="1">
                <a:solidFill>
                  <a:schemeClr val="tx1"/>
                </a:solidFill>
              </a:rPr>
              <a:t>Definisi</a:t>
            </a:r>
            <a:r>
              <a:rPr lang="en-US" sz="2000" b="1" dirty="0">
                <a:solidFill>
                  <a:schemeClr val="tx1"/>
                </a:solidFill>
              </a:rPr>
              <a:t> (</a:t>
            </a:r>
            <a:r>
              <a:rPr lang="en-US" sz="2000" b="1" dirty="0" err="1">
                <a:solidFill>
                  <a:schemeClr val="tx1"/>
                </a:solidFill>
              </a:rPr>
              <a:t>Gretzel</a:t>
            </a:r>
            <a:r>
              <a:rPr lang="en-US" sz="2000" b="1" dirty="0">
                <a:solidFill>
                  <a:schemeClr val="tx1"/>
                </a:solidFill>
              </a:rPr>
              <a:t> et al., 2015):</a:t>
            </a:r>
            <a:r>
              <a:rPr lang="en-US" sz="2000" dirty="0">
                <a:solidFill>
                  <a:schemeClr val="tx1"/>
                </a:solidFill>
              </a:rPr>
              <a:t> "Smart tourism </a:t>
            </a:r>
            <a:r>
              <a:rPr lang="en-US" sz="2000" dirty="0" err="1">
                <a:solidFill>
                  <a:schemeClr val="tx1"/>
                </a:solidFill>
              </a:rPr>
              <a:t>adalah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kemampuan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destinasi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mengintegrasikan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sumber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teknologi</a:t>
            </a:r>
            <a:r>
              <a:rPr lang="en-US" sz="2000" dirty="0">
                <a:solidFill>
                  <a:schemeClr val="tx1"/>
                </a:solidFill>
              </a:rPr>
              <a:t> dan </a:t>
            </a:r>
            <a:r>
              <a:rPr lang="en-US" sz="2000" dirty="0" err="1">
                <a:solidFill>
                  <a:schemeClr val="tx1"/>
                </a:solidFill>
              </a:rPr>
              <a:t>informasi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efektif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memfasilitasi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konektivitas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antara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semua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pemangku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kepentingan</a:t>
            </a:r>
            <a:r>
              <a:rPr lang="en-US" sz="2000" dirty="0">
                <a:solidFill>
                  <a:schemeClr val="tx1"/>
                </a:solidFill>
              </a:rPr>
              <a:t>, dan </a:t>
            </a:r>
            <a:r>
              <a:rPr lang="en-US" sz="2000" dirty="0" err="1">
                <a:solidFill>
                  <a:schemeClr val="tx1"/>
                </a:solidFill>
              </a:rPr>
              <a:t>memungkinkan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akses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informasi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kontekstual</a:t>
            </a:r>
            <a:r>
              <a:rPr lang="en-US" sz="2000" dirty="0">
                <a:solidFill>
                  <a:schemeClr val="tx1"/>
                </a:solidFill>
              </a:rPr>
              <a:t> dan real-time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meningkatkan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pengalaman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wisata</a:t>
            </a:r>
            <a:r>
              <a:rPr lang="en-US" sz="2000" dirty="0">
                <a:solidFill>
                  <a:schemeClr val="tx1"/>
                </a:solidFill>
              </a:rPr>
              <a:t> dan </a:t>
            </a:r>
            <a:r>
              <a:rPr lang="en-US" sz="2000" dirty="0" err="1">
                <a:solidFill>
                  <a:schemeClr val="tx1"/>
                </a:solidFill>
              </a:rPr>
              <a:t>keberlanjutan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destinasi</a:t>
            </a:r>
            <a:r>
              <a:rPr lang="en-US" sz="2000" dirty="0">
                <a:solidFill>
                  <a:schemeClr val="tx1"/>
                </a:solidFill>
              </a:rPr>
              <a:t>."</a:t>
            </a:r>
          </a:p>
          <a:p>
            <a:pPr algn="l"/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57200"/>
            <a:ext cx="81534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Lima </a:t>
            </a:r>
            <a:r>
              <a:rPr lang="en-US" sz="3200" b="1" dirty="0" err="1">
                <a:solidFill>
                  <a:schemeClr val="tx1"/>
                </a:solidFill>
              </a:rPr>
              <a:t>Komponen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Sistem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Informasi</a:t>
            </a:r>
            <a:endParaRPr lang="en-US" sz="3200" b="1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menganalisis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Destinasi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Pariwisata</a:t>
            </a:r>
            <a:r>
              <a:rPr lang="en-US" sz="2400" dirty="0">
                <a:solidFill>
                  <a:schemeClr val="tx1"/>
                </a:solidFill>
              </a:rPr>
              <a:t> Cerdas, </a:t>
            </a:r>
            <a:r>
              <a:rPr lang="en-US" sz="2400" dirty="0" err="1">
                <a:solidFill>
                  <a:schemeClr val="tx1"/>
                </a:solidFill>
              </a:rPr>
              <a:t>kita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mendekonstruksinya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menjadi</a:t>
            </a:r>
            <a:r>
              <a:rPr lang="en-US" sz="2400" dirty="0">
                <a:solidFill>
                  <a:schemeClr val="tx1"/>
                </a:solidFill>
              </a:rPr>
              <a:t> 5 </a:t>
            </a:r>
            <a:r>
              <a:rPr lang="en-US" sz="2400" dirty="0" err="1">
                <a:solidFill>
                  <a:schemeClr val="tx1"/>
                </a:solidFill>
              </a:rPr>
              <a:t>komponen</a:t>
            </a:r>
            <a:r>
              <a:rPr lang="en-US" sz="2400" dirty="0">
                <a:solidFill>
                  <a:schemeClr val="tx1"/>
                </a:solidFill>
              </a:rPr>
              <a:t> inti (</a:t>
            </a:r>
            <a:r>
              <a:rPr lang="en-US" sz="2400" dirty="0" err="1">
                <a:solidFill>
                  <a:schemeClr val="tx1"/>
                </a:solidFill>
              </a:rPr>
              <a:t>diadaptasi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kerangka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informasi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klasik</a:t>
            </a:r>
            <a:r>
              <a:rPr lang="en-US" sz="24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en-US" sz="2400" b="1" dirty="0">
                <a:solidFill>
                  <a:schemeClr val="tx1"/>
                </a:solidFill>
              </a:rPr>
              <a:t>Daftar </a:t>
            </a:r>
            <a:r>
              <a:rPr lang="en-US" sz="2400" b="1" dirty="0" err="1">
                <a:solidFill>
                  <a:schemeClr val="tx1"/>
                </a:solidFill>
              </a:rPr>
              <a:t>Komponen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endParaRPr lang="en-US" sz="2400" dirty="0">
              <a:solidFill>
                <a:schemeClr val="tx1"/>
              </a:solidFill>
            </a:endParaRPr>
          </a:p>
          <a:p>
            <a:pPr marL="914400" lvl="1" indent="-457200" algn="just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Hardware</a:t>
            </a:r>
            <a:r>
              <a:rPr lang="en-US" dirty="0">
                <a:solidFill>
                  <a:schemeClr val="tx1"/>
                </a:solidFill>
              </a:rPr>
              <a:t> (</a:t>
            </a:r>
            <a:r>
              <a:rPr lang="en-US" dirty="0" err="1">
                <a:solidFill>
                  <a:schemeClr val="tx1"/>
                </a:solidFill>
              </a:rPr>
              <a:t>Infrastruktur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Fisik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Software</a:t>
            </a:r>
            <a:r>
              <a:rPr lang="en-US" dirty="0">
                <a:solidFill>
                  <a:schemeClr val="tx1"/>
                </a:solidFill>
              </a:rPr>
              <a:t> (</a:t>
            </a:r>
            <a:r>
              <a:rPr lang="en-US" dirty="0" err="1">
                <a:solidFill>
                  <a:schemeClr val="tx1"/>
                </a:solidFill>
              </a:rPr>
              <a:t>Kecerdasan</a:t>
            </a:r>
            <a:r>
              <a:rPr lang="en-US" dirty="0">
                <a:solidFill>
                  <a:schemeClr val="tx1"/>
                </a:solidFill>
              </a:rPr>
              <a:t> &amp; </a:t>
            </a:r>
            <a:r>
              <a:rPr lang="en-US" dirty="0" err="1">
                <a:solidFill>
                  <a:schemeClr val="tx1"/>
                </a:solidFill>
              </a:rPr>
              <a:t>Aplikasi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Data</a:t>
            </a:r>
            <a:r>
              <a:rPr lang="en-US" dirty="0">
                <a:solidFill>
                  <a:schemeClr val="tx1"/>
                </a:solidFill>
              </a:rPr>
              <a:t> (Aset </a:t>
            </a:r>
            <a:r>
              <a:rPr lang="en-US" dirty="0" err="1">
                <a:solidFill>
                  <a:schemeClr val="tx1"/>
                </a:solidFill>
              </a:rPr>
              <a:t>Intelektual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People</a:t>
            </a:r>
            <a:r>
              <a:rPr lang="en-US" dirty="0">
                <a:solidFill>
                  <a:schemeClr val="tx1"/>
                </a:solidFill>
              </a:rPr>
              <a:t> (</a:t>
            </a:r>
            <a:r>
              <a:rPr lang="en-US" dirty="0" err="1">
                <a:solidFill>
                  <a:schemeClr val="tx1"/>
                </a:solidFill>
              </a:rPr>
              <a:t>Ekosistem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Pemangku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Kepentingan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Procedures</a:t>
            </a:r>
            <a:r>
              <a:rPr lang="en-US" dirty="0">
                <a:solidFill>
                  <a:schemeClr val="tx1"/>
                </a:solidFill>
              </a:rPr>
              <a:t> (Tata Kelola &amp; Proses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    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7AC5B1-4C41-4AF3-5AE5-2CE21A3C6B8B}"/>
              </a:ext>
            </a:extLst>
          </p:cNvPr>
          <p:cNvSpPr txBox="1"/>
          <p:nvPr/>
        </p:nvSpPr>
        <p:spPr>
          <a:xfrm>
            <a:off x="228600" y="406339"/>
            <a:ext cx="883920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n-NO" sz="36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Hardware: Jaringan Syaraf Fisik Destinasi</a:t>
            </a:r>
          </a:p>
          <a:p>
            <a:r>
              <a:rPr lang="en-US" dirty="0"/>
              <a:t> </a:t>
            </a:r>
          </a:p>
          <a:p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fisik</a:t>
            </a:r>
            <a:r>
              <a:rPr lang="en-US" sz="2800" dirty="0"/>
              <a:t> yang </a:t>
            </a:r>
            <a:r>
              <a:rPr lang="en-US" sz="2800" dirty="0" err="1"/>
              <a:t>membentuk</a:t>
            </a:r>
            <a:r>
              <a:rPr lang="en-US" sz="2800" dirty="0"/>
              <a:t> </a:t>
            </a:r>
            <a:r>
              <a:rPr lang="en-US" sz="2800" dirty="0" err="1"/>
              <a:t>tulang</a:t>
            </a:r>
            <a:r>
              <a:rPr lang="en-US" sz="2800" dirty="0"/>
              <a:t> </a:t>
            </a:r>
            <a:r>
              <a:rPr lang="en-US" sz="2800" dirty="0" err="1"/>
              <a:t>punggung</a:t>
            </a:r>
            <a:r>
              <a:rPr lang="en-US" sz="2800" dirty="0"/>
              <a:t>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destinasi</a:t>
            </a:r>
            <a:r>
              <a:rPr lang="en-US" sz="2800" dirty="0"/>
              <a:t>.</a:t>
            </a:r>
          </a:p>
          <a:p>
            <a:pPr lvl="1"/>
            <a:r>
              <a:rPr lang="en-US" sz="2800" b="1" dirty="0" err="1"/>
              <a:t>Contoh</a:t>
            </a:r>
            <a:r>
              <a:rPr lang="en-US" sz="2800" b="1" dirty="0"/>
              <a:t> </a:t>
            </a:r>
            <a:r>
              <a:rPr lang="en-US" sz="2800" b="1" dirty="0" err="1"/>
              <a:t>Konkret</a:t>
            </a:r>
            <a:r>
              <a:rPr lang="en-US" sz="2800" b="1" dirty="0"/>
              <a:t>:</a:t>
            </a:r>
            <a:endParaRPr lang="en-US" sz="2800" dirty="0"/>
          </a:p>
          <a:p>
            <a:pPr lvl="2"/>
            <a:r>
              <a:rPr lang="en-US" sz="2800" b="1" dirty="0"/>
              <a:t>IoT &amp; Sensor:</a:t>
            </a:r>
            <a:r>
              <a:rPr lang="en-US" sz="2800" dirty="0"/>
              <a:t> Smart cameras, sensor </a:t>
            </a:r>
            <a:r>
              <a:rPr lang="en-US" sz="2800" dirty="0" err="1"/>
              <a:t>parkir</a:t>
            </a:r>
            <a:r>
              <a:rPr lang="en-US" sz="2800" dirty="0"/>
              <a:t>, sensor </a:t>
            </a:r>
            <a:r>
              <a:rPr lang="en-US" sz="2800" dirty="0" err="1"/>
              <a:t>lingkungan</a:t>
            </a:r>
            <a:r>
              <a:rPr lang="en-US" sz="2800" dirty="0"/>
              <a:t>, beacon </a:t>
            </a:r>
            <a:r>
              <a:rPr lang="en-US" sz="2800" dirty="0" err="1"/>
              <a:t>untuk</a:t>
            </a:r>
            <a:r>
              <a:rPr lang="en-US" sz="2800" dirty="0"/>
              <a:t> push notification.</a:t>
            </a:r>
          </a:p>
          <a:p>
            <a:pPr lvl="2"/>
            <a:r>
              <a:rPr lang="en-US" sz="2800" b="1" dirty="0" err="1"/>
              <a:t>Infrastruktur</a:t>
            </a:r>
            <a:r>
              <a:rPr lang="en-US" sz="2800" b="1" dirty="0"/>
              <a:t> </a:t>
            </a:r>
            <a:r>
              <a:rPr lang="en-US" sz="2800" b="1" dirty="0" err="1"/>
              <a:t>Komunikasi</a:t>
            </a:r>
            <a:r>
              <a:rPr lang="en-US" sz="2800" b="1" dirty="0"/>
              <a:t>:</a:t>
            </a:r>
            <a:r>
              <a:rPr lang="en-US" sz="2800" dirty="0"/>
              <a:t> </a:t>
            </a:r>
            <a:r>
              <a:rPr lang="en-US" sz="2800" dirty="0" err="1"/>
              <a:t>Jaringan</a:t>
            </a:r>
            <a:r>
              <a:rPr lang="en-US" sz="2800" dirty="0"/>
              <a:t> </a:t>
            </a:r>
            <a:r>
              <a:rPr lang="en-US" sz="2800" dirty="0" err="1"/>
              <a:t>WiFi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, 5G, fiber optic.</a:t>
            </a:r>
          </a:p>
          <a:p>
            <a:pPr lvl="2"/>
            <a:r>
              <a:rPr lang="en-US" sz="2800" b="1" dirty="0" err="1"/>
              <a:t>Perangkat</a:t>
            </a:r>
            <a:r>
              <a:rPr lang="en-US" sz="2800" b="1" dirty="0"/>
              <a:t> </a:t>
            </a:r>
            <a:r>
              <a:rPr lang="en-US" sz="2800" b="1" dirty="0" err="1"/>
              <a:t>Pengguna</a:t>
            </a:r>
            <a:r>
              <a:rPr lang="en-US" sz="2800" b="1" dirty="0"/>
              <a:t>:</a:t>
            </a:r>
            <a:r>
              <a:rPr lang="en-US" sz="2800" dirty="0"/>
              <a:t> Smartphone, tablet, kiosk </a:t>
            </a:r>
            <a:r>
              <a:rPr lang="en-US" sz="2800" dirty="0" err="1"/>
              <a:t>interaktif</a:t>
            </a:r>
            <a:r>
              <a:rPr lang="en-US" sz="2800" dirty="0"/>
              <a:t> (touchscreen).</a:t>
            </a:r>
          </a:p>
          <a:p>
            <a:pPr lvl="2"/>
            <a:r>
              <a:rPr lang="en-US" sz="2800" b="1" dirty="0"/>
              <a:t>Data Center &amp; Cloud:</a:t>
            </a:r>
            <a:r>
              <a:rPr lang="en-US" sz="2800" dirty="0"/>
              <a:t> Server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menyimpan</a:t>
            </a:r>
            <a:r>
              <a:rPr lang="en-US" sz="2800" dirty="0"/>
              <a:t> dan </a:t>
            </a:r>
            <a:r>
              <a:rPr lang="en-US" sz="2800" dirty="0" err="1"/>
              <a:t>memproses</a:t>
            </a:r>
            <a:r>
              <a:rPr lang="en-US" sz="2800" dirty="0"/>
              <a:t> data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skala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.</a:t>
            </a:r>
          </a:p>
          <a:p>
            <a:br>
              <a:rPr lang="en-US" dirty="0"/>
            </a:br>
            <a:br>
              <a:rPr lang="en-US" sz="1800" dirty="0"/>
            </a:b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BD997A11-5778-00A7-130E-ACD574CC8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457200"/>
            <a:ext cx="8001000" cy="609600"/>
          </a:xfrm>
        </p:spPr>
        <p:txBody>
          <a:bodyPr>
            <a:normAutofit/>
          </a:bodyPr>
          <a:lstStyle/>
          <a:p>
            <a:r>
              <a:rPr lang="es-ES" sz="3200" dirty="0">
                <a:solidFill>
                  <a:schemeClr val="tx1"/>
                </a:solidFill>
              </a:rPr>
              <a:t>Software: </a:t>
            </a:r>
            <a:r>
              <a:rPr lang="es-ES" sz="3200" dirty="0" err="1">
                <a:solidFill>
                  <a:schemeClr val="tx1"/>
                </a:solidFill>
              </a:rPr>
              <a:t>Otak</a:t>
            </a:r>
            <a:r>
              <a:rPr lang="es-ES" sz="3200" dirty="0">
                <a:solidFill>
                  <a:schemeClr val="tx1"/>
                </a:solidFill>
              </a:rPr>
              <a:t> dan </a:t>
            </a:r>
            <a:r>
              <a:rPr lang="es-ES" sz="3200" dirty="0" err="1">
                <a:solidFill>
                  <a:schemeClr val="tx1"/>
                </a:solidFill>
              </a:rPr>
              <a:t>Jiwa</a:t>
            </a:r>
            <a:r>
              <a:rPr lang="es-ES" sz="3200" dirty="0">
                <a:solidFill>
                  <a:schemeClr val="tx1"/>
                </a:solidFill>
              </a:rPr>
              <a:t> </a:t>
            </a:r>
            <a:r>
              <a:rPr lang="es-ES" sz="3200" dirty="0" err="1">
                <a:solidFill>
                  <a:schemeClr val="tx1"/>
                </a:solidFill>
              </a:rPr>
              <a:t>dari</a:t>
            </a:r>
            <a:r>
              <a:rPr lang="es-ES" sz="3200" dirty="0">
                <a:solidFill>
                  <a:schemeClr val="tx1"/>
                </a:solidFill>
              </a:rPr>
              <a:t> </a:t>
            </a:r>
            <a:r>
              <a:rPr lang="es-ES" sz="3200" dirty="0" err="1">
                <a:solidFill>
                  <a:schemeClr val="tx1"/>
                </a:solidFill>
              </a:rPr>
              <a:t>Operasi</a:t>
            </a:r>
            <a:r>
              <a:rPr lang="es-ES" sz="3200" dirty="0">
                <a:solidFill>
                  <a:schemeClr val="tx1"/>
                </a:solidFill>
              </a:rPr>
              <a:t> Digital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DCFB29-E572-003E-9E9C-65905E593B96}"/>
              </a:ext>
            </a:extLst>
          </p:cNvPr>
          <p:cNvSpPr txBox="1"/>
          <p:nvPr/>
        </p:nvSpPr>
        <p:spPr>
          <a:xfrm>
            <a:off x="76200" y="1447800"/>
            <a:ext cx="90678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Definisi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: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Program dan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algoritma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yang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memproses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data,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memberikan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antarmuka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, dan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menggerakkan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layanan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Kategori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 &amp; </a:t>
            </a: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Contoh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:</a:t>
            </a:r>
            <a:endParaRPr lang="en-US" sz="2800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Sistem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Operasi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 &amp; Platform: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Cloud Computing (AWS, Google Cloud), OS mobile (Android/iOS).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Aplikasi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 &amp; </a:t>
            </a: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Layanan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: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Aplikasi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pemesanan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(Traveloka, </a:t>
            </a:r>
            <a:r>
              <a:rPr lang="en-US" sz="2800" b="0" i="0" u="none" strike="noStrike" dirty="0">
                <a:solidFill>
                  <a:srgbClr val="3964FE"/>
                </a:solidFill>
                <a:effectLst/>
                <a:latin typeface="quote-cjk-patch"/>
                <a:hlinkClick r:id="rId2"/>
              </a:rPr>
              <a:t>Tiket.com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), 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aplikasi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pemandu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destinasi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, platform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analitik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Kecerdasan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1" i="0" dirty="0" err="1">
                <a:solidFill>
                  <a:srgbClr val="0F1115"/>
                </a:solidFill>
                <a:effectLst/>
                <a:latin typeface="quote-cjk-patch"/>
              </a:rPr>
              <a:t>Buatan</a:t>
            </a:r>
            <a:r>
              <a:rPr lang="en-US" sz="2800" b="1" i="0" dirty="0">
                <a:solidFill>
                  <a:srgbClr val="0F1115"/>
                </a:solidFill>
                <a:effectLst/>
                <a:latin typeface="quote-cjk-patch"/>
              </a:rPr>
              <a:t> (AI) &amp; ML: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 Algorithm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untuk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rekomendasi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800" b="0" i="0" dirty="0" err="1">
                <a:solidFill>
                  <a:srgbClr val="0F1115"/>
                </a:solidFill>
                <a:effectLst/>
                <a:latin typeface="quote-cjk-patch"/>
              </a:rPr>
              <a:t>personalisasi</a:t>
            </a:r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, chatbot, predictive analytics.</a:t>
            </a: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304800"/>
            <a:ext cx="8801100" cy="609600"/>
          </a:xfrm>
        </p:spPr>
        <p:txBody>
          <a:bodyPr/>
          <a:lstStyle/>
          <a:p>
            <a:pPr algn="l"/>
            <a:r>
              <a:rPr lang="fi-FI" b="1" dirty="0">
                <a:solidFill>
                  <a:schemeClr val="tx1"/>
                </a:solidFill>
              </a:rPr>
              <a:t>Komponen 3 - Data: Aset Hidup Destinasi Pariwisata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219200" y="971550"/>
            <a:ext cx="4419600" cy="10287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Darah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Digital </a:t>
            </a:r>
            <a:r>
              <a:rPr lang="en-US" dirty="0" err="1"/>
              <a:t>Pariwisata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0" y="2000250"/>
            <a:ext cx="8953500" cy="34099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b="1" dirty="0"/>
          </a:p>
          <a:p>
            <a:r>
              <a:rPr lang="en-US" b="1" dirty="0" err="1"/>
              <a:t>Definisi</a:t>
            </a:r>
            <a:r>
              <a:rPr lang="en-US" b="1" dirty="0"/>
              <a:t>:</a:t>
            </a:r>
            <a:r>
              <a:rPr lang="en-US" dirty="0"/>
              <a:t> Fakta </a:t>
            </a:r>
            <a:r>
              <a:rPr lang="en-US" dirty="0" err="1"/>
              <a:t>mentah</a:t>
            </a:r>
            <a:r>
              <a:rPr lang="en-US" dirty="0"/>
              <a:t> dan stream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.</a:t>
            </a:r>
          </a:p>
          <a:p>
            <a:r>
              <a:rPr lang="en-US" b="1" dirty="0" err="1"/>
              <a:t>Sumber</a:t>
            </a:r>
            <a:r>
              <a:rPr lang="en-US" b="1" dirty="0"/>
              <a:t> &amp; Jenis Data (Big Data):</a:t>
            </a:r>
            <a:endParaRPr lang="en-US" dirty="0"/>
          </a:p>
          <a:p>
            <a:pPr lvl="1"/>
            <a:r>
              <a:rPr lang="en-US" b="1" dirty="0"/>
              <a:t>Data </a:t>
            </a:r>
            <a:r>
              <a:rPr lang="en-US" b="1" dirty="0" err="1"/>
              <a:t>Tradisional</a:t>
            </a:r>
            <a:r>
              <a:rPr lang="en-US" b="1" dirty="0"/>
              <a:t>:</a:t>
            </a:r>
            <a:r>
              <a:rPr lang="en-US" dirty="0"/>
              <a:t> Data </a:t>
            </a:r>
            <a:r>
              <a:rPr lang="en-US" dirty="0" err="1"/>
              <a:t>transaksi</a:t>
            </a:r>
            <a:r>
              <a:rPr lang="en-US" dirty="0"/>
              <a:t>, data </a:t>
            </a:r>
            <a:r>
              <a:rPr lang="en-US" dirty="0" err="1"/>
              <a:t>demografi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UGC (User-Generated Content):</a:t>
            </a:r>
            <a:r>
              <a:rPr lang="en-US" dirty="0"/>
              <a:t> </a:t>
            </a:r>
            <a:r>
              <a:rPr lang="en-US" dirty="0" err="1"/>
              <a:t>Ulasan</a:t>
            </a:r>
            <a:r>
              <a:rPr lang="en-US" dirty="0"/>
              <a:t>, </a:t>
            </a:r>
            <a:r>
              <a:rPr lang="en-US" dirty="0" err="1"/>
              <a:t>foto</a:t>
            </a:r>
            <a:r>
              <a:rPr lang="en-US" dirty="0"/>
              <a:t>, video, blog </a:t>
            </a:r>
            <a:r>
              <a:rPr lang="en-US" dirty="0" err="1"/>
              <a:t>perjalanan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Data Device-driven:</a:t>
            </a:r>
            <a:r>
              <a:rPr lang="en-US" dirty="0"/>
              <a:t> Lokasi GPS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ponsel</a:t>
            </a:r>
            <a:r>
              <a:rPr lang="en-US" dirty="0"/>
              <a:t>, data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WiFi</a:t>
            </a:r>
            <a:r>
              <a:rPr lang="en-US" dirty="0"/>
              <a:t>, </a:t>
            </a:r>
            <a:r>
              <a:rPr lang="en-US" dirty="0" err="1"/>
              <a:t>pembacaan</a:t>
            </a:r>
            <a:r>
              <a:rPr lang="en-US" dirty="0"/>
              <a:t> sensor IoT.</a:t>
            </a:r>
          </a:p>
          <a:p>
            <a:r>
              <a:rPr lang="en-US" b="1" dirty="0" err="1"/>
              <a:t>Tantangan</a:t>
            </a:r>
            <a:r>
              <a:rPr lang="en-US" b="1" dirty="0"/>
              <a:t>:</a:t>
            </a:r>
            <a:r>
              <a:rPr lang="en-US" dirty="0"/>
              <a:t> Volume, Velocity, Variety, Veracity (4V's of Big Data).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04800" y="228600"/>
            <a:ext cx="8305800" cy="1600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3200" dirty="0"/>
              <a:t> Jaringan Manusia di Pusat Destinasi Cerdas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92D79A-DF2E-784B-C3AA-CBBA514CAE7C}"/>
              </a:ext>
            </a:extLst>
          </p:cNvPr>
          <p:cNvSpPr txBox="1"/>
          <p:nvPr/>
        </p:nvSpPr>
        <p:spPr>
          <a:xfrm>
            <a:off x="381000" y="2057400"/>
            <a:ext cx="8534400" cy="3541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Semua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aktor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manusia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yang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berinteraksi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dengan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,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mengelola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, dan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dipengaruhi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oleh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sistem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informasi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destinasi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i="0" dirty="0" err="1">
                <a:solidFill>
                  <a:srgbClr val="0F1115"/>
                </a:solidFill>
                <a:effectLst/>
                <a:latin typeface="quote-cjk-patch"/>
              </a:rPr>
              <a:t>Klasifikasi</a:t>
            </a:r>
            <a:r>
              <a:rPr lang="en-US" sz="2000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1" i="0" dirty="0" err="1">
                <a:solidFill>
                  <a:srgbClr val="0F1115"/>
                </a:solidFill>
                <a:effectLst/>
                <a:latin typeface="quote-cjk-patch"/>
              </a:rPr>
              <a:t>Pemangku</a:t>
            </a:r>
            <a:r>
              <a:rPr lang="en-US" sz="2000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1" i="0" dirty="0" err="1">
                <a:solidFill>
                  <a:srgbClr val="0F1115"/>
                </a:solidFill>
                <a:effectLst/>
                <a:latin typeface="quote-cjk-patch"/>
              </a:rPr>
              <a:t>Kepentingan</a:t>
            </a:r>
            <a:r>
              <a:rPr lang="en-US" sz="2000" b="1" i="0" dirty="0">
                <a:solidFill>
                  <a:srgbClr val="0F1115"/>
                </a:solidFill>
                <a:effectLst/>
                <a:latin typeface="quote-cjk-patch"/>
              </a:rPr>
              <a:t>:</a:t>
            </a:r>
            <a:endParaRPr lang="en-US" sz="2000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i="0" dirty="0" err="1">
                <a:solidFill>
                  <a:srgbClr val="0F1115"/>
                </a:solidFill>
                <a:effectLst/>
                <a:latin typeface="quote-cjk-patch"/>
              </a:rPr>
              <a:t>Wisatawan</a:t>
            </a:r>
            <a:r>
              <a:rPr lang="en-US" sz="2000" b="1" i="0" dirty="0">
                <a:solidFill>
                  <a:srgbClr val="0F1115"/>
                </a:solidFill>
                <a:effectLst/>
                <a:latin typeface="quote-cjk-patch"/>
              </a:rPr>
              <a:t> (Tourists):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Pengguna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akhir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yang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berpartisipasi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dan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menciptakan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data.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000" b="1" i="0" dirty="0" err="1">
                <a:solidFill>
                  <a:srgbClr val="0F1115"/>
                </a:solidFill>
                <a:effectLst/>
                <a:latin typeface="quote-cjk-patch"/>
              </a:rPr>
              <a:t>Komunitas</a:t>
            </a:r>
            <a:r>
              <a:rPr lang="en-US" sz="2000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1" i="0" dirty="0" err="1">
                <a:solidFill>
                  <a:srgbClr val="0F1115"/>
                </a:solidFill>
                <a:effectLst/>
                <a:latin typeface="quote-cjk-patch"/>
              </a:rPr>
              <a:t>Lokal</a:t>
            </a:r>
            <a:r>
              <a:rPr lang="en-US" sz="2000" b="1" i="0" dirty="0">
                <a:solidFill>
                  <a:srgbClr val="0F1115"/>
                </a:solidFill>
                <a:effectLst/>
                <a:latin typeface="quote-cjk-patch"/>
              </a:rPr>
              <a:t> (Local Community):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Penerima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dampak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dan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kontributor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budaya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000" b="1" i="0" dirty="0" err="1">
                <a:solidFill>
                  <a:srgbClr val="0F1115"/>
                </a:solidFill>
                <a:effectLst/>
                <a:latin typeface="quote-cjk-patch"/>
              </a:rPr>
              <a:t>Bisnis</a:t>
            </a:r>
            <a:r>
              <a:rPr lang="en-US" sz="2000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1" i="0" dirty="0" err="1">
                <a:solidFill>
                  <a:srgbClr val="0F1115"/>
                </a:solidFill>
                <a:effectLst/>
                <a:latin typeface="quote-cjk-patch"/>
              </a:rPr>
              <a:t>Pariwisata</a:t>
            </a:r>
            <a:r>
              <a:rPr lang="en-US" sz="2000" b="1" i="0" dirty="0">
                <a:solidFill>
                  <a:srgbClr val="0F1115"/>
                </a:solidFill>
                <a:effectLst/>
                <a:latin typeface="quote-cjk-patch"/>
              </a:rPr>
              <a:t> (DMOs, Hotel, </a:t>
            </a:r>
            <a:r>
              <a:rPr lang="en-US" sz="2000" b="1" i="0" dirty="0" err="1">
                <a:solidFill>
                  <a:srgbClr val="0F1115"/>
                </a:solidFill>
                <a:effectLst/>
                <a:latin typeface="quote-cjk-patch"/>
              </a:rPr>
              <a:t>Restoran</a:t>
            </a:r>
            <a:r>
              <a:rPr lang="en-US" sz="2000" b="1" i="0" dirty="0">
                <a:solidFill>
                  <a:srgbClr val="0F1115"/>
                </a:solidFill>
                <a:effectLst/>
                <a:latin typeface="quote-cjk-patch"/>
              </a:rPr>
              <a:t>):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Penyedia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layanan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dan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pengguna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data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untuk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operasi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000" b="1" i="0" dirty="0" err="1">
                <a:solidFill>
                  <a:srgbClr val="0F1115"/>
                </a:solidFill>
                <a:effectLst/>
                <a:latin typeface="quote-cjk-patch"/>
              </a:rPr>
              <a:t>Pemerintah</a:t>
            </a:r>
            <a:r>
              <a:rPr lang="en-US" sz="2000" b="1" i="0" dirty="0">
                <a:solidFill>
                  <a:srgbClr val="0F1115"/>
                </a:solidFill>
                <a:effectLst/>
                <a:latin typeface="quote-cjk-patch"/>
              </a:rPr>
              <a:t> &amp; Regulator: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Penentu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kebijakan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dan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investasi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000" b="0" i="0" dirty="0" err="1">
                <a:solidFill>
                  <a:srgbClr val="0F1115"/>
                </a:solidFill>
                <a:effectLst/>
                <a:latin typeface="quote-cjk-patch"/>
              </a:rPr>
              <a:t>infrastruktur</a:t>
            </a:r>
            <a:r>
              <a:rPr lang="en-US" sz="20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B6ADAD-0D11-52E7-C245-287C5CFDCBA7}"/>
              </a:ext>
            </a:extLst>
          </p:cNvPr>
          <p:cNvSpPr txBox="1"/>
          <p:nvPr/>
        </p:nvSpPr>
        <p:spPr>
          <a:xfrm>
            <a:off x="1066800" y="533400"/>
            <a:ext cx="7315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600" b="1" i="0" dirty="0">
                <a:solidFill>
                  <a:srgbClr val="0F1115"/>
                </a:solidFill>
                <a:effectLst/>
                <a:latin typeface="quote-cjk-patch"/>
              </a:rPr>
              <a:t>Tata Kelola, Etika, dan Proses Bisnis</a:t>
            </a:r>
            <a:endParaRPr lang="en-US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26CFC8-AC4A-76D1-D79E-12F5A6A65CFD}"/>
              </a:ext>
            </a:extLst>
          </p:cNvPr>
          <p:cNvSpPr txBox="1"/>
          <p:nvPr/>
        </p:nvSpPr>
        <p:spPr>
          <a:xfrm>
            <a:off x="495300" y="1447800"/>
            <a:ext cx="8458200" cy="4526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Kebijakan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,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standar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,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protokol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, dan SOP yang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mengatur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bagaimana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sistem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dioperasikan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dan data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digunakan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i="0" dirty="0" err="1">
                <a:solidFill>
                  <a:srgbClr val="0F1115"/>
                </a:solidFill>
                <a:effectLst/>
                <a:latin typeface="quote-cjk-patch"/>
              </a:rPr>
              <a:t>Cakupan</a:t>
            </a:r>
            <a:r>
              <a:rPr lang="en-US" sz="2400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1" i="0" dirty="0" err="1">
                <a:solidFill>
                  <a:srgbClr val="0F1115"/>
                </a:solidFill>
                <a:effectLst/>
                <a:latin typeface="quote-cjk-patch"/>
              </a:rPr>
              <a:t>Penting</a:t>
            </a:r>
            <a:r>
              <a:rPr lang="en-US" sz="2400" b="1" i="0" dirty="0">
                <a:solidFill>
                  <a:srgbClr val="0F1115"/>
                </a:solidFill>
                <a:effectLst/>
                <a:latin typeface="quote-cjk-patch"/>
              </a:rPr>
              <a:t>:</a:t>
            </a:r>
            <a:endParaRPr lang="en-US" sz="2400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0F1115"/>
                </a:solidFill>
                <a:effectLst/>
                <a:latin typeface="quote-cjk-patch"/>
              </a:rPr>
              <a:t>Tata Kelola Data (Data Governance):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Siapa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yang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memiliki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akses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?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Bagaimana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data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dibagikan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?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400" b="1" i="0" dirty="0" err="1">
                <a:solidFill>
                  <a:srgbClr val="0F1115"/>
                </a:solidFill>
                <a:effectLst/>
                <a:latin typeface="quote-cjk-patch"/>
              </a:rPr>
              <a:t>Keamanan</a:t>
            </a:r>
            <a:r>
              <a:rPr lang="en-US" sz="2400" b="1" i="0" dirty="0">
                <a:solidFill>
                  <a:srgbClr val="0F1115"/>
                </a:solidFill>
                <a:effectLst/>
                <a:latin typeface="quote-cjk-patch"/>
              </a:rPr>
              <a:t> Siber &amp; </a:t>
            </a:r>
            <a:r>
              <a:rPr lang="en-US" sz="2400" b="1" i="0" dirty="0" err="1">
                <a:solidFill>
                  <a:srgbClr val="0F1115"/>
                </a:solidFill>
                <a:effectLst/>
                <a:latin typeface="quote-cjk-patch"/>
              </a:rPr>
              <a:t>Privasi</a:t>
            </a:r>
            <a:r>
              <a:rPr lang="en-US" sz="2400" b="1" i="0" dirty="0">
                <a:solidFill>
                  <a:srgbClr val="0F1115"/>
                </a:solidFill>
                <a:effectLst/>
                <a:latin typeface="quote-cjk-patch"/>
              </a:rPr>
              <a:t>: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Protokol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untuk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melindungi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data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pribadi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wisatawan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(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sesuai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UU PDP).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0F1115"/>
                </a:solidFill>
                <a:effectLst/>
                <a:latin typeface="quote-cjk-patch"/>
              </a:rPr>
              <a:t>Proses </a:t>
            </a:r>
            <a:r>
              <a:rPr lang="en-US" sz="2400" b="1" i="0" dirty="0" err="1">
                <a:solidFill>
                  <a:srgbClr val="0F1115"/>
                </a:solidFill>
                <a:effectLst/>
                <a:latin typeface="quote-cjk-patch"/>
              </a:rPr>
              <a:t>Bisnis</a:t>
            </a:r>
            <a:r>
              <a:rPr lang="en-US" sz="2400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1" i="0" dirty="0" err="1">
                <a:solidFill>
                  <a:srgbClr val="0F1115"/>
                </a:solidFill>
                <a:effectLst/>
                <a:latin typeface="quote-cjk-patch"/>
              </a:rPr>
              <a:t>Standar</a:t>
            </a:r>
            <a:r>
              <a:rPr lang="en-US" sz="2400" b="1" i="0" dirty="0">
                <a:solidFill>
                  <a:srgbClr val="0F1115"/>
                </a:solidFill>
                <a:effectLst/>
                <a:latin typeface="quote-cjk-patch"/>
              </a:rPr>
              <a:t>: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 SOP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untuk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manajemen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krisis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,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layanan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pelanggan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, dan update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informasi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400" b="1" i="0" dirty="0" err="1">
                <a:solidFill>
                  <a:srgbClr val="0F1115"/>
                </a:solidFill>
                <a:effectLst/>
                <a:latin typeface="quote-cjk-patch"/>
              </a:rPr>
              <a:t>Standar</a:t>
            </a:r>
            <a:r>
              <a:rPr lang="en-US" sz="2400" b="1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1" i="0" dirty="0" err="1">
                <a:solidFill>
                  <a:srgbClr val="0F1115"/>
                </a:solidFill>
                <a:effectLst/>
                <a:latin typeface="quote-cjk-patch"/>
              </a:rPr>
              <a:t>Interoperabilitas</a:t>
            </a:r>
            <a:r>
              <a:rPr lang="en-US" sz="2400" b="1" i="0" dirty="0">
                <a:solidFill>
                  <a:srgbClr val="0F1115"/>
                </a:solidFill>
                <a:effectLst/>
                <a:latin typeface="quote-cjk-patch"/>
              </a:rPr>
              <a:t>: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Memastikan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berbagai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sistem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(hotel,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transportasi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)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dapat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"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berbicara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"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satu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sz="2400" b="0" i="0" dirty="0" err="1">
                <a:solidFill>
                  <a:srgbClr val="0F1115"/>
                </a:solidFill>
                <a:effectLst/>
                <a:latin typeface="quote-cjk-patch"/>
              </a:rPr>
              <a:t>sama</a:t>
            </a:r>
            <a:r>
              <a:rPr lang="en-US" sz="2400" b="0" i="0" dirty="0">
                <a:solidFill>
                  <a:srgbClr val="0F1115"/>
                </a:solidFill>
                <a:effectLst/>
                <a:latin typeface="quote-cjk-patch"/>
              </a:rPr>
              <a:t> lain.</a:t>
            </a: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4526</TotalTime>
  <Words>987</Words>
  <Application>Microsoft Office PowerPoint</Application>
  <PresentationFormat>On-screen Show (4:3)</PresentationFormat>
  <Paragraphs>88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533</cp:revision>
  <cp:lastPrinted>2017-08-29T02:54:51Z</cp:lastPrinted>
  <dcterms:created xsi:type="dcterms:W3CDTF">2010-04-18T12:06:30Z</dcterms:created>
  <dcterms:modified xsi:type="dcterms:W3CDTF">2025-10-03T03:39:08Z</dcterms:modified>
</cp:coreProperties>
</file>