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3"/>
  </p:sldMasterIdLst>
  <p:notesMasterIdLst>
    <p:notesMasterId r:id="rId5"/>
  </p:notesMasterIdLst>
  <p:handoutMasterIdLst>
    <p:handoutMasterId r:id="rId23"/>
  </p:handoutMasterIdLst>
  <p:sldIdLst>
    <p:sldId id="256" r:id="rId4"/>
    <p:sldId id="398" r:id="rId6"/>
    <p:sldId id="399" r:id="rId7"/>
    <p:sldId id="400" r:id="rId8"/>
    <p:sldId id="401" r:id="rId9"/>
    <p:sldId id="387" r:id="rId10"/>
    <p:sldId id="397" r:id="rId11"/>
    <p:sldId id="388" r:id="rId12"/>
    <p:sldId id="389" r:id="rId13"/>
    <p:sldId id="391" r:id="rId14"/>
    <p:sldId id="402" r:id="rId15"/>
    <p:sldId id="403" r:id="rId16"/>
    <p:sldId id="404" r:id="rId17"/>
    <p:sldId id="405" r:id="rId18"/>
    <p:sldId id="406" r:id="rId19"/>
    <p:sldId id="407" r:id="rId20"/>
    <p:sldId id="408" r:id="rId21"/>
    <p:sldId id="300" r:id="rId22"/>
  </p:sldIdLst>
  <p:sldSz cx="9144000" cy="6858000" type="screen4x3"/>
  <p:notesSz cx="7045325" cy="9345295"/>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8" userDrawn="1">
          <p15:clr>
            <a:srgbClr val="A4A3A4"/>
          </p15:clr>
        </p15:guide>
        <p15:guide id="2" pos="2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p:scale>
          <a:sx n="50" d="100"/>
          <a:sy n="50" d="100"/>
        </p:scale>
        <p:origin x="1584" y="-40"/>
      </p:cViewPr>
      <p:guideLst>
        <p:guide orient="horz" pos="2188"/>
        <p:guide pos="28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82"/>
        <p:guide pos="2204"/>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8" Type="http://schemas.openxmlformats.org/officeDocument/2006/relationships/tags" Target="tags/tag2.xml"/><Relationship Id="rId27" Type="http://schemas.openxmlformats.org/officeDocument/2006/relationships/commentAuthors" Target="commentAuthors.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handoutMaster" Target="handoutMasters/handoutMaster1.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dirty="0"/>
              <a:t>1. </a:t>
            </a:r>
            <a:r>
              <a:rPr lang="en-ID" dirty="0" err="1">
                <a:solidFill>
                  <a:schemeClr val="tx1"/>
                </a:solidFill>
              </a:rPr>
              <a:t>Setelah</a:t>
            </a:r>
            <a:r>
              <a:rPr lang="en-ID" dirty="0">
                <a:solidFill>
                  <a:schemeClr val="tx1"/>
                </a:solidFill>
              </a:rPr>
              <a:t> </a:t>
            </a:r>
            <a:r>
              <a:rPr lang="en-ID" dirty="0" err="1">
                <a:solidFill>
                  <a:schemeClr val="tx1"/>
                </a:solidFill>
              </a:rPr>
              <a:t>disahkan</a:t>
            </a:r>
            <a:r>
              <a:rPr lang="en-ID" dirty="0">
                <a:solidFill>
                  <a:schemeClr val="tx1"/>
                </a:solidFill>
              </a:rPr>
              <a:t>, </a:t>
            </a:r>
            <a:r>
              <a:rPr lang="en-ID" dirty="0" err="1">
                <a:solidFill>
                  <a:schemeClr val="tx1"/>
                </a:solidFill>
              </a:rPr>
              <a:t>perdamaian</a:t>
            </a:r>
            <a:r>
              <a:rPr lang="en-ID" dirty="0">
                <a:solidFill>
                  <a:schemeClr val="tx1"/>
                </a:solidFill>
              </a:rPr>
              <a:t> </a:t>
            </a:r>
            <a:r>
              <a:rPr lang="en-ID" b="1" dirty="0" err="1">
                <a:solidFill>
                  <a:schemeClr val="tx1"/>
                </a:solidFill>
              </a:rPr>
              <a:t>mengikat</a:t>
            </a:r>
            <a:r>
              <a:rPr lang="en-ID" dirty="0">
                <a:solidFill>
                  <a:schemeClr val="tx1"/>
                </a:solidFill>
              </a:rPr>
              <a:t> </a:t>
            </a:r>
            <a:r>
              <a:rPr lang="en-ID" dirty="0" err="1">
                <a:solidFill>
                  <a:schemeClr val="tx1"/>
                </a:solidFill>
              </a:rPr>
              <a:t>semua</a:t>
            </a:r>
            <a:r>
              <a:rPr lang="en-ID" dirty="0">
                <a:solidFill>
                  <a:schemeClr val="tx1"/>
                </a:solidFill>
              </a:rPr>
              <a:t> </a:t>
            </a:r>
            <a:r>
              <a:rPr lang="en-ID" dirty="0" err="1">
                <a:solidFill>
                  <a:schemeClr val="tx1"/>
                </a:solidFill>
              </a:rPr>
              <a:t>kreditor</a:t>
            </a:r>
            <a:r>
              <a:rPr lang="en-ID" dirty="0">
                <a:solidFill>
                  <a:schemeClr val="tx1"/>
                </a:solidFill>
              </a:rPr>
              <a:t>.</a:t>
            </a:r>
            <a:endParaRPr lang="en-ID" dirty="0">
              <a:solidFill>
                <a:schemeClr val="tx1"/>
              </a:solidFill>
            </a:endParaRPr>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image" Target="../media/image1.jpe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76872"/>
            <a:ext cx="9144000" cy="1753235"/>
          </a:xfrm>
          <a:prstGeom prst="rect">
            <a:avLst/>
          </a:prstGeom>
          <a:noFill/>
        </p:spPr>
        <p:txBody>
          <a:bodyPr wrap="square" lIns="91440" tIns="45720" rIns="91440" bIns="45720">
            <a:spAutoFit/>
          </a:bodyPr>
          <a:lstStyle/>
          <a:p>
            <a:pPr algn="ctr"/>
            <a:r>
              <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Perkembangan Startup Dan</a:t>
            </a:r>
            <a:endPar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Tren Digitalisasi Perdagangan</a:t>
            </a:r>
            <a:endPar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- 5</a:t>
            </a:r>
            <a:endPar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1455" y="621030"/>
            <a:ext cx="8630285" cy="5494655"/>
          </a:xfrm>
        </p:spPr>
        <p:txBody>
          <a:bodyPr>
            <a:noAutofit/>
          </a:bodyPr>
          <a:lstStyle/>
          <a:p>
            <a:r>
              <a:rPr lang="en-US" altLang="en-US" sz="2000" dirty="0">
                <a:solidFill>
                  <a:schemeClr val="tx1"/>
                </a:solidFill>
              </a:rPr>
              <a:t>KONSTRUKSI HUKUM KECERDASAN BUATAN</a:t>
            </a:r>
            <a:endParaRPr lang="en-US" altLang="en-US" sz="2000" dirty="0">
              <a:solidFill>
                <a:schemeClr val="tx1"/>
              </a:solidFill>
            </a:endParaRPr>
          </a:p>
          <a:p>
            <a:endParaRPr lang="en-US" altLang="en-US" sz="2000" dirty="0">
              <a:solidFill>
                <a:schemeClr val="tx1"/>
              </a:solidFill>
            </a:endParaRPr>
          </a:p>
          <a:p>
            <a:pPr marL="457200" indent="-457200" algn="just">
              <a:buAutoNum type="arabicPeriod"/>
            </a:pPr>
            <a:r>
              <a:rPr lang="en-US" altLang="en-US" sz="2000" dirty="0">
                <a:solidFill>
                  <a:schemeClr val="tx1"/>
                </a:solidFill>
              </a:rPr>
              <a:t>Dalam sistem hukum saat ini, AI belum diakui sebagai subjek hukum, sehingga tanggung jawab tetap berada pada pembuat atau pengguna AI.</a:t>
            </a:r>
            <a:endParaRPr lang="en-US" altLang="en-US" sz="2000" dirty="0">
              <a:solidFill>
                <a:schemeClr val="tx1"/>
              </a:solidFill>
            </a:endParaRPr>
          </a:p>
          <a:p>
            <a:pPr marL="457200" indent="-457200" algn="just">
              <a:buAutoNum type="arabicPeriod"/>
            </a:pPr>
            <a:endParaRPr lang="en-US" altLang="en-US" sz="2000" dirty="0">
              <a:solidFill>
                <a:schemeClr val="tx1"/>
              </a:solidFill>
            </a:endParaRPr>
          </a:p>
          <a:p>
            <a:pPr marL="457200" indent="-457200" algn="just">
              <a:buAutoNum type="arabicPeriod"/>
            </a:pPr>
            <a:r>
              <a:rPr lang="en-US" altLang="en-US" sz="2000" dirty="0">
                <a:solidFill>
                  <a:schemeClr val="tx1"/>
                </a:solidFill>
              </a:rPr>
              <a:t>Dasar tanggung jawab hukum:</a:t>
            </a:r>
            <a:endParaRPr lang="en-US" altLang="en-US" sz="2000" dirty="0">
              <a:solidFill>
                <a:schemeClr val="tx1"/>
              </a:solidFill>
            </a:endParaRPr>
          </a:p>
          <a:p>
            <a:pPr algn="just"/>
            <a:endParaRPr lang="en-US" altLang="en-US" sz="2000" dirty="0">
              <a:solidFill>
                <a:schemeClr val="tx1"/>
              </a:solidFill>
            </a:endParaRPr>
          </a:p>
          <a:p>
            <a:pPr marL="779780" indent="-299720" algn="just">
              <a:buFont typeface="Arial" panose="020B0604020202020204" pitchFamily="34" charset="0"/>
              <a:buChar char="•"/>
            </a:pPr>
            <a:r>
              <a:rPr lang="en-US" altLang="en-US" sz="2000" dirty="0">
                <a:solidFill>
                  <a:schemeClr val="tx1"/>
                </a:solidFill>
              </a:rPr>
              <a:t>Perbuatan Melawan Hukum (PMH) – jika AI menimbulkan kerugian akibat kelalaian pengembang.</a:t>
            </a:r>
            <a:endParaRPr lang="en-US" altLang="en-US" sz="2000" dirty="0">
              <a:solidFill>
                <a:schemeClr val="tx1"/>
              </a:solidFill>
            </a:endParaRPr>
          </a:p>
          <a:p>
            <a:pPr marL="779780" indent="-299720" algn="just">
              <a:buFont typeface="Arial" panose="020B0604020202020204" pitchFamily="34" charset="0"/>
              <a:buChar char="•"/>
            </a:pPr>
            <a:r>
              <a:rPr lang="en-US" altLang="en-US" sz="2000" dirty="0">
                <a:solidFill>
                  <a:schemeClr val="tx1"/>
                </a:solidFill>
              </a:rPr>
              <a:t>Product Liability – tanggung jawab produsen terhadap produk yang menimbulkan kerugian.</a:t>
            </a:r>
            <a:endParaRPr lang="en-US" altLang="en-US" sz="2000" dirty="0">
              <a:solidFill>
                <a:schemeClr val="tx1"/>
              </a:solidFill>
            </a:endParaRPr>
          </a:p>
          <a:p>
            <a:pPr marL="779780" indent="-299720" algn="just">
              <a:buFont typeface="Arial" panose="020B0604020202020204" pitchFamily="34" charset="0"/>
              <a:buChar char="•"/>
            </a:pPr>
            <a:r>
              <a:rPr lang="en-US" altLang="en-US" sz="2000" dirty="0">
                <a:solidFill>
                  <a:schemeClr val="tx1"/>
                </a:solidFill>
              </a:rPr>
              <a:t>Hukum Perlindungan Konsumen dan Data Pribadi.</a:t>
            </a:r>
            <a:endParaRPr lang="en-US" altLang="en-US" sz="2000" dirty="0">
              <a:solidFill>
                <a:schemeClr val="tx1"/>
              </a:solidFill>
            </a:endParaRPr>
          </a:p>
          <a:p>
            <a:pPr algn="just"/>
            <a:endParaRPr lang="en-US" altLang="en-US" sz="2000" dirty="0">
              <a:solidFill>
                <a:schemeClr val="tx1"/>
              </a:solidFill>
            </a:endParaRPr>
          </a:p>
          <a:p>
            <a:pPr marL="457200" indent="-457200" algn="just">
              <a:buFont typeface="+mj-lt"/>
              <a:buAutoNum type="arabicPeriod" startAt="3"/>
            </a:pPr>
            <a:r>
              <a:rPr lang="en-US" altLang="en-US" sz="2000" dirty="0">
                <a:solidFill>
                  <a:schemeClr val="tx1"/>
                </a:solidFill>
              </a:rPr>
              <a:t>Diperlukan konstruksi hukum baru yang menyeimbangkan antara inovasi dan perlindungan masyarakat.</a:t>
            </a:r>
            <a:endParaRPr lang="en-US" altLang="en-US" sz="20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702945"/>
            <a:ext cx="8686165" cy="5687060"/>
          </a:xfrm>
        </p:spPr>
        <p:txBody>
          <a:bodyPr>
            <a:noAutofit/>
          </a:bodyPr>
          <a:lstStyle/>
          <a:p>
            <a:pPr algn="ctr"/>
            <a:r>
              <a:rPr lang="en-US" altLang="en-US" sz="2200" dirty="0">
                <a:solidFill>
                  <a:schemeClr val="tx1"/>
                </a:solidFill>
              </a:rPr>
              <a:t>REGULASI DAN KERANGKA HUKUM NASIONAL</a:t>
            </a:r>
            <a:endParaRPr lang="en-US" altLang="en-US" sz="2200" dirty="0">
              <a:solidFill>
                <a:schemeClr val="tx1"/>
              </a:solidFill>
            </a:endParaRPr>
          </a:p>
          <a:p>
            <a:pPr algn="ctr"/>
            <a:endParaRPr lang="en-US" altLang="en-US" sz="2200" dirty="0">
              <a:solidFill>
                <a:schemeClr val="tx1"/>
              </a:solidFill>
            </a:endParaRPr>
          </a:p>
          <a:p>
            <a:pPr marL="342900" indent="-342900" algn="just">
              <a:buFont typeface="Wingdings" panose="05000000000000000000" charset="0"/>
              <a:buChar char="v"/>
            </a:pPr>
            <a:r>
              <a:rPr lang="en-US" altLang="en-US" sz="2200" dirty="0">
                <a:solidFill>
                  <a:schemeClr val="tx1"/>
                </a:solidFill>
              </a:rPr>
              <a:t>Indonesia belum memiliki UU khusus tentang AI.</a:t>
            </a:r>
            <a:endParaRPr lang="en-US" altLang="en-US" sz="2200" dirty="0">
              <a:solidFill>
                <a:schemeClr val="tx1"/>
              </a:solidFill>
            </a:endParaRPr>
          </a:p>
          <a:p>
            <a:pPr marL="342900" indent="-342900" algn="just">
              <a:buFont typeface="Wingdings" panose="05000000000000000000" charset="0"/>
              <a:buChar char="v"/>
            </a:pPr>
            <a:r>
              <a:rPr lang="en-US" altLang="en-US" sz="2200" dirty="0">
                <a:solidFill>
                  <a:schemeClr val="tx1"/>
                </a:solidFill>
              </a:rPr>
              <a:t>Beberapa regulasi yang relevan:</a:t>
            </a:r>
            <a:endParaRPr lang="en-US" altLang="en-US" sz="2200" dirty="0">
              <a:solidFill>
                <a:schemeClr val="tx1"/>
              </a:solidFill>
            </a:endParaRPr>
          </a:p>
          <a:p>
            <a:pPr algn="just"/>
            <a:endParaRPr lang="en-US" altLang="en-US" sz="2200" dirty="0">
              <a:solidFill>
                <a:schemeClr val="tx1"/>
              </a:solidFill>
            </a:endParaRPr>
          </a:p>
          <a:p>
            <a:pPr marL="891540" indent="-534035" algn="just">
              <a:buFont typeface="Wingdings" panose="05000000000000000000" charset="0"/>
              <a:buChar char="ü"/>
            </a:pPr>
            <a:r>
              <a:rPr lang="en-US" altLang="en-US" sz="2200" dirty="0">
                <a:solidFill>
                  <a:schemeClr val="tx1"/>
                </a:solidFill>
              </a:rPr>
              <a:t>UU ITE No. 11 Tahun 2008 jo. 19 Tahun 2016 – mengatur transaksi elektronik dan tanggung jawab penyedia sistem elektronik.</a:t>
            </a:r>
            <a:endParaRPr lang="en-US" altLang="en-US" sz="2200" dirty="0">
              <a:solidFill>
                <a:schemeClr val="tx1"/>
              </a:solidFill>
            </a:endParaRPr>
          </a:p>
          <a:p>
            <a:pPr marL="891540" indent="-534035" algn="just">
              <a:buFont typeface="Wingdings" panose="05000000000000000000" charset="0"/>
              <a:buChar char="ü"/>
            </a:pPr>
            <a:r>
              <a:rPr lang="en-US" altLang="en-US" sz="2200" dirty="0">
                <a:solidFill>
                  <a:schemeClr val="tx1"/>
                </a:solidFill>
              </a:rPr>
              <a:t>UU No. 27 Tahun 2022 tentang Perlindungan Data Pribadi – penting dalam pengelolaan data pengguna oleh AI.</a:t>
            </a:r>
            <a:endParaRPr lang="en-US" altLang="en-US" sz="2200" dirty="0">
              <a:solidFill>
                <a:schemeClr val="tx1"/>
              </a:solidFill>
            </a:endParaRPr>
          </a:p>
          <a:p>
            <a:pPr marL="891540" indent="-534035" algn="just">
              <a:buFont typeface="Wingdings" panose="05000000000000000000" charset="0"/>
              <a:buChar char="ü"/>
            </a:pPr>
            <a:r>
              <a:rPr lang="en-US" altLang="en-US" sz="2200" dirty="0">
                <a:solidFill>
                  <a:schemeClr val="tx1"/>
                </a:solidFill>
              </a:rPr>
              <a:t>Etika Kecerdasan Buatan Nasional (Kominfo, 2023) – panduan prinsip etis penggunaan AI.</a:t>
            </a:r>
            <a:endParaRPr lang="en-US" altLang="en-US" sz="2200" dirty="0">
              <a:solidFill>
                <a:schemeClr val="tx1"/>
              </a:solidFill>
            </a:endParaRPr>
          </a:p>
          <a:p>
            <a:pPr marL="342900" indent="-342900" algn="just">
              <a:buFont typeface="Wingdings" panose="05000000000000000000" charset="0"/>
              <a:buChar char="v"/>
            </a:pPr>
            <a:r>
              <a:rPr lang="en-US" altLang="en-US" sz="2200" dirty="0">
                <a:solidFill>
                  <a:schemeClr val="tx1"/>
                </a:solidFill>
              </a:rPr>
              <a:t>Diperlukan harmonisasi regulasi untuk menghadapi perkembangan AI lintas sektor.</a:t>
            </a:r>
            <a:endParaRPr lang="en-US" altLang="en-US" sz="22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702945"/>
            <a:ext cx="8686165" cy="5687060"/>
          </a:xfrm>
        </p:spPr>
        <p:txBody>
          <a:bodyPr>
            <a:noAutofit/>
          </a:bodyPr>
          <a:lstStyle/>
          <a:p>
            <a:pPr algn="ctr"/>
            <a:r>
              <a:rPr lang="en-US" altLang="en-US" sz="2200" dirty="0">
                <a:solidFill>
                  <a:schemeClr val="tx1"/>
                </a:solidFill>
              </a:rPr>
              <a:t>ETIKA DAN TANGGUNG JAWAB SOSIAL AI</a:t>
            </a:r>
            <a:endParaRPr lang="en-US" altLang="en-US" sz="2200" dirty="0">
              <a:solidFill>
                <a:schemeClr val="tx1"/>
              </a:solidFill>
            </a:endParaRPr>
          </a:p>
          <a:p>
            <a:pPr algn="ctr"/>
            <a:endParaRPr lang="en-US" altLang="en-US" sz="2200" dirty="0">
              <a:solidFill>
                <a:schemeClr val="tx1"/>
              </a:solidFill>
            </a:endParaRPr>
          </a:p>
          <a:p>
            <a:pPr algn="just"/>
            <a:r>
              <a:rPr lang="en-US" altLang="en-US" sz="2200" dirty="0">
                <a:solidFill>
                  <a:schemeClr val="tx1"/>
                </a:solidFill>
              </a:rPr>
              <a:t>AI harus digunakan untuk kepentingan manusia, bukan menggantikannya.</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Prinsip Etika AI: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Transparansi: keputusan AI harus dapat dijelaskan.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Non-Discrimination: algoritma tidak boleh bias terhadap kelompok tertentu.</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Accountability: pengembang bertanggung jawab atas hasil sistem AI.Privacy Protection: menjaga kerahasiaan dan hak individu atas data pribadi.</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Startup perlu mengintegrasikan Good AI Governance dalam kebijakan bisnisnya.</a:t>
            </a:r>
            <a:endParaRPr lang="en-US" altLang="en-US" sz="22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9885" y="721995"/>
            <a:ext cx="8194675" cy="5480685"/>
          </a:xfrm>
        </p:spPr>
        <p:txBody>
          <a:bodyPr>
            <a:normAutofit fontScale="80000"/>
          </a:bodyPr>
          <a:p>
            <a:pPr algn="ctr"/>
            <a:r>
              <a:rPr lang="en-US" altLang="en-US" dirty="0">
                <a:solidFill>
                  <a:schemeClr val="tx1"/>
                </a:solidFill>
                <a:sym typeface="+mn-ea"/>
              </a:rPr>
              <a:t>PENUTUP</a:t>
            </a:r>
            <a:endParaRPr lang="en-US" altLang="en-US" dirty="0">
              <a:solidFill>
                <a:schemeClr val="tx1"/>
              </a:solidFill>
            </a:endParaRPr>
          </a:p>
          <a:p>
            <a:pPr algn="ctr"/>
            <a:endParaRPr lang="en-US" altLang="en-US" dirty="0">
              <a:solidFill>
                <a:schemeClr val="tx1"/>
              </a:solidFill>
            </a:endParaRPr>
          </a:p>
          <a:p>
            <a:pPr marL="457200" indent="-457200" algn="just">
              <a:buAutoNum type="arabicPeriod"/>
            </a:pPr>
            <a:r>
              <a:rPr lang="en-US" altLang="en-US" dirty="0">
                <a:solidFill>
                  <a:schemeClr val="tx1"/>
                </a:solidFill>
                <a:sym typeface="+mn-ea"/>
              </a:rPr>
              <a:t>Kecerdasan buatan menjadi pendorong utama transformasi digital di dunia startup.</a:t>
            </a:r>
            <a:endParaRPr lang="en-US" altLang="en-US" dirty="0">
              <a:solidFill>
                <a:schemeClr val="tx1"/>
              </a:solidFill>
            </a:endParaRPr>
          </a:p>
          <a:p>
            <a:pPr marL="457200" indent="-457200" algn="just">
              <a:buAutoNum type="arabicPeriod"/>
            </a:pPr>
            <a:r>
              <a:rPr lang="en-US" altLang="en-US" dirty="0">
                <a:solidFill>
                  <a:schemeClr val="tx1"/>
                </a:solidFill>
                <a:sym typeface="+mn-ea"/>
              </a:rPr>
              <a:t>Namun, perkembangan ini harus diiringi dengan kesiapan hukum dan etika yang matang.</a:t>
            </a:r>
            <a:endParaRPr lang="en-US" altLang="en-US" dirty="0">
              <a:solidFill>
                <a:schemeClr val="tx1"/>
              </a:solidFill>
            </a:endParaRPr>
          </a:p>
          <a:p>
            <a:pPr marL="457200" indent="-457200" algn="just">
              <a:buAutoNum type="arabicPeriod"/>
            </a:pPr>
            <a:r>
              <a:rPr lang="en-US" altLang="en-US" dirty="0">
                <a:solidFill>
                  <a:schemeClr val="tx1"/>
                </a:solidFill>
                <a:sym typeface="+mn-ea"/>
              </a:rPr>
              <a:t>Kolaborasi antara pemerintah, akademisi, dan pelaku industri sangat penting untuk menciptakan ekosistem AI yang inovatif, aman, dan berkeadilan.</a:t>
            </a:r>
            <a:endParaRPr lang="en-US" altLang="en-US" dirty="0">
              <a:solidFill>
                <a:schemeClr val="tx1"/>
              </a:solidFill>
            </a:endParaRPr>
          </a:p>
          <a:p>
            <a:pPr algn="just"/>
            <a:endParaRPr lang="en-US" altLang="en-US" dirty="0">
              <a:solidFill>
                <a:schemeClr val="tx1"/>
              </a:solidFill>
            </a:endParaRPr>
          </a:p>
          <a:p>
            <a:pPr algn="ctr"/>
            <a:r>
              <a:rPr lang="en-US" altLang="en-US" dirty="0">
                <a:solidFill>
                  <a:schemeClr val="tx1"/>
                </a:solidFill>
                <a:sym typeface="+mn-ea"/>
              </a:rPr>
              <a:t>“AI bukan ancaman bagi manusia, tetapi cermin sejauh mana manusia mampu menciptakan teknologi yang bertanggung jawab.”</a:t>
            </a:r>
            <a:endParaRPr lang="en-US"/>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9885" y="721995"/>
            <a:ext cx="8194675" cy="5480685"/>
          </a:xfrm>
        </p:spPr>
        <p:txBody>
          <a:bodyPr>
            <a:normAutofit fontScale="80000"/>
          </a:bodyPr>
          <a:p>
            <a:pPr algn="ctr"/>
            <a:r>
              <a:rPr lang="en-US" altLang="en-US" dirty="0">
                <a:solidFill>
                  <a:schemeClr val="tx1"/>
                </a:solidFill>
                <a:sym typeface="+mn-ea"/>
              </a:rPr>
              <a:t>PENUTUP</a:t>
            </a:r>
            <a:endParaRPr lang="en-US" altLang="en-US" dirty="0">
              <a:solidFill>
                <a:schemeClr val="tx1"/>
              </a:solidFill>
            </a:endParaRPr>
          </a:p>
          <a:p>
            <a:pPr algn="ctr"/>
            <a:endParaRPr lang="en-US" altLang="en-US" dirty="0">
              <a:solidFill>
                <a:schemeClr val="tx1"/>
              </a:solidFill>
            </a:endParaRPr>
          </a:p>
          <a:p>
            <a:pPr marL="457200" indent="-457200" algn="just">
              <a:buAutoNum type="arabicPeriod"/>
            </a:pPr>
            <a:r>
              <a:rPr lang="en-US" altLang="en-US" dirty="0">
                <a:solidFill>
                  <a:schemeClr val="tx1"/>
                </a:solidFill>
                <a:sym typeface="+mn-ea"/>
              </a:rPr>
              <a:t>Kecerdasan buatan menjadi pendorong utama transformasi digital di dunia startup.</a:t>
            </a:r>
            <a:endParaRPr lang="en-US" altLang="en-US" dirty="0">
              <a:solidFill>
                <a:schemeClr val="tx1"/>
              </a:solidFill>
            </a:endParaRPr>
          </a:p>
          <a:p>
            <a:pPr marL="457200" indent="-457200" algn="just">
              <a:buAutoNum type="arabicPeriod"/>
            </a:pPr>
            <a:r>
              <a:rPr lang="en-US" altLang="en-US" dirty="0">
                <a:solidFill>
                  <a:schemeClr val="tx1"/>
                </a:solidFill>
                <a:sym typeface="+mn-ea"/>
              </a:rPr>
              <a:t>Namun, perkembangan ini harus diiringi dengan kesiapan hukum dan etika yang matang.</a:t>
            </a:r>
            <a:endParaRPr lang="en-US" altLang="en-US" dirty="0">
              <a:solidFill>
                <a:schemeClr val="tx1"/>
              </a:solidFill>
            </a:endParaRPr>
          </a:p>
          <a:p>
            <a:pPr marL="457200" indent="-457200" algn="just">
              <a:buAutoNum type="arabicPeriod"/>
            </a:pPr>
            <a:r>
              <a:rPr lang="en-US" altLang="en-US" dirty="0">
                <a:solidFill>
                  <a:schemeClr val="tx1"/>
                </a:solidFill>
                <a:sym typeface="+mn-ea"/>
              </a:rPr>
              <a:t>Kolaborasi antara pemerintah, akademisi, dan pelaku industri sangat penting untuk menciptakan ekosistem AI yang inovatif, aman, dan berkeadilan.</a:t>
            </a:r>
            <a:endParaRPr lang="en-US" altLang="en-US" dirty="0">
              <a:solidFill>
                <a:schemeClr val="tx1"/>
              </a:solidFill>
            </a:endParaRPr>
          </a:p>
          <a:p>
            <a:pPr algn="just"/>
            <a:endParaRPr lang="en-US" altLang="en-US" dirty="0">
              <a:solidFill>
                <a:schemeClr val="tx1"/>
              </a:solidFill>
            </a:endParaRPr>
          </a:p>
          <a:p>
            <a:pPr algn="ctr"/>
            <a:r>
              <a:rPr lang="en-US" altLang="en-US" dirty="0">
                <a:solidFill>
                  <a:schemeClr val="tx1"/>
                </a:solidFill>
                <a:sym typeface="+mn-ea"/>
              </a:rPr>
              <a:t>“AI bukan ancaman bagi manusia, tetapi cermin sejauh mana manusia mampu menciptakan teknologi yang bertanggung jawab.”</a:t>
            </a:r>
            <a:endParaRPr lang="en-US"/>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9885" y="721995"/>
            <a:ext cx="8194675" cy="5480685"/>
          </a:xfrm>
        </p:spPr>
        <p:txBody>
          <a:bodyPr>
            <a:normAutofit fontScale="80000"/>
          </a:bodyPr>
          <a:p>
            <a:pPr algn="ctr"/>
            <a:r>
              <a:rPr lang="en-US" altLang="en-US" dirty="0">
                <a:solidFill>
                  <a:schemeClr val="tx1"/>
                </a:solidFill>
                <a:sym typeface="+mn-ea"/>
              </a:rPr>
              <a:t>PENUTUP</a:t>
            </a:r>
            <a:endParaRPr lang="en-US" altLang="en-US" dirty="0">
              <a:solidFill>
                <a:schemeClr val="tx1"/>
              </a:solidFill>
            </a:endParaRPr>
          </a:p>
          <a:p>
            <a:pPr algn="ctr"/>
            <a:endParaRPr lang="en-US" altLang="en-US" dirty="0">
              <a:solidFill>
                <a:schemeClr val="tx1"/>
              </a:solidFill>
            </a:endParaRPr>
          </a:p>
          <a:p>
            <a:pPr marL="457200" indent="-457200" algn="just">
              <a:buAutoNum type="arabicPeriod"/>
            </a:pPr>
            <a:r>
              <a:rPr lang="en-US" altLang="en-US" dirty="0">
                <a:solidFill>
                  <a:schemeClr val="tx1"/>
                </a:solidFill>
                <a:sym typeface="+mn-ea"/>
              </a:rPr>
              <a:t>Kecerdasan buatan menjadi pendorong utama transformasi digital di dunia startup.</a:t>
            </a:r>
            <a:endParaRPr lang="en-US" altLang="en-US" dirty="0">
              <a:solidFill>
                <a:schemeClr val="tx1"/>
              </a:solidFill>
            </a:endParaRPr>
          </a:p>
          <a:p>
            <a:pPr marL="457200" indent="-457200" algn="just">
              <a:buAutoNum type="arabicPeriod"/>
            </a:pPr>
            <a:r>
              <a:rPr lang="en-US" altLang="en-US" dirty="0">
                <a:solidFill>
                  <a:schemeClr val="tx1"/>
                </a:solidFill>
                <a:sym typeface="+mn-ea"/>
              </a:rPr>
              <a:t>Namun, perkembangan ini harus diiringi dengan kesiapan hukum dan etika yang matang.</a:t>
            </a:r>
            <a:endParaRPr lang="en-US" altLang="en-US" dirty="0">
              <a:solidFill>
                <a:schemeClr val="tx1"/>
              </a:solidFill>
            </a:endParaRPr>
          </a:p>
          <a:p>
            <a:pPr marL="457200" indent="-457200" algn="just">
              <a:buAutoNum type="arabicPeriod"/>
            </a:pPr>
            <a:r>
              <a:rPr lang="en-US" altLang="en-US" dirty="0">
                <a:solidFill>
                  <a:schemeClr val="tx1"/>
                </a:solidFill>
                <a:sym typeface="+mn-ea"/>
              </a:rPr>
              <a:t>Kolaborasi antara pemerintah, akademisi, dan pelaku industri sangat penting untuk menciptakan ekosistem AI yang inovatif, aman, dan berkeadilan.</a:t>
            </a:r>
            <a:endParaRPr lang="en-US" altLang="en-US" dirty="0">
              <a:solidFill>
                <a:schemeClr val="tx1"/>
              </a:solidFill>
            </a:endParaRPr>
          </a:p>
          <a:p>
            <a:pPr algn="just"/>
            <a:endParaRPr lang="en-US" altLang="en-US" dirty="0">
              <a:solidFill>
                <a:schemeClr val="tx1"/>
              </a:solidFill>
            </a:endParaRPr>
          </a:p>
          <a:p>
            <a:pPr algn="ctr"/>
            <a:r>
              <a:rPr lang="en-US" altLang="en-US" dirty="0">
                <a:solidFill>
                  <a:schemeClr val="tx1"/>
                </a:solidFill>
                <a:sym typeface="+mn-ea"/>
              </a:rPr>
              <a:t>“AI bukan ancaman bagi manusia, tetapi cermin sejauh mana manusia mampu menciptakan teknologi yang bertanggung jawab.”</a:t>
            </a:r>
            <a:endParaRPr lang="en-US"/>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9885" y="721995"/>
            <a:ext cx="8194675" cy="5480685"/>
          </a:xfrm>
        </p:spPr>
        <p:txBody>
          <a:bodyPr>
            <a:normAutofit fontScale="80000"/>
          </a:bodyPr>
          <a:p>
            <a:pPr algn="ctr"/>
            <a:r>
              <a:rPr lang="en-US" altLang="en-US">
                <a:solidFill>
                  <a:schemeClr val="tx1"/>
                </a:solidFill>
              </a:rPr>
              <a:t>Studi Kasus 1 — Tanggung Jawab Hukum AI dalam Startup Fintech</a:t>
            </a:r>
            <a:endParaRPr lang="en-US" altLang="en-US">
              <a:solidFill>
                <a:schemeClr val="tx1"/>
              </a:solidFill>
            </a:endParaRPr>
          </a:p>
          <a:p>
            <a:pPr algn="ctr"/>
            <a:endParaRPr lang="en-US" altLang="en-US">
              <a:solidFill>
                <a:schemeClr val="tx1"/>
              </a:solidFill>
            </a:endParaRPr>
          </a:p>
          <a:p>
            <a:pPr algn="just"/>
            <a:r>
              <a:rPr lang="en-US" altLang="en-US">
                <a:solidFill>
                  <a:schemeClr val="tx1"/>
                </a:solidFill>
              </a:rPr>
              <a:t>Startup “FinSolve” menggunakan sistem kecerdasan buatan untuk menganalisis kelayakan kredit nasabah. Namun, sistem AI mereka menolak beberapa pengajuan secara otomatis karena kesalahan algoritma yang bias terhadap daerah tertentu. Akibatnya, banyak calon nasabah mengalami kerugian dan mengajukan keberatan hukum.</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Pertanyaan:</a:t>
            </a:r>
            <a:endParaRPr lang="en-US" altLang="en-US">
              <a:solidFill>
                <a:schemeClr val="tx1"/>
              </a:solidFill>
            </a:endParaRPr>
          </a:p>
          <a:p>
            <a:pPr marL="457200" indent="-457200" algn="just">
              <a:buAutoNum type="arabicPeriod"/>
            </a:pPr>
            <a:r>
              <a:rPr lang="en-US" altLang="en-US">
                <a:solidFill>
                  <a:schemeClr val="tx1"/>
                </a:solidFill>
              </a:rPr>
              <a:t>Siapa yang paling bertanggung jawab secara hukum atas kerugian tersebut: pengembang, pemilik startup, atau sistem AI itu sendiri?</a:t>
            </a:r>
            <a:endParaRPr lang="en-US" altLang="en-US">
              <a:solidFill>
                <a:schemeClr val="tx1"/>
              </a:solidFill>
            </a:endParaRPr>
          </a:p>
          <a:p>
            <a:pPr marL="457200" indent="-457200" algn="just">
              <a:buAutoNum type="arabicPeriod"/>
            </a:pPr>
            <a:r>
              <a:rPr lang="en-US" altLang="en-US">
                <a:solidFill>
                  <a:schemeClr val="tx1"/>
                </a:solidFill>
              </a:rPr>
              <a:t>Dasar hukum apa yang dapat digunakan untuk menuntut ganti rugi?</a:t>
            </a:r>
            <a:endParaRPr lang="en-US" altLang="en-US">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9885" y="721995"/>
            <a:ext cx="8194675" cy="5480685"/>
          </a:xfrm>
        </p:spPr>
        <p:txBody>
          <a:bodyPr>
            <a:normAutofit fontScale="90000"/>
          </a:bodyPr>
          <a:p>
            <a:pPr algn="ctr"/>
            <a:r>
              <a:rPr lang="en-US" altLang="en-US">
                <a:solidFill>
                  <a:schemeClr val="tx1"/>
                </a:solidFill>
              </a:rPr>
              <a:t>Studi Kasus 2 — Pelanggaran Privasi Data oleh Startup Berbasis AI</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Startup “EduAI” yang bergerak di bidang pendidikan daring menggunakan AI untuk menilai kemampuan siswa. Tanpa izin, data pribadi siswa (nama, nilai, rekaman suara) dikirim ke server pihak ketiga di luar negeri untuk analisis lanjutan.</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Pertanyaan:</a:t>
            </a:r>
            <a:endParaRPr lang="en-US" altLang="en-US">
              <a:solidFill>
                <a:schemeClr val="tx1"/>
              </a:solidFill>
            </a:endParaRPr>
          </a:p>
          <a:p>
            <a:pPr marL="457200" indent="-457200" algn="just">
              <a:buAutoNum type="arabicPeriod"/>
            </a:pPr>
            <a:r>
              <a:rPr lang="en-US" altLang="en-US">
                <a:solidFill>
                  <a:schemeClr val="tx1"/>
                </a:solidFill>
              </a:rPr>
              <a:t>Apakah tindakan startup tersebut melanggar hukum?</a:t>
            </a:r>
            <a:endParaRPr lang="en-US" altLang="en-US">
              <a:solidFill>
                <a:schemeClr val="tx1"/>
              </a:solidFill>
            </a:endParaRPr>
          </a:p>
          <a:p>
            <a:pPr marL="457200" indent="-457200" algn="just">
              <a:buAutoNum type="arabicPeriod"/>
            </a:pPr>
            <a:r>
              <a:rPr lang="en-US" altLang="en-US">
                <a:solidFill>
                  <a:schemeClr val="tx1"/>
                </a:solidFill>
              </a:rPr>
              <a:t>Jelaskan pelanggaran tersebut berdasarkan UU No. 27 Tahun 2022 tentang Perlindungan Data Pribadi.</a:t>
            </a:r>
            <a:endParaRPr lang="en-US" altLang="en-US">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9725" y="477520"/>
            <a:ext cx="8449310" cy="5631815"/>
          </a:xfrm>
        </p:spPr>
        <p:txBody>
          <a:bodyPr>
            <a:noAutofit/>
          </a:bodyPr>
          <a:lstStyle/>
          <a:p>
            <a:pPr algn="ctr">
              <a:lnSpc>
                <a:spcPct val="150000"/>
              </a:lnSpc>
              <a:buFont typeface="Wingdings" panose="05000000000000000000" charset="0"/>
            </a:pPr>
            <a:r>
              <a:rPr lang="en-US" altLang="en-US" sz="2100" dirty="0">
                <a:solidFill>
                  <a:schemeClr val="tx1"/>
                </a:solidFill>
              </a:rPr>
              <a:t>PENGERTIAN KECERDASAN BUATAN (AI)</a:t>
            </a:r>
            <a:endParaRPr lang="en-US" altLang="en-US" sz="2100" dirty="0">
              <a:solidFill>
                <a:schemeClr val="tx1"/>
              </a:solidFill>
            </a:endParaRPr>
          </a:p>
          <a:p>
            <a:pPr marL="342900" indent="-342900" algn="just">
              <a:lnSpc>
                <a:spcPct val="150000"/>
              </a:lnSpc>
              <a:buFont typeface="Arial" panose="020B0604020202020204" pitchFamily="34" charset="0"/>
              <a:buChar char="•"/>
            </a:pPr>
            <a:r>
              <a:rPr lang="en-US" altLang="en-US" sz="2100" dirty="0">
                <a:solidFill>
                  <a:schemeClr val="tx1"/>
                </a:solidFill>
              </a:rPr>
              <a:t>Artificial Intelligence (AI) adalah kemampuan sistem komputer untuk melakukan tugas-tugas yang biasanya memerlukan kecerdasan manusia, seperti berpikir, belajar, memahami bahasa, dan mengambil keputusan.</a:t>
            </a:r>
            <a:endParaRPr lang="en-US" altLang="en-US" sz="2100" dirty="0">
              <a:solidFill>
                <a:schemeClr val="tx1"/>
              </a:solidFill>
            </a:endParaRPr>
          </a:p>
          <a:p>
            <a:pPr marL="342900" indent="-342900" algn="just">
              <a:lnSpc>
                <a:spcPct val="150000"/>
              </a:lnSpc>
              <a:buFont typeface="Arial" panose="020B0604020202020204" pitchFamily="34" charset="0"/>
              <a:buChar char="•"/>
            </a:pPr>
            <a:r>
              <a:rPr lang="en-US" altLang="en-US" sz="2100" dirty="0">
                <a:solidFill>
                  <a:schemeClr val="tx1"/>
                </a:solidFill>
              </a:rPr>
              <a:t>Menurut John McCarthy (1956), AI adalah “ilmu dan rekayasa untuk membuat mesin yang cerdas.”</a:t>
            </a:r>
            <a:endParaRPr lang="en-US" altLang="en-US" sz="2100" dirty="0">
              <a:solidFill>
                <a:schemeClr val="tx1"/>
              </a:solidFill>
            </a:endParaRPr>
          </a:p>
          <a:p>
            <a:pPr marL="342900" indent="-342900" algn="just">
              <a:lnSpc>
                <a:spcPct val="150000"/>
              </a:lnSpc>
              <a:buFont typeface="Arial" panose="020B0604020202020204" pitchFamily="34" charset="0"/>
              <a:buChar char="•"/>
            </a:pPr>
            <a:r>
              <a:rPr lang="en-US" altLang="en-US" sz="2100" dirty="0">
                <a:solidFill>
                  <a:schemeClr val="tx1"/>
                </a:solidFill>
              </a:rPr>
              <a:t>Komponen utama AI: Machine Learning (pembelajaran mesin), Deep Learning (pembelajaran mendalam), Natural Language Processing (pemrosesan bahasa alami), Computer Vision dan Expert System</a:t>
            </a:r>
            <a:endParaRPr lang="en-US" altLang="en-US" sz="2100" dirty="0">
              <a:solidFill>
                <a:schemeClr val="tx1"/>
              </a:solidFill>
            </a:endParaRPr>
          </a:p>
          <a:p>
            <a:pPr algn="just">
              <a:lnSpc>
                <a:spcPct val="150000"/>
              </a:lnSpc>
              <a:buFont typeface="Wingdings" panose="05000000000000000000" charset="0"/>
            </a:pPr>
            <a:r>
              <a:rPr lang="en-US" altLang="en-US" sz="2100" dirty="0">
                <a:solidFill>
                  <a:schemeClr val="tx1"/>
                </a:solidFill>
              </a:rPr>
              <a:t>Dalam konteks startup, AI menjadi alat untuk menganalisis data pasar, memprediksi tren, dan memberikan layanan otomatis yang efisien.</a:t>
            </a:r>
            <a:endParaRPr lang="en-US" altLang="en-US" sz="21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9235" y="477520"/>
            <a:ext cx="8735695" cy="5631815"/>
          </a:xfrm>
        </p:spPr>
        <p:txBody>
          <a:bodyPr>
            <a:noAutofit/>
          </a:bodyPr>
          <a:lstStyle/>
          <a:p>
            <a:pPr algn="ctr">
              <a:lnSpc>
                <a:spcPct val="150000"/>
              </a:lnSpc>
              <a:buFont typeface="+mj-lt"/>
            </a:pPr>
            <a:r>
              <a:rPr lang="en-US" altLang="en-US" sz="1900" dirty="0">
                <a:solidFill>
                  <a:schemeClr val="tx1"/>
                </a:solidFill>
              </a:rPr>
              <a:t>SEJARAH PERKEMBANGAN AI (1)</a:t>
            </a:r>
            <a:endParaRPr lang="en-US" altLang="en-US" sz="1900" dirty="0">
              <a:solidFill>
                <a:schemeClr val="tx1"/>
              </a:solidFill>
            </a:endParaRPr>
          </a:p>
          <a:p>
            <a:pPr algn="ctr">
              <a:lnSpc>
                <a:spcPct val="150000"/>
              </a:lnSpc>
              <a:buFont typeface="+mj-lt"/>
            </a:pPr>
            <a:endParaRPr lang="en-US" altLang="en-US" sz="1900" dirty="0">
              <a:solidFill>
                <a:schemeClr val="tx1"/>
              </a:solidFill>
            </a:endParaRPr>
          </a:p>
          <a:p>
            <a:pPr marL="342900" indent="-342900" algn="just">
              <a:lnSpc>
                <a:spcPct val="150000"/>
              </a:lnSpc>
              <a:buFont typeface="Wingdings" panose="05000000000000000000" charset="0"/>
              <a:buChar char="o"/>
            </a:pPr>
            <a:r>
              <a:rPr lang="en-US" altLang="en-US" sz="1900" dirty="0">
                <a:solidFill>
                  <a:schemeClr val="tx1"/>
                </a:solidFill>
              </a:rPr>
              <a:t>1950-an: Alan Turing mengemukakan pertanyaan “Can machines think?” dan memperkenalkan Turing Test sebagai alat ukur kecerdasan mesin.</a:t>
            </a:r>
            <a:endParaRPr lang="en-US" altLang="en-US" sz="1900" dirty="0">
              <a:solidFill>
                <a:schemeClr val="tx1"/>
              </a:solidFill>
            </a:endParaRPr>
          </a:p>
          <a:p>
            <a:pPr marL="342900" indent="-342900" algn="just">
              <a:lnSpc>
                <a:spcPct val="150000"/>
              </a:lnSpc>
              <a:buFont typeface="Wingdings" panose="05000000000000000000" charset="0"/>
              <a:buChar char="o"/>
            </a:pPr>
            <a:r>
              <a:rPr lang="en-US" altLang="en-US" sz="1900" dirty="0">
                <a:solidFill>
                  <a:schemeClr val="tx1"/>
                </a:solidFill>
              </a:rPr>
              <a:t>1956: Konferensi Dartmouth memperkenalkan istilah “Artificial Intelligence.”</a:t>
            </a:r>
            <a:endParaRPr lang="en-US" altLang="en-US" sz="1900" dirty="0">
              <a:solidFill>
                <a:schemeClr val="tx1"/>
              </a:solidFill>
            </a:endParaRPr>
          </a:p>
          <a:p>
            <a:pPr marL="342900" indent="-342900" algn="just">
              <a:lnSpc>
                <a:spcPct val="150000"/>
              </a:lnSpc>
              <a:buFont typeface="Wingdings" panose="05000000000000000000" charset="0"/>
              <a:buChar char="o"/>
            </a:pPr>
            <a:r>
              <a:rPr lang="en-US" altLang="en-US" sz="1900" dirty="0">
                <a:solidFill>
                  <a:schemeClr val="tx1"/>
                </a:solidFill>
              </a:rPr>
              <a:t>1960–1970: Penelitian AI berkembang pesat di bidang logika dan algoritma simbolik.</a:t>
            </a:r>
            <a:endParaRPr lang="en-US" altLang="en-US" sz="1900" dirty="0">
              <a:solidFill>
                <a:schemeClr val="tx1"/>
              </a:solidFill>
            </a:endParaRPr>
          </a:p>
          <a:p>
            <a:pPr marL="342900" indent="-342900" algn="just">
              <a:lnSpc>
                <a:spcPct val="150000"/>
              </a:lnSpc>
              <a:buFont typeface="Wingdings" panose="05000000000000000000" charset="0"/>
              <a:buChar char="o"/>
            </a:pPr>
            <a:r>
              <a:rPr lang="en-US" altLang="en-US" sz="1900" dirty="0">
                <a:solidFill>
                  <a:schemeClr val="tx1"/>
                </a:solidFill>
              </a:rPr>
              <a:t>1980: Terjadi “AI Winter” karena keterbatasan kemampuan komputasi dan ekspektasi yang terlalu tinggi.</a:t>
            </a:r>
            <a:endParaRPr lang="en-US" altLang="en-US" sz="19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26085" y="477520"/>
            <a:ext cx="8208645" cy="5631815"/>
          </a:xfrm>
        </p:spPr>
        <p:txBody>
          <a:bodyPr>
            <a:noAutofit/>
          </a:bodyPr>
          <a:lstStyle/>
          <a:p>
            <a:pPr algn="ctr">
              <a:lnSpc>
                <a:spcPct val="150000"/>
              </a:lnSpc>
              <a:buFont typeface="Wingdings" panose="05000000000000000000" charset="0"/>
            </a:pPr>
            <a:r>
              <a:rPr lang="en-US" altLang="en-US" sz="2000" dirty="0">
                <a:solidFill>
                  <a:schemeClr val="tx1"/>
                </a:solidFill>
              </a:rPr>
              <a:t>SEJARAH PERKEMBANGAN AI (2)</a:t>
            </a:r>
            <a:endParaRPr lang="en-US" altLang="en-US" sz="2000" dirty="0">
              <a:solidFill>
                <a:schemeClr val="tx1"/>
              </a:solidFill>
            </a:endParaRPr>
          </a:p>
          <a:p>
            <a:pPr algn="ctr">
              <a:lnSpc>
                <a:spcPct val="150000"/>
              </a:lnSpc>
              <a:buFont typeface="Wingdings" panose="05000000000000000000" charset="0"/>
            </a:pPr>
            <a:endParaRPr lang="en-US" altLang="en-US" sz="2000" dirty="0">
              <a:solidFill>
                <a:schemeClr val="tx1"/>
              </a:solidFill>
            </a:endParaRPr>
          </a:p>
          <a:p>
            <a:pPr marL="342900" indent="-342900" algn="just">
              <a:lnSpc>
                <a:spcPct val="150000"/>
              </a:lnSpc>
              <a:buFont typeface="Wingdings" panose="05000000000000000000" charset="0"/>
              <a:buChar char="o"/>
            </a:pPr>
            <a:r>
              <a:rPr lang="en-US" altLang="en-US" sz="2000" dirty="0">
                <a:solidFill>
                  <a:schemeClr val="tx1"/>
                </a:solidFill>
              </a:rPr>
              <a:t>1990-an: AI mulai diterapkan di industri melalui sistem pakar (expert systems).</a:t>
            </a:r>
            <a:endParaRPr lang="en-US" altLang="en-US" sz="2000" dirty="0">
              <a:solidFill>
                <a:schemeClr val="tx1"/>
              </a:solidFill>
            </a:endParaRPr>
          </a:p>
          <a:p>
            <a:pPr marL="342900" indent="-342900" algn="just">
              <a:lnSpc>
                <a:spcPct val="150000"/>
              </a:lnSpc>
              <a:buFont typeface="Wingdings" panose="05000000000000000000" charset="0"/>
              <a:buChar char="o"/>
            </a:pPr>
            <a:r>
              <a:rPr lang="en-US" altLang="en-US" sz="2000" dirty="0">
                <a:solidFill>
                  <a:schemeClr val="tx1"/>
                </a:solidFill>
              </a:rPr>
              <a:t>2000-an: Muncul Machine Learning yang memungkinkan sistem belajar dari data tanpa pemrograman eksplisit.</a:t>
            </a:r>
            <a:endParaRPr lang="en-US" altLang="en-US" sz="2000" dirty="0">
              <a:solidFill>
                <a:schemeClr val="tx1"/>
              </a:solidFill>
            </a:endParaRPr>
          </a:p>
          <a:p>
            <a:pPr marL="342900" indent="-342900" algn="just">
              <a:lnSpc>
                <a:spcPct val="150000"/>
              </a:lnSpc>
              <a:buFont typeface="Wingdings" panose="05000000000000000000" charset="0"/>
              <a:buChar char="o"/>
            </a:pPr>
            <a:r>
              <a:rPr lang="en-US" altLang="en-US" sz="2000" dirty="0">
                <a:solidFill>
                  <a:schemeClr val="tx1"/>
                </a:solidFill>
              </a:rPr>
              <a:t>2010-an – Sekarang: Big Data dan Deep Learning mendorong kebangkitan besar AI.</a:t>
            </a:r>
            <a:endParaRPr lang="en-US" altLang="en-US" sz="2000" dirty="0">
              <a:solidFill>
                <a:schemeClr val="tx1"/>
              </a:solidFill>
            </a:endParaRPr>
          </a:p>
          <a:p>
            <a:pPr marL="342900" indent="-342900" algn="just">
              <a:lnSpc>
                <a:spcPct val="150000"/>
              </a:lnSpc>
              <a:buFont typeface="Wingdings" panose="05000000000000000000" charset="0"/>
              <a:buChar char="o"/>
            </a:pPr>
            <a:r>
              <a:rPr lang="en-US" altLang="en-US" sz="2000" dirty="0">
                <a:solidFill>
                  <a:schemeClr val="tx1"/>
                </a:solidFill>
              </a:rPr>
              <a:t>2020-an: AI menjadi tulang punggung teknologi di berbagai sektor: keuangan, kesehatan, transportasi, pendidikan, dan startup digital.</a:t>
            </a:r>
            <a:endParaRPr lang="en-US" altLang="en-US" sz="20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00685" y="477520"/>
            <a:ext cx="8246745" cy="5631815"/>
          </a:xfrm>
        </p:spPr>
        <p:txBody>
          <a:bodyPr>
            <a:noAutofit/>
          </a:bodyPr>
          <a:lstStyle/>
          <a:p>
            <a:pPr algn="ctr">
              <a:lnSpc>
                <a:spcPct val="150000"/>
              </a:lnSpc>
              <a:buFont typeface="Wingdings" panose="05000000000000000000" charset="0"/>
            </a:pPr>
            <a:r>
              <a:rPr lang="en-US" altLang="en-US" sz="2200" dirty="0">
                <a:solidFill>
                  <a:schemeClr val="tx1"/>
                </a:solidFill>
              </a:rPr>
              <a:t>REVOLUSI TEKNOLOGI AI DALAM BISNIS</a:t>
            </a:r>
            <a:endParaRPr lang="en-US" altLang="en-US" sz="2200" dirty="0">
              <a:solidFill>
                <a:schemeClr val="tx1"/>
              </a:solidFill>
            </a:endParaRPr>
          </a:p>
          <a:p>
            <a:pPr algn="just">
              <a:lnSpc>
                <a:spcPct val="150000"/>
              </a:lnSpc>
              <a:buFont typeface="Wingdings" panose="05000000000000000000" charset="0"/>
            </a:pPr>
            <a:endParaRPr lang="en-US" altLang="en-US" sz="2200" dirty="0">
              <a:solidFill>
                <a:schemeClr val="tx1"/>
              </a:solidFill>
            </a:endParaRPr>
          </a:p>
          <a:p>
            <a:pPr marL="342900" indent="-342900" algn="just">
              <a:lnSpc>
                <a:spcPct val="150000"/>
              </a:lnSpc>
              <a:buFont typeface="Wingdings" panose="05000000000000000000" charset="0"/>
              <a:buChar char="o"/>
            </a:pPr>
            <a:r>
              <a:rPr lang="en-US" altLang="en-US" sz="2200" dirty="0">
                <a:solidFill>
                  <a:schemeClr val="tx1"/>
                </a:solidFill>
              </a:rPr>
              <a:t>Transformasi digital membuat AI menjadi pilar utama dalam model bisnis modern.</a:t>
            </a:r>
            <a:endParaRPr lang="en-US" altLang="en-US" sz="2200" dirty="0">
              <a:solidFill>
                <a:schemeClr val="tx1"/>
              </a:solidFill>
            </a:endParaRPr>
          </a:p>
          <a:p>
            <a:pPr marL="342900" indent="-342900" algn="just">
              <a:lnSpc>
                <a:spcPct val="150000"/>
              </a:lnSpc>
              <a:buFont typeface="Wingdings" panose="05000000000000000000" charset="0"/>
              <a:buChar char="o"/>
            </a:pPr>
            <a:r>
              <a:rPr lang="en-US" altLang="en-US" sz="2200" dirty="0">
                <a:solidFill>
                  <a:schemeClr val="tx1"/>
                </a:solidFill>
              </a:rPr>
              <a:t>Dalam startup, AI digunakan untuk:</a:t>
            </a:r>
            <a:endParaRPr lang="en-US" altLang="en-US" sz="2200" dirty="0">
              <a:solidFill>
                <a:schemeClr val="tx1"/>
              </a:solidFill>
            </a:endParaRPr>
          </a:p>
          <a:p>
            <a:pPr marL="342900" indent="-342900" algn="just">
              <a:lnSpc>
                <a:spcPct val="150000"/>
              </a:lnSpc>
              <a:buFont typeface="Arial" panose="020B0604020202020204" pitchFamily="34" charset="0"/>
              <a:buChar char="•"/>
            </a:pPr>
            <a:r>
              <a:rPr lang="en-US" altLang="en-US" sz="2200" dirty="0">
                <a:solidFill>
                  <a:schemeClr val="tx1"/>
                </a:solidFill>
              </a:rPr>
              <a:t>Mengotomatisasi layanan pelanggan (chatbot).</a:t>
            </a:r>
            <a:endParaRPr lang="en-US" altLang="en-US" sz="2200" dirty="0">
              <a:solidFill>
                <a:schemeClr val="tx1"/>
              </a:solidFill>
            </a:endParaRPr>
          </a:p>
          <a:p>
            <a:pPr marL="342900" indent="-342900" algn="just">
              <a:lnSpc>
                <a:spcPct val="150000"/>
              </a:lnSpc>
              <a:buFont typeface="Arial" panose="020B0604020202020204" pitchFamily="34" charset="0"/>
              <a:buChar char="•"/>
            </a:pPr>
            <a:r>
              <a:rPr lang="en-US" altLang="en-US" sz="2200" dirty="0">
                <a:solidFill>
                  <a:schemeClr val="tx1"/>
                </a:solidFill>
              </a:rPr>
              <a:t>Memprediksi perilaku konsumen berdasarkan data historis.</a:t>
            </a:r>
            <a:endParaRPr lang="en-US" altLang="en-US" sz="2200" dirty="0">
              <a:solidFill>
                <a:schemeClr val="tx1"/>
              </a:solidFill>
            </a:endParaRPr>
          </a:p>
          <a:p>
            <a:pPr marL="342900" indent="-342900" algn="just">
              <a:lnSpc>
                <a:spcPct val="150000"/>
              </a:lnSpc>
              <a:buFont typeface="Arial" panose="020B0604020202020204" pitchFamily="34" charset="0"/>
              <a:buChar char="•"/>
            </a:pPr>
            <a:r>
              <a:rPr lang="en-US" altLang="en-US" sz="2200" dirty="0">
                <a:solidFill>
                  <a:schemeClr val="tx1"/>
                </a:solidFill>
              </a:rPr>
              <a:t>Mengidentifikasi tren pasar melalui predictive analytics.</a:t>
            </a:r>
            <a:endParaRPr lang="en-US" altLang="en-US" sz="2200" dirty="0">
              <a:solidFill>
                <a:schemeClr val="tx1"/>
              </a:solidFill>
            </a:endParaRPr>
          </a:p>
          <a:p>
            <a:pPr marL="342900" indent="-342900" algn="just">
              <a:lnSpc>
                <a:spcPct val="150000"/>
              </a:lnSpc>
              <a:buFont typeface="Wingdings" panose="05000000000000000000" charset="0"/>
              <a:buChar char="o"/>
            </a:pPr>
            <a:r>
              <a:rPr lang="en-US" altLang="en-US" sz="2200" dirty="0">
                <a:solidFill>
                  <a:schemeClr val="tx1"/>
                </a:solidFill>
              </a:rPr>
              <a:t>AI membantu startup menjadi lebih responsif, adaptif, dan efisien, dengan biaya operasional yang lebih rendah.</a:t>
            </a:r>
            <a:endParaRPr lang="en-US" altLang="en-US" sz="22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0200" y="650875"/>
            <a:ext cx="8458835" cy="5390515"/>
          </a:xfrm>
        </p:spPr>
        <p:txBody>
          <a:bodyPr>
            <a:noAutofit/>
          </a:bodyPr>
          <a:lstStyle/>
          <a:p>
            <a:pPr algn="ctr">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KECERDASAN BUATAN DALAM EKOSISTEM STARTUP</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lnSpc>
                <a:spcPct val="120000"/>
              </a:lnSpc>
            </a:pP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Wingdings" panose="05000000000000000000" charset="0"/>
              <a:buChar char="v"/>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Startup menggunakan AI untuk menciptakan nilai tambah berbasis inovasi.</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Wingdings" panose="05000000000000000000" charset="0"/>
              <a:buChar char="v"/>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Bidang penerapan:</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647700" indent="-22606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Fintech: AI digunakan untuk analisis risiko kredit, deteksi penipuan, dan personalisasi layanan finansial.</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647700" indent="-22606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E-Commerce: Rekomendasi produk, optimasi harga, dan manajemen inventori.</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647700" indent="-22606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HealthTech: Analisis citra medis, prediksi penyakit, dan telekonsultasi.</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647700" indent="-22606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EduTech: Sistem pembelajaran adaptif dan asesmen otomatis.</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Wingdings" panose="05000000000000000000" charset="0"/>
              <a:buChar char="v"/>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AI membuat startup mampu bersaing dengan perusahaan besar melalui efisiensi dan kecepatan inovasi.</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27355" y="651510"/>
            <a:ext cx="8345805" cy="5512435"/>
          </a:xfrm>
        </p:spPr>
        <p:txBody>
          <a:bodyPr>
            <a:noAutofit/>
          </a:bodyPr>
          <a:lstStyle/>
          <a:p>
            <a:pPr algn="ctr"/>
            <a:r>
              <a:rPr lang="en-US" altLang="en-US" sz="2000" dirty="0">
                <a:solidFill>
                  <a:schemeClr val="tx1"/>
                </a:solidFill>
              </a:rPr>
              <a:t>CONTOH STARTUP BERBASIS AI DI INDONESIA</a:t>
            </a:r>
            <a:endParaRPr lang="en-US" altLang="en-US" sz="2000" dirty="0">
              <a:solidFill>
                <a:schemeClr val="tx1"/>
              </a:solidFill>
            </a:endParaRPr>
          </a:p>
          <a:p>
            <a:pPr algn="ctr"/>
            <a:endParaRPr lang="en-US" altLang="en-US" sz="2000" dirty="0">
              <a:solidFill>
                <a:schemeClr val="tx1"/>
              </a:solidFill>
            </a:endParaRPr>
          </a:p>
          <a:p>
            <a:pPr marL="457200" indent="-457200" algn="just">
              <a:buAutoNum type="arabicPeriod"/>
            </a:pPr>
            <a:r>
              <a:rPr lang="en-US" altLang="en-US" sz="2000" dirty="0">
                <a:solidFill>
                  <a:schemeClr val="tx1"/>
                </a:solidFill>
              </a:rPr>
              <a:t>Nodeflux – Mengembangkan sistem computer vision untuk pengawasan publik dan analisis data visual.</a:t>
            </a:r>
            <a:endParaRPr lang="en-US" altLang="en-US" sz="2000" dirty="0">
              <a:solidFill>
                <a:schemeClr val="tx1"/>
              </a:solidFill>
            </a:endParaRPr>
          </a:p>
          <a:p>
            <a:pPr marL="457200" indent="-457200" algn="just">
              <a:buAutoNum type="arabicPeriod"/>
            </a:pPr>
            <a:r>
              <a:rPr lang="en-US" altLang="en-US" sz="2000" dirty="0">
                <a:solidFill>
                  <a:schemeClr val="tx1"/>
                </a:solidFill>
              </a:rPr>
              <a:t>Kata.ai – Mengembangkan chatbot dengan Natural Language Processing (NLP) untuk komunikasi pelanggan.</a:t>
            </a:r>
            <a:endParaRPr lang="en-US" altLang="en-US" sz="2000" dirty="0">
              <a:solidFill>
                <a:schemeClr val="tx1"/>
              </a:solidFill>
            </a:endParaRPr>
          </a:p>
          <a:p>
            <a:pPr marL="457200" indent="-457200" algn="just">
              <a:buAutoNum type="arabicPeriod"/>
            </a:pPr>
            <a:r>
              <a:rPr lang="en-US" altLang="en-US" sz="2000" dirty="0">
                <a:solidFill>
                  <a:schemeClr val="tx1"/>
                </a:solidFill>
              </a:rPr>
              <a:t>Efishery – Startup AgriTech menggunakan AI untuk pakan ikan otomatis berdasarkan perilaku ikan.</a:t>
            </a:r>
            <a:endParaRPr lang="en-US" altLang="en-US" sz="2000" dirty="0">
              <a:solidFill>
                <a:schemeClr val="tx1"/>
              </a:solidFill>
            </a:endParaRPr>
          </a:p>
          <a:p>
            <a:pPr marL="457200" indent="-457200" algn="just">
              <a:buAutoNum type="arabicPeriod"/>
            </a:pPr>
            <a:r>
              <a:rPr lang="en-US" altLang="en-US" sz="2000" dirty="0">
                <a:solidFill>
                  <a:schemeClr val="tx1"/>
                </a:solidFill>
              </a:rPr>
              <a:t>Mekari – Menggunakan AI untuk analisis data SDM dan otomatisasi akuntansi.</a:t>
            </a:r>
            <a:endParaRPr lang="en-US" altLang="en-US" sz="2000" dirty="0">
              <a:solidFill>
                <a:schemeClr val="tx1"/>
              </a:solidFill>
            </a:endParaRPr>
          </a:p>
          <a:p>
            <a:pPr marL="457200" indent="-457200" algn="just">
              <a:buAutoNum type="arabicPeriod"/>
            </a:pPr>
            <a:r>
              <a:rPr lang="en-US" altLang="en-US" sz="2000" dirty="0">
                <a:solidFill>
                  <a:schemeClr val="tx1"/>
                </a:solidFill>
              </a:rPr>
              <a:t>Rekosistem – Startup berbasis lingkungan yang memakai AI untuk pengelolaan limbah digital.</a:t>
            </a:r>
            <a:endParaRPr lang="en-US" altLang="en-US" sz="20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17525" y="629285"/>
            <a:ext cx="8194040" cy="5535930"/>
          </a:xfrm>
        </p:spPr>
        <p:txBody>
          <a:bodyPr>
            <a:noAutofit/>
          </a:bodyPr>
          <a:lstStyle/>
          <a:p>
            <a:pPr algn="ctr">
              <a:buFont typeface="+mj-lt"/>
            </a:pPr>
            <a:r>
              <a:rPr lang="en-US" altLang="en-US" sz="2100" dirty="0">
                <a:solidFill>
                  <a:schemeClr val="tx1"/>
                </a:solidFill>
              </a:rPr>
              <a:t>TANTANGAN PENGGUNAAN AI DALAM STARTUP</a:t>
            </a:r>
            <a:endParaRPr lang="en-US" altLang="en-US" sz="2100" dirty="0">
              <a:solidFill>
                <a:schemeClr val="tx1"/>
              </a:solidFill>
            </a:endParaRPr>
          </a:p>
          <a:p>
            <a:pPr algn="ctr">
              <a:buFont typeface="+mj-lt"/>
            </a:pPr>
            <a:endParaRPr lang="en-US" altLang="en-US" sz="2100" dirty="0">
              <a:solidFill>
                <a:schemeClr val="tx1"/>
              </a:solidFill>
            </a:endParaRPr>
          </a:p>
          <a:p>
            <a:pPr algn="ctr">
              <a:buFont typeface="+mj-lt"/>
            </a:pPr>
            <a:endParaRPr lang="en-US" altLang="en-US" sz="2100" dirty="0">
              <a:solidFill>
                <a:schemeClr val="tx1"/>
              </a:solidFill>
            </a:endParaRPr>
          </a:p>
          <a:p>
            <a:pPr marL="342900" indent="-342900" algn="just">
              <a:buFont typeface="Wingdings" panose="05000000000000000000" charset="0"/>
              <a:buChar char="o"/>
            </a:pPr>
            <a:r>
              <a:rPr lang="en-US" altLang="en-US" sz="2100" dirty="0">
                <a:solidFill>
                  <a:schemeClr val="tx1"/>
                </a:solidFill>
              </a:rPr>
              <a:t>Kurangnya regulasi hukum yang jelas mengenai tanggung jawab atas kesalahan AI.</a:t>
            </a:r>
            <a:endParaRPr lang="en-US" altLang="en-US" sz="2100" dirty="0">
              <a:solidFill>
                <a:schemeClr val="tx1"/>
              </a:solidFill>
            </a:endParaRPr>
          </a:p>
          <a:p>
            <a:pPr marL="342900" indent="-342900" algn="just">
              <a:buFont typeface="Wingdings" panose="05000000000000000000" charset="0"/>
              <a:buChar char="o"/>
            </a:pPr>
            <a:r>
              <a:rPr lang="en-US" altLang="en-US" sz="2100" dirty="0">
                <a:solidFill>
                  <a:schemeClr val="tx1"/>
                </a:solidFill>
              </a:rPr>
              <a:t>Risiko bias algoritma, di mana keputusan AI dapat merugikan kelompok tertentu.</a:t>
            </a:r>
            <a:endParaRPr lang="en-US" altLang="en-US" sz="2100" dirty="0">
              <a:solidFill>
                <a:schemeClr val="tx1"/>
              </a:solidFill>
            </a:endParaRPr>
          </a:p>
          <a:p>
            <a:pPr marL="342900" indent="-342900" algn="just">
              <a:buFont typeface="Wingdings" panose="05000000000000000000" charset="0"/>
              <a:buChar char="o"/>
            </a:pPr>
            <a:r>
              <a:rPr lang="en-US" altLang="en-US" sz="2100" dirty="0">
                <a:solidFill>
                  <a:schemeClr val="tx1"/>
                </a:solidFill>
              </a:rPr>
              <a:t>Isu privasi data pribadi pengguna.</a:t>
            </a:r>
            <a:endParaRPr lang="en-US" altLang="en-US" sz="2100" dirty="0">
              <a:solidFill>
                <a:schemeClr val="tx1"/>
              </a:solidFill>
            </a:endParaRPr>
          </a:p>
          <a:p>
            <a:pPr marL="342900" indent="-342900" algn="just">
              <a:buFont typeface="Wingdings" panose="05000000000000000000" charset="0"/>
              <a:buChar char="o"/>
            </a:pPr>
            <a:r>
              <a:rPr lang="en-US" altLang="en-US" sz="2100" dirty="0">
                <a:solidFill>
                  <a:schemeClr val="tx1"/>
                </a:solidFill>
              </a:rPr>
              <a:t>Keterbatasan modal dan tenaga ahli AI dalam skala startup kecil.</a:t>
            </a:r>
            <a:endParaRPr lang="en-US" altLang="en-US" sz="2100" dirty="0">
              <a:solidFill>
                <a:schemeClr val="tx1"/>
              </a:solidFill>
            </a:endParaRPr>
          </a:p>
          <a:p>
            <a:pPr marL="342900" indent="-342900" algn="just">
              <a:buFont typeface="Wingdings" panose="05000000000000000000" charset="0"/>
              <a:buChar char="o"/>
            </a:pPr>
            <a:r>
              <a:rPr lang="en-US" altLang="en-US" sz="2100" dirty="0">
                <a:solidFill>
                  <a:schemeClr val="tx1"/>
                </a:solidFill>
              </a:rPr>
              <a:t>Ketergantungan pada data: tanpa data yang berkualitas, sistem AI tidak dapat bekerja optimal.</a:t>
            </a:r>
            <a:endParaRPr lang="en-US" altLang="en-US" sz="2100"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34975" y="497205"/>
            <a:ext cx="8258810" cy="5716905"/>
          </a:xfrm>
        </p:spPr>
        <p:txBody>
          <a:bodyPr>
            <a:noAutofit/>
          </a:bodyPr>
          <a:lstStyle/>
          <a:p>
            <a:pPr>
              <a:lnSpc>
                <a:spcPts val="2800"/>
              </a:lnSpc>
            </a:pPr>
            <a:r>
              <a:rPr lang="en-US" altLang="en-US" sz="2200" dirty="0">
                <a:solidFill>
                  <a:schemeClr val="tx1"/>
                </a:solidFill>
              </a:rPr>
              <a:t>ASPEK HUKUM PENGGUNAAN AI</a:t>
            </a:r>
            <a:endParaRPr lang="en-US" altLang="en-US" sz="2200" dirty="0">
              <a:solidFill>
                <a:schemeClr val="tx1"/>
              </a:solidFill>
            </a:endParaRPr>
          </a:p>
          <a:p>
            <a:pPr>
              <a:lnSpc>
                <a:spcPts val="2800"/>
              </a:lnSpc>
            </a:pPr>
            <a:endParaRPr lang="en-US" altLang="en-US" sz="2200" dirty="0">
              <a:solidFill>
                <a:schemeClr val="tx1"/>
              </a:solidFill>
            </a:endParaRPr>
          </a:p>
          <a:p>
            <a:pPr marL="342900" indent="-342900" algn="just">
              <a:lnSpc>
                <a:spcPts val="2800"/>
              </a:lnSpc>
              <a:buFont typeface="Wingdings" panose="05000000000000000000" charset="0"/>
              <a:buChar char="v"/>
            </a:pPr>
            <a:r>
              <a:rPr lang="en-US" altLang="en-US" sz="2200" dirty="0">
                <a:solidFill>
                  <a:schemeClr val="tx1"/>
                </a:solidFill>
              </a:rPr>
              <a:t>Hukum menghadapi tantangan baru untuk menyesuaikan diri dengan teknologi yang terus berubah.</a:t>
            </a:r>
            <a:endParaRPr lang="en-US" altLang="en-US" sz="2200" dirty="0">
              <a:solidFill>
                <a:schemeClr val="tx1"/>
              </a:solidFill>
            </a:endParaRPr>
          </a:p>
          <a:p>
            <a:pPr marL="342900" indent="-342900" algn="just">
              <a:lnSpc>
                <a:spcPts val="2800"/>
              </a:lnSpc>
              <a:buFont typeface="Wingdings" panose="05000000000000000000" charset="0"/>
              <a:buChar char="v"/>
            </a:pPr>
            <a:r>
              <a:rPr lang="en-US" altLang="en-US" sz="2200" dirty="0">
                <a:solidFill>
                  <a:schemeClr val="tx1"/>
                </a:solidFill>
              </a:rPr>
              <a:t>Pertanyaan utama:</a:t>
            </a:r>
            <a:endParaRPr lang="en-US" altLang="en-US" sz="2200" dirty="0">
              <a:solidFill>
                <a:schemeClr val="tx1"/>
              </a:solidFill>
            </a:endParaRPr>
          </a:p>
          <a:p>
            <a:pPr marL="342900" indent="-342900" algn="just">
              <a:lnSpc>
                <a:spcPts val="2800"/>
              </a:lnSpc>
              <a:buFont typeface="Arial" panose="020B0604020202020204" pitchFamily="34" charset="0"/>
              <a:buChar char="•"/>
            </a:pPr>
            <a:r>
              <a:rPr lang="en-US" altLang="en-US" sz="2200" dirty="0">
                <a:solidFill>
                  <a:schemeClr val="tx1"/>
                </a:solidFill>
              </a:rPr>
              <a:t>Siapa yang bertanggung jawab jika AI melakukan kesalahan?</a:t>
            </a:r>
            <a:endParaRPr lang="en-US" altLang="en-US" sz="2200" dirty="0">
              <a:solidFill>
                <a:schemeClr val="tx1"/>
              </a:solidFill>
            </a:endParaRPr>
          </a:p>
          <a:p>
            <a:pPr marL="342900" indent="-342900" algn="just">
              <a:lnSpc>
                <a:spcPts val="2800"/>
              </a:lnSpc>
              <a:buFont typeface="Arial" panose="020B0604020202020204" pitchFamily="34" charset="0"/>
              <a:buChar char="•"/>
            </a:pPr>
            <a:r>
              <a:rPr lang="en-US" altLang="en-US" sz="2200" dirty="0">
                <a:solidFill>
                  <a:schemeClr val="tx1"/>
                </a:solidFill>
              </a:rPr>
              <a:t>Siapa pemilik hak cipta atas karya yang dihasilkan AI?</a:t>
            </a:r>
            <a:endParaRPr lang="en-US" altLang="en-US" sz="2200" dirty="0">
              <a:solidFill>
                <a:schemeClr val="tx1"/>
              </a:solidFill>
            </a:endParaRPr>
          </a:p>
          <a:p>
            <a:pPr marL="342900" indent="-342900" algn="just">
              <a:lnSpc>
                <a:spcPts val="2800"/>
              </a:lnSpc>
              <a:buFont typeface="Arial" panose="020B0604020202020204" pitchFamily="34" charset="0"/>
              <a:buChar char="•"/>
            </a:pPr>
            <a:r>
              <a:rPr lang="en-US" altLang="en-US" sz="2200" dirty="0">
                <a:solidFill>
                  <a:schemeClr val="tx1"/>
                </a:solidFill>
              </a:rPr>
              <a:t>Bagaimana melindungi data pribadi pengguna dari penyalahgunaan algoritma?</a:t>
            </a:r>
            <a:endParaRPr lang="en-US" altLang="en-US" sz="2200" dirty="0">
              <a:solidFill>
                <a:schemeClr val="tx1"/>
              </a:solidFill>
            </a:endParaRPr>
          </a:p>
          <a:p>
            <a:pPr algn="just">
              <a:lnSpc>
                <a:spcPts val="2800"/>
              </a:lnSpc>
            </a:pPr>
            <a:endParaRPr lang="en-US" altLang="en-US" sz="2200" dirty="0">
              <a:solidFill>
                <a:schemeClr val="tx1"/>
              </a:solidFill>
            </a:endParaRPr>
          </a:p>
          <a:p>
            <a:pPr marL="342900" indent="-342900" algn="just">
              <a:lnSpc>
                <a:spcPts val="2800"/>
              </a:lnSpc>
              <a:buFont typeface="Wingdings" panose="05000000000000000000" charset="0"/>
              <a:buChar char="v"/>
            </a:pPr>
            <a:r>
              <a:rPr lang="en-US" altLang="en-US" sz="2200" dirty="0">
                <a:solidFill>
                  <a:schemeClr val="tx1"/>
                </a:solidFill>
              </a:rPr>
              <a:t>Perlu adanya pendekatan hukum yang bersifat adaptif dan progresif terhadap teknologi digital.</a:t>
            </a:r>
            <a:endParaRPr lang="en-US" altLang="en-US" sz="22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7605</Words>
  <Application>WPS Presentation</Application>
  <PresentationFormat>On-screen Show (4:3)</PresentationFormat>
  <Paragraphs>149</Paragraphs>
  <Slides>18</Slides>
  <Notes>7</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18</vt:i4>
      </vt:variant>
    </vt:vector>
  </HeadingPairs>
  <TitlesOfParts>
    <vt:vector size="30" baseType="lpstr">
      <vt:lpstr>Arial</vt:lpstr>
      <vt:lpstr>SimSun</vt:lpstr>
      <vt:lpstr>Wingdings</vt:lpstr>
      <vt:lpstr>Calibri</vt:lpstr>
      <vt:lpstr>Times New Roman</vt:lpstr>
      <vt:lpstr>Cambria</vt:lpstr>
      <vt:lpstr>Wingdings</vt:lpstr>
      <vt:lpstr>Tahoma</vt:lpstr>
      <vt:lpstr>Microsoft YaHei</vt:lpstr>
      <vt:lpstr>Arial Unicode MS</vt:lpstr>
      <vt:lpstr>Office Theme</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538</cp:revision>
  <cp:lastPrinted>2017-08-29T02:54:00Z</cp:lastPrinted>
  <dcterms:created xsi:type="dcterms:W3CDTF">2010-04-18T12:06:00Z</dcterms:created>
  <dcterms:modified xsi:type="dcterms:W3CDTF">2025-10-29T03:20:24Z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D2753DDA49214B13AAC4525504A1DE46_12</vt:lpwstr>
  </property>
  <property fmtid="{D5CDD505-2E9C-101B-9397-08002B2CF9AE}" pid="3" name="KSOProductBuildVer">
    <vt:lpwstr>1033-12.2.0.23131</vt:lpwstr>
  </property>
</Properties>
</file>