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75" r:id="rId16"/>
  </p:sldIdLst>
  <p:sldSz cx="9144000" cy="6858000" type="screen4x3"/>
  <p:notesSz cx="7045325" cy="9345613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2057400"/>
          </a:xfrm>
        </p:spPr>
        <p:txBody>
          <a:bodyPr>
            <a:noAutofit/>
          </a:bodyPr>
          <a:lstStyle/>
          <a:p>
            <a:r>
              <a:rPr lang="en-ID" sz="3600" b="1">
                <a:solidFill>
                  <a:schemeClr val="tx1"/>
                </a:solidFill>
              </a:rPr>
              <a:t>Jenis Sistem Informasi di Pariwisata: </a:t>
            </a:r>
          </a:p>
          <a:p>
            <a:r>
              <a:rPr lang="en-ID" sz="3600" b="1">
                <a:solidFill>
                  <a:schemeClr val="tx1"/>
                </a:solidFill>
              </a:rPr>
              <a:t>E-Booking, CRM, dan ERP</a:t>
            </a:r>
            <a:endParaRPr lang="en-US" sz="4400" b="1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75C1F3C-475C-B955-6FC9-3ABA8831571A}"/>
              </a:ext>
            </a:extLst>
          </p:cNvPr>
          <p:cNvSpPr txBox="1"/>
          <p:nvPr/>
        </p:nvSpPr>
        <p:spPr>
          <a:xfrm>
            <a:off x="762000" y="304800"/>
            <a:ext cx="7848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200"/>
              <a:t>Manfaat CRM di Pariwisata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40C552-3355-1023-449D-ABE9B1A99FA2}"/>
              </a:ext>
            </a:extLst>
          </p:cNvPr>
          <p:cNvSpPr txBox="1"/>
          <p:nvPr/>
        </p:nvSpPr>
        <p:spPr>
          <a:xfrm>
            <a:off x="76200" y="1397675"/>
            <a:ext cx="90678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Meningkatkan </a:t>
            </a: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kepuasan dan loyalitas wisatawan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melalui pelayanan personal.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Meningkatkan </a:t>
            </a: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efektivitas promosi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karena data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800"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pelanggan bisa digunakan untuk segmentasi pasar.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Menyediakan </a:t>
            </a: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informasi pelanggan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bagi pengambilan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800"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keputusan manajemen.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Memperkuat </a:t>
            </a: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citra destinasi atau perusahaan wisata.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9FBBFAB-125B-E625-92BE-BA6A406DE0B5}"/>
              </a:ext>
            </a:extLst>
          </p:cNvPr>
          <p:cNvSpPr txBox="1"/>
          <p:nvPr/>
        </p:nvSpPr>
        <p:spPr>
          <a:xfrm>
            <a:off x="1905000" y="381000"/>
            <a:ext cx="5029200" cy="42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200" b="1"/>
              <a:t>Contoh Implementasi CRM</a:t>
            </a:r>
            <a:endParaRPr lang="en-US" sz="3200" b="1" dirty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D74F54-CD0D-797C-7167-D46D4847A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7A4A6-3ECA-D9F8-1AE9-D305242E12EB}"/>
              </a:ext>
            </a:extLst>
          </p:cNvPr>
          <p:cNvSpPr txBox="1"/>
          <p:nvPr/>
        </p:nvSpPr>
        <p:spPr>
          <a:xfrm>
            <a:off x="164468" y="1295400"/>
            <a:ext cx="86868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Hotel: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mengirim ucapan ulang tahun atau promo khusus bagi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tamu loyal.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Agen Wisata: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merekomendasikan destinasi baru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400"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berdasarkan riwayat perjalanan sebelumnya.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Maskapai: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memberikan poin reward dan penawaran upgrade.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Destinasi Wisata: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mengirim survei kepuasan wisatawan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 peningkatan layanan</a:t>
            </a:r>
            <a:endParaRPr lang="en-ID" sz="2400"/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8CC1EBA-8B85-2D62-86A1-96EF19D14E62}"/>
              </a:ext>
            </a:extLst>
          </p:cNvPr>
          <p:cNvSpPr txBox="1"/>
          <p:nvPr/>
        </p:nvSpPr>
        <p:spPr>
          <a:xfrm>
            <a:off x="228600" y="344269"/>
            <a:ext cx="8610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200" b="1"/>
              <a:t>Sistem ERP: Pengertian</a:t>
            </a:r>
            <a:endParaRPr lang="it-IT" sz="3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C06A8C-506A-49EE-52BC-2B6804A749C0}"/>
              </a:ext>
            </a:extLst>
          </p:cNvPr>
          <p:cNvSpPr txBox="1"/>
          <p:nvPr/>
        </p:nvSpPr>
        <p:spPr>
          <a:xfrm>
            <a:off x="228600" y="1075792"/>
            <a:ext cx="85344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Enterprise Resource Planning (ERP)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adalah sistem yang </a:t>
            </a: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mengintegrasikan semua fungsi bisnis</a:t>
            </a: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(keuangan, SDM, logistik, pemasaran, reservasi) dalam satu basis data terpadu.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ERP membantu manajemen hotel, destinasi, atau biro wisata dalam </a:t>
            </a: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memantau seluruh aktivitas secara menyeluruh dan real-time.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ERP biasanya digunakan oleh organisasi pariwisata besar (hotel chain, operator tur internasional).</a:t>
            </a: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5D1895E-3D06-5B3D-376C-816A0787C361}"/>
              </a:ext>
            </a:extLst>
          </p:cNvPr>
          <p:cNvSpPr txBox="1"/>
          <p:nvPr/>
        </p:nvSpPr>
        <p:spPr>
          <a:xfrm>
            <a:off x="228600" y="533400"/>
            <a:ext cx="8686800" cy="13926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ctr">
              <a:spcBef>
                <a:spcPts val="300"/>
              </a:spcBef>
              <a:spcAft>
                <a:spcPts val="1200"/>
              </a:spcAft>
            </a:pPr>
            <a:r>
              <a:rPr lang="en-ID" sz="3600" b="1"/>
              <a:t>Manfaat ERP dalam Industri Pariwisata</a:t>
            </a:r>
          </a:p>
          <a:p>
            <a:pPr lvl="1" algn="just">
              <a:spcBef>
                <a:spcPts val="300"/>
              </a:spcBef>
              <a:spcAft>
                <a:spcPts val="1200"/>
              </a:spcAft>
            </a:pPr>
            <a:endParaRPr lang="en-ID" sz="3600" b="0" i="0">
              <a:solidFill>
                <a:srgbClr val="0F1115"/>
              </a:solidFill>
              <a:effectLst/>
              <a:latin typeface="quote-cjk-patch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6DF422-959C-F3BC-6353-4BC1FB480B78}"/>
              </a:ext>
            </a:extLst>
          </p:cNvPr>
          <p:cNvSpPr txBox="1"/>
          <p:nvPr/>
        </p:nvSpPr>
        <p:spPr>
          <a:xfrm>
            <a:off x="264816" y="1482822"/>
            <a:ext cx="8650584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Integrasi Data: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Semua bagian organisasi (front office, housekeeping, keuangan) terhubung.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Efisiensi Operasional: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Mengurangi duplikasi pekerjaan dan kesalahan input data.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Transparansi Keuangan: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Laporan keuangan otomatis dan akurat.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Perencanaan Lebih Baik: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 terpusat memudahkan analisis tren permintaan wisata.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Kolaborasi Internal: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Memperkuat koordinasi antar departemen.</a:t>
            </a:r>
          </a:p>
        </p:txBody>
      </p:sp>
    </p:spTree>
    <p:extLst>
      <p:ext uri="{BB962C8B-B14F-4D97-AF65-F5344CB8AC3E}">
        <p14:creationId xmlns:p14="http://schemas.microsoft.com/office/powerpoint/2010/main" val="3133250961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A9958D0-0968-CF26-E9B1-1DA277161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491272"/>
              </p:ext>
            </p:extLst>
          </p:nvPr>
        </p:nvGraphicFramePr>
        <p:xfrm>
          <a:off x="685800" y="727455"/>
          <a:ext cx="8001000" cy="4206241"/>
        </p:xfrm>
        <a:graphic>
          <a:graphicData uri="http://schemas.openxmlformats.org/drawingml/2006/table">
            <a:tbl>
              <a:tblPr/>
              <a:tblGrid>
                <a:gridCol w="2000250">
                  <a:extLst>
                    <a:ext uri="{9D8B030D-6E8A-4147-A177-3AD203B41FA5}">
                      <a16:colId xmlns:a16="http://schemas.microsoft.com/office/drawing/2014/main" val="3706683408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727245470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619346134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3128242343"/>
                    </a:ext>
                  </a:extLst>
                </a:gridCol>
              </a:tblGrid>
              <a:tr h="795775">
                <a:tc>
                  <a:txBody>
                    <a:bodyPr/>
                    <a:lstStyle/>
                    <a:p>
                      <a:r>
                        <a:rPr lang="en-ID"/>
                        <a:t>Sistem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Fokus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Tujuan Utama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Contoh di Pariwisata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5271480"/>
                  </a:ext>
                </a:extLst>
              </a:tr>
              <a:tr h="1136822">
                <a:tc>
                  <a:txBody>
                    <a:bodyPr/>
                    <a:lstStyle/>
                    <a:p>
                      <a:r>
                        <a:rPr lang="en-ID" b="1"/>
                        <a:t>E-Booking</a:t>
                      </a:r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Transaksi reservasi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Memudahkan pemesanan wisata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Traveloka, Booking.com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9502294"/>
                  </a:ext>
                </a:extLst>
              </a:tr>
              <a:tr h="1136822">
                <a:tc>
                  <a:txBody>
                    <a:bodyPr/>
                    <a:lstStyle/>
                    <a:p>
                      <a:r>
                        <a:rPr lang="en-ID" b="1"/>
                        <a:t>CRM</a:t>
                      </a:r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Hubungan pelanggan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Meningkatkan loyalitas wisatawan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Sistem loyalti hotel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9458949"/>
                  </a:ext>
                </a:extLst>
              </a:tr>
              <a:tr h="1136822">
                <a:tc>
                  <a:txBody>
                    <a:bodyPr/>
                    <a:lstStyle/>
                    <a:p>
                      <a:r>
                        <a:rPr lang="en-ID" b="1"/>
                        <a:t>ERP</a:t>
                      </a:r>
                      <a:endParaRPr lang="en-ID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Integrasi organisasi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Efisiensi operasional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D"/>
                        <a:t>Sistem manajemen hotel (PMS)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7426573"/>
                  </a:ext>
                </a:extLst>
              </a:tr>
            </a:tbl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FA594817-13CC-1B0C-AEEA-D54F3660B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273" y="5092988"/>
            <a:ext cx="770466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Kesimpulan: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Ketiga sistem ini saling melengkapi. E-Booking menarik pelanggan, CRM menjaga hubungan, dan ERP memastikan operasi berjalan efisien.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1C5B0C-182A-0A0A-E378-2EE8E8882E3D}"/>
              </a:ext>
            </a:extLst>
          </p:cNvPr>
          <p:cNvSpPr txBox="1"/>
          <p:nvPr/>
        </p:nvSpPr>
        <p:spPr>
          <a:xfrm>
            <a:off x="2286000" y="19883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b="1"/>
              <a:t>Penutup &amp; Ringkasan</a:t>
            </a:r>
          </a:p>
        </p:txBody>
      </p:sp>
    </p:spTree>
    <p:extLst>
      <p:ext uri="{BB962C8B-B14F-4D97-AF65-F5344CB8AC3E}">
        <p14:creationId xmlns:p14="http://schemas.microsoft.com/office/powerpoint/2010/main" val="241328599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98BBDD-5C75-F037-3BBF-CD5785AA6C3F}"/>
              </a:ext>
            </a:extLst>
          </p:cNvPr>
          <p:cNvSpPr/>
          <p:nvPr/>
        </p:nvSpPr>
        <p:spPr>
          <a:xfrm>
            <a:off x="2528010" y="2133600"/>
            <a:ext cx="40879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TERIMAKASIH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955698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F4C484C-C17E-03C3-C7AD-1DC161CB8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7620000" cy="1752600"/>
          </a:xfrm>
        </p:spPr>
        <p:txBody>
          <a:bodyPr>
            <a:noAutofit/>
          </a:bodyPr>
          <a:lstStyle/>
          <a:p>
            <a:pPr algn="just"/>
            <a:r>
              <a:rPr lang="en-ID" sz="2000">
                <a:solidFill>
                  <a:schemeClr val="tx1"/>
                </a:solidFill>
              </a:rPr>
              <a:t>Sistem informasi merupakan gabungan teknologi, manusia, dan prosedur untuk mengumpulkan, mengolah, menyimpan, dan menyebarkan data.</a:t>
            </a:r>
          </a:p>
          <a:p>
            <a:pPr algn="just"/>
            <a:endParaRPr lang="en-ID" sz="2000">
              <a:solidFill>
                <a:schemeClr val="tx1"/>
              </a:solidFill>
            </a:endParaRPr>
          </a:p>
          <a:p>
            <a:pPr algn="just"/>
            <a:r>
              <a:rPr lang="en-ID" sz="2000">
                <a:solidFill>
                  <a:schemeClr val="tx1"/>
                </a:solidFill>
              </a:rPr>
              <a:t>Dalam industri pariwisata, sistem informasi membantu operasional seperti:Reservasi online Pengelolaan tamu (guest management) Pengelolaan destinasi dan layanan wisata </a:t>
            </a:r>
          </a:p>
          <a:p>
            <a:pPr algn="just"/>
            <a:endParaRPr lang="en-ID" sz="2000">
              <a:solidFill>
                <a:schemeClr val="tx1"/>
              </a:solidFill>
            </a:endParaRPr>
          </a:p>
          <a:p>
            <a:pPr algn="just"/>
            <a:r>
              <a:rPr lang="en-ID" sz="2000">
                <a:solidFill>
                  <a:schemeClr val="tx1"/>
                </a:solidFill>
              </a:rPr>
              <a:t>Dengan digitalisasi, pariwisata menjadi lebih cepat, transparan, dan efisien, serta meningkatkan pengalaman wisatawan (tourist experience).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E1CBCB0-7267-91F6-DC11-9873FE2C363F}"/>
              </a:ext>
            </a:extLst>
          </p:cNvPr>
          <p:cNvSpPr txBox="1"/>
          <p:nvPr/>
        </p:nvSpPr>
        <p:spPr>
          <a:xfrm>
            <a:off x="1638300" y="609600"/>
            <a:ext cx="5867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800"/>
              <a:t>Pengantar Sistem Informasi Pariwisata</a:t>
            </a: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304800"/>
            <a:ext cx="8610600" cy="1676400"/>
          </a:xfrm>
        </p:spPr>
        <p:txBody>
          <a:bodyPr>
            <a:noAutofit/>
          </a:bodyPr>
          <a:lstStyle/>
          <a:p>
            <a:r>
              <a:rPr lang="en-ID" sz="3200">
                <a:solidFill>
                  <a:schemeClr val="tx1"/>
                </a:solidFill>
              </a:rPr>
              <a:t>Jenis-Jenis Sistem Informasi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80C0D8B-CB10-7F5A-D23D-799127145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799" y="1143000"/>
            <a:ext cx="8686801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Transaction Processing System (TPS):</a:t>
            </a:r>
            <a:b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Mengelola transaksi rutin seperti reservasi tiket, check-in hotel, atau pembayaran.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Management Information System (MIS):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Menyediakan laporan manajerial seperti tingkat hunian hotel atau penjualan tiket.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Decision Support System (DSS):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Membantu manajemen dalam mengambil keputusan strategis, misalnya menentukan paket wisata yang diminati.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Customer Relationship Management (CRM):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Fokus pada pengelolaan hubungan dengan pelanggan dan peningkatan loyalitas wisatawan.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Enterprise Resource Planning (ERP):</a:t>
            </a: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Mengintegrasikan seluruh fungsi organisasi agar operasional berjalan lebih efisien.</a:t>
            </a:r>
          </a:p>
        </p:txBody>
      </p:sp>
    </p:spTree>
    <p:extLst>
      <p:ext uri="{BB962C8B-B14F-4D97-AF65-F5344CB8AC3E}">
        <p14:creationId xmlns:p14="http://schemas.microsoft.com/office/powerpoint/2010/main" val="161109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457200"/>
            <a:ext cx="8153400" cy="4267200"/>
          </a:xfrm>
        </p:spPr>
        <p:txBody>
          <a:bodyPr>
            <a:normAutofit/>
          </a:bodyPr>
          <a:lstStyle/>
          <a:p>
            <a:r>
              <a:rPr lang="en-ID" sz="2600">
                <a:solidFill>
                  <a:schemeClr val="tx1"/>
                </a:solidFill>
              </a:rPr>
              <a:t>Sistem E-Booking: Pengertian</a:t>
            </a:r>
            <a:endParaRPr lang="en-US" sz="2600" dirty="0">
              <a:solidFill>
                <a:schemeClr val="tx1"/>
              </a:solidFill>
            </a:endParaRP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FA19817A-4363-50B3-F2CF-F83ABF8C1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894" y="1186934"/>
            <a:ext cx="8153401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E-Booking (Electronic Booking)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adalah sistem pemesanan layanan wisata secara digital melalui website atau aplikasi.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Wisatawan dapat mencari, memilih, dan membayar produk wisata (hotel, tiket pesawat, paket tour) secara </a:t>
            </a:r>
            <a:r>
              <a:rPr kumimoji="0" lang="en-US" altLang="en-US" sz="240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mandiri dan real-time.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Sistem ini menggantikan metode konvensional yang manual dan lambat.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Contoh platform: Traveloka, Tiket.com, Agoda, Booking.com, Expedia.</a:t>
            </a: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7AC5B1-4C41-4AF3-5AE5-2CE21A3C6B8B}"/>
              </a:ext>
            </a:extLst>
          </p:cNvPr>
          <p:cNvSpPr txBox="1"/>
          <p:nvPr/>
        </p:nvSpPr>
        <p:spPr>
          <a:xfrm>
            <a:off x="304800" y="304800"/>
            <a:ext cx="88392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200"/>
              <a:t>Komponen Sistem E-Booking</a:t>
            </a:r>
            <a:r>
              <a:rPr lang="en-US" sz="3200"/>
              <a:t> </a:t>
            </a:r>
          </a:p>
          <a:p>
            <a:pPr algn="ctr"/>
            <a:endParaRPr lang="en-US" sz="3200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b="1">
                <a:latin typeface="Arial" panose="020B0604020202020204" pitchFamily="34" charset="0"/>
              </a:rPr>
              <a:t>Database Management System (DBMS):</a:t>
            </a:r>
            <a:br>
              <a:rPr lang="en-US" altLang="en-US" sz="2000">
                <a:latin typeface="Arial" panose="020B0604020202020204" pitchFamily="34" charset="0"/>
              </a:rPr>
            </a:br>
            <a:r>
              <a:rPr lang="en-US" altLang="en-US" sz="2000">
                <a:latin typeface="Arial" panose="020B0604020202020204" pitchFamily="34" charset="0"/>
              </a:rPr>
              <a:t>Menyimpan data hotel, kamar, jadwal, harga, dan status ketersediaan.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b="1">
                <a:latin typeface="Arial" panose="020B0604020202020204" pitchFamily="34" charset="0"/>
              </a:rPr>
              <a:t>Payment Gateway:</a:t>
            </a:r>
            <a:br>
              <a:rPr lang="en-US" altLang="en-US" sz="2000">
                <a:latin typeface="Arial" panose="020B0604020202020204" pitchFamily="34" charset="0"/>
              </a:rPr>
            </a:br>
            <a:r>
              <a:rPr lang="en-US" altLang="en-US" sz="2000">
                <a:latin typeface="Arial" panose="020B0604020202020204" pitchFamily="34" charset="0"/>
              </a:rPr>
              <a:t>Menyediakan sarana pembayaran online yang aman (kartu kredit, e-wallet, transfer bank).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b="1">
                <a:latin typeface="Arial" panose="020B0604020202020204" pitchFamily="34" charset="0"/>
              </a:rPr>
              <a:t>User Interface (UI):</a:t>
            </a:r>
            <a:br>
              <a:rPr lang="en-US" altLang="en-US" sz="2000">
                <a:latin typeface="Arial" panose="020B0604020202020204" pitchFamily="34" charset="0"/>
              </a:rPr>
            </a:br>
            <a:r>
              <a:rPr lang="en-US" altLang="en-US" sz="2000">
                <a:latin typeface="Arial" panose="020B0604020202020204" pitchFamily="34" charset="0"/>
              </a:rPr>
              <a:t>Antarmuka yang memudahkan pengguna dalam mencari dan memesan layanan.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b="1">
                <a:latin typeface="Arial" panose="020B0604020202020204" pitchFamily="34" charset="0"/>
              </a:rPr>
              <a:t>Application Programming Interface (API):</a:t>
            </a:r>
            <a:br>
              <a:rPr lang="en-US" altLang="en-US" sz="2000">
                <a:latin typeface="Arial" panose="020B0604020202020204" pitchFamily="34" charset="0"/>
              </a:rPr>
            </a:br>
            <a:r>
              <a:rPr lang="en-US" altLang="en-US" sz="2000">
                <a:latin typeface="Arial" panose="020B0604020202020204" pitchFamily="34" charset="0"/>
              </a:rPr>
              <a:t>Menghubungkan sistem penyedia layanan (hotel, maskapai, operator tour).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2000" b="1">
                <a:latin typeface="Arial" panose="020B0604020202020204" pitchFamily="34" charset="0"/>
              </a:rPr>
              <a:t>Security System:</a:t>
            </a:r>
            <a:br>
              <a:rPr lang="en-US" altLang="en-US" sz="2000">
                <a:latin typeface="Arial" panose="020B0604020202020204" pitchFamily="34" charset="0"/>
              </a:rPr>
            </a:br>
            <a:r>
              <a:rPr lang="en-US" altLang="en-US" sz="2000">
                <a:latin typeface="Arial" panose="020B0604020202020204" pitchFamily="34" charset="0"/>
              </a:rPr>
              <a:t>Melindungi data pelanggan dan transaksi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0853924-9A4F-B8C5-F84B-D235F7A13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BD997A11-5778-00A7-130E-ACD574CC80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500" y="-22412"/>
            <a:ext cx="8001000" cy="609600"/>
          </a:xfrm>
        </p:spPr>
        <p:txBody>
          <a:bodyPr>
            <a:normAutofit/>
          </a:bodyPr>
          <a:lstStyle/>
          <a:p>
            <a:r>
              <a:rPr lang="en-ID" b="1">
                <a:solidFill>
                  <a:schemeClr val="tx1"/>
                </a:solidFill>
              </a:rPr>
              <a:t>Manfaat E-Booking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DCFB29-E572-003E-9E9C-65905E593B96}"/>
              </a:ext>
            </a:extLst>
          </p:cNvPr>
          <p:cNvSpPr txBox="1"/>
          <p:nvPr/>
        </p:nvSpPr>
        <p:spPr>
          <a:xfrm>
            <a:off x="76200" y="457200"/>
            <a:ext cx="9067800" cy="6594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ID" sz="2800" b="1"/>
              <a:t>Kemudahan Akses:</a:t>
            </a:r>
            <a:r>
              <a:rPr lang="en-ID" sz="2800"/>
              <a:t> </a:t>
            </a:r>
          </a:p>
          <a:p>
            <a:r>
              <a:rPr lang="en-ID" sz="2800"/>
              <a:t>Wisatawan bisa memesan kapan pun dan di mana pun.</a:t>
            </a:r>
          </a:p>
          <a:p>
            <a:endParaRPr lang="en-ID" sz="2800"/>
          </a:p>
          <a:p>
            <a:pPr>
              <a:buFont typeface="Arial" panose="020B0604020202020204" pitchFamily="34" charset="0"/>
              <a:buChar char="•"/>
            </a:pPr>
            <a:r>
              <a:rPr lang="en-ID" sz="2800" b="1"/>
              <a:t>Efisiensi Operasional:</a:t>
            </a:r>
            <a:r>
              <a:rPr lang="en-ID" sz="2800"/>
              <a:t> </a:t>
            </a:r>
          </a:p>
          <a:p>
            <a:r>
              <a:rPr lang="en-ID" sz="2800"/>
              <a:t>Mengurangi beban administrasi manual.</a:t>
            </a:r>
          </a:p>
          <a:p>
            <a:endParaRPr lang="en-ID" sz="2800"/>
          </a:p>
          <a:p>
            <a:pPr>
              <a:buFont typeface="Arial" panose="020B0604020202020204" pitchFamily="34" charset="0"/>
              <a:buChar char="•"/>
            </a:pPr>
            <a:r>
              <a:rPr lang="en-ID" sz="2800" b="1"/>
              <a:t>Data Real-Time:</a:t>
            </a:r>
            <a:r>
              <a:rPr lang="en-ID" sz="2800"/>
              <a:t> </a:t>
            </a:r>
          </a:p>
          <a:p>
            <a:r>
              <a:rPr lang="en-ID" sz="2800"/>
              <a:t>Informasi harga dan ketersediaan selalu diperbarui otomatis.</a:t>
            </a:r>
          </a:p>
          <a:p>
            <a:endParaRPr lang="en-ID" sz="2800"/>
          </a:p>
          <a:p>
            <a:pPr>
              <a:buFont typeface="Arial" panose="020B0604020202020204" pitchFamily="34" charset="0"/>
              <a:buChar char="•"/>
            </a:pPr>
            <a:r>
              <a:rPr lang="en-ID" sz="2800" b="1"/>
              <a:t>Peningkatan Kepuasan Pelanggan:</a:t>
            </a:r>
            <a:r>
              <a:rPr lang="en-ID" sz="2800"/>
              <a:t> </a:t>
            </a:r>
          </a:p>
          <a:p>
            <a:r>
              <a:rPr lang="en-ID" sz="2800"/>
              <a:t>Proses cepat dan transparan.</a:t>
            </a:r>
          </a:p>
          <a:p>
            <a:endParaRPr lang="en-ID" sz="2800"/>
          </a:p>
          <a:p>
            <a:pPr>
              <a:buFont typeface="Arial" panose="020B0604020202020204" pitchFamily="34" charset="0"/>
              <a:buChar char="•"/>
            </a:pPr>
            <a:r>
              <a:rPr lang="en-ID" sz="2800" b="1"/>
              <a:t>Peningkatan Pendapatan:</a:t>
            </a:r>
            <a:r>
              <a:rPr lang="en-ID" sz="2800"/>
              <a:t> </a:t>
            </a:r>
          </a:p>
          <a:p>
            <a:r>
              <a:rPr lang="en-ID" sz="2800"/>
              <a:t>Lebih banyak pelanggan karena kemudahan akses online.</a:t>
            </a:r>
          </a:p>
          <a:p>
            <a:pPr algn="l">
              <a:spcBef>
                <a:spcPts val="300"/>
              </a:spcBef>
            </a:pPr>
            <a:endParaRPr lang="en-US" sz="2800" b="0" i="0" dirty="0">
              <a:solidFill>
                <a:srgbClr val="0F1115"/>
              </a:solidFill>
              <a:effectLst/>
              <a:latin typeface="quote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2400" y="304800"/>
            <a:ext cx="8801100" cy="609600"/>
          </a:xfrm>
        </p:spPr>
        <p:txBody>
          <a:bodyPr/>
          <a:lstStyle/>
          <a:p>
            <a:r>
              <a:rPr lang="en-ID">
                <a:solidFill>
                  <a:schemeClr val="tx1"/>
                </a:solidFill>
              </a:rPr>
              <a:t>Tantangan dalam E-Booking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81000" y="1219200"/>
            <a:ext cx="8305800" cy="4876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altLang="en-US" b="1">
                <a:solidFill>
                  <a:schemeClr val="tx1"/>
                </a:solidFill>
                <a:latin typeface="Arial" panose="020B0604020202020204" pitchFamily="34" charset="0"/>
              </a:rPr>
              <a:t>Keamanan Data:</a:t>
            </a: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 Ancaman pencurian data pribadi dan finansial pengguna.</a:t>
            </a:r>
          </a:p>
          <a:p>
            <a:pPr algn="just"/>
            <a:r>
              <a:rPr lang="en-US" altLang="en-US" b="1">
                <a:solidFill>
                  <a:schemeClr val="tx1"/>
                </a:solidFill>
                <a:latin typeface="Arial" panose="020B0604020202020204" pitchFamily="34" charset="0"/>
              </a:rPr>
              <a:t>Persaingan Platform:</a:t>
            </a: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 Banyaknya situs e-booking membuat harga menjadi kompetitif.</a:t>
            </a:r>
          </a:p>
          <a:p>
            <a:pPr algn="just"/>
            <a:r>
              <a:rPr lang="en-US" altLang="en-US" b="1">
                <a:solidFill>
                  <a:schemeClr val="tx1"/>
                </a:solidFill>
                <a:latin typeface="Arial" panose="020B0604020202020204" pitchFamily="34" charset="0"/>
              </a:rPr>
              <a:t>Ketergantungan Teknologi:</a:t>
            </a: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 Gangguan jaringan dapat menghambat layanan.</a:t>
            </a:r>
          </a:p>
          <a:p>
            <a:pPr algn="just"/>
            <a:r>
              <a:rPr lang="en-US" altLang="en-US" b="1">
                <a:solidFill>
                  <a:schemeClr val="tx1"/>
                </a:solidFill>
                <a:latin typeface="Arial" panose="020B0604020202020204" pitchFamily="34" charset="0"/>
              </a:rPr>
              <a:t>Penipuan Online:</a:t>
            </a:r>
            <a:r>
              <a:rPr lang="en-US" altLang="en-US">
                <a:solidFill>
                  <a:schemeClr val="tx1"/>
                </a:solidFill>
                <a:latin typeface="Arial" panose="020B0604020202020204" pitchFamily="34" charset="0"/>
              </a:rPr>
              <a:t> Risiko booking palsu atau review tidak jujur.</a:t>
            </a:r>
          </a:p>
          <a:p>
            <a:pPr algn="just"/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54D895E-BA92-1E40-5297-DDFAD47CD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648200"/>
            <a:ext cx="62484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Kurangnya Literasi Digital: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Sebagian wisatawan belum terbiasa bertransaksi online.</a:t>
            </a: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04800" y="228600"/>
            <a:ext cx="8305800" cy="75357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3200"/>
              <a:t>Sistem CRM: Pengertian</a:t>
            </a:r>
            <a:endParaRPr lang="it-IT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D043A4-9920-D2D9-B132-A72CA60E3995}"/>
              </a:ext>
            </a:extLst>
          </p:cNvPr>
          <p:cNvSpPr txBox="1"/>
          <p:nvPr/>
        </p:nvSpPr>
        <p:spPr>
          <a:xfrm>
            <a:off x="235801" y="982176"/>
            <a:ext cx="867239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Customer Relationship Management (CRM)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adalah sistem informasi untuk </a:t>
            </a: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mengelola hubungan dan  interaksi dengan pelanggan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Tujuannya adalah membangun loyalitas, meningkatkan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400">
                <a:latin typeface="Arial" panose="020B0604020202020204" pitchFamily="34" charset="0"/>
              </a:rPr>
              <a:t>  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kepuasan, dan memperkuat hubungan jangka panjang.</a:t>
            </a:r>
            <a:endParaRPr lang="en-US" altLang="en-US" sz="240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Dalam pariwisata, CRM mengumpulkan data seperti: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Preferensi wisatawan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Riwayat perjalanan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Ulasan dan umpan balik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B6ADAD-0D11-52E7-C245-287C5CFDCBA7}"/>
              </a:ext>
            </a:extLst>
          </p:cNvPr>
          <p:cNvSpPr txBox="1"/>
          <p:nvPr/>
        </p:nvSpPr>
        <p:spPr>
          <a:xfrm>
            <a:off x="914400" y="184666"/>
            <a:ext cx="7315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600"/>
              <a:t>Komponen CRM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612E5A-BA72-2E2A-0D47-331DFD4C4DAE}"/>
              </a:ext>
            </a:extLst>
          </p:cNvPr>
          <p:cNvSpPr txBox="1"/>
          <p:nvPr/>
        </p:nvSpPr>
        <p:spPr>
          <a:xfrm>
            <a:off x="0" y="1443841"/>
            <a:ext cx="9144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Operational CRM:</a:t>
            </a:r>
            <a:b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Mengotomatisasi aktivitas pemasaran, penjualan,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dan layanan pelanggan (contoh: email promo otomatis).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Analytical CRM:</a:t>
            </a:r>
            <a:b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Menganalisis data pelanggan untuk menemukan tren dan preferensi wisatawan.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Collaborative CRM:</a:t>
            </a:r>
            <a:b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Menghubungkan seluruh departemen agar komunikasi dengan pelanggan lebih konsisten.</a:t>
            </a: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4685</TotalTime>
  <Words>841</Words>
  <Application>Microsoft Office PowerPoint</Application>
  <PresentationFormat>On-screen Show (4:3)</PresentationFormat>
  <Paragraphs>125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quote-cjk-patch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534</cp:revision>
  <cp:lastPrinted>2017-08-29T02:54:51Z</cp:lastPrinted>
  <dcterms:created xsi:type="dcterms:W3CDTF">2010-04-18T12:06:30Z</dcterms:created>
  <dcterms:modified xsi:type="dcterms:W3CDTF">2025-10-09T08:48:49Z</dcterms:modified>
</cp:coreProperties>
</file>