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75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</a:rPr>
              <a:t>DIGITALISASI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</a:rPr>
              <a:t>DESTINASI &amp; KONSEP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</a:rPr>
              <a:t>SMART TOURISM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400" b="1">
                <a:solidFill>
                  <a:srgbClr val="0F1115"/>
                </a:solidFill>
              </a:rPr>
              <a:t>Pertemuan ke-4</a:t>
            </a:r>
            <a:endParaRPr lang="en-ID" sz="2400" b="1">
              <a:solidFill>
                <a:srgbClr val="0F1115"/>
              </a:solidFill>
              <a:effectLst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FBBFAB-125B-E625-92BE-BA6A406DE0B5}"/>
              </a:ext>
            </a:extLst>
          </p:cNvPr>
          <p:cNvSpPr txBox="1"/>
          <p:nvPr/>
        </p:nvSpPr>
        <p:spPr>
          <a:xfrm>
            <a:off x="-280664" y="390680"/>
            <a:ext cx="9424664" cy="1178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nb-NO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&amp; Risiko Penerapan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nb-NO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(Gretzel et al., 2015; Kemenparekraf, 2022)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76201" y="2057400"/>
            <a:ext cx="8839200" cy="360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Kesenjangan Digital (&amp; Ketimpangan):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Bukan hanya infrastruktur, tapi juga kapasitas SDM dan kesiapan regulasi.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Governance &amp; Kolaborasi: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Koordinasi yang kompleks antar multi-stakeholder (pemerintah, swasta, komunitas).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Privasi &amp; Keamanan Data: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Pengumpulan data masif menimbulkan isu etika dan keamanan.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Keberlanjutan: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Memastikan teknologi digunakan untuk mendukung pariwisata berkelanjutan, bukan hanya pertumbuhan.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8CC1EBA-8B85-2D62-86A1-96EF19D14E62}"/>
              </a:ext>
            </a:extLst>
          </p:cNvPr>
          <p:cNvSpPr txBox="1"/>
          <p:nvPr/>
        </p:nvSpPr>
        <p:spPr>
          <a:xfrm>
            <a:off x="506506" y="356376"/>
            <a:ext cx="8610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Implikasi bagi Indonesia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228600" y="1075792"/>
            <a:ext cx="8763000" cy="5057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Konteks Indonesia: Peluang dan Strategi</a:t>
            </a:r>
          </a:p>
          <a:p>
            <a:pPr algn="l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Inisiatif Nasional: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Program "Transformasi Digital Pariwisata Indonesia" dengan fokus pada:</a:t>
            </a: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Pembangunan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Digital Tourism Hub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Peningkatan kapasitas SDM digital pariwisata.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Standardisasi data dan integrasi platform.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Spesifik: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Kesiapan infrastruktur di daerah 3T, digitalisasi UMKM pariwisata, dan membangun ekosistem kolaboratif.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Pelajaran dari Bali: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Perlunya pendekatan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destination-wide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terintegrasi, melampaui inisiatif aplikasi yang terpisah-pisah.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5D1895E-3D06-5B3D-376C-816A0787C361}"/>
              </a:ext>
            </a:extLst>
          </p:cNvPr>
          <p:cNvSpPr txBox="1"/>
          <p:nvPr/>
        </p:nvSpPr>
        <p:spPr>
          <a:xfrm>
            <a:off x="228600" y="533400"/>
            <a:ext cx="8686800" cy="1392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spcBef>
                <a:spcPts val="3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  <a:latin typeface="quote-cjk-patch"/>
              </a:rPr>
              <a:t>Tren &amp; Masa Depan</a:t>
            </a:r>
          </a:p>
          <a:p>
            <a:pPr lvl="1" algn="just">
              <a:spcBef>
                <a:spcPts val="300"/>
              </a:spcBef>
              <a:spcAft>
                <a:spcPts val="1200"/>
              </a:spcAft>
            </a:pPr>
            <a:endParaRPr lang="en-ID" sz="36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DF422-959C-F3BC-6353-4BC1FB480B78}"/>
              </a:ext>
            </a:extLst>
          </p:cNvPr>
          <p:cNvSpPr txBox="1"/>
          <p:nvPr/>
        </p:nvSpPr>
        <p:spPr>
          <a:xfrm>
            <a:off x="264816" y="1482822"/>
            <a:ext cx="8650584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 Depan Smart Tourism: Beyond the Hype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Hyper-Personalization dengan AI: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Pengalaman perjalanan yang unik untuk setiap individu.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Metaverse &amp; Tourism: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Destinasi digital twin dan pengalaman wisata virtual yang imersif.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AI-Generated Content (AGC):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pemasaran dan informasi yang dinamis.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Biometrics &amp; Seamless Travel: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Perjalanan tanpa kontak (contactless) dari bandara hingga hotel.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9958D0-0968-CF26-E9B1-1DA277161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853794"/>
              </p:ext>
            </p:extLst>
          </p:nvPr>
        </p:nvGraphicFramePr>
        <p:xfrm>
          <a:off x="685800" y="727455"/>
          <a:ext cx="8001000" cy="4206241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3706683408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72724547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619346134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128242343"/>
                    </a:ext>
                  </a:extLst>
                </a:gridCol>
              </a:tblGrid>
              <a:tr h="795775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271480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502294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458949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426573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FA594817-13CC-1B0C-AEEA-D54F3660B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20" y="990600"/>
            <a:ext cx="853215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adalah evolusi logis dari </a:t>
            </a: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digitalisasi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yang didefinisikan oleh integrasi teknologi, data, dan kolaborasi (Buhalis &amp; Amaranggana, 2015).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Kecerdasan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berasal dari </a:t>
            </a: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Analytics &amp; Big Data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 yang mengubah data menjadi inteligensi untuk pengambilan keputusan (Xiang &amp; Fesenmaier, 2017).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Keberhasilan bergantung pada keseimbangan antara </a:t>
            </a: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teknologi, manusia, dan tata kelola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bukan hanya pada teknologi itu sendiri (Gretzel et al., 2015).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Penerapan di Indonesia membutuhkan strategi yang inklusif dan berkelanjutan, sesuai dengan konteks lokal (Kemenparekraf, 2022).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1C5B0C-182A-0A0A-E378-2EE8E8882E3D}"/>
              </a:ext>
            </a:extLst>
          </p:cNvPr>
          <p:cNvSpPr txBox="1"/>
          <p:nvPr/>
        </p:nvSpPr>
        <p:spPr>
          <a:xfrm>
            <a:off x="1752600" y="86118"/>
            <a:ext cx="45720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98BBDD-5C75-F037-3BBF-CD5785AA6C3F}"/>
              </a:ext>
            </a:extLst>
          </p:cNvPr>
          <p:cNvSpPr/>
          <p:nvPr/>
        </p:nvSpPr>
        <p:spPr>
          <a:xfrm>
            <a:off x="2528010" y="2133600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955698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1447800"/>
            <a:ext cx="8610600" cy="3429000"/>
          </a:xfrm>
        </p:spPr>
        <p:txBody>
          <a:bodyPr>
            <a:noAutofit/>
          </a:bodyPr>
          <a:lstStyle/>
          <a:p>
            <a:pPr algn="just"/>
            <a:r>
              <a:rPr lang="en-ID" sz="2400" b="0" i="0">
                <a:solidFill>
                  <a:srgbClr val="0F1115"/>
                </a:solidFill>
                <a:effectLst/>
              </a:rPr>
              <a:t>Teknologi sebagai Penggerak Disrupsi:</a:t>
            </a:r>
          </a:p>
          <a:p>
            <a:pPr algn="just"/>
            <a:endParaRPr lang="en-ID" sz="2400" b="0" i="0">
              <a:solidFill>
                <a:srgbClr val="0F1115"/>
              </a:solidFill>
              <a:effectLst/>
            </a:endParaRP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Era Analog: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Rantai pasokan linier, informasi terpusat, pengalaman terbatas (Law, Leung, &amp; Buhalis, 2014).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</a:endParaRP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Era Digital: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Kemunculan </a:t>
            </a:r>
            <a:r>
              <a:rPr lang="en-ID" sz="2400" b="0" i="1">
                <a:solidFill>
                  <a:srgbClr val="0F1115"/>
                </a:solidFill>
                <a:effectLst/>
              </a:rPr>
              <a:t>Online Travel Agencies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(OTAs), UGC (</a:t>
            </a:r>
            <a:r>
              <a:rPr lang="en-ID" sz="2400" b="0" i="1">
                <a:solidFill>
                  <a:srgbClr val="0F1115"/>
                </a:solidFill>
                <a:effectLst/>
              </a:rPr>
              <a:t>User-Generated Content</a:t>
            </a:r>
            <a:r>
              <a:rPr lang="en-ID" sz="2400" b="0" i="0">
                <a:solidFill>
                  <a:srgbClr val="0F1115"/>
                </a:solidFill>
                <a:effectLst/>
              </a:rPr>
              <a:t>), dan co-creation of value.</a:t>
            </a:r>
          </a:p>
          <a:p>
            <a:pPr algn="l">
              <a:spcBef>
                <a:spcPts val="450"/>
              </a:spcBef>
            </a:pPr>
            <a:endParaRPr lang="en-ID" sz="2400" b="0" i="0">
              <a:solidFill>
                <a:srgbClr val="0F1115"/>
              </a:solidFill>
              <a:effectLst/>
            </a:endParaRP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Era Smart: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Integrasi teknologi untuk menciptakan </a:t>
            </a:r>
            <a:r>
              <a:rPr lang="en-ID" sz="2400" b="1" i="0">
                <a:solidFill>
                  <a:srgbClr val="0F1115"/>
                </a:solidFill>
                <a:effectLst/>
              </a:rPr>
              <a:t>ekosistem yang terhubung, cerdas, dan berkelanjutan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(Gretzel et al., 2015).</a:t>
            </a:r>
          </a:p>
          <a:p>
            <a:pPr algn="just"/>
            <a:endParaRPr lang="en-ID" sz="24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1CBCB0-7267-91F6-DC11-9873FE2C363F}"/>
              </a:ext>
            </a:extLst>
          </p:cNvPr>
          <p:cNvSpPr txBox="1"/>
          <p:nvPr/>
        </p:nvSpPr>
        <p:spPr>
          <a:xfrm>
            <a:off x="381000" y="609600"/>
            <a:ext cx="86106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Dari Pariwisata Tradisional ke Ekosistem Cerdas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153400" cy="4267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ID" b="1" i="0">
                <a:solidFill>
                  <a:srgbClr val="0F1115"/>
                </a:solidFill>
                <a:effectLst/>
              </a:rPr>
              <a:t>Digitalisasi Destinasi: Fondasi Smart Tourism</a:t>
            </a:r>
          </a:p>
          <a:p>
            <a:pPr>
              <a:buNone/>
            </a:pPr>
            <a:br>
              <a:rPr lang="en-ID" sz="1600"/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A19817A-4363-50B3-F2CF-F83ABF8C1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894" y="886852"/>
            <a:ext cx="8153401" cy="4755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Definisi (Kemenparekraf, 2022):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Transformasi proses bisnis, model, dan aset destinasi melalui pemanfaatan teknologi digital.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Fokus: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Pada konversi aset fisik (atraksi, akomodasi, budaya) menjadi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aset digital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dapat diakses, dianalisis, dan dipasarkan.</a:t>
            </a:r>
          </a:p>
          <a:p>
            <a:pPr algn="l">
              <a:spcBef>
                <a:spcPts val="450"/>
              </a:spcBef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Dasar Teori: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Merupakan prasyarat untuk membangun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smart tourism destination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(Buhalis &amp; Amaranggana, 2015). Tanpa digitalisasi, tidak ada data yang dapat diproses menjadi inteligensi.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7AC5B1-4C41-4AF3-5AE5-2CE21A3C6B8B}"/>
              </a:ext>
            </a:extLst>
          </p:cNvPr>
          <p:cNvSpPr txBox="1"/>
          <p:nvPr/>
        </p:nvSpPr>
        <p:spPr>
          <a:xfrm>
            <a:off x="304800" y="304800"/>
            <a:ext cx="8839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 Destinations (STDs): Sebuah Pendekatan Holistik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404F9-37FB-DFAC-605F-CCE31FE110BD}"/>
              </a:ext>
            </a:extLst>
          </p:cNvPr>
          <p:cNvSpPr txBox="1"/>
          <p:nvPr/>
        </p:nvSpPr>
        <p:spPr>
          <a:xfrm>
            <a:off x="164468" y="1618248"/>
            <a:ext cx="8534400" cy="3621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>
              <a:spcBef>
                <a:spcPts val="300"/>
              </a:spcBef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 destinasi yang dibangun di atas fondasi teknologi TIK yang terintegrasi, yang mengumpulkan dan menghubungkan data dalam rangka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mengoptimalkan pengelolaan destinasi, meningkatkan pengalaman wisatawan, dan mendukung keberlanjutan.</a:t>
            </a:r>
          </a:p>
          <a:p>
            <a:pPr algn="l">
              <a:spcBef>
                <a:spcPts val="300"/>
              </a:spcBef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 Akhir: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>
              <a:spcBef>
                <a:spcPts val="450"/>
              </a:spcBef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daya saing destinasi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 menciptakan nilai bagi seluruh pemangku kepentingan.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418A35-5FC5-7D25-7A48-8750F6B03CC0}"/>
              </a:ext>
            </a:extLst>
          </p:cNvPr>
          <p:cNvSpPr txBox="1"/>
          <p:nvPr/>
        </p:nvSpPr>
        <p:spPr>
          <a:xfrm>
            <a:off x="1600200" y="228600"/>
            <a:ext cx="579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Pilar Teknologi Pendukung Smart Tourism Destinations</a:t>
            </a:r>
            <a:endParaRPr lang="en-ID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1752600" y="909935"/>
            <a:ext cx="7086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Cloud Computing &amp; APIs</a:t>
            </a:r>
            <a:endParaRPr lang="en-ID">
              <a:solidFill>
                <a:srgbClr val="0F1115"/>
              </a:solidFill>
              <a:latin typeface="quote-cjk-patch"/>
            </a:endParaRPr>
          </a:p>
          <a:p>
            <a:r>
              <a:rPr lang="en-ID">
                <a:solidFill>
                  <a:srgbClr val="0F1115"/>
                </a:solidFill>
                <a:latin typeface="quote-cjk-patch"/>
              </a:rPr>
              <a:t>P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enyimpanan data terpusat dan integrasi sistem antar pemangku kepentingan (contoh: integrasi data hotel, transportasi, atraksi).</a:t>
            </a:r>
            <a:endParaRPr lang="en-ID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278ED7-32A3-54D7-F888-A1E4765E4E89}"/>
              </a:ext>
            </a:extLst>
          </p:cNvPr>
          <p:cNvSpPr txBox="1"/>
          <p:nvPr/>
        </p:nvSpPr>
        <p:spPr>
          <a:xfrm>
            <a:off x="3657600" y="2145268"/>
            <a:ext cx="45719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Internet of Things (IoT)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Jaringan sensor dan perangkat (smart parking, environmental sensors, beacon) yang mengumpulkan data real-time.</a:t>
            </a:r>
            <a:endParaRPr lang="en-ID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1AF6A8-14F4-820D-8CC1-C44CAC15397B}"/>
              </a:ext>
            </a:extLst>
          </p:cNvPr>
          <p:cNvSpPr txBox="1"/>
          <p:nvPr/>
        </p:nvSpPr>
        <p:spPr>
          <a:xfrm>
            <a:off x="2438400" y="3579169"/>
            <a:ext cx="5105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Big Data &amp; Analytics</a:t>
            </a:r>
          </a:p>
          <a:p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Inti dari "kecerdasan". Memproses data dari IoT, media sosial, dan transaksi untuk menghasilkan insights (Xiang &amp; Fesenmaier, 2017).</a:t>
            </a:r>
            <a:endParaRPr lang="en-ID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6E20A0-2062-D29A-8FDD-EB024FAE097C}"/>
              </a:ext>
            </a:extLst>
          </p:cNvPr>
          <p:cNvSpPr txBox="1"/>
          <p:nvPr/>
        </p:nvSpPr>
        <p:spPr>
          <a:xfrm>
            <a:off x="1600199" y="528691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/>
              <a:t>Mobile &amp; Social Technology</a:t>
            </a:r>
          </a:p>
          <a:p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Saluran utama interaksi dengan wisatawan (aplikasi mobile, media sosial, personalisasi).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2579F2B-4270-6B4D-AF2F-68C1CE74CEFA}"/>
              </a:ext>
            </a:extLst>
          </p:cNvPr>
          <p:cNvSpPr txBox="1"/>
          <p:nvPr/>
        </p:nvSpPr>
        <p:spPr>
          <a:xfrm>
            <a:off x="533400" y="304800"/>
            <a:ext cx="86106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fi-FI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Dimensi Kecerdasan sebuah Destinasi (Buhalis, 2015)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CEB41-F384-4F84-A04D-F2D65DDEFB0D}"/>
              </a:ext>
            </a:extLst>
          </p:cNvPr>
          <p:cNvSpPr txBox="1"/>
          <p:nvPr/>
        </p:nvSpPr>
        <p:spPr>
          <a:xfrm>
            <a:off x="76200" y="1486161"/>
            <a:ext cx="8915400" cy="3285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Experience:</a:t>
            </a:r>
          </a:p>
          <a:p>
            <a:pPr algn="l">
              <a:spcBef>
                <a:spcPts val="30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Pengalaman yang dipersonalisasi, imersif (AR/VR), dan kontekstual.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Business Ecosystem: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>
              <a:spcBef>
                <a:spcPts val="45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Kolaborasi digital antar pelaku usaha (UMKM, hotel, restoran) </a:t>
            </a:r>
            <a:r>
              <a:rPr lang="en-ID" sz="200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melalui platform.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Destination Management: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>
              <a:spcBef>
                <a:spcPts val="45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Pengambilan keputusan berbasis data untuk manajemen crowd, transportasi, dan keberlanjutan.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Sustainability: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l">
              <a:spcBef>
                <a:spcPts val="45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Pemantauan dan pengelolaan dampak lingkungan serta sosial secara real-time.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D043A4-9920-D2D9-B132-A72CA60E3995}"/>
              </a:ext>
            </a:extLst>
          </p:cNvPr>
          <p:cNvSpPr txBox="1"/>
          <p:nvPr/>
        </p:nvSpPr>
        <p:spPr>
          <a:xfrm>
            <a:off x="166802" y="152400"/>
            <a:ext cx="89771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sz="3600" b="1">
                <a:solidFill>
                  <a:srgbClr val="0F1115"/>
                </a:solidFill>
                <a:effectLst/>
                <a:latin typeface="quote-cjk-patch"/>
              </a:rPr>
              <a:t>Peran Analytics dalam Smart Tourism Design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7012DD-FB62-9841-B815-634E2CC4B95F}"/>
              </a:ext>
            </a:extLst>
          </p:cNvPr>
          <p:cNvSpPr txBox="1"/>
          <p:nvPr/>
        </p:nvSpPr>
        <p:spPr>
          <a:xfrm>
            <a:off x="166802" y="1257893"/>
            <a:ext cx="8977198" cy="4526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Proses menemukan pola, hubungan, dan tren yang bermakna dari data pariwisata dalam volume besar.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Fungsi: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Mengubah data mentah menjadi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inteligensi yang dapat ditindaklanjuti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 Data: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Tradisional: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Data booking, survei.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Big Data: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UGC (review, foto), data lokasi GPS, data real-time dari IoT, data sosial media.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Aplikasi: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Predictive Analytics untuk memprediksi jumlah kunjungan, Sentiment Analysis untuk mengukur kepuasan, Recommendation System untuk personalisasi.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B6ADAD-0D11-52E7-C245-287C5CFDCBA7}"/>
              </a:ext>
            </a:extLst>
          </p:cNvPr>
          <p:cNvSpPr txBox="1"/>
          <p:nvPr/>
        </p:nvSpPr>
        <p:spPr>
          <a:xfrm>
            <a:off x="0" y="184666"/>
            <a:ext cx="99060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Arsitektur Informasi Smart Tourism (Integrasi Teori)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990600"/>
            <a:ext cx="9144000" cy="4470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 Sumber Data: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IoT, Social Media, Booking Systems, CRM.</a:t>
            </a:r>
          </a:p>
          <a:p>
            <a:pPr algn="l">
              <a:spcBef>
                <a:spcPts val="45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 Integrasi &amp; Cloud: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API dan Cloud Computing mengumpulkan dan menyimpan data (Buhalis, 2015).</a:t>
            </a:r>
          </a:p>
          <a:p>
            <a:pPr algn="l">
              <a:spcBef>
                <a:spcPts val="45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 Analytics: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Big Data &amp; AI menganalisis data (Xiang &amp;</a:t>
            </a:r>
          </a:p>
          <a:p>
            <a:pPr algn="l">
              <a:spcBef>
                <a:spcPts val="450"/>
              </a:spcBef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Fesenmaier, 2017).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Layer Aplikasi: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Hasil analisis digunakan untuk: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Dashboard pintar untuk pengelola destinasi.</a:t>
            </a:r>
          </a:p>
          <a:p>
            <a:pPr marL="742950" lvl="1" indent="-285750" algn="l">
              <a:spcBef>
                <a:spcPts val="45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Aplikasi mobile personal untuk wisatawan.</a:t>
            </a:r>
          </a:p>
          <a:p>
            <a:pPr marL="742950" lvl="1" indent="-285750" algn="l">
              <a:spcBef>
                <a:spcPts val="450"/>
              </a:spcBef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Insight pasar untuk pelaku usaha.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75C1F3C-475C-B955-6FC9-3ABA8831571A}"/>
              </a:ext>
            </a:extLst>
          </p:cNvPr>
          <p:cNvSpPr txBox="1"/>
          <p:nvPr/>
        </p:nvSpPr>
        <p:spPr>
          <a:xfrm>
            <a:off x="228600" y="304800"/>
            <a:ext cx="89154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Penerapan: Barcelona Smart City Tourism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0C552-3355-1023-449D-ABE9B1A99FA2}"/>
              </a:ext>
            </a:extLst>
          </p:cNvPr>
          <p:cNvSpPr txBox="1"/>
          <p:nvPr/>
        </p:nvSpPr>
        <p:spPr>
          <a:xfrm>
            <a:off x="38100" y="1033740"/>
            <a:ext cx="9067800" cy="5519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Smart Mobility: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Sistem bus pintar, penyewaan sepeda (Bicing) terintegrasi aplikasi.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Smart Environment: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Sensor untuk pengelolaan sampah dan air.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Smart Living: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WiFi publik gratis yang luas, platform data terbuka.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Smart Tourism: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Aplikasi "Smart Tourism Barcelona" yang menawarkan rute personalisasi, tiket digital, dan informasi real-time.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Implikasi: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Meningkatkan efisiensi kota dan pengalaman wisatawan secara simultan.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5017</TotalTime>
  <Words>965</Words>
  <Application>Microsoft Office PowerPoint</Application>
  <PresentationFormat>On-screen Show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537</cp:revision>
  <cp:lastPrinted>2017-08-29T02:54:51Z</cp:lastPrinted>
  <dcterms:created xsi:type="dcterms:W3CDTF">2010-04-18T12:06:30Z</dcterms:created>
  <dcterms:modified xsi:type="dcterms:W3CDTF">2025-10-16T08:54:41Z</dcterms:modified>
</cp:coreProperties>
</file>