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4" r:id="rId14"/>
    <p:sldId id="276" r:id="rId15"/>
    <p:sldId id="277" r:id="rId16"/>
    <p:sldId id="278" r:id="rId17"/>
    <p:sldId id="279" r:id="rId18"/>
    <p:sldId id="280" r:id="rId19"/>
    <p:sldId id="275" r:id="rId20"/>
  </p:sldIdLst>
  <p:sldSz cx="9144000" cy="6858000" type="screen4x3"/>
  <p:notesSz cx="7045325" cy="9345613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133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booking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0" y="2362200"/>
            <a:ext cx="9144000" cy="2057400"/>
          </a:xfrm>
        </p:spPr>
        <p:txBody>
          <a:bodyPr>
            <a:no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600" b="0" i="0">
                <a:solidFill>
                  <a:srgbClr val="0F1115"/>
                </a:solidFill>
                <a:effectLst/>
              </a:rPr>
              <a:t>Big Data &amp; Analitik dalam Pariwisata Digital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600" b="0" i="0">
                <a:solidFill>
                  <a:srgbClr val="0F1115"/>
                </a:solidFill>
                <a:effectLst/>
              </a:rPr>
              <a:t>Memanfaatkan Media Sosial dan Sistem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600" b="1">
                <a:solidFill>
                  <a:srgbClr val="0F1115"/>
                </a:solidFill>
              </a:rPr>
              <a:t>Pertemuan ke-5</a:t>
            </a:r>
            <a:endParaRPr lang="en-ID" sz="3600" b="1">
              <a:solidFill>
                <a:srgbClr val="0F1115"/>
              </a:solidFill>
              <a:effectLst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9FBBFAB-125B-E625-92BE-BA6A406DE0B5}"/>
              </a:ext>
            </a:extLst>
          </p:cNvPr>
          <p:cNvSpPr txBox="1"/>
          <p:nvPr/>
        </p:nvSpPr>
        <p:spPr>
          <a:xfrm>
            <a:off x="-280664" y="390680"/>
            <a:ext cx="9424664" cy="421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200" b="1">
                <a:solidFill>
                  <a:srgbClr val="0F1115"/>
                </a:solidFill>
                <a:effectLst/>
                <a:latin typeface="quote-cjk-patch"/>
              </a:rPr>
              <a:t>Proses Analisis Data Pariwisata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4D74F54-CD0D-797C-7167-D46D4847A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D7A4A6-3ECA-D9F8-1AE9-D305242E12EB}"/>
              </a:ext>
            </a:extLst>
          </p:cNvPr>
          <p:cNvSpPr txBox="1"/>
          <p:nvPr/>
        </p:nvSpPr>
        <p:spPr>
          <a:xfrm>
            <a:off x="152400" y="1143000"/>
            <a:ext cx="8839200" cy="48115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Pengumpulan Data: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Mengumpulkan data dari semua sumber.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Pemrosesan &amp; Penyimpanan: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Membersihkan dan menyimpan data di </a:t>
            </a:r>
            <a:r>
              <a:rPr lang="en-ID" sz="2400" b="0" i="1">
                <a:solidFill>
                  <a:srgbClr val="0F1115"/>
                </a:solidFill>
                <a:effectLst/>
                <a:latin typeface="quote-cjk-patch"/>
              </a:rPr>
              <a:t>data warehouse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atau </a:t>
            </a:r>
            <a:r>
              <a:rPr lang="en-ID" sz="2400" b="0" i="1">
                <a:solidFill>
                  <a:srgbClr val="0F1115"/>
                </a:solidFill>
                <a:effectLst/>
                <a:latin typeface="quote-cjk-patch"/>
              </a:rPr>
              <a:t>data lake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Analisis &amp; Pemodelan: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Menggunakan alat statistik dan AI untuk menemukan pola.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Visualisasi Data: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Menyajikan hasil analisis dalam bentuk dashboard yang mudah dipahami (grafik, peta panas).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Pengambilan Keputusan: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Merumuskan strategi berdasarkan wawasan yang didapat.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ID" sz="2400"/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C06A8C-506A-49EE-52BC-2B6804A749C0}"/>
              </a:ext>
            </a:extLst>
          </p:cNvPr>
          <p:cNvSpPr txBox="1"/>
          <p:nvPr/>
        </p:nvSpPr>
        <p:spPr>
          <a:xfrm>
            <a:off x="228600" y="1075792"/>
            <a:ext cx="8763000" cy="4437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Descriptive Analytics (Apa yang terjadi?):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Menganalisis data historis. (e.g., "Bulan lalu, jumlah wisatawan dari Singapura meningkat 20%").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Predictive Analytics (Apa yang akan terjadi?):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Memprediksi tren masa depan. (e.g., "Berdasarkan data pencarian, destinasi X akan ramai pada liburan akhir tahun").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Prescriptive Analytics (Apa yang harus dilakukan?):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Memberikan rekomendasi tindakan. (e.g., "Tawarkan paket diskon pada minggu tertentu untuk mendorong pemesanan").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8517A8-30B6-C23A-D8AD-C85D706F75DA}"/>
              </a:ext>
            </a:extLst>
          </p:cNvPr>
          <p:cNvSpPr txBox="1"/>
          <p:nvPr/>
        </p:nvSpPr>
        <p:spPr>
          <a:xfrm>
            <a:off x="1600200" y="326740"/>
            <a:ext cx="5410200" cy="397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Jenis-Jenis Analitik Pariwisata</a:t>
            </a:r>
          </a:p>
        </p:txBody>
      </p:sp>
    </p:spTree>
    <p:extLst>
      <p:ext uri="{BB962C8B-B14F-4D97-AF65-F5344CB8AC3E}">
        <p14:creationId xmlns:p14="http://schemas.microsoft.com/office/powerpoint/2010/main" val="38577857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5D1895E-3D06-5B3D-376C-816A0787C361}"/>
              </a:ext>
            </a:extLst>
          </p:cNvPr>
          <p:cNvSpPr txBox="1"/>
          <p:nvPr/>
        </p:nvSpPr>
        <p:spPr>
          <a:xfrm>
            <a:off x="228600" y="533400"/>
            <a:ext cx="8686800" cy="435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3600" b="1">
                <a:solidFill>
                  <a:srgbClr val="0F1115"/>
                </a:solidFill>
                <a:effectLst/>
                <a:latin typeface="quote-cjk-patch"/>
              </a:rPr>
              <a:t>Manfaat Penerapan Big Data &amp; Analitik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6DF422-959C-F3BC-6353-4BC1FB480B78}"/>
              </a:ext>
            </a:extLst>
          </p:cNvPr>
          <p:cNvSpPr txBox="1"/>
          <p:nvPr/>
        </p:nvSpPr>
        <p:spPr>
          <a:xfrm>
            <a:off x="264816" y="1676400"/>
            <a:ext cx="8650584" cy="4072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Pengalaman Wisatawan yang Dipersonalisasi.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Pemasaran yang Lebih Efektif dan Efisien (ROI lebih tinggi).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Manajemen Destinasi yang Lebih Baik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(mengatasi overcrowding).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Pengembangan Produk &amp; Layanan Baru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berdasarkan permintaan pasar.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Peningkatan Layanan Pelanggan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yang proaktif.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250961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A9958D0-0968-CF26-E9B1-1DA277161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853794"/>
              </p:ext>
            </p:extLst>
          </p:nvPr>
        </p:nvGraphicFramePr>
        <p:xfrm>
          <a:off x="685800" y="727455"/>
          <a:ext cx="8001000" cy="4206241"/>
        </p:xfrm>
        <a:graphic>
          <a:graphicData uri="http://schemas.openxmlformats.org/drawingml/2006/table">
            <a:tbl>
              <a:tblPr/>
              <a:tblGrid>
                <a:gridCol w="2000250">
                  <a:extLst>
                    <a:ext uri="{9D8B030D-6E8A-4147-A177-3AD203B41FA5}">
                      <a16:colId xmlns:a16="http://schemas.microsoft.com/office/drawing/2014/main" val="3706683408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3727245470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619346134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3128242343"/>
                    </a:ext>
                  </a:extLst>
                </a:gridCol>
              </a:tblGrid>
              <a:tr h="795775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5271480"/>
                  </a:ext>
                </a:extLst>
              </a:tr>
              <a:tr h="1136822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502294"/>
                  </a:ext>
                </a:extLst>
              </a:tr>
              <a:tr h="1136822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9458949"/>
                  </a:ext>
                </a:extLst>
              </a:tr>
              <a:tr h="1136822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7426573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FA594817-13CC-1B0C-AEEA-D54F3660B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20" y="963378"/>
            <a:ext cx="8532159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Kualitas &amp; Integrasi Data:</a:t>
            </a: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 Data yang terpisah-pisah dan tidak terstruktur.</a:t>
            </a:r>
          </a:p>
          <a:p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Keterbatasan Sumber Daya Ahli:</a:t>
            </a: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 Kekurangan talenta data scientist dan analis.</a:t>
            </a:r>
          </a:p>
          <a:p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Isu Privasi &amp; Keamanan Data:</a:t>
            </a: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 Kepatuhan terhadap regulasi seperti PDP.</a:t>
            </a:r>
          </a:p>
          <a:p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Biaya Investasi Teknologi</a:t>
            </a: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 yang tidak murah.</a:t>
            </a:r>
          </a:p>
          <a:p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Budaya Organisasi:</a:t>
            </a: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 Resistensi terhadap perubahan ke pendekatan berbasis data.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1C5B0C-182A-0A0A-E378-2EE8E8882E3D}"/>
              </a:ext>
            </a:extLst>
          </p:cNvPr>
          <p:cNvSpPr txBox="1"/>
          <p:nvPr/>
        </p:nvSpPr>
        <p:spPr>
          <a:xfrm>
            <a:off x="1600200" y="152259"/>
            <a:ext cx="5105400" cy="408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Tantangan dalam Implementasi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63AABAD-A4D0-A9F7-2FD5-FCDB7AE05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76200" y="1676400"/>
            <a:ext cx="9220200" cy="1752600"/>
          </a:xfrm>
        </p:spPr>
        <p:txBody>
          <a:bodyPr>
            <a:normAutofit fontScale="25000" lnSpcReduction="20000"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9600" b="1" i="0">
                <a:solidFill>
                  <a:srgbClr val="0F1115"/>
                </a:solidFill>
                <a:effectLst/>
              </a:rPr>
              <a:t>Analitik Media Sosial:</a:t>
            </a:r>
            <a:r>
              <a:rPr lang="en-ID" sz="9600" b="0" i="0">
                <a:solidFill>
                  <a:srgbClr val="0F1115"/>
                </a:solidFill>
                <a:effectLst/>
              </a:rPr>
              <a:t> Hootsuite Insights, Brandwatch, Sprout Social.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9600" b="1" i="0">
                <a:solidFill>
                  <a:srgbClr val="0F1115"/>
                </a:solidFill>
                <a:effectLst/>
              </a:rPr>
              <a:t>Analitik Website &amp; Pemasaran:</a:t>
            </a:r>
            <a:r>
              <a:rPr lang="en-ID" sz="9600" b="0" i="0">
                <a:solidFill>
                  <a:srgbClr val="0F1115"/>
                </a:solidFill>
                <a:effectLst/>
              </a:rPr>
              <a:t> Google Analytics, Google Search Console.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9600" b="1" i="0">
                <a:solidFill>
                  <a:srgbClr val="0F1115"/>
                </a:solidFill>
                <a:effectLst/>
              </a:rPr>
              <a:t>Visualisasi Data:</a:t>
            </a:r>
            <a:r>
              <a:rPr lang="en-ID" sz="9600" b="0" i="0">
                <a:solidFill>
                  <a:srgbClr val="0F1115"/>
                </a:solidFill>
                <a:effectLst/>
              </a:rPr>
              <a:t> Tableau, Google Data Studio, Power BI.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9600" b="1" i="0">
                <a:solidFill>
                  <a:srgbClr val="0F1115"/>
                </a:solidFill>
                <a:effectLst/>
              </a:rPr>
              <a:t>Manajemen Pemasaran:</a:t>
            </a:r>
            <a:r>
              <a:rPr lang="en-ID" sz="9600" b="0" i="0">
                <a:solidFill>
                  <a:srgbClr val="0F1115"/>
                </a:solidFill>
                <a:effectLst/>
              </a:rPr>
              <a:t> CRM (Salesforce, HubSpot), CMS (WordPress).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9600" b="1" i="0">
                <a:solidFill>
                  <a:srgbClr val="0F1115"/>
                </a:solidFill>
                <a:effectLst/>
              </a:rPr>
              <a:t>Platform Big Data:</a:t>
            </a:r>
            <a:r>
              <a:rPr lang="en-ID" sz="9600" b="0" i="0">
                <a:solidFill>
                  <a:srgbClr val="0F1115"/>
                </a:solidFill>
                <a:effectLst/>
              </a:rPr>
              <a:t> Hadoop, Spark, Google BigQuery</a:t>
            </a:r>
            <a:r>
              <a:rPr lang="en-ID" sz="7400" b="0" i="0">
                <a:solidFill>
                  <a:srgbClr val="0F1115"/>
                </a:solidFill>
                <a:effectLst/>
              </a:rPr>
              <a:t>.</a:t>
            </a:r>
          </a:p>
          <a:p>
            <a:endParaRPr lang="en-ID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E1FC86-E68A-94D3-6A20-57E206D9A240}"/>
              </a:ext>
            </a:extLst>
          </p:cNvPr>
          <p:cNvSpPr txBox="1"/>
          <p:nvPr/>
        </p:nvSpPr>
        <p:spPr>
          <a:xfrm>
            <a:off x="2057400" y="381000"/>
            <a:ext cx="5029200" cy="3872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Tools &amp; Teknologi yang Digunakan</a:t>
            </a:r>
          </a:p>
        </p:txBody>
      </p:sp>
    </p:spTree>
    <p:extLst>
      <p:ext uri="{BB962C8B-B14F-4D97-AF65-F5344CB8AC3E}">
        <p14:creationId xmlns:p14="http://schemas.microsoft.com/office/powerpoint/2010/main" val="2614078412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C1D9B97-2553-4D4E-0C92-A0ADA3FB86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52400"/>
            <a:ext cx="8534400" cy="762000"/>
          </a:xfrm>
        </p:spPr>
        <p:txBody>
          <a:bodyPr>
            <a:normAutofit/>
          </a:bodyPr>
          <a:lstStyle/>
          <a:p>
            <a:r>
              <a:rPr lang="en-ID" sz="3200" b="1">
                <a:solidFill>
                  <a:srgbClr val="0F1115"/>
                </a:solidFill>
                <a:effectLst/>
                <a:latin typeface="quote-cjk-patch"/>
              </a:rPr>
              <a:t>Studi Kasus: Personalisasi Airbnb/</a:t>
            </a:r>
            <a:r>
              <a:rPr lang="en-ID" sz="3200" b="1">
                <a:solidFill>
                  <a:srgbClr val="3964FE"/>
                </a:solidFill>
                <a:latin typeface="quote-cjk-patch"/>
              </a:rPr>
              <a:t>Booking.com</a:t>
            </a:r>
            <a:endParaRPr lang="en-ID" sz="3200" b="1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5F34FA-B539-AC24-FEA5-335685C18F54}"/>
              </a:ext>
            </a:extLst>
          </p:cNvPr>
          <p:cNvSpPr txBox="1"/>
          <p:nvPr/>
        </p:nvSpPr>
        <p:spPr>
          <a:xfrm>
            <a:off x="304800" y="1129553"/>
            <a:ext cx="8839200" cy="46243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Strategi: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Menggunakan </a:t>
            </a:r>
            <a:r>
              <a:rPr lang="en-ID" sz="2800" b="0" i="1">
                <a:solidFill>
                  <a:srgbClr val="0F1115"/>
                </a:solidFill>
                <a:effectLst/>
                <a:latin typeface="quote-cjk-patch"/>
              </a:rPr>
              <a:t>machine learning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untuk menganalisis riwayat pencarian, pemesanan, dan klik pengguna.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Implementasi: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Menampilkan rekomendasi properti yang "mungkin Anda sukai".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Analitik: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Memprediksi harga optimal (</a:t>
            </a:r>
            <a:r>
              <a:rPr lang="en-ID" sz="2800" b="0" i="1">
                <a:solidFill>
                  <a:srgbClr val="0F1115"/>
                </a:solidFill>
                <a:effectLst/>
                <a:latin typeface="quote-cjk-patch"/>
              </a:rPr>
              <a:t>dynamic pricing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) berdasarkan permintaan, musim, dan peristiwa lokal.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Hasil: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Meningkatkan tingkat konversi dan kepuasan pengguna secara signifikan.</a:t>
            </a:r>
          </a:p>
        </p:txBody>
      </p:sp>
    </p:spTree>
    <p:extLst>
      <p:ext uri="{BB962C8B-B14F-4D97-AF65-F5344CB8AC3E}">
        <p14:creationId xmlns:p14="http://schemas.microsoft.com/office/powerpoint/2010/main" val="1752556416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16D840A-0E69-2669-81B4-15FD5DB8C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304800"/>
            <a:ext cx="8534400" cy="17526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11200" b="1">
                <a:solidFill>
                  <a:srgbClr val="0F1115"/>
                </a:solidFill>
                <a:effectLst/>
                <a:latin typeface="quote-cjk-patch"/>
              </a:rPr>
              <a:t>Etika dalam Pemanfaatan Data Pengguna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11200" b="1" i="0">
                <a:solidFill>
                  <a:srgbClr val="0F1115"/>
                </a:solidFill>
                <a:effectLst/>
                <a:latin typeface="quote-cjk-patch"/>
              </a:rPr>
              <a:t>Transparansi:</a:t>
            </a:r>
            <a:r>
              <a:rPr lang="en-ID" sz="11200" b="0" i="0">
                <a:solidFill>
                  <a:srgbClr val="0F1115"/>
                </a:solidFill>
                <a:effectLst/>
                <a:latin typeface="quote-cjk-patch"/>
              </a:rPr>
              <a:t> Jelaskan kepada pengguna data apa yang dikumpulkan dan untuk apa.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11200" b="1" i="0">
                <a:solidFill>
                  <a:srgbClr val="0F1115"/>
                </a:solidFill>
                <a:effectLst/>
                <a:latin typeface="quote-cjk-patch"/>
              </a:rPr>
              <a:t>Persetujuan (Consent):</a:t>
            </a:r>
            <a:r>
              <a:rPr lang="en-ID" sz="11200" b="0" i="0">
                <a:solidFill>
                  <a:srgbClr val="0F1115"/>
                </a:solidFill>
                <a:effectLst/>
                <a:latin typeface="quote-cjk-patch"/>
              </a:rPr>
              <a:t> Dapatkan izin sebelum mengumpulkan data pribadi.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11200" b="1" i="0">
                <a:solidFill>
                  <a:srgbClr val="0F1115"/>
                </a:solidFill>
                <a:effectLst/>
                <a:latin typeface="quote-cjk-patch"/>
              </a:rPr>
              <a:t>Anonimisasi Data:</a:t>
            </a:r>
            <a:r>
              <a:rPr lang="en-ID" sz="11200" b="0" i="0">
                <a:solidFill>
                  <a:srgbClr val="0F1115"/>
                </a:solidFill>
                <a:effectLst/>
                <a:latin typeface="quote-cjk-patch"/>
              </a:rPr>
              <a:t> Hapus identitas pribadi untuk analisis agregat.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11200" b="1" i="0">
                <a:solidFill>
                  <a:srgbClr val="0F1115"/>
                </a:solidFill>
                <a:effectLst/>
                <a:latin typeface="quote-cjk-patch"/>
              </a:rPr>
              <a:t>Keamanan Data:</a:t>
            </a:r>
            <a:r>
              <a:rPr lang="en-ID" sz="11200" b="0" i="0">
                <a:solidFill>
                  <a:srgbClr val="0F1115"/>
                </a:solidFill>
                <a:effectLst/>
                <a:latin typeface="quote-cjk-patch"/>
              </a:rPr>
              <a:t> Lindungi data dari kebocoran dan akses tidak sah.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11200" b="1" i="0">
                <a:solidFill>
                  <a:srgbClr val="0F1115"/>
                </a:solidFill>
                <a:effectLst/>
                <a:latin typeface="quote-cjk-patch"/>
              </a:rPr>
              <a:t>Kepatuhan terhadap Hukum:</a:t>
            </a:r>
            <a:r>
              <a:rPr lang="en-ID" sz="11200" b="0" i="0">
                <a:solidFill>
                  <a:srgbClr val="0F1115"/>
                </a:solidFill>
                <a:effectLst/>
                <a:latin typeface="quote-cjk-patch"/>
              </a:rPr>
              <a:t> Ikuti Undang-Undang Perlindungan Data Pribadi (PDP).</a:t>
            </a:r>
          </a:p>
          <a:p>
            <a:endParaRPr lang="en-ID" sz="12800"/>
          </a:p>
        </p:txBody>
      </p:sp>
    </p:spTree>
    <p:extLst>
      <p:ext uri="{BB962C8B-B14F-4D97-AF65-F5344CB8AC3E}">
        <p14:creationId xmlns:p14="http://schemas.microsoft.com/office/powerpoint/2010/main" val="3474794096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5DDC00F-1F5F-87F8-B766-F43C3BEDF4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" y="381000"/>
            <a:ext cx="8839200" cy="17526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11200" b="1">
                <a:solidFill>
                  <a:srgbClr val="0F1115"/>
                </a:solidFill>
                <a:effectLst/>
              </a:rPr>
              <a:t>Tren Masa Depan: AI dan Real-Time Analytics</a:t>
            </a:r>
          </a:p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en-US" sz="9600" b="1">
              <a:solidFill>
                <a:srgbClr val="0F1115"/>
              </a:solidFill>
              <a:effectLst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9600" b="1" i="0">
                <a:solidFill>
                  <a:srgbClr val="0F1115"/>
                </a:solidFill>
                <a:effectLst/>
              </a:rPr>
              <a:t>AI &amp; Chatbot:</a:t>
            </a:r>
            <a:r>
              <a:rPr lang="en-US" sz="9600" b="0" i="0">
                <a:solidFill>
                  <a:srgbClr val="0F1115"/>
                </a:solidFill>
                <a:effectLst/>
              </a:rPr>
              <a:t> Layanan pelanggan 24/7 dan asisten perencanaan perjalanan virtual.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9600" b="1" i="0">
                <a:solidFill>
                  <a:srgbClr val="0F1115"/>
                </a:solidFill>
                <a:effectLst/>
              </a:rPr>
              <a:t>Real-Time Analytics:</a:t>
            </a:r>
            <a:r>
              <a:rPr lang="en-US" sz="9600" b="0" i="0">
                <a:solidFill>
                  <a:srgbClr val="0F1115"/>
                </a:solidFill>
                <a:effectLst/>
              </a:rPr>
              <a:t> Penawaran dan informasi yang disesuaikan secara </a:t>
            </a:r>
            <a:r>
              <a:rPr lang="en-US" sz="9600" b="0" i="1">
                <a:solidFill>
                  <a:srgbClr val="0F1115"/>
                </a:solidFill>
                <a:effectLst/>
              </a:rPr>
              <a:t>real-time</a:t>
            </a:r>
            <a:r>
              <a:rPr lang="en-US" sz="9600" b="0" i="0">
                <a:solidFill>
                  <a:srgbClr val="0F1115"/>
                </a:solidFill>
                <a:effectLst/>
              </a:rPr>
              <a:t> berdasarkan lokasi pengguna (</a:t>
            </a:r>
            <a:r>
              <a:rPr lang="en-US" sz="9600" b="0" i="1">
                <a:solidFill>
                  <a:srgbClr val="0F1115"/>
                </a:solidFill>
                <a:effectLst/>
              </a:rPr>
              <a:t>location-based marketing</a:t>
            </a:r>
            <a:r>
              <a:rPr lang="en-US" sz="9600" b="0" i="0">
                <a:solidFill>
                  <a:srgbClr val="0F1115"/>
                </a:solidFill>
                <a:effectLst/>
              </a:rPr>
              <a:t>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9600" b="1" i="0">
                <a:solidFill>
                  <a:srgbClr val="0F1115"/>
                </a:solidFill>
                <a:effectLst/>
              </a:rPr>
              <a:t>Augmented Reality (AR):</a:t>
            </a:r>
            <a:r>
              <a:rPr lang="en-US" sz="9600" b="0" i="0">
                <a:solidFill>
                  <a:srgbClr val="0F1115"/>
                </a:solidFill>
                <a:effectLst/>
              </a:rPr>
              <a:t> Preview destinasi atau hotel melalui AR.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9600" b="1" i="0">
                <a:solidFill>
                  <a:srgbClr val="0F1115"/>
                </a:solidFill>
                <a:effectLst/>
              </a:rPr>
              <a:t>Hyper-Personalization:</a:t>
            </a:r>
            <a:r>
              <a:rPr lang="en-US" sz="9600" b="0" i="0">
                <a:solidFill>
                  <a:srgbClr val="0F1115"/>
                </a:solidFill>
                <a:effectLst/>
              </a:rPr>
              <a:t> Pengalaman yang sangat dipersonalisasi di setiap titik perjalanan.</a:t>
            </a:r>
          </a:p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02788849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C34D6E1-66A6-9D65-33DA-FF5CCBE33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228600"/>
            <a:ext cx="8686800" cy="1752600"/>
          </a:xfrm>
        </p:spPr>
        <p:txBody>
          <a:bodyPr>
            <a:no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b="1">
                <a:solidFill>
                  <a:srgbClr val="0F1115"/>
                </a:solidFill>
                <a:effectLst/>
              </a:rPr>
              <a:t>Simpulan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</a:rPr>
              <a:t>Big Data dan Analitik telah merevolusi industri pariwisata.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</a:rPr>
              <a:t>Media Sosial adalah sumber data yang kaya sekaligus saluran pemasaran yang powerful.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</a:rPr>
              <a:t>Integrasi antara sistem pemasaran digital dan analitik data adalah kunci menciptakan keunggulan kompetitif.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</a:rPr>
              <a:t>Tantangan etika dan teknis harus dikelola dengan baik.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</a:rPr>
              <a:t>Masa depan pariwisata digital akan didorong oleh AI, real-time data, dan personalisasi yang lebih dalam.</a:t>
            </a:r>
          </a:p>
          <a:p>
            <a:endParaRPr lang="en-ID" sz="2400"/>
          </a:p>
        </p:txBody>
      </p:sp>
    </p:spTree>
    <p:extLst>
      <p:ext uri="{BB962C8B-B14F-4D97-AF65-F5344CB8AC3E}">
        <p14:creationId xmlns:p14="http://schemas.microsoft.com/office/powerpoint/2010/main" val="3083263225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98BBDD-5C75-F037-3BBF-CD5785AA6C3F}"/>
              </a:ext>
            </a:extLst>
          </p:cNvPr>
          <p:cNvSpPr/>
          <p:nvPr/>
        </p:nvSpPr>
        <p:spPr>
          <a:xfrm>
            <a:off x="2528010" y="2133600"/>
            <a:ext cx="40879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TERIMAKASIH</a:t>
            </a:r>
            <a:endParaRPr lang="en-US" sz="54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2955698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F4C484C-C17E-03C3-C7AD-1DC161CB8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" y="726710"/>
            <a:ext cx="8610600" cy="3429000"/>
          </a:xfrm>
        </p:spPr>
        <p:txBody>
          <a:bodyPr>
            <a:no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Paradigma Baru: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Perilaku traveler telah berubah secara fundamental.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Traveler Modern:</a:t>
            </a:r>
            <a:endParaRPr lang="en-ID" sz="2400" b="0" i="0">
              <a:solidFill>
                <a:srgbClr val="0F1115"/>
              </a:solidFill>
              <a:effectLst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</a:rPr>
              <a:t>Penelitian dan pemesanan dilakukan secara </a:t>
            </a:r>
            <a:r>
              <a:rPr lang="en-ID" b="0" i="1">
                <a:solidFill>
                  <a:srgbClr val="0F1115"/>
                </a:solidFill>
                <a:effectLst/>
              </a:rPr>
              <a:t>online</a:t>
            </a:r>
            <a:r>
              <a:rPr lang="en-ID" b="0" i="0">
                <a:solidFill>
                  <a:srgbClr val="0F1115"/>
                </a:solidFill>
                <a:effectLst/>
              </a:rPr>
              <a:t>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</a:rPr>
              <a:t>Sangat bergantung pada </a:t>
            </a:r>
            <a:r>
              <a:rPr lang="en-ID" b="1" i="0">
                <a:solidFill>
                  <a:srgbClr val="0F1115"/>
                </a:solidFill>
                <a:effectLst/>
              </a:rPr>
              <a:t>ulasan dan rekomendasi</a:t>
            </a:r>
            <a:r>
              <a:rPr lang="en-ID" b="0" i="0">
                <a:solidFill>
                  <a:srgbClr val="0F1115"/>
                </a:solidFill>
                <a:effectLst/>
              </a:rPr>
              <a:t> dari media sosial dan platform perjalanan.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</a:rPr>
              <a:t>Mengharapkan pengalaman yang dipersonalisasi.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Konsekuensi bagi Destinasi &amp; Bisnis Pariwisata: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Perlunya strategi digital yang didukung oleh </a:t>
            </a:r>
            <a:r>
              <a:rPr lang="en-ID" sz="2400" b="1" i="0">
                <a:solidFill>
                  <a:srgbClr val="0F1115"/>
                </a:solidFill>
                <a:effectLst/>
              </a:rPr>
              <a:t>data</a:t>
            </a:r>
            <a:r>
              <a:rPr lang="en-ID" sz="2400" b="0" i="0">
                <a:solidFill>
                  <a:srgbClr val="0F1115"/>
                </a:solidFill>
                <a:effectLst/>
              </a:rPr>
              <a:t>, bukan hanya asumsi.</a:t>
            </a:r>
          </a:p>
          <a:p>
            <a:pPr algn="just"/>
            <a:endParaRPr lang="en-ID" sz="240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1CBCB0-7267-91F6-DC11-9873FE2C363F}"/>
              </a:ext>
            </a:extLst>
          </p:cNvPr>
          <p:cNvSpPr txBox="1"/>
          <p:nvPr/>
        </p:nvSpPr>
        <p:spPr>
          <a:xfrm>
            <a:off x="1409700" y="304800"/>
            <a:ext cx="6324600" cy="421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3200" b="1">
                <a:solidFill>
                  <a:srgbClr val="0F1115"/>
                </a:solidFill>
                <a:effectLst/>
                <a:latin typeface="quote-cjk-patch"/>
              </a:rPr>
              <a:t>Pariwisata di Era Digital</a:t>
            </a: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57200"/>
            <a:ext cx="8153400" cy="4267200"/>
          </a:xfrm>
        </p:spPr>
        <p:txBody>
          <a:bodyPr>
            <a:norm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b="1">
                <a:solidFill>
                  <a:srgbClr val="0F1115"/>
                </a:solidFill>
                <a:effectLst/>
              </a:rPr>
              <a:t>Apa Itu Big Data dalam Pariwisata?</a:t>
            </a:r>
          </a:p>
          <a:p>
            <a:pPr>
              <a:buNone/>
            </a:pPr>
            <a:br>
              <a:rPr lang="en-ID" b="0" i="0">
                <a:solidFill>
                  <a:srgbClr val="0F1115"/>
                </a:solidFill>
                <a:effectLst/>
              </a:rPr>
            </a:br>
            <a:br>
              <a:rPr lang="en-ID" sz="1600"/>
            </a:b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FA19817A-4363-50B3-F2CF-F83ABF8C1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8153401" cy="5514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Definisi: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Volume data yang sangat besar, kompleks, dan berkecepatan tinggi yang dihasilkan dari berbagai sumber digital.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 (5V):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Volume: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Skala data yang masif (e.g., miliaran posting media sosial).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Velocity: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Data mengalir dengan cepat dan real-time.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Variety: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Beragam format (teks, gambar, video, lokasi GPS, transaksi).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Veracity: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Kualitas dan keakuratan data.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Value: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Nilai yang diekstraksi dari data.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7AC5B1-4C41-4AF3-5AE5-2CE21A3C6B8B}"/>
              </a:ext>
            </a:extLst>
          </p:cNvPr>
          <p:cNvSpPr txBox="1"/>
          <p:nvPr/>
        </p:nvSpPr>
        <p:spPr>
          <a:xfrm>
            <a:off x="304800" y="304800"/>
            <a:ext cx="8839200" cy="421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200" b="1">
                <a:solidFill>
                  <a:srgbClr val="0F1115"/>
                </a:solidFill>
                <a:effectLst/>
                <a:latin typeface="quote-cjk-patch"/>
              </a:rPr>
              <a:t>Sumber-Sumber Big Data Pariwisata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0853924-9A4F-B8C5-F84B-D235F7A13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E404F9-37FB-DFAC-605F-CCE31FE110BD}"/>
              </a:ext>
            </a:extLst>
          </p:cNvPr>
          <p:cNvSpPr txBox="1"/>
          <p:nvPr/>
        </p:nvSpPr>
        <p:spPr>
          <a:xfrm>
            <a:off x="304800" y="878220"/>
            <a:ext cx="8534400" cy="5768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Media Sosial: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Instagram, TikTok, Facebook, Twitter (posting, check-in, hashtag, sentimen).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Platform Online Travel Agency (OTA):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ID" sz="2400" b="0" i="0" u="none" strike="noStrike">
                <a:solidFill>
                  <a:srgbClr val="3964FE"/>
                </a:solidFill>
                <a:effectLst/>
                <a:latin typeface="quote-cjk-patch"/>
                <a:hlinkClick r:id="rId2"/>
              </a:rPr>
              <a:t>Booking.com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, Traveloka, Agoda (data pencarian, pemesanan, ulasan).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Website &amp; Aplikasi Destinasi: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Log kunjungan, perilaku pengguna (</a:t>
            </a:r>
            <a:r>
              <a:rPr lang="en-ID" sz="2400" b="0" i="1">
                <a:solidFill>
                  <a:srgbClr val="0F1115"/>
                </a:solidFill>
                <a:effectLst/>
                <a:latin typeface="quote-cjk-patch"/>
              </a:rPr>
              <a:t>clickstream data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Sensor &amp; IoT: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ID" sz="2400" b="0" i="1">
                <a:solidFill>
                  <a:srgbClr val="0F1115"/>
                </a:solidFill>
                <a:effectLst/>
                <a:latin typeface="quote-cjk-patch"/>
              </a:rPr>
              <a:t>Smart cameras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, </a:t>
            </a:r>
            <a:r>
              <a:rPr lang="en-ID" sz="2400" b="0" i="1">
                <a:solidFill>
                  <a:srgbClr val="0F1115"/>
                </a:solidFill>
                <a:effectLst/>
                <a:latin typeface="quote-cjk-patch"/>
              </a:rPr>
              <a:t>beacons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di bandara atau atraksi.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Data Transaksi: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Data dari hotel, maskapai, dan restoran.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Visual: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Gambar kolase dari logo platform media sosial, OTA, dan simbol IoT.</a:t>
            </a:r>
          </a:p>
          <a:p>
            <a:pPr>
              <a:buNone/>
            </a:pPr>
            <a:br>
              <a:rPr lang="en-ID" sz="2400"/>
            </a:b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">
            <a:extLst>
              <a:ext uri="{FF2B5EF4-FFF2-40B4-BE49-F238E27FC236}">
                <a16:creationId xmlns:a16="http://schemas.microsoft.com/office/drawing/2014/main" id="{91989D7A-D88A-71BD-B7A8-2E85BF72DB7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418A35-5FC5-7D25-7A48-8750F6B03CC0}"/>
              </a:ext>
            </a:extLst>
          </p:cNvPr>
          <p:cNvSpPr txBox="1"/>
          <p:nvPr/>
        </p:nvSpPr>
        <p:spPr>
          <a:xfrm>
            <a:off x="1409700" y="208880"/>
            <a:ext cx="6324600" cy="3872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it-IT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Analitik Pariwisata: Dari Data ke Keputusan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0438B5-CB97-E368-8B6B-BE32451854BC}"/>
              </a:ext>
            </a:extLst>
          </p:cNvPr>
          <p:cNvSpPr txBox="1"/>
          <p:nvPr/>
        </p:nvSpPr>
        <p:spPr>
          <a:xfrm>
            <a:off x="1752600" y="909935"/>
            <a:ext cx="7086600" cy="4775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Definisi: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Proses menganalisis big data untuk mengungkap pola, tren, dan wawasan (</a:t>
            </a:r>
            <a:r>
              <a:rPr lang="en-ID" b="0" i="1">
                <a:solidFill>
                  <a:srgbClr val="0F1115"/>
                </a:solidFill>
                <a:effectLst/>
                <a:latin typeface="quote-cjk-patch"/>
              </a:rPr>
              <a:t>insights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) yang dapat ditindaklanjuti.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Tujuan: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Memahami perilaku dan preferensi traveler.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Mengoptimalkan strategi pemasaran.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Meningkatkan pengalaman wisatawan.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Mendukung pengambilan keputusan yang berbasis data (</a:t>
            </a:r>
            <a:r>
              <a:rPr lang="en-ID" b="0" i="1">
                <a:solidFill>
                  <a:srgbClr val="0F1115"/>
                </a:solidFill>
                <a:effectLst/>
                <a:latin typeface="quote-cjk-patch"/>
              </a:rPr>
              <a:t>data-driven decision making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Visual: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Diagram sederhana: 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Data Mentah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-&gt; 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Analisis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-&gt; 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Wawasan (Insight)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-&gt; 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Keputusan Strategis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>
              <a:buNone/>
            </a:pPr>
            <a:br>
              <a:rPr lang="en-ID"/>
            </a:b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2579F2B-4270-6B4D-AF2F-68C1CE74CEFA}"/>
              </a:ext>
            </a:extLst>
          </p:cNvPr>
          <p:cNvSpPr txBox="1"/>
          <p:nvPr/>
        </p:nvSpPr>
        <p:spPr>
          <a:xfrm>
            <a:off x="533400" y="304800"/>
            <a:ext cx="8610600" cy="408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800" b="1">
                <a:solidFill>
                  <a:srgbClr val="0F1115"/>
                </a:solidFill>
                <a:effectLst/>
                <a:latin typeface="quote-cjk-patch"/>
              </a:rPr>
              <a:t>Peran Media Sosial sebagai Sumber Data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7CEB41-F384-4F84-A04D-F2D65DDEFB0D}"/>
              </a:ext>
            </a:extLst>
          </p:cNvPr>
          <p:cNvSpPr txBox="1"/>
          <p:nvPr/>
        </p:nvSpPr>
        <p:spPr>
          <a:xfrm>
            <a:off x="114300" y="1034755"/>
            <a:ext cx="8915400" cy="4788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Analisis Sentimen: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Memahami opini publik tentang destinasi, hotel, atau layanan.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Identifikasi Tren: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Melacak destinasi atau aktivitas yang sedang populer melalui analisis hashtag (e.g., #SunsetSpot, #CulinaryTravel).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Pemetaan Demografi &amp; Perilaku: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Mengetahui asal, usia, dan minat calon wisatawan.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Competitor Analysis: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Melihat kekuatan dan kelemahan pesaing.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Visual: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Tampilan dashboard analitik media sosial (misalnya, grafik sentimen dan trending hashtag).</a:t>
            </a:r>
          </a:p>
          <a:p>
            <a:pPr algn="l">
              <a:spcBef>
                <a:spcPts val="300"/>
              </a:spcBef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8D043A4-9920-D2D9-B132-A72CA60E3995}"/>
              </a:ext>
            </a:extLst>
          </p:cNvPr>
          <p:cNvSpPr txBox="1"/>
          <p:nvPr/>
        </p:nvSpPr>
        <p:spPr>
          <a:xfrm>
            <a:off x="-17929" y="311458"/>
            <a:ext cx="9434398" cy="7303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3600" b="1">
                <a:solidFill>
                  <a:srgbClr val="0F1115"/>
                </a:solidFill>
                <a:effectLst/>
                <a:latin typeface="quote-cjk-patch"/>
              </a:rPr>
              <a:t>Media Sosial sebagai Saluran Pemasaran Digital</a:t>
            </a:r>
            <a:br>
              <a:rPr lang="en-ID" sz="3600" b="0" i="0">
                <a:solidFill>
                  <a:srgbClr val="0F1115"/>
                </a:solidFill>
                <a:effectLst/>
                <a:latin typeface="quote-cjk-patch"/>
              </a:rPr>
            </a:br>
            <a:endParaRPr lang="en-ID" sz="3600" b="1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7012DD-FB62-9841-B815-634E2CC4B95F}"/>
              </a:ext>
            </a:extLst>
          </p:cNvPr>
          <p:cNvSpPr txBox="1"/>
          <p:nvPr/>
        </p:nvSpPr>
        <p:spPr>
          <a:xfrm>
            <a:off x="166802" y="1257893"/>
            <a:ext cx="8977198" cy="48500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Content Marketing: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Membagikan konten visual (foto/video) yang menginspirasi.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Influencer Collaboration: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Memanfaatkan jangkauan dan kredibilitas </a:t>
            </a:r>
            <a:r>
              <a:rPr lang="en-ID" sz="2400" b="0" i="1">
                <a:solidFill>
                  <a:srgbClr val="0F1115"/>
                </a:solidFill>
                <a:effectLst/>
                <a:latin typeface="quote-cjk-patch"/>
              </a:rPr>
              <a:t>influencer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Targeted Advertising: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Menampilkan iklan kepada audiens yang sangat spesifik berdasarkan minat, perilaku, dan demografi.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Customer Engagement &amp; Relationship: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Merespons pertanyaan dan ulasan secara real-time.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Visual: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Contoh iklan yang ditargetkan di Instagram atau Facebook.</a:t>
            </a:r>
          </a:p>
          <a:p>
            <a:pPr algn="l">
              <a:spcBef>
                <a:spcPts val="300"/>
              </a:spcBef>
            </a:pP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B6ADAD-0D11-52E7-C245-287C5CFDCBA7}"/>
              </a:ext>
            </a:extLst>
          </p:cNvPr>
          <p:cNvSpPr txBox="1"/>
          <p:nvPr/>
        </p:nvSpPr>
        <p:spPr>
          <a:xfrm>
            <a:off x="0" y="184666"/>
            <a:ext cx="9906000" cy="15260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3200" b="1">
                <a:solidFill>
                  <a:srgbClr val="0F1115"/>
                </a:solidFill>
                <a:effectLst/>
                <a:latin typeface="quote-cjk-patch"/>
              </a:rPr>
              <a:t>Sistem Pemasaran Digital yang Terintegrasi</a:t>
            </a:r>
          </a:p>
          <a:p>
            <a:pPr>
              <a:buNone/>
            </a:pPr>
            <a:br>
              <a:rPr lang="en-ID" sz="3200" b="0" i="0">
                <a:solidFill>
                  <a:srgbClr val="0F1115"/>
                </a:solidFill>
                <a:effectLst/>
                <a:latin typeface="quote-cjk-patch"/>
              </a:rPr>
            </a:br>
            <a:endParaRPr lang="en-ID" sz="3200" b="1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612E5A-BA72-2E2A-0D47-331DFD4C4DAE}"/>
              </a:ext>
            </a:extLst>
          </p:cNvPr>
          <p:cNvSpPr txBox="1"/>
          <p:nvPr/>
        </p:nvSpPr>
        <p:spPr>
          <a:xfrm>
            <a:off x="0" y="990600"/>
            <a:ext cx="9144000" cy="4657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Website yang Dioptimasi (SEO):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Memastikan website muncul di hasil pencarian teratas.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Email Marketing: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Mengirim penawaran yang dipersonalisasi berdasarkan riwayat.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Content Management System (CMS):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Mengelola dan menjadwalkan konten di berbagai platform.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Customer Relationship Management (CRM):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Menyimpan dan menganalisis data interaksi pelanggan.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Integrasi dengan Media Sosial &amp; OTA: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Semua salaran terhubung dan konsisten.</a:t>
            </a: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75C1F3C-475C-B955-6FC9-3ABA8831571A}"/>
              </a:ext>
            </a:extLst>
          </p:cNvPr>
          <p:cNvSpPr txBox="1"/>
          <p:nvPr/>
        </p:nvSpPr>
        <p:spPr>
          <a:xfrm>
            <a:off x="228600" y="304800"/>
            <a:ext cx="8915400" cy="408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800" b="1">
                <a:solidFill>
                  <a:srgbClr val="0F1115"/>
                </a:solidFill>
                <a:effectLst/>
                <a:latin typeface="quote-cjk-patch"/>
              </a:rPr>
              <a:t>Studi Kasus: Kampanye #WonderfulIndonesia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40C552-3355-1023-449D-ABE9B1A99FA2}"/>
              </a:ext>
            </a:extLst>
          </p:cNvPr>
          <p:cNvSpPr txBox="1"/>
          <p:nvPr/>
        </p:nvSpPr>
        <p:spPr>
          <a:xfrm>
            <a:off x="38100" y="1033740"/>
            <a:ext cx="9067800" cy="52091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Strategi: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Memanfaatkan konten User-Generated Content (UGC) dari traveler.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Implementasi: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Mengajak traveler untuk membagikan foto dengan hashtag #WonderfulIndonesia.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Analitik: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Memantau hashtag untuk mengidentifikasi destinasi yang paling fotogenik dan sentimen positif.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Hasil: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Meningkatkan brand awareness, mendapatkan konten pemasaran gratis, dan memahami destinasi mana yang paling diminati.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5097</TotalTime>
  <Words>1210</Words>
  <Application>Microsoft Office PowerPoint</Application>
  <PresentationFormat>On-screen Show (4:3)</PresentationFormat>
  <Paragraphs>114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538</cp:revision>
  <cp:lastPrinted>2017-08-29T02:54:51Z</cp:lastPrinted>
  <dcterms:created xsi:type="dcterms:W3CDTF">2010-04-18T12:06:30Z</dcterms:created>
  <dcterms:modified xsi:type="dcterms:W3CDTF">2025-10-23T09:51:30Z</dcterms:modified>
</cp:coreProperties>
</file>