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99" r:id="rId3"/>
    <p:sldId id="301" r:id="rId4"/>
    <p:sldId id="308" r:id="rId5"/>
    <p:sldId id="302" r:id="rId6"/>
    <p:sldId id="303" r:id="rId7"/>
    <p:sldId id="304" r:id="rId8"/>
    <p:sldId id="305" r:id="rId9"/>
    <p:sldId id="306" r:id="rId10"/>
    <p:sldId id="307" r:id="rId11"/>
    <p:sldId id="309" r:id="rId12"/>
    <p:sldId id="310" r:id="rId13"/>
    <p:sldId id="311" r:id="rId14"/>
    <p:sldId id="312" r:id="rId15"/>
    <p:sldId id="313" r:id="rId16"/>
    <p:sldId id="300" r:id="rId17"/>
  </p:sldIdLst>
  <p:sldSz cx="9144000" cy="6858000" type="screen4x3"/>
  <p:notesSz cx="7045325" cy="93456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  <p:cmAuthor id="3" name="DARMAJAYA" initials="D" lastIdx="1" clrIdx="2">
    <p:extLst>
      <p:ext uri="{19B8F6BF-5375-455C-9EA6-DF929625EA0E}">
        <p15:presenceInfo xmlns:p15="http://schemas.microsoft.com/office/powerpoint/2012/main" userId="DARMAJAY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  <p:cm authorId="3" dt="2025-04-10T10:34:51.163" idx="1">
    <p:pos x="146" y="146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253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107504" y="1628800"/>
            <a:ext cx="9019376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Kampanye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Wisata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Media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Sosial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(Instagram/TikTok)</a:t>
            </a:r>
            <a:br>
              <a:rPr lang="en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D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FBDB44E-D54C-90DB-002D-0C33262DE2B5}"/>
              </a:ext>
            </a:extLst>
          </p:cNvPr>
          <p:cNvSpPr txBox="1"/>
          <p:nvPr/>
        </p:nvSpPr>
        <p:spPr>
          <a:xfrm>
            <a:off x="287524" y="620688"/>
            <a:ext cx="8568952" cy="384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Kinerja (Data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Perlu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Dicek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Real-Time):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postingan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video Reels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Bay dan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lumba-lumba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mendapat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4.500 likes, 220 comments, dan 800 shares.</a:t>
            </a:r>
          </a:p>
          <a:p>
            <a:pPr lvl="1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Perkiraan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Engagement Rate: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(4.500 + 220 + 800) / 110.000 Followers * 100% =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5.02%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(Angka yang SANGAT BAIK).</a:t>
            </a:r>
          </a:p>
          <a:p>
            <a:pPr lvl="1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Sentimen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Komentar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Mayoritas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positif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("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Pernah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banget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!", "Ayo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liburan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Lampung"), dan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menanyakan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akomodasi</a:t>
            </a:r>
            <a:r>
              <a:rPr lang="en-US" dirty="0"/>
              <a:t>.</a:t>
            </a:r>
          </a:p>
          <a:p>
            <a:endParaRPr lang="en-ID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7597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A80274C-8570-40B5-6721-F8AF28FE8F89}"/>
              </a:ext>
            </a:extLst>
          </p:cNvPr>
          <p:cNvSpPr txBox="1"/>
          <p:nvPr/>
        </p:nvSpPr>
        <p:spPr>
          <a:xfrm>
            <a:off x="467544" y="764704"/>
            <a:ext cx="8208912" cy="52322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Kelebihan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Rekomendasi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Kelebihan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Visual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hashtag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tepat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engagement rate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menunjukkan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resonan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audiens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Rekomendasi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memanfaatkan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Instagram Reels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audio trending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menjangkau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audiens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 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Explore Page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Membuat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IG Guides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spesifik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"Rute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Wisata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Kuliner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Lampung"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"Hotel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Pemandangan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Terbaik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</a:p>
          <a:p>
            <a:pPr lvl="1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Mengadakan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giveaway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sederhana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syarat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mention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repost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virality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br>
              <a:rPr lang="en-US" dirty="0"/>
            </a:b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227732909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4FB556D-2F8F-11B6-2D3E-92F50391C1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692696"/>
            <a:ext cx="9036496" cy="1944216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US" sz="8800" b="1" dirty="0" err="1">
                <a:solidFill>
                  <a:schemeClr val="tx1"/>
                </a:solidFill>
              </a:rPr>
              <a:t>Contoh</a:t>
            </a:r>
            <a:r>
              <a:rPr lang="en-US" sz="8800" b="1" dirty="0">
                <a:solidFill>
                  <a:schemeClr val="tx1"/>
                </a:solidFill>
              </a:rPr>
              <a:t> Studi </a:t>
            </a:r>
            <a:r>
              <a:rPr lang="en-US" sz="8800" b="1" dirty="0" err="1">
                <a:solidFill>
                  <a:schemeClr val="tx1"/>
                </a:solidFill>
              </a:rPr>
              <a:t>Kasus</a:t>
            </a:r>
            <a:r>
              <a:rPr lang="en-US" sz="8800" b="1" dirty="0">
                <a:solidFill>
                  <a:schemeClr val="tx1"/>
                </a:solidFill>
              </a:rPr>
              <a:t>: </a:t>
            </a:r>
            <a:r>
              <a:rPr lang="en-US" sz="8800" b="1" dirty="0" err="1">
                <a:solidFill>
                  <a:schemeClr val="tx1"/>
                </a:solidFill>
              </a:rPr>
              <a:t>Kampaye</a:t>
            </a:r>
            <a:r>
              <a:rPr lang="en-US" sz="8800" b="1" dirty="0">
                <a:solidFill>
                  <a:schemeClr val="tx1"/>
                </a:solidFill>
              </a:rPr>
              <a:t> </a:t>
            </a:r>
            <a:r>
              <a:rPr lang="en-US" sz="8800" b="1" dirty="0" err="1">
                <a:solidFill>
                  <a:schemeClr val="tx1"/>
                </a:solidFill>
              </a:rPr>
              <a:t>Kuliner</a:t>
            </a:r>
            <a:r>
              <a:rPr lang="en-US" sz="8800" b="1" dirty="0">
                <a:solidFill>
                  <a:schemeClr val="tx1"/>
                </a:solidFill>
              </a:rPr>
              <a:t> Lampung di TikTok (@kulineria_lampung)</a:t>
            </a:r>
          </a:p>
          <a:p>
            <a:pPr algn="just"/>
            <a:endParaRPr lang="en-US" sz="8800" b="1" dirty="0">
              <a:solidFill>
                <a:schemeClr val="tx1"/>
              </a:solidFill>
            </a:endParaRPr>
          </a:p>
          <a:p>
            <a:pPr algn="just"/>
            <a:r>
              <a:rPr lang="en-US" sz="8800" b="1" dirty="0">
                <a:solidFill>
                  <a:schemeClr val="tx1"/>
                </a:solidFill>
              </a:rPr>
              <a:t>Akun </a:t>
            </a:r>
            <a:r>
              <a:rPr lang="en-US" sz="8800" b="1" dirty="0" err="1">
                <a:solidFill>
                  <a:schemeClr val="tx1"/>
                </a:solidFill>
              </a:rPr>
              <a:t>Objek</a:t>
            </a:r>
            <a:r>
              <a:rPr lang="en-US" sz="8800" b="1" dirty="0">
                <a:solidFill>
                  <a:schemeClr val="tx1"/>
                </a:solidFill>
              </a:rPr>
              <a:t> </a:t>
            </a:r>
            <a:r>
              <a:rPr lang="en-US" sz="8800" b="1" dirty="0" err="1">
                <a:solidFill>
                  <a:schemeClr val="tx1"/>
                </a:solidFill>
              </a:rPr>
              <a:t>Analisis</a:t>
            </a:r>
            <a:r>
              <a:rPr lang="en-US" sz="8800" b="1" dirty="0">
                <a:solidFill>
                  <a:schemeClr val="tx1"/>
                </a:solidFill>
              </a:rPr>
              <a:t>:</a:t>
            </a:r>
            <a:r>
              <a:rPr lang="en-US" sz="8800" dirty="0">
                <a:solidFill>
                  <a:schemeClr val="tx1"/>
                </a:solidFill>
              </a:rPr>
              <a:t> </a:t>
            </a:r>
            <a:r>
              <a:rPr lang="en-US" sz="8800" b="1" dirty="0">
                <a:solidFill>
                  <a:schemeClr val="tx1"/>
                </a:solidFill>
              </a:rPr>
              <a:t>@kulineria_lampung</a:t>
            </a:r>
            <a:r>
              <a:rPr lang="en-US" sz="8800" dirty="0">
                <a:solidFill>
                  <a:schemeClr val="tx1"/>
                </a:solidFill>
              </a:rPr>
              <a:t> (Akun </a:t>
            </a:r>
            <a:r>
              <a:rPr lang="en-US" sz="8800" dirty="0" err="1">
                <a:solidFill>
                  <a:schemeClr val="tx1"/>
                </a:solidFill>
              </a:rPr>
              <a:t>komunitas</a:t>
            </a:r>
            <a:r>
              <a:rPr lang="en-US" sz="8800" dirty="0">
                <a:solidFill>
                  <a:schemeClr val="tx1"/>
                </a:solidFill>
              </a:rPr>
              <a:t>/</a:t>
            </a:r>
            <a:r>
              <a:rPr lang="en-US" sz="8800" dirty="0" err="1">
                <a:solidFill>
                  <a:schemeClr val="tx1"/>
                </a:solidFill>
              </a:rPr>
              <a:t>kurator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kuliner</a:t>
            </a:r>
            <a:r>
              <a:rPr lang="en-US" sz="8800" dirty="0">
                <a:solidFill>
                  <a:schemeClr val="tx1"/>
                </a:solidFill>
              </a:rPr>
              <a:t> Lampung yang </a:t>
            </a:r>
            <a:r>
              <a:rPr lang="en-US" sz="8800" dirty="0" err="1">
                <a:solidFill>
                  <a:schemeClr val="tx1"/>
                </a:solidFill>
              </a:rPr>
              <a:t>populer</a:t>
            </a:r>
            <a:r>
              <a:rPr lang="en-US" sz="8800" dirty="0">
                <a:solidFill>
                  <a:schemeClr val="tx1"/>
                </a:solidFill>
              </a:rPr>
              <a:t>)</a:t>
            </a:r>
          </a:p>
          <a:p>
            <a:pPr algn="just"/>
            <a:endParaRPr lang="en-US" sz="8800" b="1" dirty="0">
              <a:solidFill>
                <a:schemeClr val="tx1"/>
              </a:solidFill>
            </a:endParaRPr>
          </a:p>
          <a:p>
            <a:pPr algn="just"/>
            <a:r>
              <a:rPr lang="en-US" sz="8800" b="1" dirty="0">
                <a:solidFill>
                  <a:schemeClr val="tx1"/>
                </a:solidFill>
              </a:rPr>
              <a:t>Sampel </a:t>
            </a:r>
            <a:r>
              <a:rPr lang="en-US" sz="8800" b="1" dirty="0" err="1">
                <a:solidFill>
                  <a:schemeClr val="tx1"/>
                </a:solidFill>
              </a:rPr>
              <a:t>Postingan</a:t>
            </a:r>
            <a:r>
              <a:rPr lang="en-US" sz="8800" b="1" dirty="0">
                <a:solidFill>
                  <a:schemeClr val="tx1"/>
                </a:solidFill>
              </a:rPr>
              <a:t>:</a:t>
            </a:r>
            <a:r>
              <a:rPr lang="en-US" sz="8800" dirty="0">
                <a:solidFill>
                  <a:schemeClr val="tx1"/>
                </a:solidFill>
              </a:rPr>
              <a:t> Video review "</a:t>
            </a:r>
            <a:r>
              <a:rPr lang="en-US" sz="8800" dirty="0" err="1">
                <a:solidFill>
                  <a:schemeClr val="tx1"/>
                </a:solidFill>
              </a:rPr>
              <a:t>Seruit</a:t>
            </a:r>
            <a:r>
              <a:rPr lang="en-US" sz="8800" dirty="0">
                <a:solidFill>
                  <a:schemeClr val="tx1"/>
                </a:solidFill>
              </a:rPr>
              <a:t>", "Gulai </a:t>
            </a:r>
            <a:r>
              <a:rPr lang="en-US" sz="8800" dirty="0" err="1">
                <a:solidFill>
                  <a:schemeClr val="tx1"/>
                </a:solidFill>
              </a:rPr>
              <a:t>Taboh</a:t>
            </a:r>
            <a:r>
              <a:rPr lang="en-US" sz="8800" dirty="0">
                <a:solidFill>
                  <a:schemeClr val="tx1"/>
                </a:solidFill>
              </a:rPr>
              <a:t>", dan "</a:t>
            </a:r>
            <a:r>
              <a:rPr lang="en-US" sz="8800" dirty="0" err="1">
                <a:solidFill>
                  <a:schemeClr val="tx1"/>
                </a:solidFill>
              </a:rPr>
              <a:t>Pindang</a:t>
            </a:r>
            <a:r>
              <a:rPr lang="en-US" sz="8800" dirty="0">
                <a:solidFill>
                  <a:schemeClr val="tx1"/>
                </a:solidFill>
              </a:rPr>
              <a:t> Ikan" di </a:t>
            </a:r>
            <a:r>
              <a:rPr lang="en-US" sz="8800" dirty="0" err="1">
                <a:solidFill>
                  <a:schemeClr val="tx1"/>
                </a:solidFill>
              </a:rPr>
              <a:t>warung-warung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khas</a:t>
            </a:r>
            <a:r>
              <a:rPr lang="en-US" sz="88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8800" dirty="0">
              <a:solidFill>
                <a:schemeClr val="tx1"/>
              </a:solidFill>
            </a:endParaRPr>
          </a:p>
          <a:p>
            <a:pPr algn="just"/>
            <a:r>
              <a:rPr lang="en-US" sz="8800" b="1" dirty="0">
                <a:solidFill>
                  <a:schemeClr val="tx1"/>
                </a:solidFill>
              </a:rPr>
              <a:t>Tujuan </a:t>
            </a:r>
            <a:r>
              <a:rPr lang="en-US" sz="8800" b="1" dirty="0" err="1">
                <a:solidFill>
                  <a:schemeClr val="tx1"/>
                </a:solidFill>
              </a:rPr>
              <a:t>Kampanye</a:t>
            </a:r>
            <a:r>
              <a:rPr lang="en-US" sz="8800" b="1" dirty="0">
                <a:solidFill>
                  <a:schemeClr val="tx1"/>
                </a:solidFill>
              </a:rPr>
              <a:t> (</a:t>
            </a:r>
            <a:r>
              <a:rPr lang="en-US" sz="8800" b="1" dirty="0" err="1">
                <a:solidFill>
                  <a:schemeClr val="tx1"/>
                </a:solidFill>
              </a:rPr>
              <a:t>Berdasarkan</a:t>
            </a:r>
            <a:r>
              <a:rPr lang="en-US" sz="8800" b="1" dirty="0">
                <a:solidFill>
                  <a:schemeClr val="tx1"/>
                </a:solidFill>
              </a:rPr>
              <a:t> </a:t>
            </a:r>
            <a:r>
              <a:rPr lang="en-US" sz="8800" b="1" dirty="0" err="1">
                <a:solidFill>
                  <a:schemeClr val="tx1"/>
                </a:solidFill>
              </a:rPr>
              <a:t>Observasi</a:t>
            </a:r>
            <a:r>
              <a:rPr lang="en-US" sz="8800" b="1" dirty="0">
                <a:solidFill>
                  <a:schemeClr val="tx1"/>
                </a:solidFill>
              </a:rPr>
              <a:t>):</a:t>
            </a:r>
            <a:endParaRPr lang="en-US" sz="8800" dirty="0">
              <a:solidFill>
                <a:schemeClr val="tx1"/>
              </a:solidFill>
            </a:endParaRPr>
          </a:p>
          <a:p>
            <a:pPr lvl="1" algn="just"/>
            <a:r>
              <a:rPr lang="en-US" sz="8800" b="1" dirty="0">
                <a:solidFill>
                  <a:schemeClr val="tx1"/>
                </a:solidFill>
              </a:rPr>
              <a:t>Engagement &amp; Virality:</a:t>
            </a:r>
            <a:r>
              <a:rPr lang="en-US" sz="8800" dirty="0">
                <a:solidFill>
                  <a:schemeClr val="tx1"/>
                </a:solidFill>
              </a:rPr>
              <a:t> </a:t>
            </a:r>
            <a:r>
              <a:rPr lang="en-US" sz="8800" dirty="0" err="1">
                <a:solidFill>
                  <a:schemeClr val="tx1"/>
                </a:solidFill>
              </a:rPr>
              <a:t>Menciptakan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konten</a:t>
            </a:r>
            <a:r>
              <a:rPr lang="en-US" sz="8800" dirty="0">
                <a:solidFill>
                  <a:schemeClr val="tx1"/>
                </a:solidFill>
              </a:rPr>
              <a:t> yang relatable dan </a:t>
            </a:r>
            <a:r>
              <a:rPr lang="en-US" sz="8800" dirty="0" err="1">
                <a:solidFill>
                  <a:schemeClr val="tx1"/>
                </a:solidFill>
              </a:rPr>
              <a:t>mudah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dibagikan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bagi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komunitas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lokal</a:t>
            </a:r>
            <a:r>
              <a:rPr lang="en-US" sz="8800" dirty="0">
                <a:solidFill>
                  <a:schemeClr val="tx1"/>
                </a:solidFill>
              </a:rPr>
              <a:t> dan </a:t>
            </a:r>
            <a:r>
              <a:rPr lang="en-US" sz="8800" dirty="0" err="1">
                <a:solidFill>
                  <a:schemeClr val="tx1"/>
                </a:solidFill>
              </a:rPr>
              <a:t>pencinta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kuliner</a:t>
            </a:r>
            <a:r>
              <a:rPr lang="en-US" sz="8800" dirty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en-US" sz="8800" b="1" dirty="0">
                <a:solidFill>
                  <a:schemeClr val="tx1"/>
                </a:solidFill>
              </a:rPr>
              <a:t>Awareness:</a:t>
            </a:r>
            <a:r>
              <a:rPr lang="en-US" sz="8800" dirty="0">
                <a:solidFill>
                  <a:schemeClr val="tx1"/>
                </a:solidFill>
              </a:rPr>
              <a:t> </a:t>
            </a:r>
            <a:r>
              <a:rPr lang="en-US" sz="8800" dirty="0" err="1">
                <a:solidFill>
                  <a:schemeClr val="tx1"/>
                </a:solidFill>
              </a:rPr>
              <a:t>Memperkenalkan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kekayaan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dirty="0" err="1"/>
              <a:t>kuliner</a:t>
            </a:r>
            <a:r>
              <a:rPr lang="en-US" dirty="0"/>
              <a:t> </a:t>
            </a:r>
            <a:r>
              <a:rPr lang="en-US" dirty="0" err="1"/>
              <a:t>tradisional</a:t>
            </a:r>
            <a:r>
              <a:rPr lang="en-US" dirty="0"/>
              <a:t> Lampung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audiens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wisatawan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674599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90D1224-C784-A058-2135-6440D52E95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96752"/>
            <a:ext cx="8964488" cy="4442048"/>
          </a:xfrm>
        </p:spPr>
        <p:txBody>
          <a:bodyPr>
            <a:noAutofit/>
          </a:bodyPr>
          <a:lstStyle/>
          <a:p>
            <a:r>
              <a:rPr lang="en-US" sz="2400" b="1" dirty="0" err="1">
                <a:solidFill>
                  <a:schemeClr val="tx1"/>
                </a:solidFill>
              </a:rPr>
              <a:t>Analisis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Konten</a:t>
            </a:r>
            <a:r>
              <a:rPr lang="en-US" sz="2400" b="1" dirty="0">
                <a:solidFill>
                  <a:schemeClr val="tx1"/>
                </a:solidFill>
              </a:rPr>
              <a:t> &amp; Strategi:</a:t>
            </a:r>
            <a:endParaRPr lang="en-US" sz="2400" dirty="0">
              <a:solidFill>
                <a:schemeClr val="tx1"/>
              </a:solidFill>
            </a:endParaRPr>
          </a:p>
          <a:p>
            <a:pPr lvl="1"/>
            <a:r>
              <a:rPr lang="en-US" b="1" dirty="0">
                <a:solidFill>
                  <a:schemeClr val="tx1"/>
                </a:solidFill>
              </a:rPr>
              <a:t>Format &amp; Authenticity:</a:t>
            </a:r>
            <a:r>
              <a:rPr lang="en-US" dirty="0">
                <a:solidFill>
                  <a:schemeClr val="tx1"/>
                </a:solidFill>
              </a:rPr>
              <a:t> Video </a:t>
            </a:r>
            <a:r>
              <a:rPr lang="en-US" dirty="0" err="1">
                <a:solidFill>
                  <a:schemeClr val="tx1"/>
                </a:solidFill>
              </a:rPr>
              <a:t>pendek</a:t>
            </a:r>
            <a:r>
              <a:rPr lang="en-US" dirty="0">
                <a:solidFill>
                  <a:schemeClr val="tx1"/>
                </a:solidFill>
              </a:rPr>
              <a:t> (di </a:t>
            </a:r>
            <a:r>
              <a:rPr lang="en-US" dirty="0" err="1">
                <a:solidFill>
                  <a:schemeClr val="tx1"/>
                </a:solidFill>
              </a:rPr>
              <a:t>bawah</a:t>
            </a:r>
            <a:r>
              <a:rPr lang="en-US" dirty="0">
                <a:solidFill>
                  <a:schemeClr val="tx1"/>
                </a:solidFill>
              </a:rPr>
              <a:t> 60 </a:t>
            </a:r>
            <a:r>
              <a:rPr lang="en-US" dirty="0" err="1">
                <a:solidFill>
                  <a:schemeClr val="tx1"/>
                </a:solidFill>
              </a:rPr>
              <a:t>detik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gaya</a:t>
            </a:r>
            <a:r>
              <a:rPr lang="en-US" dirty="0">
                <a:solidFill>
                  <a:schemeClr val="tx1"/>
                </a:solidFill>
              </a:rPr>
              <a:t> "mukbang" (video </a:t>
            </a:r>
            <a:r>
              <a:rPr lang="en-US" dirty="0" err="1">
                <a:solidFill>
                  <a:schemeClr val="tx1"/>
                </a:solidFill>
              </a:rPr>
              <a:t>makan</a:t>
            </a:r>
            <a:r>
              <a:rPr lang="en-US" dirty="0">
                <a:solidFill>
                  <a:schemeClr val="tx1"/>
                </a:solidFill>
              </a:rPr>
              <a:t>) dan review </a:t>
            </a:r>
            <a:r>
              <a:rPr lang="en-US" dirty="0" err="1">
                <a:solidFill>
                  <a:schemeClr val="tx1"/>
                </a:solidFill>
              </a:rPr>
              <a:t>langsung</a:t>
            </a:r>
            <a:r>
              <a:rPr lang="en-US" dirty="0">
                <a:solidFill>
                  <a:schemeClr val="tx1"/>
                </a:solidFill>
              </a:rPr>
              <a:t>. Sering </a:t>
            </a:r>
            <a:r>
              <a:rPr lang="en-US" dirty="0" err="1">
                <a:solidFill>
                  <a:schemeClr val="tx1"/>
                </a:solidFill>
              </a:rPr>
              <a:t>menggunakan</a:t>
            </a:r>
            <a:r>
              <a:rPr lang="en-US" dirty="0">
                <a:solidFill>
                  <a:schemeClr val="tx1"/>
                </a:solidFill>
              </a:rPr>
              <a:t> close-up pada </a:t>
            </a:r>
            <a:r>
              <a:rPr lang="en-US" dirty="0" err="1">
                <a:solidFill>
                  <a:schemeClr val="tx1"/>
                </a:solidFill>
              </a:rPr>
              <a:t>makanan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menunjukkan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tekstur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reaksi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autentik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pembuat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konten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en-US" b="1" dirty="0">
                <a:solidFill>
                  <a:schemeClr val="tx1"/>
                </a:solidFill>
              </a:rPr>
              <a:t>Audio:</a:t>
            </a:r>
            <a:r>
              <a:rPr lang="en-US" dirty="0">
                <a:solidFill>
                  <a:schemeClr val="tx1"/>
                </a:solidFill>
              </a:rPr>
              <a:t> </a:t>
            </a:r>
            <a:r>
              <a:rPr lang="en-US" dirty="0" err="1">
                <a:solidFill>
                  <a:schemeClr val="tx1"/>
                </a:solidFill>
              </a:rPr>
              <a:t>Memanfaatkan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musik</a:t>
            </a:r>
            <a:r>
              <a:rPr lang="en-US" dirty="0">
                <a:solidFill>
                  <a:schemeClr val="tx1"/>
                </a:solidFill>
              </a:rPr>
              <a:t> TikTok yang </a:t>
            </a:r>
            <a:r>
              <a:rPr lang="en-US" dirty="0" err="1">
                <a:solidFill>
                  <a:schemeClr val="tx1"/>
                </a:solidFill>
              </a:rPr>
              <a:t>sedang</a:t>
            </a:r>
            <a:r>
              <a:rPr lang="en-US" dirty="0">
                <a:solidFill>
                  <a:schemeClr val="tx1"/>
                </a:solidFill>
              </a:rPr>
              <a:t> trending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audio yang </a:t>
            </a:r>
            <a:r>
              <a:rPr lang="en-US" dirty="0" err="1">
                <a:solidFill>
                  <a:schemeClr val="tx1"/>
                </a:solidFill>
              </a:rPr>
              <a:t>humoris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en-US" b="1" dirty="0">
                <a:solidFill>
                  <a:schemeClr val="tx1"/>
                </a:solidFill>
              </a:rPr>
              <a:t>Narasi:</a:t>
            </a:r>
            <a:r>
              <a:rPr lang="en-US" dirty="0">
                <a:solidFill>
                  <a:schemeClr val="tx1"/>
                </a:solidFill>
              </a:rPr>
              <a:t> </a:t>
            </a:r>
            <a:r>
              <a:rPr lang="en-US" dirty="0" err="1">
                <a:solidFill>
                  <a:schemeClr val="tx1"/>
                </a:solidFill>
              </a:rPr>
              <a:t>Cepat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langsung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inti, </a:t>
            </a:r>
            <a:r>
              <a:rPr lang="en-US" dirty="0" err="1">
                <a:solidFill>
                  <a:schemeClr val="tx1"/>
                </a:solidFill>
              </a:rPr>
              <a:t>menggunakan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bahasa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gaul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lokal</a:t>
            </a:r>
            <a:r>
              <a:rPr lang="en-US" dirty="0">
                <a:solidFill>
                  <a:schemeClr val="tx1"/>
                </a:solidFill>
              </a:rPr>
              <a:t> ("Ini </a:t>
            </a:r>
            <a:r>
              <a:rPr lang="en-US" dirty="0" err="1">
                <a:solidFill>
                  <a:schemeClr val="tx1"/>
                </a:solidFill>
              </a:rPr>
              <a:t>nendang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banget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pedesnya</a:t>
            </a:r>
            <a:r>
              <a:rPr lang="en-US" dirty="0">
                <a:solidFill>
                  <a:schemeClr val="tx1"/>
                </a:solidFill>
              </a:rPr>
              <a:t>!").</a:t>
            </a:r>
          </a:p>
          <a:p>
            <a:pPr lvl="1"/>
            <a:r>
              <a:rPr lang="en-US" b="1" dirty="0">
                <a:solidFill>
                  <a:schemeClr val="tx1"/>
                </a:solidFill>
              </a:rPr>
              <a:t>Fitur &amp; Strategi:</a:t>
            </a:r>
            <a:r>
              <a:rPr lang="en-US" dirty="0">
                <a:solidFill>
                  <a:schemeClr val="tx1"/>
                </a:solidFill>
              </a:rPr>
              <a:t> </a:t>
            </a:r>
            <a:r>
              <a:rPr lang="en-US" dirty="0" err="1">
                <a:solidFill>
                  <a:schemeClr val="tx1"/>
                </a:solidFill>
              </a:rPr>
              <a:t>Penggunaan</a:t>
            </a:r>
            <a:r>
              <a:rPr lang="en-US" dirty="0">
                <a:solidFill>
                  <a:schemeClr val="tx1"/>
                </a:solidFill>
              </a:rPr>
              <a:t> </a:t>
            </a:r>
            <a:r>
              <a:rPr lang="en-US" b="1" dirty="0">
                <a:solidFill>
                  <a:schemeClr val="tx1"/>
                </a:solidFill>
              </a:rPr>
              <a:t>Geotag</a:t>
            </a:r>
            <a:r>
              <a:rPr lang="en-US" dirty="0">
                <a:solidFill>
                  <a:schemeClr val="tx1"/>
                </a:solidFill>
              </a:rPr>
              <a:t> yang sangat </a:t>
            </a:r>
            <a:r>
              <a:rPr lang="en-US" dirty="0" err="1">
                <a:solidFill>
                  <a:schemeClr val="tx1"/>
                </a:solidFill>
              </a:rPr>
              <a:t>spesifik</a:t>
            </a:r>
            <a:r>
              <a:rPr lang="en-US" dirty="0">
                <a:solidFill>
                  <a:schemeClr val="tx1"/>
                </a:solidFill>
              </a:rPr>
              <a:t> ("</a:t>
            </a:r>
            <a:r>
              <a:rPr lang="en-US" dirty="0" err="1">
                <a:solidFill>
                  <a:schemeClr val="tx1"/>
                </a:solidFill>
              </a:rPr>
              <a:t>Warung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Itok</a:t>
            </a:r>
            <a:r>
              <a:rPr lang="en-US" dirty="0">
                <a:solidFill>
                  <a:schemeClr val="tx1"/>
                </a:solidFill>
              </a:rPr>
              <a:t>, Bandar Lampung") dan </a:t>
            </a:r>
            <a:r>
              <a:rPr lang="en-US" b="1" dirty="0">
                <a:solidFill>
                  <a:schemeClr val="tx1"/>
                </a:solidFill>
              </a:rPr>
              <a:t>Duet/Stitch</a:t>
            </a:r>
            <a:r>
              <a:rPr lang="en-US" dirty="0">
                <a:solidFill>
                  <a:schemeClr val="tx1"/>
                </a:solidFill>
              </a:rPr>
              <a:t> 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berinteraksi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followers.</a:t>
            </a:r>
          </a:p>
          <a:p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502622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3E105D9-8768-702E-C6B7-44EF51C5BB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899" y="548680"/>
            <a:ext cx="8892480" cy="4896544"/>
          </a:xfrm>
        </p:spPr>
        <p:txBody>
          <a:bodyPr>
            <a:noAutofit/>
          </a:bodyPr>
          <a:lstStyle/>
          <a:p>
            <a:pPr algn="just"/>
            <a:r>
              <a:rPr lang="en-US" sz="1900" b="1" dirty="0" err="1">
                <a:solidFill>
                  <a:schemeClr val="tx1"/>
                </a:solidFill>
              </a:rPr>
              <a:t>Analisis</a:t>
            </a:r>
            <a:r>
              <a:rPr lang="en-US" sz="1900" b="1" dirty="0">
                <a:solidFill>
                  <a:schemeClr val="tx1"/>
                </a:solidFill>
              </a:rPr>
              <a:t> Kinerja (Data </a:t>
            </a:r>
            <a:r>
              <a:rPr lang="en-US" sz="1900" b="1" dirty="0" err="1">
                <a:solidFill>
                  <a:schemeClr val="tx1"/>
                </a:solidFill>
              </a:rPr>
              <a:t>Contoh</a:t>
            </a:r>
            <a:r>
              <a:rPr lang="en-US" sz="1900" b="1" dirty="0">
                <a:solidFill>
                  <a:schemeClr val="tx1"/>
                </a:solidFill>
              </a:rPr>
              <a:t> - </a:t>
            </a:r>
            <a:r>
              <a:rPr lang="en-US" sz="1900" b="1" dirty="0" err="1">
                <a:solidFill>
                  <a:schemeClr val="tx1"/>
                </a:solidFill>
              </a:rPr>
              <a:t>Perlu</a:t>
            </a:r>
            <a:r>
              <a:rPr lang="en-US" sz="1900" b="1" dirty="0">
                <a:solidFill>
                  <a:schemeClr val="tx1"/>
                </a:solidFill>
              </a:rPr>
              <a:t> </a:t>
            </a:r>
            <a:r>
              <a:rPr lang="en-US" sz="1900" b="1" dirty="0" err="1">
                <a:solidFill>
                  <a:schemeClr val="tx1"/>
                </a:solidFill>
              </a:rPr>
              <a:t>Dicek</a:t>
            </a:r>
            <a:r>
              <a:rPr lang="en-US" sz="1900" b="1" dirty="0">
                <a:solidFill>
                  <a:schemeClr val="tx1"/>
                </a:solidFill>
              </a:rPr>
              <a:t> Real-Time):</a:t>
            </a:r>
            <a:endParaRPr lang="en-US" sz="1900" dirty="0">
              <a:solidFill>
                <a:schemeClr val="tx1"/>
              </a:solidFill>
            </a:endParaRPr>
          </a:p>
          <a:p>
            <a:pPr lvl="1" algn="just"/>
            <a:r>
              <a:rPr lang="en-US" sz="1900" dirty="0" err="1">
                <a:solidFill>
                  <a:schemeClr val="tx1"/>
                </a:solidFill>
              </a:rPr>
              <a:t>Sebuah</a:t>
            </a:r>
            <a:r>
              <a:rPr lang="en-US" sz="1900" dirty="0">
                <a:solidFill>
                  <a:schemeClr val="tx1"/>
                </a:solidFill>
              </a:rPr>
              <a:t> video </a:t>
            </a:r>
            <a:r>
              <a:rPr lang="en-US" sz="1900" dirty="0" err="1">
                <a:solidFill>
                  <a:schemeClr val="tx1"/>
                </a:solidFill>
              </a:rPr>
              <a:t>tentang</a:t>
            </a:r>
            <a:r>
              <a:rPr lang="en-US" sz="1900" dirty="0">
                <a:solidFill>
                  <a:schemeClr val="tx1"/>
                </a:solidFill>
              </a:rPr>
              <a:t> "</a:t>
            </a:r>
            <a:r>
              <a:rPr lang="en-US" sz="1900" dirty="0" err="1">
                <a:solidFill>
                  <a:schemeClr val="tx1"/>
                </a:solidFill>
              </a:rPr>
              <a:t>Seruit</a:t>
            </a:r>
            <a:r>
              <a:rPr lang="en-US" sz="1900" dirty="0">
                <a:solidFill>
                  <a:schemeClr val="tx1"/>
                </a:solidFill>
              </a:rPr>
              <a:t>" </a:t>
            </a:r>
            <a:r>
              <a:rPr lang="en-US" sz="1900" dirty="0" err="1">
                <a:solidFill>
                  <a:schemeClr val="tx1"/>
                </a:solidFill>
              </a:rPr>
              <a:t>mendapat</a:t>
            </a:r>
            <a:r>
              <a:rPr lang="en-US" sz="1900" dirty="0">
                <a:solidFill>
                  <a:schemeClr val="tx1"/>
                </a:solidFill>
              </a:rPr>
              <a:t> 250.000 views, 35.000 likes, dan 1.500 comments.</a:t>
            </a:r>
          </a:p>
          <a:p>
            <a:pPr lvl="1" algn="just"/>
            <a:r>
              <a:rPr lang="en-US" sz="1900" b="1" dirty="0" err="1">
                <a:solidFill>
                  <a:schemeClr val="tx1"/>
                </a:solidFill>
              </a:rPr>
              <a:t>Sentimen</a:t>
            </a:r>
            <a:r>
              <a:rPr lang="en-US" sz="1900" b="1" dirty="0">
                <a:solidFill>
                  <a:schemeClr val="tx1"/>
                </a:solidFill>
              </a:rPr>
              <a:t> </a:t>
            </a:r>
            <a:r>
              <a:rPr lang="en-US" sz="1900" b="1" dirty="0" err="1">
                <a:solidFill>
                  <a:schemeClr val="tx1"/>
                </a:solidFill>
              </a:rPr>
              <a:t>Komentar</a:t>
            </a:r>
            <a:r>
              <a:rPr lang="en-US" sz="1900" b="1" dirty="0">
                <a:solidFill>
                  <a:schemeClr val="tx1"/>
                </a:solidFill>
              </a:rPr>
              <a:t>:</a:t>
            </a:r>
            <a:r>
              <a:rPr lang="en-US" sz="1900" dirty="0">
                <a:solidFill>
                  <a:schemeClr val="tx1"/>
                </a:solidFill>
              </a:rPr>
              <a:t> Sangat </a:t>
            </a:r>
            <a:r>
              <a:rPr lang="en-US" sz="1900" dirty="0" err="1">
                <a:solidFill>
                  <a:schemeClr val="tx1"/>
                </a:solidFill>
              </a:rPr>
              <a:t>positif</a:t>
            </a:r>
            <a:r>
              <a:rPr lang="en-US" sz="1900" dirty="0">
                <a:solidFill>
                  <a:schemeClr val="tx1"/>
                </a:solidFill>
              </a:rPr>
              <a:t> dan </a:t>
            </a:r>
            <a:r>
              <a:rPr lang="en-US" sz="1900" dirty="0" err="1">
                <a:solidFill>
                  <a:schemeClr val="tx1"/>
                </a:solidFill>
              </a:rPr>
              <a:t>informatif</a:t>
            </a:r>
            <a:r>
              <a:rPr lang="en-US" sz="1900" dirty="0">
                <a:solidFill>
                  <a:schemeClr val="tx1"/>
                </a:solidFill>
              </a:rPr>
              <a:t>. Banyak </a:t>
            </a:r>
            <a:r>
              <a:rPr lang="en-US" sz="1900" dirty="0" err="1">
                <a:solidFill>
                  <a:schemeClr val="tx1"/>
                </a:solidFill>
              </a:rPr>
              <a:t>komentar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seperti</a:t>
            </a:r>
            <a:r>
              <a:rPr lang="en-US" sz="1900" dirty="0">
                <a:solidFill>
                  <a:schemeClr val="tx1"/>
                </a:solidFill>
              </a:rPr>
              <a:t> "Ini </a:t>
            </a:r>
            <a:r>
              <a:rPr lang="en-US" sz="1900" dirty="0" err="1">
                <a:solidFill>
                  <a:schemeClr val="tx1"/>
                </a:solidFill>
              </a:rPr>
              <a:t>nih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makanan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asli</a:t>
            </a:r>
            <a:r>
              <a:rPr lang="en-US" sz="1900" dirty="0">
                <a:solidFill>
                  <a:schemeClr val="tx1"/>
                </a:solidFill>
              </a:rPr>
              <a:t> Lampung!", "</a:t>
            </a:r>
            <a:r>
              <a:rPr lang="en-US" sz="1900" dirty="0" err="1">
                <a:solidFill>
                  <a:schemeClr val="tx1"/>
                </a:solidFill>
              </a:rPr>
              <a:t>Rekomendasi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tempat</a:t>
            </a:r>
            <a:r>
              <a:rPr lang="en-US" sz="1900" dirty="0">
                <a:solidFill>
                  <a:schemeClr val="tx1"/>
                </a:solidFill>
              </a:rPr>
              <a:t> yang </a:t>
            </a:r>
            <a:r>
              <a:rPr lang="en-US" sz="1900" dirty="0" err="1">
                <a:solidFill>
                  <a:schemeClr val="tx1"/>
                </a:solidFill>
              </a:rPr>
              <a:t>enak</a:t>
            </a:r>
            <a:r>
              <a:rPr lang="en-US" sz="1900" dirty="0">
                <a:solidFill>
                  <a:schemeClr val="tx1"/>
                </a:solidFill>
              </a:rPr>
              <a:t> dong!", dan </a:t>
            </a:r>
            <a:r>
              <a:rPr lang="en-US" sz="1900" dirty="0" err="1">
                <a:solidFill>
                  <a:schemeClr val="tx1"/>
                </a:solidFill>
              </a:rPr>
              <a:t>debat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ringan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tentang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warung</a:t>
            </a:r>
            <a:r>
              <a:rPr lang="en-US" sz="1900" dirty="0">
                <a:solidFill>
                  <a:schemeClr val="tx1"/>
                </a:solidFill>
              </a:rPr>
              <a:t> mana yang </a:t>
            </a:r>
            <a:r>
              <a:rPr lang="en-US" sz="1900" dirty="0" err="1">
                <a:solidFill>
                  <a:schemeClr val="tx1"/>
                </a:solidFill>
              </a:rPr>
              <a:t>terenak</a:t>
            </a:r>
            <a:r>
              <a:rPr lang="en-US" sz="1900" dirty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en-US" sz="1900" b="1" dirty="0">
                <a:solidFill>
                  <a:schemeClr val="tx1"/>
                </a:solidFill>
              </a:rPr>
              <a:t>Virality:</a:t>
            </a:r>
            <a:r>
              <a:rPr lang="en-US" sz="1900" dirty="0">
                <a:solidFill>
                  <a:schemeClr val="tx1"/>
                </a:solidFill>
              </a:rPr>
              <a:t> Banyak </a:t>
            </a:r>
            <a:r>
              <a:rPr lang="en-US" sz="1900" dirty="0" err="1">
                <a:solidFill>
                  <a:schemeClr val="tx1"/>
                </a:solidFill>
              </a:rPr>
              <a:t>pengguna</a:t>
            </a:r>
            <a:r>
              <a:rPr lang="en-US" sz="1900" dirty="0">
                <a:solidFill>
                  <a:schemeClr val="tx1"/>
                </a:solidFill>
              </a:rPr>
              <a:t> lain yang </a:t>
            </a:r>
            <a:r>
              <a:rPr lang="en-US" sz="1900" dirty="0" err="1">
                <a:solidFill>
                  <a:schemeClr val="tx1"/>
                </a:solidFill>
              </a:rPr>
              <a:t>membuat</a:t>
            </a:r>
            <a:r>
              <a:rPr lang="en-US" sz="1900" dirty="0">
                <a:solidFill>
                  <a:schemeClr val="tx1"/>
                </a:solidFill>
              </a:rPr>
              <a:t> video "Duet" </a:t>
            </a:r>
            <a:r>
              <a:rPr lang="en-US" sz="1900" dirty="0" err="1">
                <a:solidFill>
                  <a:schemeClr val="tx1"/>
                </a:solidFill>
              </a:rPr>
              <a:t>untuk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setuju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dengan</a:t>
            </a:r>
            <a:r>
              <a:rPr lang="en-US" sz="1900" dirty="0">
                <a:solidFill>
                  <a:schemeClr val="tx1"/>
                </a:solidFill>
              </a:rPr>
              <a:t> review </a:t>
            </a:r>
            <a:r>
              <a:rPr lang="en-US" sz="1900" dirty="0" err="1">
                <a:solidFill>
                  <a:schemeClr val="tx1"/>
                </a:solidFill>
              </a:rPr>
              <a:t>atau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merekomendasikan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tempat</a:t>
            </a:r>
            <a:r>
              <a:rPr lang="en-US" sz="1900" dirty="0">
                <a:solidFill>
                  <a:schemeClr val="tx1"/>
                </a:solidFill>
              </a:rPr>
              <a:t> lain.</a:t>
            </a:r>
          </a:p>
          <a:p>
            <a:pPr algn="just"/>
            <a:r>
              <a:rPr lang="en-US" sz="1900" b="1" dirty="0" err="1">
                <a:solidFill>
                  <a:schemeClr val="tx1"/>
                </a:solidFill>
              </a:rPr>
              <a:t>Kelebihan</a:t>
            </a:r>
            <a:r>
              <a:rPr lang="en-US" sz="1900" b="1" dirty="0">
                <a:solidFill>
                  <a:schemeClr val="tx1"/>
                </a:solidFill>
              </a:rPr>
              <a:t> &amp; </a:t>
            </a:r>
            <a:r>
              <a:rPr lang="en-US" sz="1900" b="1" dirty="0" err="1">
                <a:solidFill>
                  <a:schemeClr val="tx1"/>
                </a:solidFill>
              </a:rPr>
              <a:t>Rekomendasi</a:t>
            </a:r>
            <a:r>
              <a:rPr lang="en-US" sz="1900" b="1" dirty="0">
                <a:solidFill>
                  <a:schemeClr val="tx1"/>
                </a:solidFill>
              </a:rPr>
              <a:t> </a:t>
            </a:r>
            <a:r>
              <a:rPr lang="en-US" sz="1900" b="1" dirty="0" err="1">
                <a:solidFill>
                  <a:schemeClr val="tx1"/>
                </a:solidFill>
              </a:rPr>
              <a:t>untuk</a:t>
            </a:r>
            <a:r>
              <a:rPr lang="en-US" sz="1900" b="1" dirty="0">
                <a:solidFill>
                  <a:schemeClr val="tx1"/>
                </a:solidFill>
              </a:rPr>
              <a:t> Dinas </a:t>
            </a:r>
            <a:r>
              <a:rPr lang="en-US" sz="1900" b="1" dirty="0" err="1">
                <a:solidFill>
                  <a:schemeClr val="tx1"/>
                </a:solidFill>
              </a:rPr>
              <a:t>Pariwisata</a:t>
            </a:r>
            <a:r>
              <a:rPr lang="en-US" sz="1900" b="1" dirty="0">
                <a:solidFill>
                  <a:schemeClr val="tx1"/>
                </a:solidFill>
              </a:rPr>
              <a:t>:</a:t>
            </a:r>
            <a:endParaRPr lang="en-US" sz="1900" dirty="0">
              <a:solidFill>
                <a:schemeClr val="tx1"/>
              </a:solidFill>
            </a:endParaRPr>
          </a:p>
          <a:p>
            <a:pPr lvl="1" algn="just"/>
            <a:r>
              <a:rPr lang="en-US" sz="1900" b="1" dirty="0" err="1">
                <a:solidFill>
                  <a:schemeClr val="tx1"/>
                </a:solidFill>
              </a:rPr>
              <a:t>Kelebihan</a:t>
            </a:r>
            <a:r>
              <a:rPr lang="en-US" sz="1900" b="1" dirty="0">
                <a:solidFill>
                  <a:schemeClr val="tx1"/>
                </a:solidFill>
              </a:rPr>
              <a:t> (Akun </a:t>
            </a:r>
            <a:r>
              <a:rPr lang="en-US" sz="1900" b="1" dirty="0" err="1">
                <a:solidFill>
                  <a:schemeClr val="tx1"/>
                </a:solidFill>
              </a:rPr>
              <a:t>Kulineria</a:t>
            </a:r>
            <a:r>
              <a:rPr lang="en-US" sz="1900" b="1" dirty="0">
                <a:solidFill>
                  <a:schemeClr val="tx1"/>
                </a:solidFill>
              </a:rPr>
              <a:t>):</a:t>
            </a:r>
            <a:r>
              <a:rPr lang="en-US" sz="1900" dirty="0">
                <a:solidFill>
                  <a:schemeClr val="tx1"/>
                </a:solidFill>
              </a:rPr>
              <a:t> Sangat </a:t>
            </a:r>
            <a:r>
              <a:rPr lang="en-US" sz="1900" dirty="0" err="1">
                <a:solidFill>
                  <a:schemeClr val="tx1"/>
                </a:solidFill>
              </a:rPr>
              <a:t>autentik</a:t>
            </a:r>
            <a:r>
              <a:rPr lang="en-US" sz="1900" dirty="0">
                <a:solidFill>
                  <a:schemeClr val="tx1"/>
                </a:solidFill>
              </a:rPr>
              <a:t>, relatable, dan </a:t>
            </a:r>
            <a:r>
              <a:rPr lang="en-US" sz="1900" dirty="0" err="1">
                <a:solidFill>
                  <a:schemeClr val="tx1"/>
                </a:solidFill>
              </a:rPr>
              <a:t>efektif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membangun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komunitas</a:t>
            </a:r>
            <a:r>
              <a:rPr lang="en-US" sz="1900" dirty="0">
                <a:solidFill>
                  <a:schemeClr val="tx1"/>
                </a:solidFill>
              </a:rPr>
              <a:t>. </a:t>
            </a:r>
            <a:r>
              <a:rPr lang="en-US" sz="1900" dirty="0" err="1">
                <a:solidFill>
                  <a:schemeClr val="tx1"/>
                </a:solidFill>
              </a:rPr>
              <a:t>Menjadi</a:t>
            </a:r>
            <a:r>
              <a:rPr lang="en-US" sz="1900" dirty="0">
                <a:solidFill>
                  <a:schemeClr val="tx1"/>
                </a:solidFill>
              </a:rPr>
              <a:t> </a:t>
            </a:r>
            <a:r>
              <a:rPr lang="en-US" sz="1900" i="1" dirty="0">
                <a:solidFill>
                  <a:schemeClr val="tx1"/>
                </a:solidFill>
              </a:rPr>
              <a:t>touchpoint</a:t>
            </a:r>
            <a:r>
              <a:rPr lang="en-US" sz="1900" dirty="0">
                <a:solidFill>
                  <a:schemeClr val="tx1"/>
                </a:solidFill>
              </a:rPr>
              <a:t> yang powerful </a:t>
            </a:r>
            <a:r>
              <a:rPr lang="en-US" sz="1900" dirty="0" err="1">
                <a:solidFill>
                  <a:schemeClr val="tx1"/>
                </a:solidFill>
              </a:rPr>
              <a:t>untuk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wisatawan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pencinta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kuliner</a:t>
            </a:r>
            <a:r>
              <a:rPr lang="en-US" sz="1900" dirty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en-US" sz="1900" b="1" dirty="0" err="1">
                <a:solidFill>
                  <a:schemeClr val="tx1"/>
                </a:solidFill>
              </a:rPr>
              <a:t>Rekomendasi</a:t>
            </a:r>
            <a:r>
              <a:rPr lang="en-US" sz="1900" b="1" dirty="0">
                <a:solidFill>
                  <a:schemeClr val="tx1"/>
                </a:solidFill>
              </a:rPr>
              <a:t> </a:t>
            </a:r>
            <a:r>
              <a:rPr lang="en-US" sz="1900" b="1" dirty="0" err="1">
                <a:solidFill>
                  <a:schemeClr val="tx1"/>
                </a:solidFill>
              </a:rPr>
              <a:t>untuk</a:t>
            </a:r>
            <a:r>
              <a:rPr lang="en-US" sz="1900" b="1" dirty="0">
                <a:solidFill>
                  <a:schemeClr val="tx1"/>
                </a:solidFill>
              </a:rPr>
              <a:t> @pesonalampung_:</a:t>
            </a:r>
            <a:endParaRPr lang="en-US" sz="1900" dirty="0">
              <a:solidFill>
                <a:schemeClr val="tx1"/>
              </a:solidFill>
            </a:endParaRPr>
          </a:p>
          <a:p>
            <a:pPr lvl="2" algn="just"/>
            <a:r>
              <a:rPr lang="en-US" sz="1900" b="1" dirty="0" err="1">
                <a:solidFill>
                  <a:schemeClr val="tx1"/>
                </a:solidFill>
              </a:rPr>
              <a:t>Kolaborasi</a:t>
            </a:r>
            <a:r>
              <a:rPr lang="en-US" sz="1900" b="1" dirty="0">
                <a:solidFill>
                  <a:schemeClr val="tx1"/>
                </a:solidFill>
              </a:rPr>
              <a:t>!</a:t>
            </a:r>
            <a:r>
              <a:rPr lang="en-US" sz="1900" dirty="0">
                <a:solidFill>
                  <a:schemeClr val="tx1"/>
                </a:solidFill>
              </a:rPr>
              <a:t> Dinas </a:t>
            </a:r>
            <a:r>
              <a:rPr lang="en-US" sz="1900" dirty="0" err="1">
                <a:solidFill>
                  <a:schemeClr val="tx1"/>
                </a:solidFill>
              </a:rPr>
              <a:t>Pariwisata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dapat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berkolaborasi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dengan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akun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seperti</a:t>
            </a:r>
            <a:r>
              <a:rPr lang="en-US" sz="1900" dirty="0">
                <a:solidFill>
                  <a:schemeClr val="tx1"/>
                </a:solidFill>
              </a:rPr>
              <a:t> @kulineria_lampung </a:t>
            </a:r>
            <a:r>
              <a:rPr lang="en-US" sz="1900" dirty="0" err="1">
                <a:solidFill>
                  <a:schemeClr val="tx1"/>
                </a:solidFill>
              </a:rPr>
              <a:t>untuk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membuat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konten</a:t>
            </a:r>
            <a:r>
              <a:rPr lang="en-US" sz="1900" dirty="0">
                <a:solidFill>
                  <a:schemeClr val="tx1"/>
                </a:solidFill>
              </a:rPr>
              <a:t> "</a:t>
            </a:r>
            <a:r>
              <a:rPr lang="en-US" sz="1900" dirty="0" err="1">
                <a:solidFill>
                  <a:schemeClr val="tx1"/>
                </a:solidFill>
              </a:rPr>
              <a:t>Pesona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Kuliner</a:t>
            </a:r>
            <a:r>
              <a:rPr lang="en-US" sz="1900" dirty="0">
                <a:solidFill>
                  <a:schemeClr val="tx1"/>
                </a:solidFill>
              </a:rPr>
              <a:t> Lampung".</a:t>
            </a:r>
          </a:p>
          <a:p>
            <a:pPr lvl="2" algn="just"/>
            <a:r>
              <a:rPr lang="en-US" sz="1900" dirty="0">
                <a:solidFill>
                  <a:schemeClr val="tx1"/>
                </a:solidFill>
              </a:rPr>
              <a:t>Membuat </a:t>
            </a:r>
            <a:r>
              <a:rPr lang="en-US" sz="1900" b="1" dirty="0">
                <a:solidFill>
                  <a:schemeClr val="tx1"/>
                </a:solidFill>
              </a:rPr>
              <a:t>TikTok Challenge</a:t>
            </a:r>
            <a:r>
              <a:rPr lang="en-US" sz="1900" dirty="0">
                <a:solidFill>
                  <a:schemeClr val="tx1"/>
                </a:solidFill>
              </a:rPr>
              <a:t> </a:t>
            </a:r>
            <a:r>
              <a:rPr lang="en-US" sz="1900" dirty="0" err="1">
                <a:solidFill>
                  <a:schemeClr val="tx1"/>
                </a:solidFill>
              </a:rPr>
              <a:t>sederhana</a:t>
            </a:r>
            <a:r>
              <a:rPr lang="en-US" sz="1900" dirty="0">
                <a:solidFill>
                  <a:schemeClr val="tx1"/>
                </a:solidFill>
              </a:rPr>
              <a:t>, </a:t>
            </a:r>
            <a:r>
              <a:rPr lang="en-US" sz="1900" dirty="0" err="1">
                <a:solidFill>
                  <a:schemeClr val="tx1"/>
                </a:solidFill>
              </a:rPr>
              <a:t>seperti</a:t>
            </a:r>
            <a:r>
              <a:rPr lang="en-US" sz="1900" dirty="0">
                <a:solidFill>
                  <a:schemeClr val="tx1"/>
                </a:solidFill>
              </a:rPr>
              <a:t> "</a:t>
            </a:r>
            <a:r>
              <a:rPr lang="en-US" sz="1900" dirty="0" err="1">
                <a:solidFill>
                  <a:schemeClr val="tx1"/>
                </a:solidFill>
              </a:rPr>
              <a:t>Tunjukkan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muka</a:t>
            </a:r>
            <a:r>
              <a:rPr lang="en-US" sz="1900" dirty="0">
                <a:solidFill>
                  <a:schemeClr val="tx1"/>
                </a:solidFill>
              </a:rPr>
              <a:t> pas </a:t>
            </a:r>
            <a:r>
              <a:rPr lang="en-US" sz="1900" dirty="0" err="1">
                <a:solidFill>
                  <a:schemeClr val="tx1"/>
                </a:solidFill>
              </a:rPr>
              <a:t>makan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pindang</a:t>
            </a:r>
            <a:r>
              <a:rPr lang="en-US" sz="1900" dirty="0">
                <a:solidFill>
                  <a:schemeClr val="tx1"/>
                </a:solidFill>
              </a:rPr>
              <a:t> yang </a:t>
            </a:r>
            <a:r>
              <a:rPr lang="en-US" sz="1900" dirty="0" err="1">
                <a:solidFill>
                  <a:schemeClr val="tx1"/>
                </a:solidFill>
              </a:rPr>
              <a:t>pedas</a:t>
            </a:r>
            <a:r>
              <a:rPr lang="en-US" sz="1900" dirty="0">
                <a:solidFill>
                  <a:schemeClr val="tx1"/>
                </a:solidFill>
              </a:rPr>
              <a:t>!" </a:t>
            </a:r>
            <a:r>
              <a:rPr lang="en-US" sz="1900" dirty="0" err="1">
                <a:solidFill>
                  <a:schemeClr val="tx1"/>
                </a:solidFill>
              </a:rPr>
              <a:t>dengan</a:t>
            </a:r>
            <a:r>
              <a:rPr lang="en-US" sz="1900" dirty="0">
                <a:solidFill>
                  <a:schemeClr val="tx1"/>
                </a:solidFill>
              </a:rPr>
              <a:t> hashtag #PedesnyaPindangLampung.</a:t>
            </a:r>
          </a:p>
          <a:p>
            <a:pPr lvl="2" algn="just"/>
            <a:r>
              <a:rPr lang="en-US" sz="1900" dirty="0" err="1">
                <a:solidFill>
                  <a:schemeClr val="tx1"/>
                </a:solidFill>
              </a:rPr>
              <a:t>Konten</a:t>
            </a:r>
            <a:r>
              <a:rPr lang="en-US" sz="1900" dirty="0">
                <a:solidFill>
                  <a:schemeClr val="tx1"/>
                </a:solidFill>
              </a:rPr>
              <a:t> "Street Food Tour" di pasar </a:t>
            </a:r>
            <a:r>
              <a:rPr lang="en-US" sz="1900" dirty="0" err="1">
                <a:solidFill>
                  <a:schemeClr val="tx1"/>
                </a:solidFill>
              </a:rPr>
              <a:t>tradisional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seperti</a:t>
            </a:r>
            <a:r>
              <a:rPr lang="en-US" sz="1900" dirty="0">
                <a:solidFill>
                  <a:schemeClr val="tx1"/>
                </a:solidFill>
              </a:rPr>
              <a:t> Pasar </a:t>
            </a:r>
            <a:r>
              <a:rPr lang="en-US" sz="1900" dirty="0" err="1">
                <a:solidFill>
                  <a:schemeClr val="tx1"/>
                </a:solidFill>
              </a:rPr>
              <a:t>Pringsewu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bisa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menjadi</a:t>
            </a:r>
            <a:r>
              <a:rPr lang="en-US" sz="1900" dirty="0">
                <a:solidFill>
                  <a:schemeClr val="tx1"/>
                </a:solidFill>
              </a:rPr>
              <a:t> ide </a:t>
            </a:r>
            <a:r>
              <a:rPr lang="en-US" sz="1900" dirty="0" err="1">
                <a:solidFill>
                  <a:schemeClr val="tx1"/>
                </a:solidFill>
              </a:rPr>
              <a:t>konten</a:t>
            </a:r>
            <a:r>
              <a:rPr lang="en-US" sz="1900" dirty="0">
                <a:solidFill>
                  <a:schemeClr val="tx1"/>
                </a:solidFill>
              </a:rPr>
              <a:t> yang viral.</a:t>
            </a:r>
          </a:p>
          <a:p>
            <a:pPr algn="just"/>
            <a:endParaRPr lang="en-US" sz="19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501507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F2B395C-6444-0B82-E6E7-7EF9B9CAA6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620688"/>
            <a:ext cx="8748464" cy="4658072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en-US" sz="3500" b="1" dirty="0" err="1">
                <a:solidFill>
                  <a:schemeClr val="tx1"/>
                </a:solidFill>
              </a:rPr>
              <a:t>Tugas</a:t>
            </a:r>
            <a:r>
              <a:rPr lang="en-US" sz="3500" b="1" dirty="0">
                <a:solidFill>
                  <a:schemeClr val="tx1"/>
                </a:solidFill>
              </a:rPr>
              <a:t> </a:t>
            </a:r>
            <a:r>
              <a:rPr lang="en-US" sz="3500" b="1" dirty="0" err="1">
                <a:solidFill>
                  <a:schemeClr val="tx1"/>
                </a:solidFill>
              </a:rPr>
              <a:t>Praktikum</a:t>
            </a:r>
            <a:r>
              <a:rPr lang="en-US" sz="3500" b="1" dirty="0">
                <a:solidFill>
                  <a:schemeClr val="tx1"/>
                </a:solidFill>
              </a:rPr>
              <a:t> - </a:t>
            </a:r>
            <a:r>
              <a:rPr lang="en-US" sz="3500" b="1" dirty="0" err="1">
                <a:solidFill>
                  <a:schemeClr val="tx1"/>
                </a:solidFill>
              </a:rPr>
              <a:t>Analisis</a:t>
            </a:r>
            <a:r>
              <a:rPr lang="en-US" sz="3500" b="1" dirty="0">
                <a:solidFill>
                  <a:schemeClr val="tx1"/>
                </a:solidFill>
              </a:rPr>
              <a:t> </a:t>
            </a:r>
            <a:r>
              <a:rPr lang="en-US" sz="3500" b="1" dirty="0" err="1">
                <a:solidFill>
                  <a:schemeClr val="tx1"/>
                </a:solidFill>
              </a:rPr>
              <a:t>Kampanye</a:t>
            </a:r>
            <a:r>
              <a:rPr lang="en-US" sz="3500" b="1" dirty="0">
                <a:solidFill>
                  <a:schemeClr val="tx1"/>
                </a:solidFill>
              </a:rPr>
              <a:t> Lampung</a:t>
            </a:r>
          </a:p>
          <a:p>
            <a:pPr algn="just"/>
            <a:r>
              <a:rPr lang="en-US" sz="3500" b="1" dirty="0" err="1">
                <a:solidFill>
                  <a:schemeClr val="tx1"/>
                </a:solidFill>
              </a:rPr>
              <a:t>Pilih</a:t>
            </a:r>
            <a:r>
              <a:rPr lang="en-US" sz="3500" b="1" dirty="0">
                <a:solidFill>
                  <a:schemeClr val="tx1"/>
                </a:solidFill>
              </a:rPr>
              <a:t> SALAH SATU </a:t>
            </a:r>
            <a:r>
              <a:rPr lang="en-US" sz="3500" b="1" dirty="0" err="1">
                <a:solidFill>
                  <a:schemeClr val="tx1"/>
                </a:solidFill>
              </a:rPr>
              <a:t>opsi</a:t>
            </a:r>
            <a:r>
              <a:rPr lang="en-US" sz="3500" b="1" dirty="0">
                <a:solidFill>
                  <a:schemeClr val="tx1"/>
                </a:solidFill>
              </a:rPr>
              <a:t> </a:t>
            </a:r>
            <a:r>
              <a:rPr lang="en-US" sz="3500" b="1" dirty="0" err="1">
                <a:solidFill>
                  <a:schemeClr val="tx1"/>
                </a:solidFill>
              </a:rPr>
              <a:t>tugas</a:t>
            </a:r>
            <a:r>
              <a:rPr lang="en-US" sz="3500" b="1" dirty="0">
                <a:solidFill>
                  <a:schemeClr val="tx1"/>
                </a:solidFill>
              </a:rPr>
              <a:t> </a:t>
            </a:r>
            <a:r>
              <a:rPr lang="en-US" sz="3500" b="1" dirty="0" err="1">
                <a:solidFill>
                  <a:schemeClr val="tx1"/>
                </a:solidFill>
              </a:rPr>
              <a:t>berikut</a:t>
            </a:r>
            <a:r>
              <a:rPr lang="en-US" sz="3500" b="1" dirty="0">
                <a:solidFill>
                  <a:schemeClr val="tx1"/>
                </a:solidFill>
              </a:rPr>
              <a:t>:</a:t>
            </a:r>
            <a:endParaRPr lang="en-US" sz="3500" dirty="0">
              <a:solidFill>
                <a:schemeClr val="tx1"/>
              </a:solidFill>
            </a:endParaRPr>
          </a:p>
          <a:p>
            <a:pPr lvl="1" algn="just"/>
            <a:r>
              <a:rPr lang="en-US" sz="3500" b="1" dirty="0" err="1">
                <a:solidFill>
                  <a:schemeClr val="tx1"/>
                </a:solidFill>
              </a:rPr>
              <a:t>Analisis</a:t>
            </a:r>
            <a:r>
              <a:rPr lang="en-US" sz="3500" b="1" dirty="0">
                <a:solidFill>
                  <a:schemeClr val="tx1"/>
                </a:solidFill>
              </a:rPr>
              <a:t> Akun Official:</a:t>
            </a:r>
            <a:r>
              <a:rPr lang="en-US" sz="3500" dirty="0">
                <a:solidFill>
                  <a:schemeClr val="tx1"/>
                </a:solidFill>
              </a:rPr>
              <a:t> </a:t>
            </a:r>
            <a:r>
              <a:rPr lang="en-US" sz="3500" dirty="0" err="1">
                <a:solidFill>
                  <a:schemeClr val="tx1"/>
                </a:solidFill>
              </a:rPr>
              <a:t>Lakukan</a:t>
            </a:r>
            <a:r>
              <a:rPr lang="en-US" sz="3500" dirty="0">
                <a:solidFill>
                  <a:schemeClr val="tx1"/>
                </a:solidFill>
              </a:rPr>
              <a:t> </a:t>
            </a:r>
            <a:r>
              <a:rPr lang="en-US" sz="3500" dirty="0" err="1">
                <a:solidFill>
                  <a:schemeClr val="tx1"/>
                </a:solidFill>
              </a:rPr>
              <a:t>analisis</a:t>
            </a:r>
            <a:r>
              <a:rPr lang="en-US" sz="3500" dirty="0">
                <a:solidFill>
                  <a:schemeClr val="tx1"/>
                </a:solidFill>
              </a:rPr>
              <a:t> </a:t>
            </a:r>
            <a:r>
              <a:rPr lang="en-US" sz="3500" dirty="0" err="1">
                <a:solidFill>
                  <a:schemeClr val="tx1"/>
                </a:solidFill>
              </a:rPr>
              <a:t>mendalam</a:t>
            </a:r>
            <a:r>
              <a:rPr lang="en-US" sz="3500" dirty="0">
                <a:solidFill>
                  <a:schemeClr val="tx1"/>
                </a:solidFill>
              </a:rPr>
              <a:t> </a:t>
            </a:r>
            <a:r>
              <a:rPr lang="en-US" sz="3500" dirty="0" err="1">
                <a:solidFill>
                  <a:schemeClr val="tx1"/>
                </a:solidFill>
              </a:rPr>
              <a:t>terhadap</a:t>
            </a:r>
            <a:r>
              <a:rPr lang="en-US" sz="3500" dirty="0">
                <a:solidFill>
                  <a:schemeClr val="tx1"/>
                </a:solidFill>
              </a:rPr>
              <a:t> 5 </a:t>
            </a:r>
            <a:r>
              <a:rPr lang="en-US" sz="3500" dirty="0" err="1">
                <a:solidFill>
                  <a:schemeClr val="tx1"/>
                </a:solidFill>
              </a:rPr>
              <a:t>postingan</a:t>
            </a:r>
            <a:r>
              <a:rPr lang="en-US" sz="3500" dirty="0">
                <a:solidFill>
                  <a:schemeClr val="tx1"/>
                </a:solidFill>
              </a:rPr>
              <a:t> </a:t>
            </a:r>
            <a:r>
              <a:rPr lang="en-US" sz="3500" dirty="0" err="1">
                <a:solidFill>
                  <a:schemeClr val="tx1"/>
                </a:solidFill>
              </a:rPr>
              <a:t>terbaru</a:t>
            </a:r>
            <a:r>
              <a:rPr lang="en-US" sz="3500" dirty="0">
                <a:solidFill>
                  <a:schemeClr val="tx1"/>
                </a:solidFill>
              </a:rPr>
              <a:t> </a:t>
            </a:r>
            <a:r>
              <a:rPr lang="en-US" sz="3500" dirty="0" err="1">
                <a:solidFill>
                  <a:schemeClr val="tx1"/>
                </a:solidFill>
              </a:rPr>
              <a:t>akun</a:t>
            </a:r>
            <a:r>
              <a:rPr lang="en-US" sz="3500" dirty="0">
                <a:solidFill>
                  <a:schemeClr val="tx1"/>
                </a:solidFill>
              </a:rPr>
              <a:t> </a:t>
            </a:r>
            <a:r>
              <a:rPr lang="en-US" sz="3500" b="1" dirty="0">
                <a:solidFill>
                  <a:schemeClr val="tx1"/>
                </a:solidFill>
              </a:rPr>
              <a:t>@pesonalampung_</a:t>
            </a:r>
            <a:r>
              <a:rPr lang="en-US" sz="3500" dirty="0">
                <a:solidFill>
                  <a:schemeClr val="tx1"/>
                </a:solidFill>
              </a:rPr>
              <a:t> di Instagram </a:t>
            </a:r>
            <a:r>
              <a:rPr lang="en-US" sz="3500" dirty="0" err="1">
                <a:solidFill>
                  <a:schemeClr val="tx1"/>
                </a:solidFill>
              </a:rPr>
              <a:t>dengan</a:t>
            </a:r>
            <a:r>
              <a:rPr lang="en-US" sz="3500" dirty="0">
                <a:solidFill>
                  <a:schemeClr val="tx1"/>
                </a:solidFill>
              </a:rPr>
              <a:t> </a:t>
            </a:r>
            <a:r>
              <a:rPr lang="en-US" sz="3500" dirty="0" err="1">
                <a:solidFill>
                  <a:schemeClr val="tx1"/>
                </a:solidFill>
              </a:rPr>
              <a:t>menggunakan</a:t>
            </a:r>
            <a:r>
              <a:rPr lang="en-US" sz="3500" dirty="0">
                <a:solidFill>
                  <a:schemeClr val="tx1"/>
                </a:solidFill>
              </a:rPr>
              <a:t> </a:t>
            </a:r>
            <a:r>
              <a:rPr lang="en-US" sz="3500" dirty="0" err="1">
                <a:solidFill>
                  <a:schemeClr val="tx1"/>
                </a:solidFill>
              </a:rPr>
              <a:t>kerangka</a:t>
            </a:r>
            <a:r>
              <a:rPr lang="en-US" sz="3500" dirty="0">
                <a:solidFill>
                  <a:schemeClr val="tx1"/>
                </a:solidFill>
              </a:rPr>
              <a:t> </a:t>
            </a:r>
            <a:r>
              <a:rPr lang="en-US" sz="3500" dirty="0" err="1">
                <a:solidFill>
                  <a:schemeClr val="tx1"/>
                </a:solidFill>
              </a:rPr>
              <a:t>analisis</a:t>
            </a:r>
            <a:r>
              <a:rPr lang="en-US" sz="3500" dirty="0">
                <a:solidFill>
                  <a:schemeClr val="tx1"/>
                </a:solidFill>
              </a:rPr>
              <a:t> </a:t>
            </a:r>
            <a:r>
              <a:rPr lang="en-US" sz="3500" dirty="0" err="1">
                <a:solidFill>
                  <a:schemeClr val="tx1"/>
                </a:solidFill>
              </a:rPr>
              <a:t>lengkap</a:t>
            </a:r>
            <a:r>
              <a:rPr lang="en-US" sz="3500" dirty="0">
                <a:solidFill>
                  <a:schemeClr val="tx1"/>
                </a:solidFill>
              </a:rPr>
              <a:t> (Tujuan, </a:t>
            </a:r>
            <a:r>
              <a:rPr lang="en-US" sz="3500" dirty="0" err="1">
                <a:solidFill>
                  <a:schemeClr val="tx1"/>
                </a:solidFill>
              </a:rPr>
              <a:t>Audiens</a:t>
            </a:r>
            <a:r>
              <a:rPr lang="en-US" sz="3500" dirty="0">
                <a:solidFill>
                  <a:schemeClr val="tx1"/>
                </a:solidFill>
              </a:rPr>
              <a:t>, </a:t>
            </a:r>
            <a:r>
              <a:rPr lang="en-US" sz="3500" dirty="0" err="1">
                <a:solidFill>
                  <a:schemeClr val="tx1"/>
                </a:solidFill>
              </a:rPr>
              <a:t>Konten</a:t>
            </a:r>
            <a:r>
              <a:rPr lang="en-US" sz="3500" dirty="0">
                <a:solidFill>
                  <a:schemeClr val="tx1"/>
                </a:solidFill>
              </a:rPr>
              <a:t>, </a:t>
            </a:r>
            <a:r>
              <a:rPr lang="en-US" sz="3500" dirty="0" err="1">
                <a:solidFill>
                  <a:schemeClr val="tx1"/>
                </a:solidFill>
              </a:rPr>
              <a:t>Distribusi</a:t>
            </a:r>
            <a:r>
              <a:rPr lang="en-US" sz="3500" dirty="0">
                <a:solidFill>
                  <a:schemeClr val="tx1"/>
                </a:solidFill>
              </a:rPr>
              <a:t>, </a:t>
            </a:r>
            <a:r>
              <a:rPr lang="en-US" sz="3500" dirty="0" err="1">
                <a:solidFill>
                  <a:schemeClr val="tx1"/>
                </a:solidFill>
              </a:rPr>
              <a:t>Metrik</a:t>
            </a:r>
            <a:r>
              <a:rPr lang="en-US" sz="3500" dirty="0">
                <a:solidFill>
                  <a:schemeClr val="tx1"/>
                </a:solidFill>
              </a:rPr>
              <a:t> </a:t>
            </a:r>
            <a:r>
              <a:rPr lang="en-US" sz="3500" dirty="0" err="1">
                <a:solidFill>
                  <a:schemeClr val="tx1"/>
                </a:solidFill>
              </a:rPr>
              <a:t>Kuantitatif</a:t>
            </a:r>
            <a:r>
              <a:rPr lang="en-US" sz="3500" dirty="0">
                <a:solidFill>
                  <a:schemeClr val="tx1"/>
                </a:solidFill>
              </a:rPr>
              <a:t> &amp; </a:t>
            </a:r>
            <a:r>
              <a:rPr lang="en-US" sz="3500" dirty="0" err="1">
                <a:solidFill>
                  <a:schemeClr val="tx1"/>
                </a:solidFill>
              </a:rPr>
              <a:t>Kualitatif</a:t>
            </a:r>
            <a:r>
              <a:rPr lang="en-US" sz="3500" dirty="0">
                <a:solidFill>
                  <a:schemeClr val="tx1"/>
                </a:solidFill>
              </a:rPr>
              <a:t>).</a:t>
            </a:r>
          </a:p>
          <a:p>
            <a:pPr lvl="1" algn="just"/>
            <a:r>
              <a:rPr lang="en-US" sz="3500" b="1" dirty="0" err="1">
                <a:solidFill>
                  <a:schemeClr val="tx1"/>
                </a:solidFill>
              </a:rPr>
              <a:t>Analisis</a:t>
            </a:r>
            <a:r>
              <a:rPr lang="en-US" sz="3500" b="1" dirty="0">
                <a:solidFill>
                  <a:schemeClr val="tx1"/>
                </a:solidFill>
              </a:rPr>
              <a:t> </a:t>
            </a:r>
            <a:r>
              <a:rPr lang="en-US" sz="3500" b="1" dirty="0" err="1">
                <a:solidFill>
                  <a:schemeClr val="tx1"/>
                </a:solidFill>
              </a:rPr>
              <a:t>Kampanye</a:t>
            </a:r>
            <a:r>
              <a:rPr lang="en-US" sz="3500" b="1" dirty="0">
                <a:solidFill>
                  <a:schemeClr val="tx1"/>
                </a:solidFill>
              </a:rPr>
              <a:t> </a:t>
            </a:r>
            <a:r>
              <a:rPr lang="en-US" sz="3500" b="1" dirty="0" err="1">
                <a:solidFill>
                  <a:schemeClr val="tx1"/>
                </a:solidFill>
              </a:rPr>
              <a:t>Spesifik</a:t>
            </a:r>
            <a:r>
              <a:rPr lang="en-US" sz="3500" b="1" dirty="0">
                <a:solidFill>
                  <a:schemeClr val="tx1"/>
                </a:solidFill>
              </a:rPr>
              <a:t>:</a:t>
            </a:r>
            <a:r>
              <a:rPr lang="en-US" sz="3500" dirty="0">
                <a:solidFill>
                  <a:schemeClr val="tx1"/>
                </a:solidFill>
              </a:rPr>
              <a:t> Cari 1 </a:t>
            </a:r>
            <a:r>
              <a:rPr lang="en-US" sz="3500" dirty="0" err="1">
                <a:solidFill>
                  <a:schemeClr val="tx1"/>
                </a:solidFill>
              </a:rPr>
              <a:t>kampanye</a:t>
            </a:r>
            <a:r>
              <a:rPr lang="en-US" sz="3500" dirty="0">
                <a:solidFill>
                  <a:schemeClr val="tx1"/>
                </a:solidFill>
              </a:rPr>
              <a:t> </a:t>
            </a:r>
            <a:r>
              <a:rPr lang="en-US" sz="3500" dirty="0" err="1">
                <a:solidFill>
                  <a:schemeClr val="tx1"/>
                </a:solidFill>
              </a:rPr>
              <a:t>atau</a:t>
            </a:r>
            <a:r>
              <a:rPr lang="en-US" sz="3500" dirty="0">
                <a:solidFill>
                  <a:schemeClr val="tx1"/>
                </a:solidFill>
              </a:rPr>
              <a:t> </a:t>
            </a:r>
            <a:r>
              <a:rPr lang="en-US" sz="3500" i="1" dirty="0">
                <a:solidFill>
                  <a:schemeClr val="tx1"/>
                </a:solidFill>
              </a:rPr>
              <a:t>trending topic</a:t>
            </a:r>
            <a:r>
              <a:rPr lang="en-US" sz="3500" dirty="0">
                <a:solidFill>
                  <a:schemeClr val="tx1"/>
                </a:solidFill>
              </a:rPr>
              <a:t> </a:t>
            </a:r>
            <a:r>
              <a:rPr lang="en-US" sz="3500" dirty="0" err="1">
                <a:solidFill>
                  <a:schemeClr val="tx1"/>
                </a:solidFill>
              </a:rPr>
              <a:t>pariwisata</a:t>
            </a:r>
            <a:r>
              <a:rPr lang="en-US" sz="3500" dirty="0">
                <a:solidFill>
                  <a:schemeClr val="tx1"/>
                </a:solidFill>
              </a:rPr>
              <a:t> Lampung di TikTok (</a:t>
            </a:r>
            <a:r>
              <a:rPr lang="en-US" sz="3500" dirty="0" err="1">
                <a:solidFill>
                  <a:schemeClr val="tx1"/>
                </a:solidFill>
              </a:rPr>
              <a:t>misalnya</a:t>
            </a:r>
            <a:r>
              <a:rPr lang="en-US" sz="3500" dirty="0">
                <a:solidFill>
                  <a:schemeClr val="tx1"/>
                </a:solidFill>
              </a:rPr>
              <a:t>: #WisataLampung, #KulinerLampung). </a:t>
            </a:r>
            <a:r>
              <a:rPr lang="en-US" sz="3500" dirty="0" err="1">
                <a:solidFill>
                  <a:schemeClr val="tx1"/>
                </a:solidFill>
              </a:rPr>
              <a:t>Analisis</a:t>
            </a:r>
            <a:r>
              <a:rPr lang="en-US" sz="3500" dirty="0">
                <a:solidFill>
                  <a:schemeClr val="tx1"/>
                </a:solidFill>
              </a:rPr>
              <a:t> 3 video </a:t>
            </a:r>
            <a:r>
              <a:rPr lang="en-US" sz="3500" dirty="0" err="1">
                <a:solidFill>
                  <a:schemeClr val="tx1"/>
                </a:solidFill>
              </a:rPr>
              <a:t>terpopuler</a:t>
            </a:r>
            <a:r>
              <a:rPr lang="en-US" sz="3500" dirty="0">
                <a:solidFill>
                  <a:schemeClr val="tx1"/>
                </a:solidFill>
              </a:rPr>
              <a:t> </a:t>
            </a:r>
            <a:r>
              <a:rPr lang="en-US" sz="3500" dirty="0" err="1">
                <a:solidFill>
                  <a:schemeClr val="tx1"/>
                </a:solidFill>
              </a:rPr>
              <a:t>dari</a:t>
            </a:r>
            <a:r>
              <a:rPr lang="en-US" sz="3500" dirty="0">
                <a:solidFill>
                  <a:schemeClr val="tx1"/>
                </a:solidFill>
              </a:rPr>
              <a:t> </a:t>
            </a:r>
            <a:r>
              <a:rPr lang="en-US" sz="3500" dirty="0" err="1">
                <a:solidFill>
                  <a:schemeClr val="tx1"/>
                </a:solidFill>
              </a:rPr>
              <a:t>kampanye</a:t>
            </a:r>
            <a:r>
              <a:rPr lang="en-US" sz="3500" dirty="0">
                <a:solidFill>
                  <a:schemeClr val="tx1"/>
                </a:solidFill>
              </a:rPr>
              <a:t> </a:t>
            </a:r>
            <a:r>
              <a:rPr lang="en-US" sz="3500" dirty="0" err="1">
                <a:solidFill>
                  <a:schemeClr val="tx1"/>
                </a:solidFill>
              </a:rPr>
              <a:t>tersebut</a:t>
            </a:r>
            <a:r>
              <a:rPr lang="en-US" sz="3500" dirty="0">
                <a:solidFill>
                  <a:schemeClr val="tx1"/>
                </a:solidFill>
              </a:rPr>
              <a:t>. </a:t>
            </a:r>
            <a:r>
              <a:rPr lang="en-US" sz="3500" dirty="0" err="1">
                <a:solidFill>
                  <a:schemeClr val="tx1"/>
                </a:solidFill>
              </a:rPr>
              <a:t>Siapa</a:t>
            </a:r>
            <a:r>
              <a:rPr lang="en-US" sz="3500" dirty="0">
                <a:solidFill>
                  <a:schemeClr val="tx1"/>
                </a:solidFill>
              </a:rPr>
              <a:t> </a:t>
            </a:r>
            <a:r>
              <a:rPr lang="en-US" sz="3500" dirty="0" err="1">
                <a:solidFill>
                  <a:schemeClr val="tx1"/>
                </a:solidFill>
              </a:rPr>
              <a:t>kreatornya</a:t>
            </a:r>
            <a:r>
              <a:rPr lang="en-US" sz="3500" dirty="0">
                <a:solidFill>
                  <a:schemeClr val="tx1"/>
                </a:solidFill>
              </a:rPr>
              <a:t>? Apa </a:t>
            </a:r>
            <a:r>
              <a:rPr lang="en-US" sz="3500" dirty="0" err="1">
                <a:solidFill>
                  <a:schemeClr val="tx1"/>
                </a:solidFill>
              </a:rPr>
              <a:t>kesamaan</a:t>
            </a:r>
            <a:r>
              <a:rPr lang="en-US" sz="3500" dirty="0">
                <a:solidFill>
                  <a:schemeClr val="tx1"/>
                </a:solidFill>
              </a:rPr>
              <a:t> </a:t>
            </a:r>
            <a:r>
              <a:rPr lang="en-US" sz="3500" dirty="0" err="1">
                <a:solidFill>
                  <a:schemeClr val="tx1"/>
                </a:solidFill>
              </a:rPr>
              <a:t>kontennya</a:t>
            </a:r>
            <a:r>
              <a:rPr lang="en-US" sz="3500" dirty="0">
                <a:solidFill>
                  <a:schemeClr val="tx1"/>
                </a:solidFill>
              </a:rPr>
              <a:t>? </a:t>
            </a:r>
            <a:r>
              <a:rPr lang="en-US" sz="3500" dirty="0" err="1">
                <a:solidFill>
                  <a:schemeClr val="tx1"/>
                </a:solidFill>
              </a:rPr>
              <a:t>Mengapa</a:t>
            </a:r>
            <a:r>
              <a:rPr lang="en-US" sz="3500" dirty="0">
                <a:solidFill>
                  <a:schemeClr val="tx1"/>
                </a:solidFill>
              </a:rPr>
              <a:t> </a:t>
            </a:r>
            <a:r>
              <a:rPr lang="en-US" sz="3500" dirty="0" err="1">
                <a:solidFill>
                  <a:schemeClr val="tx1"/>
                </a:solidFill>
              </a:rPr>
              <a:t>bisa</a:t>
            </a:r>
            <a:r>
              <a:rPr lang="en-US" sz="3500" dirty="0">
                <a:solidFill>
                  <a:schemeClr val="tx1"/>
                </a:solidFill>
              </a:rPr>
              <a:t> viral?</a:t>
            </a:r>
          </a:p>
          <a:p>
            <a:pPr lvl="1" algn="just"/>
            <a:r>
              <a:rPr lang="en-US" sz="3500" b="1" dirty="0" err="1">
                <a:solidFill>
                  <a:schemeClr val="tx1"/>
                </a:solidFill>
              </a:rPr>
              <a:t>Perbandingan</a:t>
            </a:r>
            <a:r>
              <a:rPr lang="en-US" sz="3500" b="1" dirty="0">
                <a:solidFill>
                  <a:schemeClr val="tx1"/>
                </a:solidFill>
              </a:rPr>
              <a:t> Platform:</a:t>
            </a:r>
            <a:r>
              <a:rPr lang="en-US" sz="3500" dirty="0">
                <a:solidFill>
                  <a:schemeClr val="tx1"/>
                </a:solidFill>
              </a:rPr>
              <a:t> </a:t>
            </a:r>
            <a:r>
              <a:rPr lang="en-US" sz="3500" dirty="0" err="1">
                <a:solidFill>
                  <a:schemeClr val="tx1"/>
                </a:solidFill>
              </a:rPr>
              <a:t>Bandingkan</a:t>
            </a:r>
            <a:r>
              <a:rPr lang="en-US" sz="3500" dirty="0">
                <a:solidFill>
                  <a:schemeClr val="tx1"/>
                </a:solidFill>
              </a:rPr>
              <a:t> </a:t>
            </a:r>
            <a:r>
              <a:rPr lang="en-US" sz="3500" dirty="0" err="1">
                <a:solidFill>
                  <a:schemeClr val="tx1"/>
                </a:solidFill>
              </a:rPr>
              <a:t>cara</a:t>
            </a:r>
            <a:r>
              <a:rPr lang="en-US" sz="3500" dirty="0">
                <a:solidFill>
                  <a:schemeClr val="tx1"/>
                </a:solidFill>
              </a:rPr>
              <a:t> </a:t>
            </a:r>
            <a:r>
              <a:rPr lang="en-US" sz="3500" dirty="0" err="1">
                <a:solidFill>
                  <a:schemeClr val="tx1"/>
                </a:solidFill>
              </a:rPr>
              <a:t>satu</a:t>
            </a:r>
            <a:r>
              <a:rPr lang="en-US" sz="3500" dirty="0">
                <a:solidFill>
                  <a:schemeClr val="tx1"/>
                </a:solidFill>
              </a:rPr>
              <a:t> </a:t>
            </a:r>
            <a:r>
              <a:rPr lang="en-US" sz="3500" dirty="0" err="1">
                <a:solidFill>
                  <a:schemeClr val="tx1"/>
                </a:solidFill>
              </a:rPr>
              <a:t>destinasi</a:t>
            </a:r>
            <a:r>
              <a:rPr lang="en-US" sz="3500" dirty="0">
                <a:solidFill>
                  <a:schemeClr val="tx1"/>
                </a:solidFill>
              </a:rPr>
              <a:t> yang </a:t>
            </a:r>
            <a:r>
              <a:rPr lang="en-US" sz="3500" dirty="0" err="1">
                <a:solidFill>
                  <a:schemeClr val="tx1"/>
                </a:solidFill>
              </a:rPr>
              <a:t>sama</a:t>
            </a:r>
            <a:r>
              <a:rPr lang="en-US" sz="3500" dirty="0">
                <a:solidFill>
                  <a:schemeClr val="tx1"/>
                </a:solidFill>
              </a:rPr>
              <a:t> (</a:t>
            </a:r>
            <a:r>
              <a:rPr lang="en-US" sz="3500" dirty="0" err="1">
                <a:solidFill>
                  <a:schemeClr val="tx1"/>
                </a:solidFill>
              </a:rPr>
              <a:t>contoh</a:t>
            </a:r>
            <a:r>
              <a:rPr lang="en-US" sz="3500" dirty="0">
                <a:solidFill>
                  <a:schemeClr val="tx1"/>
                </a:solidFill>
              </a:rPr>
              <a:t>: </a:t>
            </a:r>
            <a:r>
              <a:rPr lang="en-US" sz="3500" b="1" dirty="0">
                <a:solidFill>
                  <a:schemeClr val="tx1"/>
                </a:solidFill>
              </a:rPr>
              <a:t>Pantai </a:t>
            </a:r>
            <a:r>
              <a:rPr lang="en-US" sz="3500" b="1" dirty="0" err="1">
                <a:solidFill>
                  <a:schemeClr val="tx1"/>
                </a:solidFill>
              </a:rPr>
              <a:t>Ringgung</a:t>
            </a:r>
            <a:r>
              <a:rPr lang="en-US" sz="3500" dirty="0">
                <a:solidFill>
                  <a:schemeClr val="tx1"/>
                </a:solidFill>
              </a:rPr>
              <a:t>) </a:t>
            </a:r>
            <a:r>
              <a:rPr lang="en-US" sz="3500" dirty="0" err="1">
                <a:solidFill>
                  <a:schemeClr val="tx1"/>
                </a:solidFill>
              </a:rPr>
              <a:t>dipromosikan</a:t>
            </a:r>
            <a:r>
              <a:rPr lang="en-US" sz="3500" dirty="0">
                <a:solidFill>
                  <a:schemeClr val="tx1"/>
                </a:solidFill>
              </a:rPr>
              <a:t> di </a:t>
            </a:r>
            <a:r>
              <a:rPr lang="en-US" sz="3500" b="1" dirty="0">
                <a:solidFill>
                  <a:schemeClr val="tx1"/>
                </a:solidFill>
              </a:rPr>
              <a:t>Instagram @pesonalampung_</a:t>
            </a:r>
            <a:r>
              <a:rPr lang="en-US" sz="3500" dirty="0">
                <a:solidFill>
                  <a:schemeClr val="tx1"/>
                </a:solidFill>
              </a:rPr>
              <a:t> dan di </a:t>
            </a:r>
            <a:r>
              <a:rPr lang="en-US" sz="3500" b="1" dirty="0">
                <a:solidFill>
                  <a:schemeClr val="tx1"/>
                </a:solidFill>
              </a:rPr>
              <a:t>TikTok</a:t>
            </a:r>
            <a:r>
              <a:rPr lang="en-US" sz="3500" dirty="0">
                <a:solidFill>
                  <a:schemeClr val="tx1"/>
                </a:solidFill>
              </a:rPr>
              <a:t> oleh </a:t>
            </a:r>
            <a:r>
              <a:rPr lang="en-US" sz="3500" dirty="0" err="1">
                <a:solidFill>
                  <a:schemeClr val="tx1"/>
                </a:solidFill>
              </a:rPr>
              <a:t>kreator</a:t>
            </a:r>
            <a:r>
              <a:rPr lang="en-US" sz="3500" dirty="0">
                <a:solidFill>
                  <a:schemeClr val="tx1"/>
                </a:solidFill>
              </a:rPr>
              <a:t> </a:t>
            </a:r>
            <a:r>
              <a:rPr lang="en-US" sz="3500" dirty="0" err="1">
                <a:solidFill>
                  <a:schemeClr val="tx1"/>
                </a:solidFill>
              </a:rPr>
              <a:t>lokal</a:t>
            </a:r>
            <a:r>
              <a:rPr lang="en-US" sz="3500" dirty="0">
                <a:solidFill>
                  <a:schemeClr val="tx1"/>
                </a:solidFill>
              </a:rPr>
              <a:t>. Mana yang </a:t>
            </a:r>
            <a:r>
              <a:rPr lang="en-US" sz="3500" dirty="0" err="1">
                <a:solidFill>
                  <a:schemeClr val="tx1"/>
                </a:solidFill>
              </a:rPr>
              <a:t>lebih</a:t>
            </a:r>
            <a:r>
              <a:rPr lang="en-US" sz="3500" dirty="0">
                <a:solidFill>
                  <a:schemeClr val="tx1"/>
                </a:solidFill>
              </a:rPr>
              <a:t> </a:t>
            </a:r>
            <a:r>
              <a:rPr lang="en-US" sz="3500" dirty="0" err="1">
                <a:solidFill>
                  <a:schemeClr val="tx1"/>
                </a:solidFill>
              </a:rPr>
              <a:t>efektif</a:t>
            </a:r>
            <a:r>
              <a:rPr lang="en-US" sz="3500" dirty="0">
                <a:solidFill>
                  <a:schemeClr val="tx1"/>
                </a:solidFill>
              </a:rPr>
              <a:t> dan </a:t>
            </a:r>
            <a:r>
              <a:rPr lang="en-US" sz="3500" dirty="0" err="1">
                <a:solidFill>
                  <a:schemeClr val="tx1"/>
                </a:solidFill>
              </a:rPr>
              <a:t>menurut</a:t>
            </a:r>
            <a:r>
              <a:rPr lang="en-US" sz="3500" dirty="0">
                <a:solidFill>
                  <a:schemeClr val="tx1"/>
                </a:solidFill>
              </a:rPr>
              <a:t> Anda </a:t>
            </a:r>
            <a:r>
              <a:rPr lang="en-US" sz="3500" dirty="0" err="1">
                <a:solidFill>
                  <a:schemeClr val="tx1"/>
                </a:solidFill>
              </a:rPr>
              <a:t>mengapa</a:t>
            </a:r>
            <a:r>
              <a:rPr lang="en-US" sz="3500" dirty="0">
                <a:solidFill>
                  <a:schemeClr val="tx1"/>
                </a:solidFill>
              </a:rPr>
              <a:t>?</a:t>
            </a:r>
          </a:p>
          <a:p>
            <a:pPr algn="just"/>
            <a:r>
              <a:rPr lang="en-US" sz="3500" b="1" dirty="0">
                <a:solidFill>
                  <a:schemeClr val="tx1"/>
                </a:solidFill>
              </a:rPr>
              <a:t>Format </a:t>
            </a:r>
            <a:r>
              <a:rPr lang="en-US" sz="3500" b="1" dirty="0" err="1">
                <a:solidFill>
                  <a:schemeClr val="tx1"/>
                </a:solidFill>
              </a:rPr>
              <a:t>Laporan</a:t>
            </a:r>
            <a:r>
              <a:rPr lang="en-US" sz="3500" b="1" dirty="0">
                <a:solidFill>
                  <a:schemeClr val="tx1"/>
                </a:solidFill>
              </a:rPr>
              <a:t>:</a:t>
            </a:r>
            <a:r>
              <a:rPr lang="en-US" sz="3500" dirty="0">
                <a:solidFill>
                  <a:schemeClr val="tx1"/>
                </a:solidFill>
              </a:rPr>
              <a:t> </a:t>
            </a:r>
            <a:r>
              <a:rPr lang="en-US" sz="3500" dirty="0" err="1">
                <a:solidFill>
                  <a:schemeClr val="tx1"/>
                </a:solidFill>
              </a:rPr>
              <a:t>Presentasi</a:t>
            </a:r>
            <a:r>
              <a:rPr lang="en-US" sz="3500" dirty="0">
                <a:solidFill>
                  <a:schemeClr val="tx1"/>
                </a:solidFill>
              </a:rPr>
              <a:t> </a:t>
            </a:r>
            <a:r>
              <a:rPr lang="en-US" sz="3500" dirty="0" err="1">
                <a:solidFill>
                  <a:schemeClr val="tx1"/>
                </a:solidFill>
              </a:rPr>
              <a:t>kelompok</a:t>
            </a:r>
            <a:r>
              <a:rPr lang="en-US" sz="3500" dirty="0">
                <a:solidFill>
                  <a:schemeClr val="tx1"/>
                </a:solidFill>
              </a:rPr>
              <a:t> (10 </a:t>
            </a:r>
            <a:r>
              <a:rPr lang="en-US" sz="3500" dirty="0" err="1">
                <a:solidFill>
                  <a:schemeClr val="tx1"/>
                </a:solidFill>
              </a:rPr>
              <a:t>menit</a:t>
            </a:r>
            <a:r>
              <a:rPr lang="en-US" sz="3500" dirty="0">
                <a:solidFill>
                  <a:schemeClr val="tx1"/>
                </a:solidFill>
              </a:rPr>
              <a:t>) </a:t>
            </a:r>
            <a:r>
              <a:rPr lang="en-US" sz="3500" dirty="0" err="1">
                <a:solidFill>
                  <a:schemeClr val="tx1"/>
                </a:solidFill>
              </a:rPr>
              <a:t>disertai</a:t>
            </a:r>
            <a:r>
              <a:rPr lang="en-US" sz="3500" dirty="0">
                <a:solidFill>
                  <a:schemeClr val="tx1"/>
                </a:solidFill>
              </a:rPr>
              <a:t> slide dan </a:t>
            </a:r>
            <a:r>
              <a:rPr lang="en-US" sz="3500" dirty="0" err="1">
                <a:solidFill>
                  <a:schemeClr val="tx1"/>
                </a:solidFill>
              </a:rPr>
              <a:t>cuplikan</a:t>
            </a:r>
            <a:r>
              <a:rPr lang="en-US" sz="3500" dirty="0">
                <a:solidFill>
                  <a:schemeClr val="tx1"/>
                </a:solidFill>
              </a:rPr>
              <a:t> </a:t>
            </a:r>
            <a:r>
              <a:rPr lang="en-US" sz="3500" dirty="0" err="1">
                <a:solidFill>
                  <a:schemeClr val="tx1"/>
                </a:solidFill>
              </a:rPr>
              <a:t>layar</a:t>
            </a:r>
            <a:r>
              <a:rPr lang="en-US" sz="3500" dirty="0">
                <a:solidFill>
                  <a:schemeClr val="tx1"/>
                </a:solidFill>
              </a:rPr>
              <a:t> (</a:t>
            </a:r>
            <a:r>
              <a:rPr lang="en-US" sz="3500" i="1" dirty="0">
                <a:solidFill>
                  <a:schemeClr val="tx1"/>
                </a:solidFill>
              </a:rPr>
              <a:t>screenshot</a:t>
            </a:r>
            <a:r>
              <a:rPr lang="en-US" sz="3500" dirty="0">
                <a:solidFill>
                  <a:schemeClr val="tx1"/>
                </a:solidFill>
              </a:rPr>
              <a:t>) </a:t>
            </a:r>
            <a:r>
              <a:rPr lang="en-US" sz="3500" dirty="0" err="1">
                <a:solidFill>
                  <a:schemeClr val="tx1"/>
                </a:solidFill>
              </a:rPr>
              <a:t>sebagai</a:t>
            </a:r>
            <a:r>
              <a:rPr lang="en-US" sz="3500" dirty="0">
                <a:solidFill>
                  <a:schemeClr val="tx1"/>
                </a:solidFill>
              </a:rPr>
              <a:t> </a:t>
            </a:r>
            <a:r>
              <a:rPr lang="en-US" sz="3500" dirty="0" err="1">
                <a:solidFill>
                  <a:schemeClr val="tx1"/>
                </a:solidFill>
              </a:rPr>
              <a:t>bukti</a:t>
            </a:r>
            <a:r>
              <a:rPr lang="en-US" sz="3500" dirty="0">
                <a:solidFill>
                  <a:schemeClr val="tx1"/>
                </a:solidFill>
              </a:rPr>
              <a:t> </a:t>
            </a:r>
            <a:r>
              <a:rPr lang="en-US" sz="3500" dirty="0" err="1">
                <a:solidFill>
                  <a:schemeClr val="tx1"/>
                </a:solidFill>
              </a:rPr>
              <a:t>analisis</a:t>
            </a:r>
            <a:r>
              <a:rPr lang="en-US" sz="3500" dirty="0">
                <a:solidFill>
                  <a:schemeClr val="tx1"/>
                </a:solidFill>
              </a:rPr>
              <a:t>.</a:t>
            </a:r>
          </a:p>
          <a:p>
            <a:pPr algn="just"/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609555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984CBF5-6037-D187-830F-E351E20D97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6" y="908720"/>
            <a:ext cx="5544616" cy="192011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862CA79-6C48-7C4E-8099-9F470E71E08B}"/>
              </a:ext>
            </a:extLst>
          </p:cNvPr>
          <p:cNvSpPr txBox="1"/>
          <p:nvPr/>
        </p:nvSpPr>
        <p:spPr>
          <a:xfrm>
            <a:off x="449213" y="3863181"/>
            <a:ext cx="8075240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 b="1"/>
              <a:t>“Hari Esok adalah harapan dan hari ini  kenyataan”</a:t>
            </a:r>
          </a:p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476672"/>
            <a:ext cx="8229600" cy="6558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D" sz="4800" dirty="0" err="1"/>
              <a:t>Pendahuluan</a:t>
            </a:r>
            <a:endParaRPr kumimoji="0" lang="id-ID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F44FA5-2E93-7356-BABE-DA283421B878}"/>
              </a:ext>
            </a:extLst>
          </p:cNvPr>
          <p:cNvSpPr txBox="1"/>
          <p:nvPr/>
        </p:nvSpPr>
        <p:spPr>
          <a:xfrm>
            <a:off x="143508" y="1268760"/>
            <a:ext cx="8856984" cy="56092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200" b="1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Era Smart Tourism &amp; </a:t>
            </a:r>
            <a:r>
              <a:rPr lang="en-US" sz="2200" b="1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Digitalisasi</a:t>
            </a:r>
            <a:r>
              <a:rPr lang="en-US" sz="2200" b="1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Pariwisata</a:t>
            </a:r>
            <a:endParaRPr lang="en-US" sz="2200" b="1" dirty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Smart Tourism Destinations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Buhalis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Amaranggana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2015):</a:t>
            </a: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Destinasi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mengintegrasikan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pengalaman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wisata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efisiensi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keberlanjutan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Dimensi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US" sz="2200" b="0" i="1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Smart Destination, Smart Business, Smart Experience.</a:t>
            </a:r>
            <a:endParaRPr lang="en-US" sz="2200" b="0" i="0" dirty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Peran Data &amp; </a:t>
            </a:r>
            <a:r>
              <a:rPr lang="en-US" sz="2200" b="1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Analitik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(Xiang &amp; Fesenmaier, 2017):</a:t>
            </a: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media </a:t>
            </a: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sosial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(UGC - User Generated Content) </a:t>
            </a: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bakar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perilaku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preferensi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wisatawan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Transformasi</a:t>
            </a:r>
            <a:r>
              <a:rPr lang="en-US" sz="2200" b="1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Digital </a:t>
            </a:r>
            <a:r>
              <a:rPr lang="en-US" sz="2200" b="1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Pariwisata</a:t>
            </a:r>
            <a:r>
              <a:rPr lang="en-US" sz="2200" b="1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Indonesia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Kemenparekraf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2022):</a:t>
            </a: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Strategi </a:t>
            </a: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mendorong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adopsi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digital di </a:t>
            </a: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sektor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pariwisata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pemanfaatan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media </a:t>
            </a: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sosial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2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0" i="0" dirty="0" err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promosi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.</a:t>
            </a:r>
          </a:p>
          <a:p>
            <a:pPr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383960" cy="12870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7504" y="1844824"/>
            <a:ext cx="8733656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F4E2A4-8350-9675-F21D-A2A9BD4BBBD7}"/>
              </a:ext>
            </a:extLst>
          </p:cNvPr>
          <p:cNvSpPr txBox="1"/>
          <p:nvPr/>
        </p:nvSpPr>
        <p:spPr>
          <a:xfrm>
            <a:off x="107504" y="764704"/>
            <a:ext cx="8928992" cy="615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Mengapa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Instagram &amp; TikTok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Pariwisata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Instagram (Platform Visual &amp; Aspirational):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Kekuatan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Foto &amp; video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berkualitas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Reels, Stories, IG Guides.</a:t>
            </a:r>
          </a:p>
          <a:p>
            <a:pPr lvl="1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Fitur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Unggulan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Hashtag, Geotag, Visual Storytelling.</a:t>
            </a:r>
          </a:p>
          <a:p>
            <a:pPr lvl="1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Target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Audiens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Pencari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inspirasi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traveler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merencanakan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perjalanan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TikTok (Platform Authentic &amp; Viral):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Kekuatan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Video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pendek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format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vertikal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powerful,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Fitur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Unggulan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Duet, Stitch, Sound,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Filter.</a:t>
            </a:r>
          </a:p>
          <a:p>
            <a:pPr lvl="1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Target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Audiens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(Gen Z &amp;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Milenial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pencari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pengalaman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spontan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autentik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br>
              <a:rPr lang="en-US" dirty="0"/>
            </a:br>
            <a:endParaRPr lang="en-ID" sz="4000" dirty="0"/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C0F00D3E-07FE-69B5-4BDE-9E9586A4DE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692696"/>
            <a:ext cx="9144000" cy="2520280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US" sz="9600" b="1" dirty="0" err="1">
                <a:solidFill>
                  <a:schemeClr val="tx1"/>
                </a:solidFill>
              </a:rPr>
              <a:t>Kerangka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Analisis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Kampanye</a:t>
            </a:r>
            <a:r>
              <a:rPr lang="en-US" sz="9600" b="1" dirty="0">
                <a:solidFill>
                  <a:schemeClr val="tx1"/>
                </a:solidFill>
              </a:rPr>
              <a:t> Media </a:t>
            </a:r>
            <a:r>
              <a:rPr lang="en-US" sz="9600" b="1" dirty="0" err="1">
                <a:solidFill>
                  <a:schemeClr val="tx1"/>
                </a:solidFill>
              </a:rPr>
              <a:t>Sosial</a:t>
            </a:r>
            <a:r>
              <a:rPr lang="en-US" sz="9600" b="1" dirty="0">
                <a:solidFill>
                  <a:schemeClr val="tx1"/>
                </a:solidFill>
              </a:rPr>
              <a:t> (1) - Tujuan &amp; </a:t>
            </a:r>
            <a:r>
              <a:rPr lang="en-US" sz="9600" b="1" dirty="0" err="1">
                <a:solidFill>
                  <a:schemeClr val="tx1"/>
                </a:solidFill>
              </a:rPr>
              <a:t>Audiens</a:t>
            </a:r>
            <a:endParaRPr lang="en-US" sz="9600" b="1" dirty="0">
              <a:solidFill>
                <a:schemeClr val="tx1"/>
              </a:solidFill>
            </a:endParaRPr>
          </a:p>
          <a:p>
            <a:pPr algn="just"/>
            <a:endParaRPr lang="en-US" sz="9600" b="1" dirty="0">
              <a:solidFill>
                <a:schemeClr val="tx1"/>
              </a:solidFill>
            </a:endParaRPr>
          </a:p>
          <a:p>
            <a:pPr algn="just"/>
            <a:endParaRPr lang="en-US" sz="9600" b="1" dirty="0">
              <a:solidFill>
                <a:schemeClr val="tx1"/>
              </a:solidFill>
            </a:endParaRPr>
          </a:p>
          <a:p>
            <a:pPr algn="just"/>
            <a:r>
              <a:rPr lang="en-US" sz="9600" b="1" dirty="0">
                <a:solidFill>
                  <a:schemeClr val="tx1"/>
                </a:solidFill>
              </a:rPr>
              <a:t>1. </a:t>
            </a:r>
            <a:r>
              <a:rPr lang="en-US" sz="9600" b="1" dirty="0" err="1">
                <a:solidFill>
                  <a:schemeClr val="tx1"/>
                </a:solidFill>
              </a:rPr>
              <a:t>Identifikasi</a:t>
            </a:r>
            <a:r>
              <a:rPr lang="en-US" sz="9600" b="1" dirty="0">
                <a:solidFill>
                  <a:schemeClr val="tx1"/>
                </a:solidFill>
              </a:rPr>
              <a:t> Tujuan </a:t>
            </a:r>
            <a:r>
              <a:rPr lang="en-US" sz="9600" b="1" dirty="0" err="1">
                <a:solidFill>
                  <a:schemeClr val="tx1"/>
                </a:solidFill>
              </a:rPr>
              <a:t>Kampanye</a:t>
            </a:r>
            <a:r>
              <a:rPr lang="en-US" sz="9600" dirty="0">
                <a:solidFill>
                  <a:schemeClr val="tx1"/>
                </a:solidFill>
              </a:rPr>
              <a:t> (</a:t>
            </a:r>
            <a:r>
              <a:rPr lang="en-US" sz="9600" dirty="0" err="1">
                <a:solidFill>
                  <a:schemeClr val="tx1"/>
                </a:solidFill>
              </a:rPr>
              <a:t>Gretzel</a:t>
            </a:r>
            <a:r>
              <a:rPr lang="en-US" sz="9600" dirty="0">
                <a:solidFill>
                  <a:schemeClr val="tx1"/>
                </a:solidFill>
              </a:rPr>
              <a:t> et al., 2015; Law et al., 2014)</a:t>
            </a:r>
          </a:p>
          <a:p>
            <a:pPr lvl="1" algn="just"/>
            <a:r>
              <a:rPr lang="en-US" sz="9600" i="1" dirty="0">
                <a:solidFill>
                  <a:schemeClr val="tx1"/>
                </a:solidFill>
              </a:rPr>
              <a:t>Brand Awareness</a:t>
            </a:r>
            <a:r>
              <a:rPr lang="en-US" sz="9600" dirty="0">
                <a:solidFill>
                  <a:schemeClr val="tx1"/>
                </a:solidFill>
              </a:rPr>
              <a:t> (</a:t>
            </a:r>
            <a:r>
              <a:rPr lang="en-US" sz="9600" dirty="0" err="1">
                <a:solidFill>
                  <a:schemeClr val="tx1"/>
                </a:solidFill>
              </a:rPr>
              <a:t>Meningkatkan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kesadaran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merek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destinasi</a:t>
            </a:r>
            <a:r>
              <a:rPr lang="en-US" sz="9600" dirty="0">
                <a:solidFill>
                  <a:schemeClr val="tx1"/>
                </a:solidFill>
              </a:rPr>
              <a:t>).</a:t>
            </a:r>
          </a:p>
          <a:p>
            <a:pPr lvl="1" algn="just"/>
            <a:r>
              <a:rPr lang="en-US" sz="9600" i="1" dirty="0">
                <a:solidFill>
                  <a:schemeClr val="tx1"/>
                </a:solidFill>
              </a:rPr>
              <a:t>Engagement</a:t>
            </a:r>
            <a:r>
              <a:rPr lang="en-US" sz="9600" dirty="0">
                <a:solidFill>
                  <a:schemeClr val="tx1"/>
                </a:solidFill>
              </a:rPr>
              <a:t> (</a:t>
            </a:r>
            <a:r>
              <a:rPr lang="en-US" sz="9600" dirty="0" err="1">
                <a:solidFill>
                  <a:schemeClr val="tx1"/>
                </a:solidFill>
              </a:rPr>
              <a:t>Mendorong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interaksi</a:t>
            </a:r>
            <a:r>
              <a:rPr lang="en-US" sz="9600" dirty="0">
                <a:solidFill>
                  <a:schemeClr val="tx1"/>
                </a:solidFill>
              </a:rPr>
              <a:t>: like, comment, share, save).</a:t>
            </a:r>
          </a:p>
          <a:p>
            <a:pPr lvl="1" algn="just"/>
            <a:r>
              <a:rPr lang="en-US" sz="9600" i="1" dirty="0">
                <a:solidFill>
                  <a:schemeClr val="tx1"/>
                </a:solidFill>
              </a:rPr>
              <a:t>Conversions</a:t>
            </a:r>
            <a:r>
              <a:rPr lang="en-US" sz="9600" dirty="0">
                <a:solidFill>
                  <a:schemeClr val="tx1"/>
                </a:solidFill>
              </a:rPr>
              <a:t> (</a:t>
            </a:r>
            <a:r>
              <a:rPr lang="en-US" sz="9600" dirty="0" err="1">
                <a:solidFill>
                  <a:schemeClr val="tx1"/>
                </a:solidFill>
              </a:rPr>
              <a:t>Mengarahkan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</a:t>
            </a:r>
            <a:r>
              <a:rPr lang="en-US" sz="9600" dirty="0">
                <a:solidFill>
                  <a:schemeClr val="tx1"/>
                </a:solidFill>
              </a:rPr>
              <a:t> booking website, </a:t>
            </a:r>
            <a:r>
              <a:rPr lang="en-US" sz="9600" dirty="0" err="1">
                <a:solidFill>
                  <a:schemeClr val="tx1"/>
                </a:solidFill>
              </a:rPr>
              <a:t>memicu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tindakan</a:t>
            </a:r>
            <a:r>
              <a:rPr lang="en-US" sz="9600" dirty="0">
                <a:solidFill>
                  <a:schemeClr val="tx1"/>
                </a:solidFill>
              </a:rPr>
              <a:t>).</a:t>
            </a:r>
          </a:p>
          <a:p>
            <a:pPr lvl="1" algn="just"/>
            <a:endParaRPr lang="en-US" sz="9600" dirty="0">
              <a:solidFill>
                <a:schemeClr val="tx1"/>
              </a:solidFill>
            </a:endParaRPr>
          </a:p>
          <a:p>
            <a:pPr algn="just"/>
            <a:r>
              <a:rPr lang="en-US" sz="9600" b="1" dirty="0">
                <a:solidFill>
                  <a:schemeClr val="tx1"/>
                </a:solidFill>
              </a:rPr>
              <a:t>2. </a:t>
            </a:r>
            <a:r>
              <a:rPr lang="en-US" sz="9600" b="1" dirty="0" err="1">
                <a:solidFill>
                  <a:schemeClr val="tx1"/>
                </a:solidFill>
              </a:rPr>
              <a:t>Analisis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Audiens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Sasaran</a:t>
            </a:r>
            <a:endParaRPr lang="en-US" sz="9600" dirty="0">
              <a:solidFill>
                <a:schemeClr val="tx1"/>
              </a:solidFill>
            </a:endParaRPr>
          </a:p>
          <a:p>
            <a:pPr lvl="1" algn="just"/>
            <a:r>
              <a:rPr lang="en-US" sz="9600" dirty="0" err="1">
                <a:solidFill>
                  <a:schemeClr val="tx1"/>
                </a:solidFill>
              </a:rPr>
              <a:t>Siapa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targetnya</a:t>
            </a:r>
            <a:r>
              <a:rPr lang="en-US" sz="9600" dirty="0">
                <a:solidFill>
                  <a:schemeClr val="tx1"/>
                </a:solidFill>
              </a:rPr>
              <a:t>? (</a:t>
            </a:r>
            <a:r>
              <a:rPr lang="en-US" sz="9600" dirty="0" err="1">
                <a:solidFill>
                  <a:schemeClr val="tx1"/>
                </a:solidFill>
              </a:rPr>
              <a:t>Demografi</a:t>
            </a:r>
            <a:r>
              <a:rPr lang="en-US" sz="9600" dirty="0">
                <a:solidFill>
                  <a:schemeClr val="tx1"/>
                </a:solidFill>
              </a:rPr>
              <a:t> &amp; </a:t>
            </a:r>
            <a:r>
              <a:rPr lang="en-US" sz="9600" dirty="0" err="1">
                <a:solidFill>
                  <a:schemeClr val="tx1"/>
                </a:solidFill>
              </a:rPr>
              <a:t>Psikografi</a:t>
            </a:r>
            <a:r>
              <a:rPr lang="en-US" sz="9600" dirty="0">
                <a:solidFill>
                  <a:schemeClr val="tx1"/>
                </a:solidFill>
              </a:rPr>
              <a:t>).</a:t>
            </a:r>
          </a:p>
          <a:p>
            <a:pPr lvl="1" algn="just"/>
            <a:r>
              <a:rPr lang="en-US" sz="9600" dirty="0" err="1">
                <a:solidFill>
                  <a:schemeClr val="tx1"/>
                </a:solidFill>
              </a:rPr>
              <a:t>Konten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seperti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apa</a:t>
            </a:r>
            <a:r>
              <a:rPr lang="en-US" sz="9600" dirty="0">
                <a:solidFill>
                  <a:schemeClr val="tx1"/>
                </a:solidFill>
              </a:rPr>
              <a:t> yang </a:t>
            </a:r>
            <a:r>
              <a:rPr lang="en-US" sz="9600" dirty="0" err="1">
                <a:solidFill>
                  <a:schemeClr val="tx1"/>
                </a:solidFill>
              </a:rPr>
              <a:t>mereka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sukai</a:t>
            </a:r>
            <a:r>
              <a:rPr lang="en-US" sz="9600" dirty="0">
                <a:solidFill>
                  <a:schemeClr val="tx1"/>
                </a:solidFill>
              </a:rPr>
              <a:t>?</a:t>
            </a:r>
          </a:p>
          <a:p>
            <a:pPr lvl="1" algn="just"/>
            <a:r>
              <a:rPr lang="en-US" sz="9600" dirty="0">
                <a:solidFill>
                  <a:schemeClr val="tx1"/>
                </a:solidFill>
              </a:rPr>
              <a:t>Kapan </a:t>
            </a:r>
            <a:r>
              <a:rPr lang="en-US" sz="9600" dirty="0" err="1">
                <a:solidFill>
                  <a:schemeClr val="tx1"/>
                </a:solidFill>
              </a:rPr>
              <a:t>waktu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terbaik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untuk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memposting</a:t>
            </a:r>
            <a:r>
              <a:rPr lang="en-US" sz="9600" dirty="0">
                <a:solidFill>
                  <a:schemeClr val="tx1"/>
                </a:solidFill>
              </a:rPr>
              <a:t>?</a:t>
            </a:r>
          </a:p>
          <a:p>
            <a:pPr algn="l"/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1044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120FA12-B452-57C6-258E-42E9EA57F80F}"/>
              </a:ext>
            </a:extLst>
          </p:cNvPr>
          <p:cNvSpPr txBox="1"/>
          <p:nvPr/>
        </p:nvSpPr>
        <p:spPr>
          <a:xfrm>
            <a:off x="107504" y="620688"/>
            <a:ext cx="9036496" cy="59708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Kerangka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Kampanye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Media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Sosial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(2) -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Konten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Narasi</a:t>
            </a:r>
          </a:p>
          <a:p>
            <a:pPr algn="ctr"/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Kreatif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Konten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Visual: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gambar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/video,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estetika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konsistensi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feed.</a:t>
            </a:r>
          </a:p>
          <a:p>
            <a:pPr lvl="1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Narasi/Copywriting: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Cerita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dibangun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call-to-action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(CTA),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caption.</a:t>
            </a:r>
          </a:p>
          <a:p>
            <a:pPr lvl="1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Audio (TikTok):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Pemilihan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lagu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trending dan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relevan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Konten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Apakah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Reels, Story,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Postingan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IGTV/TikTok Video?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Strategi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Distribusi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Amplifikasi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Hashtag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(#WonderfulIndonesia, #DestinasiXYZ).</a:t>
            </a:r>
          </a:p>
          <a:p>
            <a:pPr lvl="1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Geotag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(Lokasi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destinasi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lvl="1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Kolaborasi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Influencer/Micro-influencer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berbayar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Promoted Post/Ads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br>
              <a:rPr lang="en-US" dirty="0"/>
            </a:b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151024827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BFA04F4-D8E9-0D91-C14F-C2375B96211C}"/>
              </a:ext>
            </a:extLst>
          </p:cNvPr>
          <p:cNvSpPr txBox="1"/>
          <p:nvPr/>
        </p:nvSpPr>
        <p:spPr>
          <a:xfrm>
            <a:off x="-108520" y="692696"/>
            <a:ext cx="9721080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Kerangka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Kampanye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Media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Sosial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(3) -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Metrik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Pengukuran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/>
          </a:p>
          <a:p>
            <a:pPr algn="just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Evaluasi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Kinerja (Metrics &amp; Analytics)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Metrik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Reach &amp; Awareness:</a:t>
            </a:r>
          </a:p>
          <a:p>
            <a:pPr lvl="1" algn="just"/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Jangkauan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Reach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Impresi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Impressions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Views.</a:t>
            </a:r>
          </a:p>
          <a:p>
            <a:pPr lvl="1" algn="just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Metrik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Engagement:</a:t>
            </a:r>
          </a:p>
          <a:p>
            <a:pPr lvl="1"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Suka (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Likes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Komentar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Comments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Dibagikan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Shares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Disimpan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Saves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Tingkat Engagement (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Engagement Rate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lvl="1" algn="just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Metrik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Conversions: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Klik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link di bio (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Click-through Rate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Kunjungan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 algn="just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Sentimen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Apakah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komentar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publik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positif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negatif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netral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br>
              <a:rPr lang="en-US" dirty="0"/>
            </a:b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25501182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063393F-4D8F-243D-01A4-8F68879526F8}"/>
              </a:ext>
            </a:extLst>
          </p:cNvPr>
          <p:cNvSpPr txBox="1"/>
          <p:nvPr/>
        </p:nvSpPr>
        <p:spPr>
          <a:xfrm>
            <a:off x="107504" y="620688"/>
            <a:ext cx="8712968" cy="66171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Panduan Langkah-Langkah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Praktikum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Tugas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(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kampanye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akun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media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sosial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pariwisata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(Dinas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Pariwisata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Desinasi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Wisata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/Hotel) di Instagram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TikTok.</a:t>
            </a:r>
          </a:p>
          <a:p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Langkah-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langkah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Pilih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Objek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Pilih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akun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tentukan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3-5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postingan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spesifik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fokus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Kumpulkan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Amati dan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catat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kerangka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(Tujuan,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Audiens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Konten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Strategi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Distribusi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lvl="1"/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Hitung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Metrik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Kuantitatif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Catat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like, comment, share, views (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postingan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*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Hitung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Engagement Rate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sederhana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(Total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Likes+Comments+Shares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/ Total Followers x 100%.*</a:t>
            </a:r>
          </a:p>
          <a:p>
            <a:pPr lvl="1"/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Kualitatif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narasi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estetika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visual, dan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sentimen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komentar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Simpulkan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Beri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Rekomendasi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Berikan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kesimpulan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kelebihan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kelemahan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rekomendasi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strategi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perbaikan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kampanye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br>
              <a:rPr lang="en-US" dirty="0"/>
            </a:br>
            <a:endParaRPr lang="en-ID" sz="2800" b="1" dirty="0"/>
          </a:p>
        </p:txBody>
      </p:sp>
    </p:spTree>
    <p:extLst>
      <p:ext uri="{BB962C8B-B14F-4D97-AF65-F5344CB8AC3E}">
        <p14:creationId xmlns:p14="http://schemas.microsoft.com/office/powerpoint/2010/main" val="245326300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866587C-36CB-3BFF-D0AF-CC14C3AE06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692696"/>
            <a:ext cx="9036496" cy="720080"/>
          </a:xfrm>
        </p:spPr>
        <p:txBody>
          <a:bodyPr>
            <a:noAutofit/>
          </a:bodyPr>
          <a:lstStyle/>
          <a:p>
            <a:pPr algn="just"/>
            <a:r>
              <a:rPr lang="en-US" sz="2200" b="1" dirty="0" err="1">
                <a:solidFill>
                  <a:schemeClr val="tx1"/>
                </a:solidFill>
              </a:rPr>
              <a:t>Contoh</a:t>
            </a:r>
            <a:r>
              <a:rPr lang="en-US" sz="2200" b="1" dirty="0">
                <a:solidFill>
                  <a:schemeClr val="tx1"/>
                </a:solidFill>
              </a:rPr>
              <a:t> Studi </a:t>
            </a:r>
            <a:r>
              <a:rPr lang="en-US" sz="2200" b="1" dirty="0" err="1">
                <a:solidFill>
                  <a:schemeClr val="tx1"/>
                </a:solidFill>
              </a:rPr>
              <a:t>Kasus</a:t>
            </a:r>
            <a:r>
              <a:rPr lang="en-US" sz="2200" b="1" dirty="0">
                <a:solidFill>
                  <a:schemeClr val="tx1"/>
                </a:solidFill>
              </a:rPr>
              <a:t>: </a:t>
            </a:r>
            <a:r>
              <a:rPr lang="en-US" sz="2200" b="1" dirty="0" err="1">
                <a:solidFill>
                  <a:schemeClr val="tx1"/>
                </a:solidFill>
              </a:rPr>
              <a:t>Kampaye</a:t>
            </a:r>
            <a:r>
              <a:rPr lang="en-US" sz="2200" b="1" dirty="0">
                <a:solidFill>
                  <a:schemeClr val="tx1"/>
                </a:solidFill>
              </a:rPr>
              <a:t> #PesonaLampung di Instagram (@pesonalampung_)</a:t>
            </a:r>
          </a:p>
          <a:p>
            <a:pPr algn="just"/>
            <a:endParaRPr lang="en-US" sz="2200" b="1" dirty="0">
              <a:solidFill>
                <a:schemeClr val="tx1"/>
              </a:solidFill>
            </a:endParaRPr>
          </a:p>
          <a:p>
            <a:pPr algn="just"/>
            <a:r>
              <a:rPr lang="en-US" sz="2200" b="1" dirty="0">
                <a:solidFill>
                  <a:schemeClr val="tx1"/>
                </a:solidFill>
              </a:rPr>
              <a:t>Akun </a:t>
            </a:r>
            <a:r>
              <a:rPr lang="en-US" sz="2200" b="1" dirty="0" err="1">
                <a:solidFill>
                  <a:schemeClr val="tx1"/>
                </a:solidFill>
              </a:rPr>
              <a:t>Objek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Analisis</a:t>
            </a:r>
            <a:r>
              <a:rPr lang="en-US" sz="2200" b="1" dirty="0">
                <a:solidFill>
                  <a:schemeClr val="tx1"/>
                </a:solidFill>
              </a:rPr>
              <a:t>:</a:t>
            </a:r>
            <a:r>
              <a:rPr lang="en-US" sz="2200" dirty="0">
                <a:solidFill>
                  <a:schemeClr val="tx1"/>
                </a:solidFill>
              </a:rPr>
              <a:t> </a:t>
            </a:r>
            <a:r>
              <a:rPr lang="en-US" sz="2200" b="1" dirty="0">
                <a:solidFill>
                  <a:schemeClr val="tx1"/>
                </a:solidFill>
              </a:rPr>
              <a:t>@pesonalampung_</a:t>
            </a:r>
            <a:r>
              <a:rPr lang="en-US" sz="2200" dirty="0">
                <a:solidFill>
                  <a:schemeClr val="tx1"/>
                </a:solidFill>
              </a:rPr>
              <a:t> (Akun Resmi Dinas </a:t>
            </a:r>
            <a:r>
              <a:rPr lang="en-US" sz="2200" dirty="0" err="1">
                <a:solidFill>
                  <a:schemeClr val="tx1"/>
                </a:solidFill>
              </a:rPr>
              <a:t>Pariwisata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Provinsi</a:t>
            </a:r>
            <a:r>
              <a:rPr lang="en-US" sz="2200" dirty="0">
                <a:solidFill>
                  <a:schemeClr val="tx1"/>
                </a:solidFill>
              </a:rPr>
              <a:t> Lampung)</a:t>
            </a:r>
          </a:p>
          <a:p>
            <a:pPr algn="just"/>
            <a:r>
              <a:rPr lang="en-US" sz="2200" b="1" dirty="0">
                <a:solidFill>
                  <a:schemeClr val="tx1"/>
                </a:solidFill>
              </a:rPr>
              <a:t>Sampel </a:t>
            </a:r>
            <a:r>
              <a:rPr lang="en-US" sz="2200" b="1" dirty="0" err="1">
                <a:solidFill>
                  <a:schemeClr val="tx1"/>
                </a:solidFill>
              </a:rPr>
              <a:t>Postingan</a:t>
            </a:r>
            <a:r>
              <a:rPr lang="en-US" sz="2200" b="1" dirty="0">
                <a:solidFill>
                  <a:schemeClr val="tx1"/>
                </a:solidFill>
              </a:rPr>
              <a:t>:</a:t>
            </a:r>
            <a:r>
              <a:rPr lang="en-US" sz="2200" dirty="0">
                <a:solidFill>
                  <a:schemeClr val="tx1"/>
                </a:solidFill>
              </a:rPr>
              <a:t> </a:t>
            </a:r>
            <a:r>
              <a:rPr lang="en-US" sz="2200" dirty="0" err="1">
                <a:solidFill>
                  <a:schemeClr val="tx1"/>
                </a:solidFill>
              </a:rPr>
              <a:t>Beberapa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postingan</a:t>
            </a:r>
            <a:r>
              <a:rPr lang="en-US" sz="2200" dirty="0">
                <a:solidFill>
                  <a:schemeClr val="tx1"/>
                </a:solidFill>
              </a:rPr>
              <a:t> yang </a:t>
            </a:r>
            <a:r>
              <a:rPr lang="en-US" sz="2200" dirty="0" err="1">
                <a:solidFill>
                  <a:schemeClr val="tx1"/>
                </a:solidFill>
              </a:rPr>
              <a:t>menampilkan</a:t>
            </a:r>
            <a:r>
              <a:rPr lang="en-US" sz="2200" dirty="0">
                <a:solidFill>
                  <a:schemeClr val="tx1"/>
                </a:solidFill>
              </a:rPr>
              <a:t> Pantai Gigi Hiu, Menara Siger, dan Kopi Lampung.</a:t>
            </a:r>
          </a:p>
          <a:p>
            <a:pPr algn="just"/>
            <a:r>
              <a:rPr lang="en-US" sz="2200" b="1" dirty="0">
                <a:solidFill>
                  <a:schemeClr val="tx1"/>
                </a:solidFill>
              </a:rPr>
              <a:t>Tujuan </a:t>
            </a:r>
            <a:r>
              <a:rPr lang="en-US" sz="2200" b="1" dirty="0" err="1">
                <a:solidFill>
                  <a:schemeClr val="tx1"/>
                </a:solidFill>
              </a:rPr>
              <a:t>Kampanye</a:t>
            </a:r>
            <a:r>
              <a:rPr lang="en-US" sz="2200" b="1" dirty="0">
                <a:solidFill>
                  <a:schemeClr val="tx1"/>
                </a:solidFill>
              </a:rPr>
              <a:t> (</a:t>
            </a:r>
            <a:r>
              <a:rPr lang="en-US" sz="2200" b="1" dirty="0" err="1">
                <a:solidFill>
                  <a:schemeClr val="tx1"/>
                </a:solidFill>
              </a:rPr>
              <a:t>Berdasarkan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Observasi</a:t>
            </a:r>
            <a:r>
              <a:rPr lang="en-US" sz="2200" b="1" dirty="0">
                <a:solidFill>
                  <a:schemeClr val="tx1"/>
                </a:solidFill>
              </a:rPr>
              <a:t>):</a:t>
            </a:r>
            <a:endParaRPr lang="en-US" sz="2200" dirty="0">
              <a:solidFill>
                <a:schemeClr val="tx1"/>
              </a:solidFill>
            </a:endParaRPr>
          </a:p>
          <a:p>
            <a:pPr lvl="1" algn="just"/>
            <a:r>
              <a:rPr lang="en-US" sz="2200" b="1" dirty="0">
                <a:solidFill>
                  <a:schemeClr val="tx1"/>
                </a:solidFill>
              </a:rPr>
              <a:t>Brand Awareness:</a:t>
            </a:r>
            <a:r>
              <a:rPr lang="en-US" sz="2200" dirty="0">
                <a:solidFill>
                  <a:schemeClr val="tx1"/>
                </a:solidFill>
              </a:rPr>
              <a:t> </a:t>
            </a:r>
            <a:r>
              <a:rPr lang="en-US" sz="2200" dirty="0" err="1">
                <a:solidFill>
                  <a:schemeClr val="tx1"/>
                </a:solidFill>
              </a:rPr>
              <a:t>Memperkenalkan</a:t>
            </a:r>
            <a:r>
              <a:rPr lang="en-US" sz="2200" dirty="0">
                <a:solidFill>
                  <a:schemeClr val="tx1"/>
                </a:solidFill>
              </a:rPr>
              <a:t> dan </a:t>
            </a:r>
            <a:r>
              <a:rPr lang="en-US" sz="2200" dirty="0" err="1">
                <a:solidFill>
                  <a:schemeClr val="tx1"/>
                </a:solidFill>
              </a:rPr>
              <a:t>mengingatkan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kembali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tentang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keindahan</a:t>
            </a:r>
            <a:r>
              <a:rPr lang="en-US" sz="2200" dirty="0">
                <a:solidFill>
                  <a:schemeClr val="tx1"/>
                </a:solidFill>
              </a:rPr>
              <a:t> dan </a:t>
            </a:r>
            <a:r>
              <a:rPr lang="en-US" sz="2200" dirty="0" err="1">
                <a:solidFill>
                  <a:schemeClr val="tx1"/>
                </a:solidFill>
              </a:rPr>
              <a:t>kekayaan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alam-budaya</a:t>
            </a:r>
            <a:r>
              <a:rPr lang="en-US" sz="2200" dirty="0">
                <a:solidFill>
                  <a:schemeClr val="tx1"/>
                </a:solidFill>
              </a:rPr>
              <a:t> Lampung.</a:t>
            </a:r>
          </a:p>
          <a:p>
            <a:pPr lvl="1" algn="just"/>
            <a:r>
              <a:rPr lang="en-US" sz="2200" b="1" dirty="0">
                <a:solidFill>
                  <a:schemeClr val="tx1"/>
                </a:solidFill>
              </a:rPr>
              <a:t>Engagement:</a:t>
            </a:r>
            <a:r>
              <a:rPr lang="en-US" sz="2200" dirty="0">
                <a:solidFill>
                  <a:schemeClr val="tx1"/>
                </a:solidFill>
              </a:rPr>
              <a:t> </a:t>
            </a:r>
            <a:r>
              <a:rPr lang="en-US" sz="2200" dirty="0" err="1">
                <a:solidFill>
                  <a:schemeClr val="tx1"/>
                </a:solidFill>
              </a:rPr>
              <a:t>Membangun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komunitas</a:t>
            </a:r>
            <a:r>
              <a:rPr lang="en-US" sz="2200" dirty="0">
                <a:solidFill>
                  <a:schemeClr val="tx1"/>
                </a:solidFill>
              </a:rPr>
              <a:t> dan </a:t>
            </a:r>
            <a:r>
              <a:rPr lang="en-US" sz="2200" dirty="0" err="1">
                <a:solidFill>
                  <a:schemeClr val="tx1"/>
                </a:solidFill>
              </a:rPr>
              <a:t>interaksi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dengan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calon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wisatawan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en-US" sz="2200" b="1" dirty="0">
                <a:solidFill>
                  <a:schemeClr val="tx1"/>
                </a:solidFill>
              </a:rPr>
              <a:t>Conversions:</a:t>
            </a:r>
            <a:r>
              <a:rPr lang="en-US" sz="2200" dirty="0">
                <a:solidFill>
                  <a:schemeClr val="tx1"/>
                </a:solidFill>
              </a:rPr>
              <a:t> </a:t>
            </a:r>
            <a:r>
              <a:rPr lang="en-US" sz="2200" dirty="0" err="1">
                <a:solidFill>
                  <a:schemeClr val="tx1"/>
                </a:solidFill>
              </a:rPr>
              <a:t>Mengarahkan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ke</a:t>
            </a:r>
            <a:r>
              <a:rPr lang="en-US" sz="2200" dirty="0">
                <a:solidFill>
                  <a:schemeClr val="tx1"/>
                </a:solidFill>
              </a:rPr>
              <a:t> website </a:t>
            </a:r>
            <a:r>
              <a:rPr lang="en-US" sz="2200" dirty="0" err="1">
                <a:solidFill>
                  <a:schemeClr val="tx1"/>
                </a:solidFill>
              </a:rPr>
              <a:t>pemesanan</a:t>
            </a:r>
            <a:r>
              <a:rPr lang="en-US" sz="2200" dirty="0">
                <a:solidFill>
                  <a:schemeClr val="tx1"/>
                </a:solidFill>
              </a:rPr>
              <a:t> hotel/</a:t>
            </a:r>
            <a:r>
              <a:rPr lang="en-US" sz="2200" dirty="0" err="1">
                <a:solidFill>
                  <a:schemeClr val="tx1"/>
                </a:solidFill>
              </a:rPr>
              <a:t>wisata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melalui</a:t>
            </a:r>
            <a:r>
              <a:rPr lang="en-US" sz="2200" dirty="0">
                <a:solidFill>
                  <a:schemeClr val="tx1"/>
                </a:solidFill>
              </a:rPr>
              <a:t> link di bio.</a:t>
            </a:r>
          </a:p>
          <a:p>
            <a:pPr algn="just"/>
            <a:endParaRPr lang="en-ID" sz="2200" b="1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1630624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9025DEB-0036-1AA9-3FF7-B19C9B1C3378}"/>
              </a:ext>
            </a:extLst>
          </p:cNvPr>
          <p:cNvSpPr txBox="1"/>
          <p:nvPr/>
        </p:nvSpPr>
        <p:spPr>
          <a:xfrm>
            <a:off x="179512" y="563671"/>
            <a:ext cx="8964488" cy="5539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Konten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Strategi:</a:t>
            </a:r>
          </a:p>
          <a:p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Visual: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Foto dan video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menampilkan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landscape dramatis (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tebing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Gigi Hiu) dan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aksen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budaya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Menara Siger). Warna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cerah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kontras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Narasi: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Caption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informatif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seringkali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menyertakan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menarik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destinasi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("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Tahukah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Formasi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batuan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Gigi Hiu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berusia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puluhan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juta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"). CTA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"Yang paling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Coba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komen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bawah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!".</a:t>
            </a:r>
          </a:p>
          <a:p>
            <a:pPr lvl="1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Hashtag: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#PesonaLampung (hashtag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utama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#WisataLampung, #GigiHiu, #SigerTower,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hashtag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nasional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#WonderfulIndonesia.</a:t>
            </a:r>
          </a:p>
          <a:p>
            <a:pPr lvl="1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Strategi Lain: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Konsisten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Geotag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(e.g., "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Kiluan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Bay, Lampung") dan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sesekali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berkolaborasi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influencer travel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lokal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br>
              <a:rPr lang="en-US" dirty="0"/>
            </a:b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102559729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3451</TotalTime>
  <Words>1558</Words>
  <Application>Microsoft Office PowerPoint</Application>
  <PresentationFormat>On-screen Show (4:3)</PresentationFormat>
  <Paragraphs>131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Cambria</vt:lpstr>
      <vt:lpstr>quote-cjk-patch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Bandar Syah</cp:lastModifiedBy>
  <cp:revision>452</cp:revision>
  <cp:lastPrinted>2017-08-29T02:54:51Z</cp:lastPrinted>
  <dcterms:created xsi:type="dcterms:W3CDTF">2010-04-18T12:06:30Z</dcterms:created>
  <dcterms:modified xsi:type="dcterms:W3CDTF">2025-10-30T22:58:31Z</dcterms:modified>
</cp:coreProperties>
</file>