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9" r:id="rId3"/>
    <p:sldId id="257" r:id="rId4"/>
    <p:sldId id="260" r:id="rId5"/>
    <p:sldId id="258" r:id="rId6"/>
    <p:sldId id="277" r:id="rId7"/>
    <p:sldId id="261" r:id="rId8"/>
    <p:sldId id="262" r:id="rId9"/>
    <p:sldId id="263" r:id="rId10"/>
    <p:sldId id="264" r:id="rId11"/>
    <p:sldId id="265" r:id="rId12"/>
    <p:sldId id="266" r:id="rId13"/>
    <p:sldId id="278" r:id="rId14"/>
    <p:sldId id="279" r:id="rId15"/>
    <p:sldId id="280" r:id="rId16"/>
    <p:sldId id="281" r:id="rId17"/>
    <p:sldId id="274" r:id="rId18"/>
  </p:sldIdLst>
  <p:sldSz cx="9144000" cy="6858000" type="screen4x3"/>
  <p:notesSz cx="7045325" cy="9345613"/>
  <p:custDataLst>
    <p:tags r:id="rId2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2" autoAdjust="0"/>
    <p:restoredTop sz="94580" autoAdjust="0"/>
  </p:normalViewPr>
  <p:slideViewPr>
    <p:cSldViewPr>
      <p:cViewPr varScale="1">
        <p:scale>
          <a:sx n="67" d="100"/>
          <a:sy n="67" d="100"/>
        </p:scale>
        <p:origin x="145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1627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D:\!!!DATA RETNO_QAC\ARSIP Internal Memo\LOGO IM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67650" y="0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Subtitle 1"/>
          <p:cNvSpPr>
            <a:spLocks noGrp="1"/>
          </p:cNvSpPr>
          <p:nvPr>
            <p:ph type="subTitle" idx="1"/>
          </p:nvPr>
        </p:nvSpPr>
        <p:spPr>
          <a:xfrm>
            <a:off x="-152400" y="2590800"/>
            <a:ext cx="9144000" cy="3048000"/>
          </a:xfrm>
        </p:spPr>
        <p:txBody>
          <a:bodyPr>
            <a:noAutofit/>
          </a:bodyPr>
          <a:lstStyle/>
          <a:p>
            <a:r>
              <a:rPr lang="en-ID" sz="4000" b="1" i="0">
                <a:solidFill>
                  <a:srgbClr val="0F1115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MANAJEMEN MUTU PARIWISATA</a:t>
            </a:r>
          </a:p>
          <a:p>
            <a:r>
              <a:rPr lang="en-ID" sz="3600" b="1">
                <a:solidFill>
                  <a:srgbClr val="0F1115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PERTEMUAN 6</a:t>
            </a:r>
          </a:p>
          <a:p>
            <a:endParaRPr lang="en-ID" sz="3600" b="1">
              <a:solidFill>
                <a:srgbClr val="0F1115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</a:pPr>
            <a:r>
              <a:rPr lang="en-ID" sz="3600" b="1">
                <a:solidFill>
                  <a:srgbClr val="0F1115"/>
                </a:solidFill>
                <a:effectLst/>
              </a:rPr>
              <a:t>Survei Kepuasan &amp; SERVQUAL</a:t>
            </a:r>
          </a:p>
        </p:txBody>
      </p:sp>
    </p:spTree>
  </p:cSld>
  <p:clrMapOvr>
    <a:masterClrMapping/>
  </p:clrMapOvr>
  <p:transition spd="slow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063F8D5F-1793-C8C4-80F8-895EA71503EA}"/>
              </a:ext>
            </a:extLst>
          </p:cNvPr>
          <p:cNvSpPr txBox="1"/>
          <p:nvPr/>
        </p:nvSpPr>
        <p:spPr>
          <a:xfrm>
            <a:off x="152400" y="427436"/>
            <a:ext cx="8839200" cy="52809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2100"/>
              </a:lnSpc>
              <a:spcBef>
                <a:spcPts val="1200"/>
              </a:spcBef>
              <a:spcAft>
                <a:spcPts val="600"/>
              </a:spcAft>
              <a:buNone/>
            </a:pPr>
            <a:r>
              <a:rPr lang="en-ID" sz="2200" b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Dekonstruksi 5 Dimensi SERVQUAL (3)</a:t>
            </a:r>
          </a:p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en-ID" sz="22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5. EMPATHY (Empati)</a:t>
            </a:r>
            <a:endParaRPr lang="en-ID" sz="22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l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2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Definisi:</a:t>
            </a:r>
            <a:r>
              <a:rPr lang="en-ID" sz="22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Kemampuan untuk memberikan perhatian yang individualized dan memahami kebutuhan spesifik pelanggan.</a:t>
            </a:r>
          </a:p>
          <a:p>
            <a:pPr marL="742950" lvl="1" indent="-285750" algn="l">
              <a:spcBef>
                <a:spcPts val="45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D" sz="22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Indikator dalam Pariwisata:</a:t>
            </a:r>
            <a:endParaRPr lang="en-ID" sz="22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0" lvl="2" indent="-228600" algn="l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2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Komunikasi yang personal (misal, menyapa dengan nama).</a:t>
            </a:r>
          </a:p>
          <a:p>
            <a:pPr marL="1143000" lvl="2" indent="-22860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2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Memahami kebutuhan spesifik pengunjung (anak-anak, disabilitas, diet khusus).</a:t>
            </a:r>
          </a:p>
          <a:p>
            <a:pPr marL="1143000" lvl="2" indent="-22860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2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Jam operasional yang nyaman bagi pelanggan.</a:t>
            </a:r>
          </a:p>
          <a:p>
            <a:pPr marL="1143000" lvl="2" indent="-22860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2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Memberikan perhatian yang tulus.</a:t>
            </a:r>
          </a:p>
          <a:p>
            <a:pPr algn="l">
              <a:spcBef>
                <a:spcPts val="1200"/>
              </a:spcBef>
              <a:spcAft>
                <a:spcPts val="1200"/>
              </a:spcAft>
              <a:buNone/>
            </a:pPr>
            <a:endParaRPr lang="en-ID" sz="20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3608232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120A86E-7A9D-8B4E-2F89-AEFF2CF65AF0}"/>
              </a:ext>
            </a:extLst>
          </p:cNvPr>
          <p:cNvSpPr txBox="1"/>
          <p:nvPr/>
        </p:nvSpPr>
        <p:spPr>
          <a:xfrm>
            <a:off x="304800" y="72990"/>
            <a:ext cx="8534400" cy="61760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2100"/>
              </a:lnSpc>
              <a:spcBef>
                <a:spcPts val="1200"/>
              </a:spcBef>
              <a:spcAft>
                <a:spcPts val="600"/>
              </a:spcAft>
              <a:buNone/>
            </a:pPr>
            <a:r>
              <a:rPr lang="en-ID" sz="2200" b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Gap Model: Inti dari Analisis SERVQUAL</a:t>
            </a:r>
          </a:p>
          <a:p>
            <a:pPr algn="l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2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Rumus Inti: Skor Kualitas Layanan (Q) = Persepsi (P) - Harapan (E)</a:t>
            </a:r>
            <a:endParaRPr lang="en-ID" sz="22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45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D" sz="22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Interpretasi Skor Gap:</a:t>
            </a:r>
            <a:endParaRPr lang="en-ID" sz="22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l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2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 ≥ 0:</a:t>
            </a:r>
            <a:r>
              <a:rPr lang="en-ID" sz="22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Kualitas layanan memadai atau unggul. </a:t>
            </a:r>
            <a:r>
              <a:rPr lang="en-ID" sz="22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Pertahankan!</a:t>
            </a:r>
            <a:endParaRPr lang="en-ID" sz="22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2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 &lt; 0:</a:t>
            </a:r>
            <a:r>
              <a:rPr lang="en-ID" sz="22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Terdapat </a:t>
            </a:r>
            <a:r>
              <a:rPr lang="en-ID" sz="22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kesenjangan kualitas</a:t>
            </a:r>
            <a:r>
              <a:rPr lang="en-ID" sz="22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yang perlu segera ditangani.</a:t>
            </a:r>
          </a:p>
          <a:p>
            <a:pPr algn="l">
              <a:spcBef>
                <a:spcPts val="45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D" sz="22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Jenis-Jenis Gap dalam Model Asli:</a:t>
            </a:r>
            <a:endParaRPr lang="en-ID" sz="22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l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2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Gap 1:</a:t>
            </a:r>
            <a:r>
              <a:rPr lang="en-ID" sz="22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Kesenjangan antara harapan konsumen dan persepsi manajemen.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2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Gap 5:</a:t>
            </a:r>
            <a:r>
              <a:rPr lang="en-ID" sz="22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Kesenjangan antara harapan dan persepsi konsumen (yang diukur dengan kuesioner SERVQUAL).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200" b="0" i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(Gap 2, 3, 4 berkaitan dengan standar, penyampaian, dan komunikasi internal).</a:t>
            </a:r>
            <a:endParaRPr lang="en-ID" sz="22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1200"/>
              </a:spcBef>
              <a:spcAft>
                <a:spcPts val="1200"/>
              </a:spcAft>
              <a:buNone/>
            </a:pPr>
            <a:endParaRPr lang="en-ID" sz="200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6675977"/>
      </p:ext>
    </p:extLst>
  </p:cSld>
  <p:clrMapOvr>
    <a:masterClrMapping/>
  </p:clrMapOvr>
  <p:transition spd="slow"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CD5EF0BF-2F36-EC15-51DB-3C2DC7834214}"/>
              </a:ext>
            </a:extLst>
          </p:cNvPr>
          <p:cNvSpPr txBox="1"/>
          <p:nvPr/>
        </p:nvSpPr>
        <p:spPr>
          <a:xfrm>
            <a:off x="14287" y="287114"/>
            <a:ext cx="9282113" cy="62837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600"/>
              </a:spcAft>
              <a:buNone/>
            </a:pPr>
            <a:r>
              <a:rPr lang="en-ID" sz="2500" b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Studi Kasus: Aplikasi SERVQUAL di Hotel</a:t>
            </a:r>
          </a:p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600"/>
              </a:spcAft>
              <a:buNone/>
            </a:pPr>
            <a:endParaRPr lang="en-ID" sz="2500" b="1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600"/>
              </a:spcBef>
              <a:spcAft>
                <a:spcPts val="1200"/>
              </a:spcAft>
            </a:pPr>
            <a:r>
              <a:rPr lang="en-ID" sz="22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Skenario:</a:t>
            </a:r>
            <a:r>
              <a:rPr lang="en-ID" sz="22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Survei pada tamu hotel bintang 4.</a:t>
            </a:r>
          </a:p>
          <a:p>
            <a:pPr algn="l">
              <a:spcBef>
                <a:spcPts val="450"/>
              </a:spcBef>
              <a:spcAft>
                <a:spcPts val="600"/>
              </a:spcAft>
            </a:pPr>
            <a:r>
              <a:rPr lang="en-ID" sz="22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Hasil dan Analisis Gap:</a:t>
            </a:r>
            <a:endParaRPr lang="en-ID" sz="22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l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2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Tangibles (P=4.5, E=4.2, Q=+0.3):</a:t>
            </a:r>
            <a:r>
              <a:rPr lang="en-ID" sz="22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Kamar dan fasilitas melebihi harapan.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2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Reliability (P=3.8, E=4.5, Q=-0.7):</a:t>
            </a:r>
            <a:r>
              <a:rPr lang="en-ID" sz="22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Janji free wifi lambat, minibar tidak terisi penuh. </a:t>
            </a:r>
            <a:r>
              <a:rPr lang="en-ID" sz="22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PRIORITAS 1.</a:t>
            </a:r>
            <a:endParaRPr lang="en-ID" sz="22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2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Responsiveness (P=3.5, E=4.3, Q=-0.8):</a:t>
            </a:r>
            <a:r>
              <a:rPr lang="en-ID" sz="22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Room service sangat lambat. </a:t>
            </a:r>
            <a:r>
              <a:rPr lang="en-ID" sz="22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PRIORITAS 2.</a:t>
            </a:r>
            <a:endParaRPr lang="en-ID" sz="22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2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Assurance (P=4.6, E=4.4, Q=+0.2):</a:t>
            </a:r>
            <a:r>
              <a:rPr lang="en-ID" sz="22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Staff sangat ramah dan kompeten.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2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Empathy (P=3.2, E=4.0, Q=-0.8):</a:t>
            </a:r>
            <a:r>
              <a:rPr lang="en-ID" sz="22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Tidak ada pengakuan sebagai member loyalitas. </a:t>
            </a:r>
            <a:r>
              <a:rPr lang="en-ID" sz="22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PRIORITAS 2.</a:t>
            </a:r>
            <a:endParaRPr lang="en-ID" sz="22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1200"/>
              </a:spcBef>
              <a:spcAft>
                <a:spcPts val="600"/>
              </a:spcAft>
            </a:pPr>
            <a:endParaRPr lang="en-ID" sz="24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2234660"/>
      </p:ext>
    </p:extLst>
  </p:cSld>
  <p:clrMapOvr>
    <a:masterClrMapping/>
  </p:clrMapOvr>
  <p:transition spd="slow">
    <p:push dir="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659825F3-146D-F320-B527-70132F99D2A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A6B7695-619F-E7E4-33A3-E24825721A16}"/>
              </a:ext>
            </a:extLst>
          </p:cNvPr>
          <p:cNvSpPr txBox="1"/>
          <p:nvPr/>
        </p:nvSpPr>
        <p:spPr>
          <a:xfrm>
            <a:off x="-152400" y="117837"/>
            <a:ext cx="9525000" cy="59452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600"/>
              </a:spcAft>
              <a:buNone/>
            </a:pPr>
            <a:r>
              <a:rPr lang="en-ID" sz="2500" b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Studi Kasus: Aplikasi SERVQUAL di Destinasi Alam (Geopark)</a:t>
            </a:r>
          </a:p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600"/>
              </a:spcAft>
              <a:buNone/>
            </a:pPr>
            <a:endParaRPr lang="en-ID" sz="2200" b="1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200" b="1" i="0">
                <a:solidFill>
                  <a:srgbClr val="0F1115"/>
                </a:solidFill>
                <a:effectLst/>
                <a:latin typeface="quote-cjk-patch"/>
              </a:rPr>
              <a:t>Skenario:</a:t>
            </a:r>
            <a:r>
              <a:rPr lang="en-ID" sz="2200" b="0" i="0">
                <a:solidFill>
                  <a:srgbClr val="0F1115"/>
                </a:solidFill>
                <a:effectLst/>
                <a:latin typeface="quote-cjk-patch"/>
              </a:rPr>
              <a:t> Survei pada pengunjung taman nasional/geopark.</a:t>
            </a:r>
          </a:p>
          <a:p>
            <a:pPr algn="l">
              <a:spcBef>
                <a:spcPts val="45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D" sz="2200" b="1" i="0">
                <a:solidFill>
                  <a:srgbClr val="0F1115"/>
                </a:solidFill>
                <a:effectLst/>
                <a:latin typeface="quote-cjk-patch"/>
              </a:rPr>
              <a:t>Hasil dan Analisis Gap (Kurniansah, dkk., 2024):</a:t>
            </a:r>
            <a:endParaRPr lang="en-ID" sz="2200" b="0" i="0">
              <a:solidFill>
                <a:srgbClr val="0F1115"/>
              </a:solidFill>
              <a:effectLst/>
              <a:latin typeface="quote-cjk-patch"/>
            </a:endParaRPr>
          </a:p>
          <a:p>
            <a:pPr marL="742950" lvl="1" indent="-285750" algn="l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200" b="1" i="0">
                <a:solidFill>
                  <a:srgbClr val="0F1115"/>
                </a:solidFill>
                <a:effectLst/>
                <a:latin typeface="quote-cjk-patch"/>
              </a:rPr>
              <a:t>Tangibles (P=3.0, E=4.0, Q=-1.0):</a:t>
            </a:r>
            <a:r>
              <a:rPr lang="en-ID" sz="2200" b="0" i="0">
                <a:solidFill>
                  <a:srgbClr val="0F1115"/>
                </a:solidFill>
                <a:effectLst/>
                <a:latin typeface="quote-cjk-patch"/>
              </a:rPr>
              <a:t> Fasilitas toilet dan informasi jalur kurang memadai. </a:t>
            </a:r>
            <a:r>
              <a:rPr lang="en-ID" sz="2200" b="1" i="0">
                <a:solidFill>
                  <a:srgbClr val="0F1115"/>
                </a:solidFill>
                <a:effectLst/>
                <a:latin typeface="quote-cjk-patch"/>
              </a:rPr>
              <a:t>PRIORITAS UTAMA.</a:t>
            </a:r>
            <a:endParaRPr lang="en-ID" sz="2200" b="0" i="0">
              <a:solidFill>
                <a:srgbClr val="0F1115"/>
              </a:solidFill>
              <a:effectLst/>
              <a:latin typeface="quote-cjk-patch"/>
            </a:endParaRP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200" b="1" i="0">
                <a:solidFill>
                  <a:srgbClr val="0F1115"/>
                </a:solidFill>
                <a:effectLst/>
                <a:latin typeface="quote-cjk-patch"/>
              </a:rPr>
              <a:t>Reliability (P=3.5, E=4.2, Q=-0.7):</a:t>
            </a:r>
            <a:r>
              <a:rPr lang="en-ID" sz="2200" b="0" i="0">
                <a:solidFill>
                  <a:srgbClr val="0F1115"/>
                </a:solidFill>
                <a:effectLst/>
                <a:latin typeface="quote-cjk-patch"/>
              </a:rPr>
              <a:t> Keakuratan informasi jarak tempuh trek diragukan.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200" b="1" i="0">
                <a:solidFill>
                  <a:srgbClr val="0F1115"/>
                </a:solidFill>
                <a:effectLst/>
                <a:latin typeface="quote-cjk-patch"/>
              </a:rPr>
              <a:t>Responsiveness (P=3.8, E=4.1, Q=-0.3):</a:t>
            </a:r>
            <a:r>
              <a:rPr lang="en-ID" sz="2200" b="0" i="0">
                <a:solidFill>
                  <a:srgbClr val="0F1115"/>
                </a:solidFill>
                <a:effectLst/>
                <a:latin typeface="quote-cjk-patch"/>
              </a:rPr>
              <a:t> Posko darurat cukup responsif.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200" b="1" i="0">
                <a:solidFill>
                  <a:srgbClr val="0F1115"/>
                </a:solidFill>
                <a:effectLst/>
                <a:latin typeface="quote-cjk-patch"/>
              </a:rPr>
              <a:t>Assurance (P=4.7, E=4.3, Q=+0.4):</a:t>
            </a:r>
            <a:r>
              <a:rPr lang="en-ID" sz="2200" b="0" i="0">
                <a:solidFill>
                  <a:srgbClr val="0F1115"/>
                </a:solidFill>
                <a:effectLst/>
                <a:latin typeface="quote-cjk-patch"/>
              </a:rPr>
              <a:t> Ranger/pemandu sangat berpengetahuan dan meyakinkan.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200" b="1" i="0">
                <a:solidFill>
                  <a:srgbClr val="0F1115"/>
                </a:solidFill>
                <a:effectLst/>
                <a:latin typeface="quote-cjk-patch"/>
              </a:rPr>
              <a:t>Empathy (P=2.5, E=3.8, Q=-1.3):</a:t>
            </a:r>
            <a:r>
              <a:rPr lang="en-ID" sz="2200" b="0" i="0">
                <a:solidFill>
                  <a:srgbClr val="0F1115"/>
                </a:solidFill>
                <a:effectLst/>
                <a:latin typeface="quote-cjk-patch"/>
              </a:rPr>
              <a:t> Tidak ada perhatian untuk pengunjung lansia/anak-anak, kurang ramah disabilitas. </a:t>
            </a:r>
            <a:r>
              <a:rPr lang="en-ID" sz="2200" b="1" i="0">
                <a:solidFill>
                  <a:srgbClr val="0F1115"/>
                </a:solidFill>
                <a:effectLst/>
                <a:latin typeface="quote-cjk-patch"/>
              </a:rPr>
              <a:t>PRIORITAS UTAMA.</a:t>
            </a:r>
            <a:endParaRPr lang="en-ID" sz="2200" b="0" i="0">
              <a:solidFill>
                <a:srgbClr val="0F1115"/>
              </a:solidFill>
              <a:effectLst/>
              <a:latin typeface="quote-cjk-patch"/>
            </a:endParaRPr>
          </a:p>
        </p:txBody>
      </p:sp>
    </p:spTree>
    <p:extLst>
      <p:ext uri="{BB962C8B-B14F-4D97-AF65-F5344CB8AC3E}">
        <p14:creationId xmlns:p14="http://schemas.microsoft.com/office/powerpoint/2010/main" val="1809106835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4DF1B679-7E6D-C856-F314-724CE84CF96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5DE9E2-CEEB-5FE3-79CE-4176703B3A9E}"/>
              </a:ext>
            </a:extLst>
          </p:cNvPr>
          <p:cNvSpPr txBox="1"/>
          <p:nvPr/>
        </p:nvSpPr>
        <p:spPr>
          <a:xfrm>
            <a:off x="228600" y="152400"/>
            <a:ext cx="8686800" cy="62324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600"/>
              </a:spcAft>
              <a:buNone/>
            </a:pPr>
            <a:r>
              <a:rPr lang="en-ID" sz="2400" b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Formulasi Rencana Aksi &amp; Perbaikan Berdasarkan Hasil</a:t>
            </a:r>
          </a:p>
          <a:p>
            <a:pPr algn="l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200" b="1" i="0">
                <a:solidFill>
                  <a:srgbClr val="0F1115"/>
                </a:solidFill>
                <a:effectLst/>
                <a:latin typeface="quote-cjk-patch"/>
              </a:rPr>
              <a:t>Langkah 1: Prioritaskan Dimensi dengan Gap Terbesar.</a:t>
            </a:r>
            <a:endParaRPr lang="en-ID" sz="2200" b="0" i="0">
              <a:solidFill>
                <a:srgbClr val="0F1115"/>
              </a:solidFill>
              <a:effectLst/>
              <a:latin typeface="quote-cjk-patch"/>
            </a:endParaRPr>
          </a:p>
          <a:p>
            <a:pPr algn="l">
              <a:spcBef>
                <a:spcPts val="45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D" sz="2200" b="1" i="0">
                <a:solidFill>
                  <a:srgbClr val="0F1115"/>
                </a:solidFill>
                <a:effectLst/>
                <a:latin typeface="quote-cjk-patch"/>
              </a:rPr>
              <a:t>Langkah 2: Tentukan Rencana Aksi Spesifik:</a:t>
            </a:r>
            <a:endParaRPr lang="en-ID" sz="2200" b="0" i="0">
              <a:solidFill>
                <a:srgbClr val="0F1115"/>
              </a:solidFill>
              <a:effectLst/>
              <a:latin typeface="quote-cjk-patch"/>
            </a:endParaRPr>
          </a:p>
          <a:p>
            <a:pPr marL="742950" lvl="1" indent="-285750" algn="l"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D" sz="2200" b="1" i="0">
                <a:solidFill>
                  <a:srgbClr val="0F1115"/>
                </a:solidFill>
                <a:effectLst/>
                <a:latin typeface="quote-cjk-patch"/>
              </a:rPr>
              <a:t>Untuk Gap Empathy di Geopark:</a:t>
            </a:r>
            <a:endParaRPr lang="en-ID" sz="2200" b="0" i="0">
              <a:solidFill>
                <a:srgbClr val="0F1115"/>
              </a:solidFill>
              <a:effectLst/>
              <a:latin typeface="quote-cjk-patch"/>
            </a:endParaRPr>
          </a:p>
          <a:p>
            <a:pPr marL="1143000" lvl="2" indent="-228600" algn="l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200" b="1" i="0">
                <a:solidFill>
                  <a:srgbClr val="0F1115"/>
                </a:solidFill>
                <a:effectLst/>
                <a:latin typeface="quote-cjk-patch"/>
              </a:rPr>
              <a:t>Pelatihan SDM:</a:t>
            </a:r>
            <a:r>
              <a:rPr lang="en-ID" sz="2200" b="0" i="0">
                <a:solidFill>
                  <a:srgbClr val="0F1115"/>
                </a:solidFill>
                <a:effectLst/>
                <a:latin typeface="quote-cjk-patch"/>
              </a:rPr>
              <a:t> Modul pelayanan inklusif (Marhaeni, 2024).</a:t>
            </a:r>
          </a:p>
          <a:p>
            <a:pPr marL="1143000" lvl="2" indent="-22860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200" b="1" i="0">
                <a:solidFill>
                  <a:srgbClr val="0F1115"/>
                </a:solidFill>
                <a:effectLst/>
                <a:latin typeface="quote-cjk-patch"/>
              </a:rPr>
              <a:t>Penambahan Fasilitas:</a:t>
            </a:r>
            <a:r>
              <a:rPr lang="en-ID" sz="2200" b="0" i="0">
                <a:solidFill>
                  <a:srgbClr val="0F1115"/>
                </a:solidFill>
                <a:effectLst/>
                <a:latin typeface="quote-cjk-patch"/>
              </a:rPr>
              <a:t> Penyediaan jalur khusus kursi roda, tempat istirahat lebih banyak.</a:t>
            </a:r>
          </a:p>
          <a:p>
            <a:pPr marL="742950" lvl="1" indent="-285750" algn="l">
              <a:spcBef>
                <a:spcPts val="45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D" sz="2200" b="1" i="0">
                <a:solidFill>
                  <a:srgbClr val="0F1115"/>
                </a:solidFill>
                <a:effectLst/>
                <a:latin typeface="quote-cjk-patch"/>
              </a:rPr>
              <a:t>Untuk Gap Reliability di Hotel:</a:t>
            </a:r>
            <a:endParaRPr lang="en-ID" sz="2200" b="0" i="0">
              <a:solidFill>
                <a:srgbClr val="0F1115"/>
              </a:solidFill>
              <a:effectLst/>
              <a:latin typeface="quote-cjk-patch"/>
            </a:endParaRPr>
          </a:p>
          <a:p>
            <a:pPr marL="1143000" lvl="2" indent="-228600" algn="l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200" b="1" i="0">
                <a:solidFill>
                  <a:srgbClr val="0F1115"/>
                </a:solidFill>
                <a:effectLst/>
                <a:latin typeface="quote-cjk-patch"/>
              </a:rPr>
              <a:t>Perbaikan Infrastruktur:</a:t>
            </a:r>
            <a:r>
              <a:rPr lang="en-ID" sz="2200" b="0" i="0">
                <a:solidFill>
                  <a:srgbClr val="0F1115"/>
                </a:solidFill>
                <a:effectLst/>
                <a:latin typeface="quote-cjk-patch"/>
              </a:rPr>
              <a:t> Upgrade jaringan wifi.</a:t>
            </a:r>
          </a:p>
          <a:p>
            <a:pPr marL="1143000" lvl="2" indent="-22860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200" b="1" i="0">
                <a:solidFill>
                  <a:srgbClr val="0F1115"/>
                </a:solidFill>
                <a:effectLst/>
                <a:latin typeface="quote-cjk-patch"/>
              </a:rPr>
              <a:t>Penyusunan SOP:</a:t>
            </a:r>
            <a:r>
              <a:rPr lang="en-ID" sz="2200" b="0" i="0">
                <a:solidFill>
                  <a:srgbClr val="0F1115"/>
                </a:solidFill>
                <a:effectLst/>
                <a:latin typeface="quote-cjk-patch"/>
              </a:rPr>
              <a:t> SOP pengecekan minibar dan kelengkapan kamar.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200" b="1" i="0">
                <a:solidFill>
                  <a:srgbClr val="0F1115"/>
                </a:solidFill>
                <a:effectLst/>
                <a:latin typeface="quote-cjk-patch"/>
              </a:rPr>
              <a:t>Langkah 3: Alokasi Anggaran dan Penentuan Penanggung Jawab.</a:t>
            </a:r>
            <a:endParaRPr lang="en-ID" sz="2200" b="0" i="0">
              <a:solidFill>
                <a:srgbClr val="0F1115"/>
              </a:solidFill>
              <a:effectLst/>
              <a:latin typeface="quote-cjk-patch"/>
            </a:endParaRP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200" b="1" i="0">
                <a:solidFill>
                  <a:srgbClr val="0F1115"/>
                </a:solidFill>
                <a:effectLst/>
                <a:latin typeface="quote-cjk-patch"/>
              </a:rPr>
              <a:t>Langkah 4: Monitoring dan Evaluasi Berkelanjutan.</a:t>
            </a:r>
            <a:endParaRPr lang="en-ID" sz="2200" b="0" i="0">
              <a:solidFill>
                <a:srgbClr val="0F1115"/>
              </a:solidFill>
              <a:effectLst/>
              <a:latin typeface="quote-cjk-patch"/>
            </a:endParaRPr>
          </a:p>
        </p:txBody>
      </p:sp>
    </p:spTree>
    <p:extLst>
      <p:ext uri="{BB962C8B-B14F-4D97-AF65-F5344CB8AC3E}">
        <p14:creationId xmlns:p14="http://schemas.microsoft.com/office/powerpoint/2010/main" val="1509117848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8043578-F2C9-D06F-88C9-7429D356D42C}"/>
              </a:ext>
            </a:extLst>
          </p:cNvPr>
          <p:cNvSpPr txBox="1"/>
          <p:nvPr/>
        </p:nvSpPr>
        <p:spPr>
          <a:xfrm>
            <a:off x="228600" y="472398"/>
            <a:ext cx="8915400" cy="49988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2100"/>
              </a:lnSpc>
              <a:spcBef>
                <a:spcPts val="1200"/>
              </a:spcBef>
              <a:spcAft>
                <a:spcPts val="600"/>
              </a:spcAft>
              <a:buNone/>
            </a:pPr>
            <a:r>
              <a:rPr lang="en-ID" b="1">
                <a:solidFill>
                  <a:srgbClr val="0F1115"/>
                </a:solidFill>
                <a:effectLst/>
                <a:latin typeface="quote-cjk-patch"/>
              </a:rPr>
              <a:t> </a:t>
            </a:r>
            <a:r>
              <a:rPr lang="en-ID" sz="2200" b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Integrasi dengan Manajemen Mutu &amp; SDM Pariwisata Berkelanjutan</a:t>
            </a:r>
          </a:p>
          <a:p>
            <a:pPr algn="l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D" b="1" i="0">
                <a:solidFill>
                  <a:srgbClr val="0F1115"/>
                </a:solidFill>
                <a:effectLst/>
                <a:latin typeface="quote-cjk-patch"/>
              </a:rPr>
              <a:t>Siklus Mutu Berkelanjutan:</a:t>
            </a:r>
            <a:endParaRPr lang="en-ID" b="0" i="0">
              <a:solidFill>
                <a:srgbClr val="0F1115"/>
              </a:solidFill>
              <a:effectLst/>
              <a:latin typeface="quote-cjk-patch"/>
            </a:endParaRPr>
          </a:p>
          <a:p>
            <a:pPr marL="742950" lvl="1" indent="-285750" algn="l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b="1" i="0">
                <a:solidFill>
                  <a:srgbClr val="0F1115"/>
                </a:solidFill>
                <a:effectLst/>
                <a:latin typeface="quote-cjk-patch"/>
              </a:rPr>
              <a:t>Ukur (Measure)</a:t>
            </a:r>
            <a:r>
              <a:rPr lang="en-ID" b="0" i="0">
                <a:solidFill>
                  <a:srgbClr val="0F1115"/>
                </a:solidFill>
                <a:effectLst/>
                <a:latin typeface="quote-cjk-patch"/>
              </a:rPr>
              <a:t> → </a:t>
            </a:r>
            <a:r>
              <a:rPr lang="en-ID" b="1" i="0">
                <a:solidFill>
                  <a:srgbClr val="0F1115"/>
                </a:solidFill>
                <a:effectLst/>
                <a:latin typeface="quote-cjk-patch"/>
              </a:rPr>
              <a:t>Analisis (Analyze)</a:t>
            </a:r>
            <a:r>
              <a:rPr lang="en-ID" b="0" i="0">
                <a:solidFill>
                  <a:srgbClr val="0F1115"/>
                </a:solidFill>
                <a:effectLst/>
                <a:latin typeface="quote-cjk-patch"/>
              </a:rPr>
              <a:t> → </a:t>
            </a:r>
            <a:r>
              <a:rPr lang="en-ID" b="1" i="0">
                <a:solidFill>
                  <a:srgbClr val="0F1115"/>
                </a:solidFill>
                <a:effectLst/>
                <a:latin typeface="quote-cjk-patch"/>
              </a:rPr>
              <a:t>Perbaiki (Improve)</a:t>
            </a:r>
            <a:r>
              <a:rPr lang="en-ID" b="0" i="0">
                <a:solidFill>
                  <a:srgbClr val="0F1115"/>
                </a:solidFill>
                <a:effectLst/>
                <a:latin typeface="quote-cjk-patch"/>
              </a:rPr>
              <a:t> → </a:t>
            </a:r>
            <a:r>
              <a:rPr lang="en-ID" b="1" i="0">
                <a:solidFill>
                  <a:srgbClr val="0F1115"/>
                </a:solidFill>
                <a:effectLst/>
                <a:latin typeface="quote-cjk-patch"/>
              </a:rPr>
              <a:t>Monitor (Monitor)</a:t>
            </a:r>
            <a:r>
              <a:rPr lang="en-ID" b="0" i="0">
                <a:solidFill>
                  <a:srgbClr val="0F1115"/>
                </a:solidFill>
                <a:effectLst/>
                <a:latin typeface="quote-cjk-patch"/>
              </a:rPr>
              <a:t> → </a:t>
            </a:r>
            <a:r>
              <a:rPr lang="en-ID" b="1" i="0">
                <a:solidFill>
                  <a:srgbClr val="0F1115"/>
                </a:solidFill>
                <a:effectLst/>
                <a:latin typeface="quote-cjk-patch"/>
              </a:rPr>
              <a:t>Ukur Kembali.</a:t>
            </a:r>
            <a:endParaRPr lang="en-ID" b="0" i="0">
              <a:solidFill>
                <a:srgbClr val="0F1115"/>
              </a:solidFill>
              <a:effectLst/>
              <a:latin typeface="quote-cjk-patch"/>
            </a:endParaRPr>
          </a:p>
          <a:p>
            <a:pPr algn="l">
              <a:spcBef>
                <a:spcPts val="45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D" b="1" i="0">
                <a:solidFill>
                  <a:srgbClr val="0F1115"/>
                </a:solidFill>
                <a:effectLst/>
                <a:latin typeface="quote-cjk-patch"/>
              </a:rPr>
              <a:t>Integrasi dengan MSDM (Marhaeni, 2024):</a:t>
            </a:r>
            <a:endParaRPr lang="en-ID" b="0" i="0">
              <a:solidFill>
                <a:srgbClr val="0F1115"/>
              </a:solidFill>
              <a:effectLst/>
              <a:latin typeface="quote-cjk-patch"/>
            </a:endParaRPr>
          </a:p>
          <a:p>
            <a:pPr marL="742950" lvl="1" indent="-285750" algn="l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b="0" i="0">
                <a:solidFill>
                  <a:srgbClr val="0F1115"/>
                </a:solidFill>
                <a:effectLst/>
                <a:latin typeface="quote-cjk-patch"/>
              </a:rPr>
              <a:t>Rekrutmen staff dengan attitude melayani.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b="0" i="0">
                <a:solidFill>
                  <a:srgbClr val="0F1115"/>
                </a:solidFill>
                <a:effectLst/>
                <a:latin typeface="quote-cjk-patch"/>
              </a:rPr>
              <a:t>Pelatihan berkala berdasarkan temuan gap SERVQUAL.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b="0" i="0">
                <a:solidFill>
                  <a:srgbClr val="0F1115"/>
                </a:solidFill>
                <a:effectLst/>
                <a:latin typeface="quote-cjk-patch"/>
              </a:rPr>
              <a:t>Sistem reward dan pengakuan untuk staff berkinerja layanan tinggi.</a:t>
            </a:r>
          </a:p>
          <a:p>
            <a:pPr algn="l">
              <a:spcBef>
                <a:spcPts val="45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D" b="1" i="0">
                <a:solidFill>
                  <a:srgbClr val="0F1115"/>
                </a:solidFill>
                <a:effectLst/>
                <a:latin typeface="quote-cjk-patch"/>
              </a:rPr>
              <a:t>Keterkaitan dengan Manajemen Destinasi (Soeroso, 2022; Siregar, 2025):</a:t>
            </a:r>
            <a:endParaRPr lang="en-ID" b="0" i="0">
              <a:solidFill>
                <a:srgbClr val="0F1115"/>
              </a:solidFill>
              <a:effectLst/>
              <a:latin typeface="quote-cjk-patch"/>
            </a:endParaRPr>
          </a:p>
          <a:p>
            <a:pPr marL="742950" lvl="1" indent="-285750" algn="l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b="0" i="0">
                <a:solidFill>
                  <a:srgbClr val="0F1115"/>
                </a:solidFill>
                <a:effectLst/>
                <a:latin typeface="quote-cjk-patch"/>
              </a:rPr>
              <a:t>Data SERVQUAL menjadi dasar penyusunan Master Plan Destinasi.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b="0" i="0">
                <a:solidFill>
                  <a:srgbClr val="0F1115"/>
                </a:solidFill>
                <a:effectLst/>
                <a:latin typeface="quote-cjk-patch"/>
              </a:rPr>
              <a:t>Membangun sistem kepuasan pelanggan yang terintegrasi antar pemangku kepentingan (hotel, restoran, atraksi, transportasi).</a:t>
            </a:r>
          </a:p>
        </p:txBody>
      </p:sp>
    </p:spTree>
    <p:extLst>
      <p:ext uri="{BB962C8B-B14F-4D97-AF65-F5344CB8AC3E}">
        <p14:creationId xmlns:p14="http://schemas.microsoft.com/office/powerpoint/2010/main" val="1983726521"/>
      </p:ext>
    </p:extLst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1A23404-6AD6-3050-27C6-47240A5FB5FF}"/>
              </a:ext>
            </a:extLst>
          </p:cNvPr>
          <p:cNvSpPr txBox="1"/>
          <p:nvPr/>
        </p:nvSpPr>
        <p:spPr>
          <a:xfrm>
            <a:off x="152400" y="1059121"/>
            <a:ext cx="8839200" cy="39087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D" sz="22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Kesimpulan:</a:t>
            </a:r>
            <a:endParaRPr lang="en-ID" sz="22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l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2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Kepuasan pelanggan adalah kompas strategis bagi pariwisata berkualitas.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2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Survei kepuasan dan SERVQUAL adalah alat yang powerful untuk mengubah persepsi subjektif menjadi data objektif.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2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Lima dimensi SERVQUAL memberikan lensa yang komprehensif untuk mendiagnosis kelemahan layanan.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2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Keberhasilan terletak pada kemampuan untuk menerjemahkan data menjadi aksi perbaikan yang nyata dan berkelanjutan.</a:t>
            </a:r>
          </a:p>
        </p:txBody>
      </p:sp>
    </p:spTree>
    <p:extLst>
      <p:ext uri="{BB962C8B-B14F-4D97-AF65-F5344CB8AC3E}">
        <p14:creationId xmlns:p14="http://schemas.microsoft.com/office/powerpoint/2010/main" val="3221701646"/>
      </p:ext>
    </p:extLst>
  </p:cSld>
  <p:clrMapOvr>
    <a:masterClrMapping/>
  </p:clrMapOvr>
  <p:transition spd="slow"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066800" y="2209800"/>
            <a:ext cx="6400800" cy="1752600"/>
          </a:xfrm>
        </p:spPr>
        <p:txBody>
          <a:bodyPr>
            <a:normAutofit/>
          </a:bodyPr>
          <a:lstStyle/>
          <a:p>
            <a:r>
              <a:rPr lang="en-US" sz="5400" i="1" dirty="0">
                <a:solidFill>
                  <a:schemeClr val="tx1"/>
                </a:solidFill>
              </a:rPr>
              <a:t>Thank you </a:t>
            </a:r>
          </a:p>
        </p:txBody>
      </p:sp>
    </p:spTree>
    <p:extLst>
      <p:ext uri="{BB962C8B-B14F-4D97-AF65-F5344CB8AC3E}">
        <p14:creationId xmlns:p14="http://schemas.microsoft.com/office/powerpoint/2010/main" val="241328599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52400" y="133654"/>
            <a:ext cx="8610600" cy="393904"/>
          </a:xfrm>
        </p:spPr>
        <p:txBody>
          <a:bodyPr>
            <a:noAutofit/>
          </a:bodyPr>
          <a:lstStyle/>
          <a:p>
            <a:pPr>
              <a:lnSpc>
                <a:spcPts val="2100"/>
              </a:lnSpc>
              <a:spcBef>
                <a:spcPts val="1200"/>
              </a:spcBef>
              <a:spcAft>
                <a:spcPts val="600"/>
              </a:spcAft>
            </a:pPr>
            <a:r>
              <a:rPr lang="en-ID" b="1">
                <a:solidFill>
                  <a:srgbClr val="0F1115"/>
                </a:solidFill>
                <a:effectLst/>
                <a:latin typeface="quote-cjk-patch"/>
              </a:rPr>
              <a:t>Konsep Kepuasan Pelanggan dalam Pariwisata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8024169-6C0C-8D94-CC7A-567AC81EEB72}"/>
              </a:ext>
            </a:extLst>
          </p:cNvPr>
          <p:cNvSpPr txBox="1"/>
          <p:nvPr/>
        </p:nvSpPr>
        <p:spPr>
          <a:xfrm>
            <a:off x="-38100" y="527558"/>
            <a:ext cx="9220200" cy="64248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D" sz="20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Definisi Operasional (Rahayu, dkk., 2022):</a:t>
            </a:r>
            <a:endParaRPr lang="en-ID" sz="20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l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0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Kepuasan</a:t>
            </a:r>
            <a:r>
              <a:rPr lang="en-ID" sz="20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adalah keadaan psikologis yang dirasakan pelanggan setelah membandingkan </a:t>
            </a:r>
            <a:r>
              <a:rPr lang="en-ID" sz="20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kinerja yang dirasakan (Perceived Performance)</a:t>
            </a:r>
            <a:r>
              <a:rPr lang="en-ID" sz="20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suatu produk/jasa terhadap </a:t>
            </a:r>
            <a:r>
              <a:rPr lang="en-ID" sz="20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ekspektasi (Expectation)</a:t>
            </a:r>
            <a:r>
              <a:rPr lang="en-ID" sz="20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mereka.</a:t>
            </a:r>
          </a:p>
          <a:p>
            <a:pPr algn="l">
              <a:spcBef>
                <a:spcPts val="45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D" sz="20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Model "Expectation-Confirmation Theory":</a:t>
            </a:r>
            <a:endParaRPr lang="en-ID" sz="20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l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0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Kinerja &gt; Ekspektasi:</a:t>
            </a:r>
            <a:r>
              <a:rPr lang="en-ID" sz="20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Positif Disconfirmation → </a:t>
            </a:r>
            <a:r>
              <a:rPr lang="en-ID" sz="20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PUAS &amp; TERKEJUT.</a:t>
            </a:r>
            <a:endParaRPr lang="en-ID" sz="20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0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Kinerja = Ekspektasi:</a:t>
            </a:r>
            <a:r>
              <a:rPr lang="en-ID" sz="20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Confirmation → </a:t>
            </a:r>
            <a:r>
              <a:rPr lang="en-ID" sz="20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PUAS (Biasa).</a:t>
            </a:r>
            <a:endParaRPr lang="en-ID" sz="20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0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Kinerja &lt; Ekspektasi:</a:t>
            </a:r>
            <a:r>
              <a:rPr lang="en-ID" sz="20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Negatif Disconfirmation → </a:t>
            </a:r>
            <a:r>
              <a:rPr lang="en-ID" sz="20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TIDAK PUAS &amp; KECEWA.</a:t>
            </a:r>
            <a:endParaRPr lang="en-ID" sz="20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45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D" sz="20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Dampak Strategis Kepuasan (Soeroso, 2022):</a:t>
            </a:r>
            <a:endParaRPr lang="en-ID" sz="20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l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0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Ekuitas Merek Destinasi:</a:t>
            </a:r>
            <a:r>
              <a:rPr lang="en-ID" sz="20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Membangun reputasi yang kuat.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0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Retensi Pelanggan:</a:t>
            </a:r>
            <a:r>
              <a:rPr lang="en-ID" sz="20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Biaya retensi lebih murah daripada akuisisi pelanggan baru.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0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Referral Positif:</a:t>
            </a:r>
            <a:r>
              <a:rPr lang="en-ID" sz="20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Pengunjung yang puas adalah marketing terbaik.</a:t>
            </a:r>
          </a:p>
          <a:p>
            <a:pPr algn="l">
              <a:spcBef>
                <a:spcPts val="1200"/>
              </a:spcBef>
              <a:spcAft>
                <a:spcPts val="1200"/>
              </a:spcAft>
              <a:buNone/>
            </a:pPr>
            <a:endParaRPr lang="en-ID" sz="2400" b="0" i="0">
              <a:solidFill>
                <a:srgbClr val="0F1115"/>
              </a:solidFill>
              <a:effectLst/>
              <a:latin typeface="quote-cjk-patch"/>
            </a:endParaRPr>
          </a:p>
        </p:txBody>
      </p:sp>
    </p:spTree>
    <p:extLst>
      <p:ext uri="{BB962C8B-B14F-4D97-AF65-F5344CB8AC3E}">
        <p14:creationId xmlns:p14="http://schemas.microsoft.com/office/powerpoint/2010/main" val="2177829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85092D91-EE20-44C6-9E19-01DDEE985BFE}"/>
              </a:ext>
            </a:extLst>
          </p:cNvPr>
          <p:cNvSpPr txBox="1"/>
          <p:nvPr/>
        </p:nvSpPr>
        <p:spPr>
          <a:xfrm>
            <a:off x="190500" y="152400"/>
            <a:ext cx="8763000" cy="74353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2100"/>
              </a:lnSpc>
              <a:spcBef>
                <a:spcPts val="1200"/>
              </a:spcBef>
              <a:spcAft>
                <a:spcPts val="600"/>
              </a:spcAft>
            </a:pPr>
            <a:r>
              <a:rPr lang="en-ID" sz="2400" b="1">
                <a:solidFill>
                  <a:srgbClr val="0F1115"/>
                </a:solidFill>
                <a:effectLst/>
                <a:latin typeface="quote-cjk-patch"/>
              </a:rPr>
              <a:t>Metodologi Survei Kepuasan: Dari Desain hingga Implementasi</a:t>
            </a:r>
          </a:p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en-ID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A. Tahap Perencanaan:</a:t>
            </a:r>
            <a:endParaRPr lang="en-ID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l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Tentukan tujuan survei (evaluasi umum atau fokus pada layanan tertentu?).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Identifikasi populasi dan sampel (pengunjung domestik/internasional, keluarga/milenial).</a:t>
            </a:r>
          </a:p>
          <a:p>
            <a:pPr algn="l">
              <a:spcBef>
                <a:spcPts val="450"/>
              </a:spcBef>
              <a:spcAft>
                <a:spcPts val="600"/>
              </a:spcAft>
            </a:pPr>
            <a:r>
              <a:rPr lang="en-ID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B. Desain Instrumen (Kuesioner) (Kurniansah, dkk., 2024):</a:t>
            </a:r>
            <a:endParaRPr lang="en-ID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l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Data Demografi: Usia, asal, dll.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Pertanyaan Terstruktur: Gunakan </a:t>
            </a:r>
            <a:r>
              <a:rPr lang="en-ID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Skala Likert 1-5</a:t>
            </a:r>
            <a:r>
              <a:rPr lang="en-ID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(Sangat Tidak Puas - Sangat Puas).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Pertanyaan Terbuka: Untuk mendapatkan insight kualitatif ("Apa yang paling berkesan?").</a:t>
            </a:r>
          </a:p>
          <a:p>
            <a:pPr algn="l">
              <a:spcBef>
                <a:spcPts val="450"/>
              </a:spcBef>
              <a:spcAft>
                <a:spcPts val="600"/>
              </a:spcAft>
            </a:pPr>
            <a:r>
              <a:rPr lang="en-ID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C. Metode Pengumpulan Data:</a:t>
            </a:r>
            <a:endParaRPr lang="en-ID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l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Online:</a:t>
            </a:r>
            <a:r>
              <a:rPr lang="en-ID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Google Form, survei email (efisien, jangkauan luas).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Offline:</a:t>
            </a:r>
            <a:r>
              <a:rPr lang="en-ID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Kuesioner kertas di hotel, bandara, destinasi (respons rate tinggi).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Wawancara &amp; FGD:</a:t>
            </a:r>
            <a:r>
              <a:rPr lang="en-ID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Mendalam, cocok untuk masalah kompleks.</a:t>
            </a:r>
          </a:p>
          <a:p>
            <a:pPr>
              <a:buNone/>
            </a:pPr>
            <a:br>
              <a:rPr lang="en-ID"/>
            </a:br>
            <a:br>
              <a:rPr lang="en-ID" sz="2400"/>
            </a:br>
            <a:endParaRPr lang="en-ID" sz="2400" b="0" i="0">
              <a:solidFill>
                <a:srgbClr val="0F1115"/>
              </a:solidFill>
              <a:effectLst/>
              <a:latin typeface="quote-cjk-patch"/>
            </a:endParaRPr>
          </a:p>
        </p:txBody>
      </p:sp>
    </p:spTree>
    <p:extLst>
      <p:ext uri="{BB962C8B-B14F-4D97-AF65-F5344CB8AC3E}">
        <p14:creationId xmlns:p14="http://schemas.microsoft.com/office/powerpoint/2010/main" val="161109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0D82F548-5CD5-DF8C-D664-CE651BEF9E11}"/>
              </a:ext>
            </a:extLst>
          </p:cNvPr>
          <p:cNvSpPr txBox="1"/>
          <p:nvPr/>
        </p:nvSpPr>
        <p:spPr>
          <a:xfrm>
            <a:off x="342900" y="179488"/>
            <a:ext cx="8801100" cy="64990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600"/>
              </a:spcAft>
              <a:buNone/>
            </a:pPr>
            <a:r>
              <a:rPr lang="en-ID" sz="2800" b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Analisis Data &amp; Interpretasi Hasil Survei</a:t>
            </a:r>
          </a:p>
          <a:p>
            <a:pPr algn="l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D" sz="20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Analisis Kuantitatif:</a:t>
            </a:r>
            <a:endParaRPr lang="en-ID" sz="20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l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0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Statistik Deskriptif:</a:t>
            </a:r>
            <a:r>
              <a:rPr lang="en-ID" sz="20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Menghitung mean, median, modus untuk setiap pertanyaan.</a:t>
            </a:r>
          </a:p>
          <a:p>
            <a:pPr marL="742950" lvl="1" indent="-285750" algn="l">
              <a:spcBef>
                <a:spcPts val="45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D" sz="20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Customer Satisfaction Index (CSI):</a:t>
            </a:r>
            <a:r>
              <a:rPr lang="en-ID" sz="20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Skor kepuasan rata-rata secara keseluruhan.</a:t>
            </a:r>
          </a:p>
          <a:p>
            <a:pPr marL="1143000" lvl="2" indent="-228600" algn="l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0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*Rumus: CSI = (Total Skor / (Jumlah Responden * Skor Maksimal)) * 100%*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0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Importance-Performance Analysis (IPA):</a:t>
            </a:r>
            <a:r>
              <a:rPr lang="en-ID" sz="20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Memetakan atribut mana yang penting tetapi kinerjanya buruk (prioritas perbaikan).</a:t>
            </a:r>
          </a:p>
          <a:p>
            <a:pPr algn="l">
              <a:spcBef>
                <a:spcPts val="45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D" sz="20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Analisis Kualitatif:</a:t>
            </a:r>
            <a:endParaRPr lang="en-ID" sz="20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l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0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Coding dan kategorisasi tanggapan terbuka.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0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Mengidentifikasi tema umum (misal: "banyak keluhan tentang parkir", "pujian untuk keramahan staff").</a:t>
            </a:r>
          </a:p>
          <a:p>
            <a:pPr algn="ctr"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  <a:buNone/>
            </a:pPr>
            <a:endParaRPr lang="en-ID" sz="2400" b="0" i="0">
              <a:solidFill>
                <a:srgbClr val="0F1115"/>
              </a:solidFill>
              <a:effectLst/>
              <a:latin typeface="quote-cjk-patch"/>
            </a:endParaRPr>
          </a:p>
        </p:txBody>
      </p:sp>
    </p:spTree>
    <p:extLst>
      <p:ext uri="{BB962C8B-B14F-4D97-AF65-F5344CB8AC3E}">
        <p14:creationId xmlns:p14="http://schemas.microsoft.com/office/powerpoint/2010/main" val="3398899085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90C6FED1-B13F-6B7C-21C4-ABFFCF3E844B}"/>
              </a:ext>
            </a:extLst>
          </p:cNvPr>
          <p:cNvSpPr txBox="1"/>
          <p:nvPr/>
        </p:nvSpPr>
        <p:spPr>
          <a:xfrm>
            <a:off x="419100" y="148424"/>
            <a:ext cx="8305800" cy="65197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600"/>
              </a:spcAft>
              <a:buNone/>
            </a:pPr>
            <a:r>
              <a:rPr lang="en-ID" sz="2200" b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Pengantar Model SERVQUAL: Filosofi &amp; Konsep Dasar</a:t>
            </a:r>
          </a:p>
          <a:p>
            <a:pPr algn="l">
              <a:spcBef>
                <a:spcPts val="600"/>
              </a:spcBef>
              <a:spcAft>
                <a:spcPts val="1200"/>
              </a:spcAft>
            </a:pPr>
            <a:r>
              <a:rPr lang="en-ID" sz="22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Latar Belakang:</a:t>
            </a:r>
            <a:r>
              <a:rPr lang="en-ID" sz="22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Dikembangkan oleh Parasuraman, Zeithaml, dan Berry pada tahun 1988.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</a:pPr>
            <a:r>
              <a:rPr lang="en-ID" sz="22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Filosofi Inti:</a:t>
            </a:r>
            <a:r>
              <a:rPr lang="en-ID" sz="22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Kualitas layanan adalah fungsi dari </a:t>
            </a:r>
            <a:r>
              <a:rPr lang="en-ID" sz="22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kesenjangan (gap)</a:t>
            </a:r>
            <a:r>
              <a:rPr lang="en-ID" sz="22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antara harapan dan persepsi pelanggan pada berbagai aspek layanan.</a:t>
            </a:r>
          </a:p>
          <a:p>
            <a:pPr algn="l">
              <a:spcBef>
                <a:spcPts val="450"/>
              </a:spcBef>
              <a:spcAft>
                <a:spcPts val="600"/>
              </a:spcAft>
            </a:pPr>
            <a:r>
              <a:rPr lang="en-ID" sz="22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Mengapa SERVQUAL Relevan untuk Pariwisata? (Siregar, 2025):</a:t>
            </a:r>
            <a:endParaRPr lang="en-ID" sz="22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l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2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Industri pariwisata sangat intensif layanan (service-intensive industry).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2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Layanan bersifat </a:t>
            </a:r>
            <a:r>
              <a:rPr lang="en-ID" sz="22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intangibel</a:t>
            </a:r>
            <a:r>
              <a:rPr lang="en-ID" sz="22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dan </a:t>
            </a:r>
            <a:r>
              <a:rPr lang="en-ID" sz="22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heterogen</a:t>
            </a:r>
            <a:r>
              <a:rPr lang="en-ID" sz="22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sehingga sulit diukur. SERVQUAL memberikan kerangka pengukuran yang terstruktur.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2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Membantu mengubah persepsi kualitatif menjadi data kuantitatif yang dapat ditindaklanjuti.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endParaRPr lang="en-ID" sz="20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708784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AB711892-4CB1-E623-55B3-0A205BD31569}"/>
              </a:ext>
            </a:extLst>
          </p:cNvPr>
          <p:cNvSpPr txBox="1"/>
          <p:nvPr/>
        </p:nvSpPr>
        <p:spPr>
          <a:xfrm>
            <a:off x="304800" y="1219200"/>
            <a:ext cx="85344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  <a:buNone/>
            </a:pPr>
            <a:endParaRPr lang="en-ID" sz="2400" b="0" i="0">
              <a:solidFill>
                <a:srgbClr val="0F1115"/>
              </a:solidFill>
              <a:effectLst/>
              <a:latin typeface="quote-cjk-patch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AB76244-3F25-C959-CC78-C7DC776264E1}"/>
              </a:ext>
            </a:extLst>
          </p:cNvPr>
          <p:cNvSpPr txBox="1"/>
          <p:nvPr/>
        </p:nvSpPr>
        <p:spPr>
          <a:xfrm>
            <a:off x="319087" y="152400"/>
            <a:ext cx="8077200" cy="57810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600"/>
              </a:spcAft>
              <a:buNone/>
            </a:pPr>
            <a:r>
              <a:rPr lang="en-ID" sz="2200" b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Dekonstruksi 5 Dimensi SERVQUAL (1)</a:t>
            </a:r>
          </a:p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600"/>
              </a:spcAft>
              <a:buNone/>
            </a:pPr>
            <a:endParaRPr lang="en-ID" sz="2200" b="1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D" sz="22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 TANGIBLES (Bukti Fisik)</a:t>
            </a:r>
            <a:endParaRPr lang="en-ID" sz="22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l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2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Definisi:</a:t>
            </a:r>
            <a:r>
              <a:rPr lang="en-ID" sz="22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Penampilan fasilitas fisik, peralatan, personel, dan materi komunikasi.</a:t>
            </a:r>
          </a:p>
          <a:p>
            <a:pPr marL="742950" lvl="1" indent="-285750" algn="l">
              <a:spcBef>
                <a:spcPts val="45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D" sz="22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Indikator dalam Pariwisata:</a:t>
            </a:r>
            <a:endParaRPr lang="en-ID" sz="22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0" lvl="2" indent="-228600" algn="l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2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Kebersihan dan estetika lingkungan destinasi.</a:t>
            </a:r>
          </a:p>
          <a:p>
            <a:pPr marL="1143000" lvl="2" indent="-22860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2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Kondisi dan modernitas fasilitas (kamar hotel, toilet, transportasi).</a:t>
            </a:r>
          </a:p>
          <a:p>
            <a:pPr marL="1143000" lvl="2" indent="-22860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2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Kerapihan dan penampilan seragam staff.</a:t>
            </a:r>
          </a:p>
          <a:p>
            <a:pPr marL="1143000" lvl="2" indent="-22860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2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Kualitas materi promosi (peta, brosur, website).</a:t>
            </a:r>
          </a:p>
          <a:p>
            <a:pPr algn="l">
              <a:spcBef>
                <a:spcPts val="1200"/>
              </a:spcBef>
              <a:spcAft>
                <a:spcPts val="1200"/>
              </a:spcAft>
            </a:pPr>
            <a:endParaRPr lang="en-ID" sz="20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123395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7D45A3B1-7429-A468-9398-056121F624C4}"/>
              </a:ext>
            </a:extLst>
          </p:cNvPr>
          <p:cNvSpPr txBox="1"/>
          <p:nvPr/>
        </p:nvSpPr>
        <p:spPr>
          <a:xfrm>
            <a:off x="419100" y="152400"/>
            <a:ext cx="8305800" cy="435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  <a:buNone/>
            </a:pPr>
            <a:endParaRPr lang="it-IT" sz="3600" b="1" i="0">
              <a:solidFill>
                <a:srgbClr val="0F1115"/>
              </a:solidFill>
              <a:effectLst/>
              <a:latin typeface="quote-cjk-patch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12EF2FD-83D4-E08D-1D0A-54F9AE59A8EF}"/>
              </a:ext>
            </a:extLst>
          </p:cNvPr>
          <p:cNvSpPr txBox="1"/>
          <p:nvPr/>
        </p:nvSpPr>
        <p:spPr>
          <a:xfrm>
            <a:off x="95250" y="587840"/>
            <a:ext cx="9067800" cy="50911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450"/>
              </a:spcBef>
              <a:spcAft>
                <a:spcPts val="600"/>
              </a:spcAft>
            </a:pPr>
            <a:r>
              <a:rPr lang="en-ID" sz="22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 RELIABILITY (Keandalan)</a:t>
            </a:r>
          </a:p>
          <a:p>
            <a:pPr algn="l">
              <a:spcBef>
                <a:spcPts val="45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ID" sz="22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l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2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Definisi:</a:t>
            </a:r>
            <a:r>
              <a:rPr lang="en-ID" sz="22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Kemampuan untuk memberikan layanan yang dijanjikan secara akurat dan konsisten.</a:t>
            </a:r>
          </a:p>
          <a:p>
            <a:pPr marL="742950" lvl="1" indent="-285750" algn="l">
              <a:spcBef>
                <a:spcPts val="45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D" sz="22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Indikator dalam Pariwisata:</a:t>
            </a:r>
            <a:endParaRPr lang="en-ID" sz="22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0" lvl="2" indent="-228600" algn="l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2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Akurasi janji layanan (check-in time, itinerary tour).</a:t>
            </a:r>
          </a:p>
          <a:p>
            <a:pPr marL="1143000" lvl="2" indent="-22860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2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Konsistensi kualitas layanan di setiap kunjungan.</a:t>
            </a:r>
          </a:p>
          <a:p>
            <a:pPr marL="1143000" lvl="2" indent="-22860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2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Bebas dari kesalahan (reservasi tepat, tagihan akurat).</a:t>
            </a:r>
          </a:p>
          <a:p>
            <a:pPr marL="1143000" lvl="2" indent="-22860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2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Menyelesaikan masalah pelanggan dengan tepat waktu.</a:t>
            </a:r>
          </a:p>
          <a:p>
            <a:pPr>
              <a:buNone/>
            </a:pPr>
            <a:br>
              <a:rPr lang="en-ID"/>
            </a:br>
            <a:endParaRPr lang="en-ID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8954360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4BB5574D-2B43-2850-A888-D2E3A5820D58}"/>
              </a:ext>
            </a:extLst>
          </p:cNvPr>
          <p:cNvSpPr txBox="1"/>
          <p:nvPr/>
        </p:nvSpPr>
        <p:spPr>
          <a:xfrm>
            <a:off x="342900" y="228600"/>
            <a:ext cx="8458200" cy="44807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600"/>
              </a:spcAft>
              <a:buNone/>
            </a:pPr>
            <a:r>
              <a:rPr lang="en-ID" b="1">
                <a:solidFill>
                  <a:srgbClr val="0F1115"/>
                </a:solidFill>
                <a:effectLst/>
                <a:latin typeface="quote-cjk-patch"/>
              </a:rPr>
              <a:t>Dekonstruksi 5 Dimensi SERVQUAL (2)</a:t>
            </a:r>
          </a:p>
          <a:p>
            <a:pPr algn="l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D" b="1" i="0">
                <a:solidFill>
                  <a:srgbClr val="0F1115"/>
                </a:solidFill>
                <a:effectLst/>
                <a:latin typeface="quote-cjk-patch"/>
              </a:rPr>
              <a:t>3. RESPONSIVENESS (Daya Tanggap)</a:t>
            </a:r>
            <a:endParaRPr lang="en-ID" b="0" i="0">
              <a:solidFill>
                <a:srgbClr val="0F1115"/>
              </a:solidFill>
              <a:effectLst/>
              <a:latin typeface="quote-cjk-patch"/>
            </a:endParaRPr>
          </a:p>
          <a:p>
            <a:pPr marL="742950" lvl="1" indent="-285750" algn="l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b="1" i="0">
                <a:solidFill>
                  <a:srgbClr val="0F1115"/>
                </a:solidFill>
                <a:effectLst/>
                <a:latin typeface="quote-cjk-patch"/>
              </a:rPr>
              <a:t>Definisi:</a:t>
            </a:r>
            <a:r>
              <a:rPr lang="en-ID" b="0" i="0">
                <a:solidFill>
                  <a:srgbClr val="0F1115"/>
                </a:solidFill>
                <a:effectLst/>
                <a:latin typeface="quote-cjk-patch"/>
              </a:rPr>
              <a:t> Keinginan untuk membantu pelanggan dan memberikan layanan dengan tanggap dan cepat.</a:t>
            </a:r>
          </a:p>
          <a:p>
            <a:pPr marL="742950" lvl="1" indent="-285750" algn="l">
              <a:spcBef>
                <a:spcPts val="45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D" b="1" i="0">
                <a:solidFill>
                  <a:srgbClr val="0F1115"/>
                </a:solidFill>
                <a:effectLst/>
                <a:latin typeface="quote-cjk-patch"/>
              </a:rPr>
              <a:t>Indikator dalam Pariwisata:</a:t>
            </a:r>
            <a:endParaRPr lang="en-ID" b="0" i="0">
              <a:solidFill>
                <a:srgbClr val="0F1115"/>
              </a:solidFill>
              <a:effectLst/>
              <a:latin typeface="quote-cjk-patch"/>
            </a:endParaRPr>
          </a:p>
          <a:p>
            <a:pPr marL="1143000" lvl="2" indent="-228600" algn="l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b="0" i="0">
                <a:solidFill>
                  <a:srgbClr val="0F1115"/>
                </a:solidFill>
                <a:effectLst/>
                <a:latin typeface="quote-cjk-patch"/>
              </a:rPr>
              <a:t>Kecepatan respon terhadap pertanyaan dan keluhan.</a:t>
            </a:r>
          </a:p>
          <a:p>
            <a:pPr marL="1143000" lvl="2" indent="-22860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b="0" i="0">
                <a:solidFill>
                  <a:srgbClr val="0F1115"/>
                </a:solidFill>
                <a:effectLst/>
                <a:latin typeface="quote-cjk-patch"/>
              </a:rPr>
              <a:t>Waktu tunggu yang minimal (antrian, respon call center).</a:t>
            </a:r>
          </a:p>
          <a:p>
            <a:pPr marL="1143000" lvl="2" indent="-22860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b="0" i="0">
                <a:solidFill>
                  <a:srgbClr val="0F1115"/>
                </a:solidFill>
                <a:effectLst/>
                <a:latin typeface="quote-cjk-patch"/>
              </a:rPr>
              <a:t>Kesiapan staff untuk selalu membantu.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</a:pPr>
            <a:endParaRPr lang="en-ID" sz="20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1200"/>
              </a:spcBef>
              <a:spcAft>
                <a:spcPts val="1200"/>
              </a:spcAft>
              <a:buNone/>
            </a:pPr>
            <a:endParaRPr lang="en-ID" sz="20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5762012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8CD821F-5810-AAD7-2F1D-CA9F134E969F}"/>
              </a:ext>
            </a:extLst>
          </p:cNvPr>
          <p:cNvSpPr txBox="1"/>
          <p:nvPr/>
        </p:nvSpPr>
        <p:spPr>
          <a:xfrm>
            <a:off x="76200" y="304800"/>
            <a:ext cx="9067800" cy="47192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2100"/>
              </a:lnSpc>
              <a:spcBef>
                <a:spcPts val="1200"/>
              </a:spcBef>
              <a:spcAft>
                <a:spcPts val="600"/>
              </a:spcAft>
            </a:pPr>
            <a:r>
              <a:rPr lang="nn-NO" sz="2400" b="1">
                <a:solidFill>
                  <a:srgbClr val="0F1115"/>
                </a:solidFill>
                <a:effectLst/>
                <a:latin typeface="quote-cjk-patch"/>
              </a:rPr>
              <a:t>Dekonstruksi 5 Dimensi SERVQUAL (2)</a:t>
            </a:r>
          </a:p>
          <a:p>
            <a:pPr algn="l">
              <a:lnSpc>
                <a:spcPts val="2100"/>
              </a:lnSpc>
              <a:spcBef>
                <a:spcPts val="1200"/>
              </a:spcBef>
              <a:spcAft>
                <a:spcPts val="600"/>
              </a:spcAft>
            </a:pPr>
            <a:endParaRPr lang="nn-NO" sz="2400" b="1">
              <a:solidFill>
                <a:srgbClr val="0F1115"/>
              </a:solidFill>
              <a:effectLst/>
              <a:latin typeface="quote-cjk-patch"/>
            </a:endParaRPr>
          </a:p>
          <a:p>
            <a:pPr algn="l">
              <a:spcAft>
                <a:spcPts val="600"/>
              </a:spcAft>
              <a:buNone/>
            </a:pPr>
            <a:r>
              <a:rPr lang="en-ID" sz="22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4. ASSURANCE (Jaminan &amp; Kepastian)</a:t>
            </a:r>
            <a:endParaRPr lang="en-ID" sz="22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ID" sz="22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Definisi:</a:t>
            </a:r>
            <a:r>
              <a:rPr lang="en-ID" sz="22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Pengetahuan, kesopanan, dan kemampuan staff untuk menumbuhkan rasa percaya dan keyakinan pelanggan.</a:t>
            </a:r>
          </a:p>
          <a:p>
            <a:pPr algn="l">
              <a:spcBef>
                <a:spcPts val="45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D" sz="22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Indikator dalam Pariwisata (Marhaeni, 2024):</a:t>
            </a:r>
            <a:endParaRPr lang="en-ID" sz="22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ID" sz="22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Kompetensi dan pengetahuan pemandu wisata.</a:t>
            </a:r>
          </a:p>
          <a:p>
            <a:pPr marL="742950" lvl="1" indent="-285750" algn="l">
              <a:spcBef>
                <a:spcPts val="450"/>
              </a:spcBef>
              <a:buFont typeface="Arial" panose="020B0604020202020204" pitchFamily="34" charset="0"/>
              <a:buChar char="•"/>
            </a:pPr>
            <a:r>
              <a:rPr lang="en-ID" sz="22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Keramahan, etika, dan kesopanan staff.</a:t>
            </a:r>
          </a:p>
          <a:p>
            <a:pPr marL="742950" lvl="1" indent="-285750" algn="l">
              <a:spcBef>
                <a:spcPts val="450"/>
              </a:spcBef>
              <a:buFont typeface="Arial" panose="020B0604020202020204" pitchFamily="34" charset="0"/>
              <a:buChar char="•"/>
            </a:pPr>
            <a:r>
              <a:rPr lang="en-ID" sz="22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Rasa aman dan nyaman yang dirasakan pelanggan (keamanan destinasi).</a:t>
            </a:r>
          </a:p>
          <a:p>
            <a:pPr marL="742950" lvl="1" indent="-285750" algn="l">
              <a:spcBef>
                <a:spcPts val="450"/>
              </a:spcBef>
              <a:buFont typeface="Arial" panose="020B0604020202020204" pitchFamily="34" charset="0"/>
              <a:buChar char="•"/>
            </a:pPr>
            <a:r>
              <a:rPr lang="en-ID" sz="22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Kredibilitas institusi/penyelenggara.</a:t>
            </a:r>
          </a:p>
          <a:p>
            <a:pPr>
              <a:buNone/>
            </a:pPr>
            <a:br>
              <a:rPr lang="en-ID"/>
            </a:br>
            <a:endParaRPr lang="en-ID" sz="20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8284837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4606</TotalTime>
  <Words>1416</Words>
  <Application>Microsoft Office PowerPoint</Application>
  <PresentationFormat>On-screen Show (4:3)</PresentationFormat>
  <Paragraphs>141</Paragraphs>
  <Slides>17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Cambria</vt:lpstr>
      <vt:lpstr>quote-cjk-patch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DARMAJAYA</cp:lastModifiedBy>
  <cp:revision>540</cp:revision>
  <cp:lastPrinted>2017-08-29T02:54:51Z</cp:lastPrinted>
  <dcterms:created xsi:type="dcterms:W3CDTF">2010-04-18T12:06:30Z</dcterms:created>
  <dcterms:modified xsi:type="dcterms:W3CDTF">2025-10-25T03:35:12Z</dcterms:modified>
</cp:coreProperties>
</file>