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sp>
      <p:sp>
        <p:nvSpPr>
          <p:cNvPr id="39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533520" y="763200"/>
            <a:ext cx="6702480" cy="377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move the slide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777960" y="4776840"/>
            <a:ext cx="6216480" cy="45244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200" b="0" strike="noStrike" spc="-1">
                <a:solidFill>
                  <a:srgbClr val="000000"/>
                </a:solidFill>
                <a:latin typeface="Times New Roman"/>
              </a:rPr>
              <a:t>Click to edit the notes format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hdr"/>
          </p:nvPr>
        </p:nvSpPr>
        <p:spPr>
          <a:xfrm>
            <a:off x="0" y="-360"/>
            <a:ext cx="3371760" cy="5014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dt"/>
          </p:nvPr>
        </p:nvSpPr>
        <p:spPr>
          <a:xfrm>
            <a:off x="4398480" y="-360"/>
            <a:ext cx="3372120" cy="5014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ftr"/>
          </p:nvPr>
        </p:nvSpPr>
        <p:spPr>
          <a:xfrm>
            <a:off x="0" y="9555120"/>
            <a:ext cx="3371760" cy="50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sldNum"/>
          </p:nvPr>
        </p:nvSpPr>
        <p:spPr>
          <a:xfrm>
            <a:off x="4398480" y="9555120"/>
            <a:ext cx="3372120" cy="50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09D08817-6B36-465F-88E6-AC6959FC5BF6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4398840" y="9555120"/>
            <a:ext cx="3372120" cy="501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3388AF5C-5C0F-4529-8DAC-A0791654474F}" type="slidenum">
              <a:rPr lang="en-US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1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  <a:prstGeom prst="rect">
            <a:avLst/>
          </a:prstGeom>
        </p:spPr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777600" y="4776840"/>
            <a:ext cx="6218280" cy="452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l" rtl="0"/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4398840" y="9555120"/>
            <a:ext cx="3372120" cy="501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9FECAC60-41F2-459E-ACFD-5EAE49327EB5}" type="slidenum">
              <a:rPr lang="en-US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21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533520" y="763560"/>
            <a:ext cx="6703920" cy="3772080"/>
          </a:xfrm>
          <a:prstGeom prst="rect">
            <a:avLst/>
          </a:prstGeom>
        </p:spPr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777600" y="4776840"/>
            <a:ext cx="6218280" cy="452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l" rtl="0"/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280" y="160488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1360" y="160488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136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280" y="368136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1360" y="368136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2520"/>
            <a:ext cx="8228160" cy="5299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tIns="28440" rIns="0" bIns="0">
            <a:normAutofit fontScale="88000"/>
          </a:bodyPr>
          <a:lstStyle/>
          <a:p>
            <a:pPr marL="342720" indent="-34272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342720" lvl="1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342720" lvl="2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342720" lvl="3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342720" lvl="4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342720" lvl="5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42720" lvl="6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1"/>
          <p:cNvPicPr/>
          <p:nvPr/>
        </p:nvPicPr>
        <p:blipFill>
          <a:blip r:embed="rId4"/>
          <a:stretch/>
        </p:blipFill>
        <p:spPr>
          <a:xfrm>
            <a:off x="7715160" y="142920"/>
            <a:ext cx="1244520" cy="1244520"/>
          </a:xfrm>
          <a:prstGeom prst="rect">
            <a:avLst/>
          </a:prstGeom>
          <a:ln w="0">
            <a:noFill/>
          </a:ln>
        </p:spPr>
      </p:pic>
      <p:sp>
        <p:nvSpPr>
          <p:cNvPr id="46" name="CustomShape 1"/>
          <p:cNvSpPr/>
          <p:nvPr/>
        </p:nvSpPr>
        <p:spPr>
          <a:xfrm>
            <a:off x="45720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CustomShape 2"/>
          <p:cNvSpPr/>
          <p:nvPr/>
        </p:nvSpPr>
        <p:spPr>
          <a:xfrm>
            <a:off x="655308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fld id="{47A98B5D-B5F5-4811-A315-1BA99B5DDEB9}" type="slidenum">
              <a:rPr lang="en-US" sz="1200" b="0" strike="noStrike" spc="-1">
                <a:solidFill>
                  <a:srgbClr val="898989"/>
                </a:solidFill>
                <a:latin typeface="Calibri"/>
                <a:ea typeface="Arial"/>
              </a:rPr>
              <a:t>1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CustomShape 4"/>
          <p:cNvSpPr/>
          <p:nvPr/>
        </p:nvSpPr>
        <p:spPr>
          <a:xfrm>
            <a:off x="611280" y="263700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  <a:ea typeface="Arial"/>
              </a:rPr>
              <a:t>RECOMMENDATION SYSTEM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010001" name="ODT_ATTR_LBL_SHAPE">
            <a:extLst>
              <a:ext uri="{FF2B5EF4-FFF2-40B4-BE49-F238E27FC236}">
                <a16:creationId xmlns:a16="http://schemas.microsoft.com/office/drawing/2014/main" id="{ADCB8724-23CD-4EE8-B5B5-3CB2DDF8932E}"/>
              </a:ext>
            </a:extLst>
          </p:cNvPr>
          <p:cNvSpPr txBox="1"/>
          <p:nvPr/>
        </p:nvSpPr>
        <p:spPr>
          <a:xfrm>
            <a:off x="0" y="0"/>
            <a:ext cx="383210" cy="246221"/>
          </a:xfrm>
          <a:prstGeom prst="rect">
            <a:avLst/>
          </a:prstGeom>
          <a:solidFill>
            <a:srgbClr val="FAFAFA"/>
          </a:solidFill>
        </p:spPr>
        <p:txBody>
          <a:bodyPr wrap="none" lIns="288000">
            <a:spAutoFit/>
          </a:bodyPr>
          <a:lstStyle/>
          <a:p>
            <a:pPr rtl="0"/>
            <a:endParaRPr lang="en-US" sz="1000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Shape 1"/>
          <p:cNvSpPr txBox="1"/>
          <p:nvPr/>
        </p:nvSpPr>
        <p:spPr>
          <a:xfrm>
            <a:off x="457200" y="272520"/>
            <a:ext cx="8228160" cy="114300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b="0" strike="noStrike" spc="-1">
                <a:solidFill>
                  <a:srgbClr val="000000"/>
                </a:solidFill>
                <a:latin typeface="Arial"/>
              </a:rPr>
              <a:t>Case Study: Amazon Review Dataset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TextShape 2"/>
          <p:cNvSpPr txBox="1"/>
          <p:nvPr/>
        </p:nvSpPr>
        <p:spPr>
          <a:xfrm>
            <a:off x="457200" y="1604880"/>
            <a:ext cx="8228160" cy="397512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The public dataset contains millions of customer reviews.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Used for product recommendations &amp; sentiment analysis.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Format: userID, productID, rating, reviewText, timestamp.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Shape 1"/>
          <p:cNvSpPr txBox="1"/>
          <p:nvPr/>
        </p:nvSpPr>
        <p:spPr>
          <a:xfrm>
            <a:off x="457200" y="272520"/>
            <a:ext cx="8228160" cy="114300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b="0" strike="noStrike" spc="-1">
                <a:solidFill>
                  <a:srgbClr val="000000"/>
                </a:solidFill>
                <a:latin typeface="Arial"/>
              </a:rPr>
              <a:t>Amazon Review Data Example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TextShape 2"/>
          <p:cNvSpPr txBox="1"/>
          <p:nvPr/>
        </p:nvSpPr>
        <p:spPr>
          <a:xfrm>
            <a:off x="457200" y="1604880"/>
            <a:ext cx="8228160" cy="397512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userID | productID | ratings | reviewText | categories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U123 | P456 | 5 | 'Very good quality' | Electronics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U789 | P321 | 3 | 'Not bad' | Fashion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Shape 1"/>
          <p:cNvSpPr txBox="1"/>
          <p:nvPr/>
        </p:nvSpPr>
        <p:spPr>
          <a:xfrm>
            <a:off x="457200" y="272520"/>
            <a:ext cx="8228160" cy="114300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b="0" strike="noStrike" spc="-1">
                <a:solidFill>
                  <a:srgbClr val="000000"/>
                </a:solidFill>
                <a:latin typeface="Arial"/>
              </a:rPr>
              <a:t>MovieLens vs Amazon Review Comparison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TextShape 2"/>
          <p:cNvSpPr txBox="1"/>
          <p:nvPr/>
        </p:nvSpPr>
        <p:spPr>
          <a:xfrm>
            <a:off x="457200" y="1604880"/>
            <a:ext cx="8228160" cy="397512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MovieLens → Movie domain, numeric rating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Amazon → E-commerce domain, rating + text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Objective: Movie rating prediction vs product recommendation.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457200" y="272520"/>
            <a:ext cx="8228160" cy="114300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b="0" strike="noStrike" spc="-1">
                <a:solidFill>
                  <a:srgbClr val="000000"/>
                </a:solidFill>
                <a:latin typeface="Arial"/>
              </a:rPr>
              <a:t>Data Preprocessing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TextShape 2"/>
          <p:cNvSpPr txBox="1"/>
          <p:nvPr/>
        </p:nvSpPr>
        <p:spPr>
          <a:xfrm>
            <a:off x="457200" y="1604880"/>
            <a:ext cx="8228160" cy="397512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FF0000"/>
                </a:solidFill>
                <a:latin typeface="Arial"/>
              </a:rPr>
              <a:t>General steps: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1. Delete duplicates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2. Fill in the blank values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3. Rating normalization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4. Remove outliers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5. Change data format (CSV → Pandas DF)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Shape 1"/>
          <p:cNvSpPr txBox="1"/>
          <p:nvPr/>
        </p:nvSpPr>
        <p:spPr>
          <a:xfrm>
            <a:off x="457200" y="272520"/>
            <a:ext cx="8228160" cy="114300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b="0" strike="noStrike" spc="-1">
                <a:solidFill>
                  <a:srgbClr val="000000"/>
                </a:solidFill>
                <a:latin typeface="Arial"/>
              </a:rPr>
              <a:t>Impact of Data on Recommendation Accuracy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TextShape 2"/>
          <p:cNvSpPr txBox="1"/>
          <p:nvPr/>
        </p:nvSpPr>
        <p:spPr>
          <a:xfrm>
            <a:off x="457200" y="1604880"/>
            <a:ext cx="8228160" cy="397512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Clean data → high accuracy.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Incorrect/biased data → bad recommendations.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'Quality in = Quality out'.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152280" y="272520"/>
            <a:ext cx="8839440" cy="114300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1" strike="noStrike" spc="-1">
                <a:solidFill>
                  <a:srgbClr val="000000"/>
                </a:solidFill>
                <a:latin typeface="Arial"/>
              </a:rPr>
              <a:t>Problems</a:t>
            </a:r>
            <a:r>
              <a:rPr lang="en-GB" sz="3600" b="1" strike="noStrike" spc="-1">
                <a:solidFill>
                  <a:srgbClr val="000000"/>
                </a:solidFill>
                <a:latin typeface="Arial"/>
              </a:rPr>
              <a:t>Data 1:</a:t>
            </a:r>
            <a:r>
              <a:rPr lang="en-GB" sz="3600" b="1" strike="noStrike" spc="-1">
                <a:solidFill>
                  <a:srgbClr val="FF0000"/>
                </a:solidFill>
                <a:latin typeface="Arial"/>
              </a:rPr>
              <a:t>Cold Start</a:t>
            </a:r>
            <a:r>
              <a:rPr lang="en-GB" sz="3600" b="1" strike="noStrike" spc="-1">
                <a:solidFill>
                  <a:srgbClr val="000000"/>
                </a:solidFill>
                <a:latin typeface="Arial"/>
              </a:rPr>
              <a:t>(New User or Item)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TextShape 2"/>
          <p:cNvSpPr txBox="1"/>
          <p:nvPr/>
        </p:nvSpPr>
        <p:spPr>
          <a:xfrm>
            <a:off x="457200" y="1604880"/>
            <a:ext cx="8228160" cy="441504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🧩</a:t>
            </a:r>
            <a:r>
              <a:rPr lang="en-GB" sz="3200" b="0" strike="noStrike" spc="-1">
                <a:solidFill>
                  <a:srgbClr val="FF0000"/>
                </a:solidFill>
                <a:latin typeface="Arial"/>
              </a:rPr>
              <a:t>Explanation: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A cold start occurs when the system does not have enough initial data to make a recommendation.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💡</a:t>
            </a:r>
            <a:r>
              <a:rPr lang="en-GB" sz="3200" b="0" strike="noStrike" spc="-1">
                <a:solidFill>
                  <a:srgbClr val="FF0000"/>
                </a:solidFill>
                <a:latin typeface="Arial"/>
              </a:rPr>
              <a:t>Example: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New users on Netflix haven't rated any movies yet, so the system doesn't know their preferences yet.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Content Placeholder 3"/>
          <p:cNvPicPr/>
          <p:nvPr/>
        </p:nvPicPr>
        <p:blipFill>
          <a:blip r:embed="rId2"/>
          <a:stretch/>
        </p:blipFill>
        <p:spPr>
          <a:xfrm>
            <a:off x="228600" y="685800"/>
            <a:ext cx="8458200" cy="4800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457200" y="272520"/>
            <a:ext cx="8228160" cy="114300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b="1" strike="noStrike" spc="-1">
                <a:solidFill>
                  <a:srgbClr val="000000"/>
                </a:solidFill>
                <a:latin typeface="Arial"/>
              </a:rPr>
              <a:t>Data Problem 2: Data Sparsity (Few Ratings)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TextShape 2"/>
          <p:cNvSpPr txBox="1"/>
          <p:nvPr/>
        </p:nvSpPr>
        <p:spPr>
          <a:xfrm>
            <a:off x="151920" y="1604520"/>
            <a:ext cx="8533080" cy="449100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🧩Explanation: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Occurs when a user only rates a small number of items out of the total number of items available.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💡Example: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1,000 users and 10,000 items, but each user only gives 5 ratings → sparse matrix is ​​filled.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457200" y="272520"/>
            <a:ext cx="8228160" cy="114300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b="1" strike="noStrike" spc="-1">
                <a:solidFill>
                  <a:srgbClr val="000000"/>
                </a:solidFill>
                <a:latin typeface="Arial"/>
              </a:rPr>
              <a:t>Data Problem 2: Data Sparsity (Few Ratings)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TextShape 2"/>
          <p:cNvSpPr txBox="1"/>
          <p:nvPr/>
        </p:nvSpPr>
        <p:spPr>
          <a:xfrm>
            <a:off x="152280" y="1604880"/>
            <a:ext cx="8839440" cy="397512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 strike="noStrike" spc="-1">
                <a:solidFill>
                  <a:srgbClr val="FF0000"/>
                </a:solidFill>
                <a:latin typeface="Arial"/>
              </a:rPr>
              <a:t>Impact: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The model has difficulty recognizing user preference patterns.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Predictions become inaccurate due to minimal training data.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457200" y="272520"/>
            <a:ext cx="8228160" cy="114300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b="1" strike="noStrike" spc="-1">
                <a:solidFill>
                  <a:srgbClr val="000000"/>
                </a:solidFill>
                <a:latin typeface="Arial"/>
              </a:rPr>
              <a:t>Data Problem 3: Noise (Irrelevant Data)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457200" y="1604880"/>
            <a:ext cx="8228160" cy="471960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🧩Explanation: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Noise is data that is incorrect, irrelevant, or does not reflect user preferences.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💡Example: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Users give high ratings to products purchased for others.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ctr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CustomShape 3"/>
          <p:cNvSpPr/>
          <p:nvPr/>
        </p:nvSpPr>
        <p:spPr>
          <a:xfrm>
            <a:off x="655308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04C453D-F825-47E3-B571-EF98BCEE683D}" type="slidenum">
              <a:rPr lang="en-US" sz="1200" b="0" strike="noStrike" spc="-1">
                <a:solidFill>
                  <a:srgbClr val="898989"/>
                </a:solidFill>
                <a:latin typeface="Calibri"/>
                <a:ea typeface="Arial"/>
              </a:rPr>
              <a:t>2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CustomShape 4"/>
          <p:cNvSpPr/>
          <p:nvPr/>
        </p:nvSpPr>
        <p:spPr>
          <a:xfrm>
            <a:off x="304920" y="2057400"/>
            <a:ext cx="8381880" cy="119124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1" strike="noStrike" spc="-1">
                <a:solidFill>
                  <a:srgbClr val="000000"/>
                </a:solidFill>
                <a:latin typeface="Arial"/>
              </a:rPr>
              <a:t>User Data &amp; Data Quality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1" strike="noStrike" spc="-1">
                <a:solidFill>
                  <a:srgbClr val="000000"/>
                </a:solidFill>
                <a:latin typeface="Arial"/>
              </a:rPr>
              <a:t>in Recommendations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Content Placeholder 3"/>
          <p:cNvPicPr/>
          <p:nvPr/>
        </p:nvPicPr>
        <p:blipFill>
          <a:blip r:embed="rId2"/>
          <a:stretch/>
        </p:blipFill>
        <p:spPr>
          <a:xfrm>
            <a:off x="380880" y="685800"/>
            <a:ext cx="8305920" cy="4800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" name="CustomShape 2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0" name="CustomShape 3"/>
          <p:cNvSpPr/>
          <p:nvPr/>
        </p:nvSpPr>
        <p:spPr>
          <a:xfrm>
            <a:off x="45720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200" b="0" strike="noStrike" spc="-1">
                <a:solidFill>
                  <a:srgbClr val="898989"/>
                </a:solidFill>
                <a:latin typeface="Calibri"/>
              </a:rPr>
              <a:t>5/4/2010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200" b="0" strike="noStrike" spc="-1">
                <a:solidFill>
                  <a:srgbClr val="898989"/>
                </a:solidFill>
                <a:latin typeface="Calibri"/>
              </a:rPr>
              <a:t>Revision 01 Indonesian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CustomShape 5"/>
          <p:cNvSpPr/>
          <p:nvPr/>
        </p:nvSpPr>
        <p:spPr>
          <a:xfrm>
            <a:off x="655308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fld id="{85C0E154-3629-43F9-9ED0-F9434A443471}" type="slidenum">
              <a:rPr lang="en-US" sz="1200" b="0" strike="noStrike" spc="-1">
                <a:solidFill>
                  <a:srgbClr val="898989"/>
                </a:solidFill>
                <a:latin typeface="Calibri"/>
                <a:ea typeface="Arial"/>
              </a:rPr>
              <a:t>21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3" name="Picture 1"/>
          <p:cNvPicPr/>
          <p:nvPr/>
        </p:nvPicPr>
        <p:blipFill>
          <a:blip r:embed="rId3"/>
          <a:stretch/>
        </p:blipFill>
        <p:spPr>
          <a:xfrm>
            <a:off x="1981080" y="1531800"/>
            <a:ext cx="4151520" cy="30402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Shape 1"/>
          <p:cNvSpPr txBox="1"/>
          <p:nvPr/>
        </p:nvSpPr>
        <p:spPr>
          <a:xfrm>
            <a:off x="457200" y="401400"/>
            <a:ext cx="8229600" cy="78084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b="0" strike="noStrike" spc="-1">
                <a:solidFill>
                  <a:srgbClr val="000000"/>
                </a:solidFill>
                <a:latin typeface="Arial"/>
              </a:rPr>
              <a:t>Why is Data Important?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TextShape 2"/>
          <p:cNvSpPr txBox="1"/>
          <p:nvPr/>
        </p:nvSpPr>
        <p:spPr>
          <a:xfrm>
            <a:off x="457200" y="1604880"/>
            <a:ext cx="8228160" cy="441504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marL="53640" indent="-5364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Data = the main fuel of recommendation systems.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53640" indent="-5364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1" strike="noStrike" spc="-1">
                <a:solidFill>
                  <a:srgbClr val="FF0000"/>
                </a:solidFill>
                <a:latin typeface="Arial"/>
              </a:rPr>
              <a:t>The quality of recommendations depends on: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53640" indent="-5364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•Completeness of data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53640" indent="-5364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•Data relevance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53640" indent="-5364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•Data accuracy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53640" indent="-5364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No data → no recommendations.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457200" y="272520"/>
            <a:ext cx="8228160" cy="114300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b="0" strike="noStrike" spc="-1">
                <a:solidFill>
                  <a:srgbClr val="000000"/>
                </a:solidFill>
                <a:latin typeface="Arial"/>
              </a:rPr>
              <a:t>Types of Data in the Recommender System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TextShape 2"/>
          <p:cNvSpPr txBox="1"/>
          <p:nvPr/>
        </p:nvSpPr>
        <p:spPr>
          <a:xfrm>
            <a:off x="457200" y="1604880"/>
            <a:ext cx="8228160" cy="397512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 fontScale="93000"/>
          </a:bodyPr>
          <a:lstStyle/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1. User Data (profile, preferences)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2. Item Data (description, category)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3. Interaction Data (ratings, clicks, purchases)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Example: User A gives a rating of 5 to the movie 'Inception'.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Shape 1"/>
          <p:cNvSpPr txBox="1"/>
          <p:nvPr/>
        </p:nvSpPr>
        <p:spPr>
          <a:xfrm>
            <a:off x="457200" y="272520"/>
            <a:ext cx="8228160" cy="114300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b="0" strike="noStrike" spc="-1">
                <a:solidFill>
                  <a:srgbClr val="000000"/>
                </a:solidFill>
                <a:latin typeface="Arial"/>
              </a:rPr>
              <a:t>Interaction Data Structure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TextShape 2"/>
          <p:cNvSpPr txBox="1"/>
          <p:nvPr/>
        </p:nvSpPr>
        <p:spPr>
          <a:xfrm>
            <a:off x="457200" y="1604880"/>
            <a:ext cx="8228160" cy="397512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Example table: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UserID | MovieID | Ratings | Timestamp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1 | 100 | 5 | 1256322000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2 | 200 | 4 | 1256322100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→Used to construct User–Item matrix.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Shape 1"/>
          <p:cNvSpPr txBox="1"/>
          <p:nvPr/>
        </p:nvSpPr>
        <p:spPr>
          <a:xfrm>
            <a:off x="457200" y="272520"/>
            <a:ext cx="8228160" cy="114300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b="0" strike="noStrike" spc="-1">
                <a:solidFill>
                  <a:srgbClr val="000000"/>
                </a:solidFill>
                <a:latin typeface="Arial"/>
              </a:rPr>
              <a:t>The Importance of Data Quality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TextShape 2"/>
          <p:cNvSpPr txBox="1"/>
          <p:nvPr/>
        </p:nvSpPr>
        <p:spPr>
          <a:xfrm>
            <a:off x="457200" y="1604880"/>
            <a:ext cx="8228160" cy="397512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 fontScale="70000"/>
          </a:bodyPr>
          <a:lstStyle/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 strike="noStrike" spc="-1">
                <a:solidFill>
                  <a:srgbClr val="FF0000"/>
                </a:solidFill>
                <a:latin typeface="Arial"/>
              </a:rPr>
              <a:t>Common issues: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- Cold start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- Data sparsity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- Noise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Solution: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•Preprocessing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•Filtering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Bad data → inaccurate recommendations.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Shape 1"/>
          <p:cNvSpPr txBox="1"/>
          <p:nvPr/>
        </p:nvSpPr>
        <p:spPr>
          <a:xfrm>
            <a:off x="457200" y="272520"/>
            <a:ext cx="8228160" cy="114300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b="0" strike="noStrike" spc="-1">
                <a:solidFill>
                  <a:srgbClr val="000000"/>
                </a:solidFill>
                <a:latin typeface="Arial"/>
              </a:rPr>
              <a:t>Case Study: MovieLens Dataset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TextShape 2"/>
          <p:cNvSpPr txBox="1"/>
          <p:nvPr/>
        </p:nvSpPr>
        <p:spPr>
          <a:xfrm>
            <a:off x="457200" y="1604880"/>
            <a:ext cx="8228160" cy="397512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Popular datasets for research</a:t>
            </a: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 </a:t>
            </a: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recommendation.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General version: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- MovieLens 100K (943 users, 1682 movies)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- MovieLens 1M, 10M, 20M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Format: userId, movieId, rating, timestamp.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Shape 1"/>
          <p:cNvSpPr txBox="1"/>
          <p:nvPr/>
        </p:nvSpPr>
        <p:spPr>
          <a:xfrm>
            <a:off x="457200" y="272520"/>
            <a:ext cx="8228160" cy="114300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b="0" strike="noStrike" spc="-1">
                <a:solidFill>
                  <a:srgbClr val="000000"/>
                </a:solidFill>
                <a:latin typeface="Arial"/>
              </a:rPr>
              <a:t>MovieLens Data Example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TextShape 2"/>
          <p:cNvSpPr txBox="1"/>
          <p:nvPr/>
        </p:nvSpPr>
        <p:spPr>
          <a:xfrm>
            <a:off x="457200" y="1604880"/>
            <a:ext cx="8228160" cy="397512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userId | movieId | ratings | title | genres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1 | 296 | 5 | Pulp Fiction | Crime, Drama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2 | 356 | 4 | Forrest Gump | Comedy, Drama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Shape 1"/>
          <p:cNvSpPr txBox="1"/>
          <p:nvPr/>
        </p:nvSpPr>
        <p:spPr>
          <a:xfrm>
            <a:off x="457200" y="272520"/>
            <a:ext cx="8228160" cy="114300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b="0" strike="noStrike" spc="-1">
                <a:solidFill>
                  <a:srgbClr val="000000"/>
                </a:solidFill>
                <a:latin typeface="Arial"/>
              </a:rPr>
              <a:t>MovieLens Visualization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TextShape 2"/>
          <p:cNvSpPr txBox="1"/>
          <p:nvPr/>
        </p:nvSpPr>
        <p:spPr>
          <a:xfrm>
            <a:off x="457200" y="1604880"/>
            <a:ext cx="8228160" cy="397512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 strike="noStrike" spc="-1">
                <a:solidFill>
                  <a:srgbClr val="FF0000"/>
                </a:solidFill>
                <a:latin typeface="Arial"/>
              </a:rPr>
              <a:t>Rating distribution: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- Average rating: 3.5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- Many ratings 4–5</a:t>
            </a:r>
          </a:p>
          <a:p>
            <a:pPr marL="342720" indent="-34272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→Users tend to give high ratings.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2139</TotalTime>
  <Words>611</Words>
  <Application>Microsoft Office PowerPoint</Application>
  <PresentationFormat>On-screen Show (4:3)</PresentationFormat>
  <Paragraphs>100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subject/>
  <dc:creator>CTC</dc:creator>
  <dc:description/>
  <cp:lastModifiedBy>Oci Asus</cp:lastModifiedBy>
  <cp:revision>135</cp:revision>
  <dcterms:created xsi:type="dcterms:W3CDTF">2010-04-18T12:06:30Z</dcterms:created>
  <dcterms:modified xsi:type="dcterms:W3CDTF">2025-11-02T14:44:21Z</dcterms:modified>
  <dc:language>en-US</dc:language>
</cp:coreProperties>
</file>