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8" r:id="rId14"/>
    <p:sldId id="274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32" d="100"/>
          <a:sy n="32" d="100"/>
        </p:scale>
        <p:origin x="13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23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ing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 dirty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7</a:t>
            </a:r>
          </a:p>
          <a:p>
            <a:endParaRPr lang="en-ID" sz="3600" b="1" dirty="0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D" sz="3600" b="1" dirty="0" err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Evaluasi</a:t>
            </a:r>
            <a:r>
              <a:rPr lang="en-ID" sz="3600" b="1" dirty="0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600" b="1" dirty="0" err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kualitas</a:t>
            </a:r>
            <a:r>
              <a:rPr lang="en-ID" sz="3600" b="1" dirty="0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ID" sz="3600" b="1" dirty="0" err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layanan</a:t>
            </a:r>
            <a:r>
              <a:rPr lang="en-ID" sz="3600" b="1" dirty="0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600" b="1" dirty="0" err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destinasi</a:t>
            </a:r>
            <a:endParaRPr lang="en-ID" sz="3600" b="1" dirty="0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427436"/>
            <a:ext cx="8839200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Kasus: Destinasi Wisata Alam Indonesia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Kasus: Menilai Layanan di [Gunung Bromo]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Aspek yang Dievaluasi (dengan model IPA):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Keindahan Alam (Kuadran B):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Sangat penting dan kinerja baik. Pertahankan!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Ketersediaan &amp; Kebersihan Akomodasi Dasar (Kuadran A):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Sangat penting, tapi sering dikeluhkan mahal dan kurang bersih.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PRIORITAS!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Kemacetan &amp; Manajemen Crowd (Kuadran A):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Sangat penting, kinerja buruk saat high season.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PRIORITAS!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 Pemandu Wisata (Kuadran B):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Penting dan umumnya baik.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Fasilitas Kesehatan Darurat (Kuadran A):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Sangat penting, tapi seringkali tidak memadai.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PRIORITAS!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Kesimpulan Sementara: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Destinasi ini mengandalkan keindahan alam, tetapi butuh perbaikan serius pada infrastruktur pendukung dan manajemen pengunjung.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72990"/>
            <a:ext cx="8534400" cy="6496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Implementasi: Mentransformasi Temuan Menjadi Aksi Nyata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Berdasarkan Studi Kasus Bromo, Rencana Aksi dapat berupa: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 Kebersihan Akomodasi: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Membuat sertifikasi "Bersih &amp; Sehat" bagi homestay dan hotel, disertai pelatihan berkala untuk pengelola.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 Manajemen Crowd: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Menerapkan sistem 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reservasi online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 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slot kunjungan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untuk mengurangi kepadatan.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 Fasilitas Kesehatan: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Menempatkan posko kesehatan dengan tenaga medis dan ambulan di titik-titik strategis.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Secara Umum (Soeroso, 2022):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Membentuk </a:t>
            </a: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Destination Management Organization (DMO)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bertugas mengkoordinasi seluruh upaya perbaikan kualitas lintas sektor.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14287" y="287114"/>
            <a:ext cx="9282113" cy="6442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Tantangan dalam Penerapan Evaluasi Kualitas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1. Koordinasi Multi-Pihak: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Evaluasi melibatkan banyak pemangku kepentingan (pemerintah pusat/daerah, swasta, komunitas) dengan kepentingan yang berbeda-beda, sehingga sulit untuk menyamakan persepsi dan aksi.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2. Sumber Daya Terbatas: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Biaya untuk melakukan evaluasi yang komprehensif (terutama </a:t>
            </a:r>
            <a:r>
              <a:rPr lang="en-ID" sz="2400" b="0" i="1">
                <a:solidFill>
                  <a:srgbClr val="0F1115"/>
                </a:solidFill>
                <a:effectLst/>
                <a:latin typeface="quote-cjk-patch"/>
              </a:rPr>
              <a:t>mystery guest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) dan dana untuk implementasi perbaikan seringkali terbatas.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3. Dinamika Ekspektasi Wisatawan (Siregar, 2025):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Ekspektasi wisatawan modern, terutama generasi milenial dan Gen-Z, terus berubah dengan cepat dipengaruhi media sosial dan tren global.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4. Resistensi terhadap Perubahan: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Budaya "sudah biasa seperti ini" dapat menghambat adopsi standar kualitas layanan yang lebih baik.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59825F3-146D-F320-B527-70132F99D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6B7695-619F-E7E4-33A3-E24825721A16}"/>
              </a:ext>
            </a:extLst>
          </p:cNvPr>
          <p:cNvSpPr txBox="1"/>
          <p:nvPr/>
        </p:nvSpPr>
        <p:spPr>
          <a:xfrm>
            <a:off x="0" y="117837"/>
            <a:ext cx="8991600" cy="59806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Kesimpulan: Evaluasi sebagai Kompas Destinasi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Evaluasi kualitas layanan bukanlah proyek sekali selesai, melainkan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siklus berkelanjutan (</a:t>
            </a:r>
            <a:r>
              <a:rPr lang="en-ID" sz="2400" b="1" i="1">
                <a:solidFill>
                  <a:srgbClr val="0F1115"/>
                </a:solidFill>
                <a:effectLst/>
                <a:latin typeface="quote-cjk-patch"/>
              </a:rPr>
              <a:t>continuous improvement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)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yang harus menjadi budaya.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Tidak ada model yang sempurna. Kombinasi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SERVQUAL, IPA, dan analisis data digital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akan memberikan gambaran yang paling holistik.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Kunci Keberhasilan: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terletak pada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komitmen kuat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dari seluruh pemangku kepentingan dan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tindak lanjut yang cepat dan tepat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dari hasil evaluasi.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Pada akhirnya, destinasi pariwisata yang unggul adalah yang mampu </a:t>
            </a: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secara konsisten memenuhi dan melebihi harapan wisatawan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 melalui layanan berkualitas yang berkelanjutan.</a:t>
            </a:r>
          </a:p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endParaRPr lang="en-ID" sz="22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80910683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33654"/>
            <a:ext cx="8610600" cy="393904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ID" b="1" i="0">
                <a:solidFill>
                  <a:srgbClr val="0F1115"/>
                </a:solidFill>
                <a:effectLst/>
              </a:rPr>
              <a:t>Apa yang Akan Kita Pelajari Hari Ini?</a:t>
            </a:r>
            <a:endParaRPr lang="en-ID" b="0" i="0">
              <a:solidFill>
                <a:srgbClr val="0F1115"/>
              </a:solidFill>
              <a:effectLst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1. Konsep Dasar: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Memahami makna, urgensi, dan dimensi evaluasi kualitas layanan dalam konteks destinasi pariwisata.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2. Model Analisis: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Mengenal dan membedakan model evaluasi kualitas seperti SERVQUAL dan Importance-Performance Analysis (IPA).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3. Teknik Pengumpulan Data: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Mengidentifikasi metode kuantitatif dan kualitatif untuk mengumpulkan data evaluasi.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4. Aplikasi &amp; Tantangan: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Menganalisis studi kasus dan tantangan implementasi evaluasi kualitas di destinasi Indonesia.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</a:rPr>
              <a:t>Tujuan Akhir:</a:t>
            </a:r>
            <a:r>
              <a:rPr lang="en-ID" sz="2400" b="0" i="0">
                <a:solidFill>
                  <a:srgbClr val="0F1115"/>
                </a:solidFill>
                <a:effectLst/>
              </a:rPr>
              <a:t> Mahsiswa mampu merancang kerangka evaluasi kualitas layanan destinasi secara sederhana.</a:t>
            </a:r>
          </a:p>
          <a:p>
            <a:pPr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</a:pPr>
            <a:endParaRPr lang="en-ID" sz="2400" b="1">
              <a:solidFill>
                <a:srgbClr val="0F111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B652C0-0C10-ED7A-7B5E-D697D8760A70}"/>
              </a:ext>
            </a:extLst>
          </p:cNvPr>
          <p:cNvSpPr txBox="1"/>
          <p:nvPr/>
        </p:nvSpPr>
        <p:spPr>
          <a:xfrm>
            <a:off x="228600" y="19050"/>
            <a:ext cx="8905875" cy="6989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Mengapa Evaluasi Kualitas Penting? (The "Why")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Diagram yang menunjukkan siklus: Evaluasi -&gt; Perbaikan -&gt; Kepuasan -&gt; Loyalitas -&gt; Keberlanjutan.</a:t>
            </a:r>
            <a:b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Konten: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Judul: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Urgensi Evaluasi Kualitas Layanan: Lebih dari Sekadar Penilaian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 Daya Saing Global (Rahayu dkk., 2022):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Destinasi dengan kualitas layanan unggul akan lebih menarik dibandingkan pesaing. Evaluasi adalah "alat diagnostik" untuk mengetahui posisi kita.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Membangun Loyalitas &amp; </a:t>
            </a:r>
            <a:r>
              <a:rPr lang="en-ID" b="1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Word-of-Mouth</a:t>
            </a: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Wisatawan yang puas cenderung kembali (</a:t>
            </a:r>
            <a:r>
              <a:rPr lang="en-ID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repeat visitation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dan merekomendasikan destinasi kepada orang lain. Ini adalah pemasaran terbaik yang gratis.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Dasar Pengambilan Keputusan Strategis (Kurniansah &amp; rekan, 2024):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Data dari evaluasi membantu pemerintah dan pengelola destinasi untuk mengalokasikan anggaran dan sumber daya ke area yang paling membutuhkan perbaikan.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Pilar Pariwisata Berkelanjutan: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Layanan yang berkualitas mencakup aspek kelestarian lingkungan dan pemberdayaan masyarakat, sehingga destinasi dapat dinikmati hingga generasi mendatang.</a:t>
            </a:r>
          </a:p>
          <a:p>
            <a:pPr>
              <a:buNone/>
            </a:pPr>
            <a:b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342900" y="4842"/>
            <a:ext cx="8801100" cy="5168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 "Kualitas" dalam Layanan Pariwisata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Definisi Operasional (Soeroso, 2022):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Kualitas layanan adalah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kesenjangan (gap)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antara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harapan (expectation)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wisatawan sebelum berkunjung dan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persepsi (performance)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mereka terhadap layanan yang actually diterima.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Industri Pariwisata:</a:t>
            </a: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Intangible: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Layanan tidak bisa "dicoba" sebelum dibeli. Pengalaman adalah produknya.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Inseparable: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Produksi dan konsumsi layanan terjadi bersamaan. Interaksi dengan SDM sangat krusial.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Highly Perishable: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Kamar hotel yang kosong atau kursi pesawat yang terlewat tidak dapat dijual kembali.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Implikasi: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Karena sifatnya yang intangible dan berdasarkan persepsi, evaluasi menjadi satu-satunya cara untuk "mengukur" kualitas tersebut.</a:t>
            </a:r>
          </a:p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19100" y="148424"/>
            <a:ext cx="8305800" cy="5801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Dimensi Kualitas (Lanjutan) &amp; Konteks Kekinian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ASSURANCE (Jaminan &amp; Kepastian):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Pengetahuan, kesopanan, dan kemampuan karyawan untuk menumbuhkan rasa percaya dan aman pada wisatawan.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Pemandu wisata yang berpengetahuan luas, keramahan staf hotel, prosedur keamanan yang jelas dan terlihat.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EMPATHY (Empati):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Perhatian yang individual, peduli, dan personalized yang diberikan kepada wisatawan.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Menyapa dengan nama tamu, mengingat preferensi makanan, menunjukkan perhatian tulus terhadap masalah yang dihadapi.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 (Keberlanjutan) - Dimensi Modern (Kurniansah &amp; rekan, 2024):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Komitmen terhadap kelestarian lingkungan, sosial, dan ekonomi masyarakat lokal.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Pengelolaan sampah yang baik, penggunaan energi terbarukan, melibatkan produk dan tenaga kerja lokal.</a:t>
            </a:r>
          </a:p>
          <a:p>
            <a:pPr>
              <a:buNone/>
            </a:pPr>
            <a:br>
              <a:rPr lang="en-ID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76244-3F25-C959-CC78-C7DC776264E1}"/>
              </a:ext>
            </a:extLst>
          </p:cNvPr>
          <p:cNvSpPr txBox="1"/>
          <p:nvPr/>
        </p:nvSpPr>
        <p:spPr>
          <a:xfrm>
            <a:off x="319087" y="152400"/>
            <a:ext cx="8077200" cy="53963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Model SERVQUAL: Mengukur Kesenjangan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Konsep Inti: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Model ini secara eksplisit mengukur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dua hal terpisah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: tingkat HARAPAN wisatawan dan tingkat PERSEPSI mereka terhadap kinerja layanan.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Rumus Kualitas: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</a:t>
            </a: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Q = P - E</a:t>
            </a:r>
            <a:endParaRPr lang="en-ID" b="0" i="0">
              <a:solidFill>
                <a:srgbClr val="0F1115"/>
              </a:solidFill>
              <a:effectLst/>
              <a:latin typeface="quote-cjk-patch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Q &gt; 0: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Kualitas di atas harapan (Sangat Baik).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Q = 0: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Kualitas sesuai harapan (Baik/Cukup).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Q &lt; 0: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Kualitas di bawah harapan (Buruk).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Aplikasi: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Data dikumpulkan via kuesioner dengan skala Likert (1-5 atau 1-7) untuk setiap pernyataan tentang harapan dan persepsi pada kelima dimensi.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Kelebihan: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Sangat detail, menunjukkan area spesifik mana yang perlu ditingkatkan.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quote-cjk-patch"/>
              </a:rPr>
              <a:t>Kekurangan:</a:t>
            </a:r>
            <a:r>
              <a:rPr lang="en-ID" b="0" i="0">
                <a:solidFill>
                  <a:srgbClr val="0F1115"/>
                </a:solidFill>
                <a:effectLst/>
                <a:latin typeface="quote-cjk-patch"/>
              </a:rPr>
              <a:t> Relatif lebih panjang dan kompleks untuk dianalisis.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2FD-83D4-E08D-1D0A-54F9AE59A8EF}"/>
              </a:ext>
            </a:extLst>
          </p:cNvPr>
          <p:cNvSpPr txBox="1"/>
          <p:nvPr/>
        </p:nvSpPr>
        <p:spPr>
          <a:xfrm>
            <a:off x="38100" y="44740"/>
            <a:ext cx="9067800" cy="6768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Model Evaluasi: Importance-Performance Analysis (IPA)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Diagram Kartesius 4 kuadran yang jelas dengan sumbu X (Performance/Kinerja) dan sumbu Y (Importance/Kepentingan).</a:t>
            </a:r>
            <a:b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Konten:</a:t>
            </a: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Judul: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Importance-Performance Analysis (IPA): Peta Strategis</a:t>
            </a: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Konsep Inti: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Mengidentifikasi atribut layanan berdasarkan seberapa PENTING atribut tersebut bagi wisatawan dan seberapa BAIK kinerja kita pada atribut tersebut.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 Kuadran Strategis:</a:t>
            </a: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 A (Concentrate Here):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PENTING, tapi KINERJA BURUK.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Ini adalah prioritas utama perbaikan. Contoh: Kebersihan dan keamanan di destinasi.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 B (Keep Up the Good Work):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 dan KINERJA BAIK.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Pertahankan! Ini adalah keunggulan kompetitif. Contoh: Keindahan alam dan keramahan staf.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 C (Low Priority):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KURANG PENTING dan KINERJA BURUK.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Bukan prioritas, alokasikan sumber daya ke hal lain.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KUADRAN D (Possible Overkill):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6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KURANG PENTING, tapi KINERJA BAIK/LEBIH.</a:t>
            </a:r>
            <a:r>
              <a:rPr lang="en-ID" sz="16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Mungkin terjadi pemborosan sumber daya. Contoh: Fasilitas mewah yang tidak terlalu dihargai oleh target wisatawan backpacker.</a:t>
            </a:r>
          </a:p>
          <a:p>
            <a:pPr>
              <a:buNone/>
            </a:pPr>
            <a:br>
              <a:rPr lang="en-ID" sz="1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1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42900" y="228600"/>
            <a:ext cx="8458200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Bagaimana Data Evaluasi Dikumpulkan?</a:t>
            </a: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A. Pendekatan KUANTITATIF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(Untuk generalisasi dan statistik)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Kuesioner Terstruktur: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Menggunakan skala (e.g., Likert) untuk mengukur SERVQUAL atau IPA. Dapat dibagikan online atau offline.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 Big Data &amp; Review Online (Rahayu dkk., 2022):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Memanfaatkan ulasan dari TripAdvisor, Google Maps, </a:t>
            </a:r>
            <a:r>
              <a:rPr lang="en-ID" b="0" i="0" u="none" strike="noStrike">
                <a:solidFill>
                  <a:srgbClr val="3964F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Booking.com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dan media sosial untuk analisis sentimen. Efisien dan mencakup sampel besar.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B. Pendekatan KUALITATIF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(Untuk kedalaman dan konteks)</a:t>
            </a: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Wawancara Mendalam: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Mendapatkan insight mendalam dari wisatawan tertentu (e.g., turis mancanegara, repeat visitor).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Fokus Group Discussion (FGD):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Mengumpulkan pandangan dari berbagai pemangku kepentingan (pengusaha, komunitas, pemerintah).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Mystery Guest/Visitor (Kurniansah &amp; rekan, 2024):</a:t>
            </a:r>
            <a:r>
              <a:rPr lang="en-ID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Peneliti menyamar sebagai wisatawan untuk mengalami langsung layanan dan memberikan laporan objektif.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76200" y="304800"/>
            <a:ext cx="9067800" cy="6619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SDM Pariwisata: Ujung Tombak Pengalaman Wisatawan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SDM sebagai "Momen Kebenaran" (Marhaeni, 2024):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Setiap interaksi antara staf dan wisatawan adalah "momen kebenaran" yang membentuk persepsi keseluruhan tentang kualitas destinasi.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Kebutuhan Kompetensi: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Hard Skill: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Kemampuan berbahasa asing, pengetahuan tentang produk dan budaya.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Soft Skill: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Komunikasi, empati, penyelesaian masalah, dan keramahan.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 Pengelolaan SDM Berkelanjutan (Siregar, 2025):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Rekrutmen &amp; Seleksi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ketat.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Pelatihan &amp; Pengembangan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berkelanjutan, termasuk pelatihan </a:t>
            </a:r>
            <a:r>
              <a:rPr lang="en-ID" sz="20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cross-cultural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 Insentif &amp; Penghargaan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memotivasi.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Pemberdayaan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SDM lokal untuk menciptakan narasi destinasi yang autentik.</a:t>
            </a:r>
          </a:p>
          <a:p>
            <a:pPr>
              <a:buNone/>
            </a:pPr>
            <a:br>
              <a:rPr lang="en-ID" sz="20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4660</TotalTime>
  <Words>1502</Words>
  <Application>Microsoft Office PowerPoint</Application>
  <PresentationFormat>On-screen Show (4:3)</PresentationFormat>
  <Paragraphs>97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Bandar Syah</cp:lastModifiedBy>
  <cp:revision>542</cp:revision>
  <cp:lastPrinted>2017-08-29T02:54:51Z</cp:lastPrinted>
  <dcterms:created xsi:type="dcterms:W3CDTF">2010-04-18T12:06:30Z</dcterms:created>
  <dcterms:modified xsi:type="dcterms:W3CDTF">2025-11-03T04:47:56Z</dcterms:modified>
</cp:coreProperties>
</file>