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7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0556" y="1300786"/>
            <a:ext cx="8687713" cy="2509213"/>
          </a:xfrm>
        </p:spPr>
        <p:txBody>
          <a:bodyPr anchor="b">
            <a:normAutofit/>
          </a:bodyPr>
          <a:lstStyle>
            <a:lvl1pPr algn="ctr">
              <a:defRPr sz="47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0556" y="3886201"/>
            <a:ext cx="8687713" cy="1371599"/>
          </a:xfrm>
        </p:spPr>
        <p:txBody>
          <a:bodyPr>
            <a:normAutofit/>
          </a:bodyPr>
          <a:lstStyle>
            <a:lvl1pPr marL="0" indent="0" algn="ctr">
              <a:buNone/>
              <a:defRPr sz="2199">
                <a:solidFill>
                  <a:schemeClr val="bg1">
                    <a:lumMod val="50000"/>
                  </a:schemeClr>
                </a:solidFill>
              </a:defRPr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8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556" y="4289374"/>
            <a:ext cx="10361733" cy="81161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435" y="698261"/>
            <a:ext cx="9819974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536" y="5108728"/>
            <a:ext cx="10361753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12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536" y="609600"/>
            <a:ext cx="10361753" cy="3427245"/>
          </a:xfrm>
        </p:spPr>
        <p:txBody>
          <a:bodyPr anchor="ctr"/>
          <a:lstStyle>
            <a:lvl1pPr algn="ctr"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537" y="4204821"/>
            <a:ext cx="10361753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832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5836" y="609600"/>
            <a:ext cx="9300329" cy="2992904"/>
          </a:xfrm>
        </p:spPr>
        <p:txBody>
          <a:bodyPr anchor="ctr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196" y="3610032"/>
            <a:ext cx="8750020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536" y="4372797"/>
            <a:ext cx="10361753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227" y="75416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99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4809" y="29935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99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2358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537" y="2138722"/>
            <a:ext cx="10361753" cy="2511835"/>
          </a:xfrm>
        </p:spPr>
        <p:txBody>
          <a:bodyPr anchor="b"/>
          <a:lstStyle>
            <a:lvl1pPr algn="ctr"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537" y="4662335"/>
            <a:ext cx="1036175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7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536" y="609600"/>
            <a:ext cx="10361753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536" y="2367093"/>
            <a:ext cx="329811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536" y="2943356"/>
            <a:ext cx="3298117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1230" y="2367093"/>
            <a:ext cx="3290664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0192" y="2943356"/>
            <a:ext cx="330249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1222" y="2367093"/>
            <a:ext cx="330406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3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1222" y="2943356"/>
            <a:ext cx="3304067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377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536" y="610772"/>
            <a:ext cx="10361753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536" y="4204820"/>
            <a:ext cx="329555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1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536" y="2367093"/>
            <a:ext cx="3295551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536" y="4781082"/>
            <a:ext cx="3295551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1602" y="4204820"/>
            <a:ext cx="330096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1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0191" y="2367093"/>
            <a:ext cx="330249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0191" y="4781081"/>
            <a:ext cx="330249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1222" y="4204820"/>
            <a:ext cx="32998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1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1222" y="2367093"/>
            <a:ext cx="3304067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1097" y="4781079"/>
            <a:ext cx="3304192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950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537" y="2367094"/>
            <a:ext cx="10361753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6735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2628" y="609602"/>
            <a:ext cx="2552661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537" y="609602"/>
            <a:ext cx="7656730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3602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159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536" y="2367093"/>
            <a:ext cx="10361127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120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536" y="828564"/>
            <a:ext cx="10349056" cy="2736819"/>
          </a:xfrm>
        </p:spPr>
        <p:txBody>
          <a:bodyPr anchor="b">
            <a:normAutofit/>
          </a:bodyPr>
          <a:lstStyle>
            <a:lvl1pPr>
              <a:defRPr sz="3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536" y="3657458"/>
            <a:ext cx="10349056" cy="1368183"/>
          </a:xfrm>
        </p:spPr>
        <p:txBody>
          <a:bodyPr>
            <a:normAutofit/>
          </a:bodyPr>
          <a:lstStyle>
            <a:lvl1pPr marL="0" indent="0" algn="ctr">
              <a:buNone/>
              <a:defRPr sz="1999">
                <a:solidFill>
                  <a:schemeClr val="bg1">
                    <a:lumMod val="50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11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537" y="618518"/>
            <a:ext cx="10361752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536" y="2367093"/>
            <a:ext cx="510469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0593" y="2367093"/>
            <a:ext cx="51040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266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537" y="618518"/>
            <a:ext cx="10361752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029" y="2371018"/>
            <a:ext cx="4872205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5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537" y="3051013"/>
            <a:ext cx="510469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4757" y="2371018"/>
            <a:ext cx="4880533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599" b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0593" y="3051013"/>
            <a:ext cx="510407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2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03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33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537" y="609600"/>
            <a:ext cx="3934663" cy="2023252"/>
          </a:xfrm>
        </p:spPr>
        <p:txBody>
          <a:bodyPr anchor="b"/>
          <a:lstStyle>
            <a:lvl1pPr algn="ctr"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6740" y="609601"/>
            <a:ext cx="6198548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537" y="2632852"/>
            <a:ext cx="3934664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160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537" y="609600"/>
            <a:ext cx="5933423" cy="2023254"/>
          </a:xfrm>
        </p:spPr>
        <p:txBody>
          <a:bodyPr anchor="b"/>
          <a:lstStyle>
            <a:lvl1pPr algn="ctr"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2870" y="609601"/>
            <a:ext cx="3254510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557" y="2632853"/>
            <a:ext cx="5933403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857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88828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537" y="618518"/>
            <a:ext cx="10361752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537" y="2367094"/>
            <a:ext cx="10361753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6737" y="5883276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537" y="5883276"/>
            <a:ext cx="6671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1273" y="5883276"/>
            <a:ext cx="764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7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126" rtl="0" eaLnBrk="1" latinLnBrk="0" hangingPunct="1">
        <a:lnSpc>
          <a:spcPct val="90000"/>
        </a:lnSpc>
        <a:spcBef>
          <a:spcPct val="0"/>
        </a:spcBef>
        <a:buNone/>
        <a:defRPr sz="3599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199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799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Latar Belakang dan Tujuan Pembelajaran Pancasila di Perguruan Tinggi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Mata Kuliah Pancasila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 i="1">
                <a:solidFill>
                  <a:srgbClr val="000080"/>
                </a:solidFill>
              </a:defRPr>
            </a:pPr>
            <a:r>
              <a:t>"Pendidikan Pancasila di Perguruan Tinggi bukan hanya pengajaran nilai, tetapi pembentukan karakter bangsa."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Latar Belakang (Sejarah &amp; Kedudukan)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Pancasila adalah dasar negara, ideologi bangsa, dan pandangan hidup.</a:t>
            </a:r>
          </a:p>
          <a:p>
            <a:pPr>
              <a:defRPr sz="2000"/>
            </a:pPr>
            <a:r>
              <a:t>Digali dari nilai-nilai luhur budaya dan agama bangsa Indonesia.</a:t>
            </a:r>
          </a:p>
          <a:p>
            <a:pPr>
              <a:defRPr sz="2000"/>
            </a:pPr>
            <a:r>
              <a:t>Dirumuskan oleh para pendiri bangsa dan ditetapkan pada 18 Agustus 1945.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Latar Belakang (Dasar Hukum)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UUD 1945 Pasal 3 &amp; 36A → Pancasila sebagai dasar negara.</a:t>
            </a:r>
          </a:p>
          <a:p>
            <a:pPr>
              <a:defRPr sz="2000"/>
            </a:pPr>
            <a:r>
              <a:t>Tap MPR No. XVIII/MPR/1998 → Pancasila tetap sebagai dasar negara.</a:t>
            </a:r>
          </a:p>
          <a:p>
            <a:pPr>
              <a:defRPr sz="2000"/>
            </a:pPr>
            <a:r>
              <a:t>UU No. 12 Tahun 2012 tentang Pendidikan Tinggi Pasal 35 ayat (3) → Pancasila wajib menjadi mata kuliah di Perguruan Tinggi.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Latar Belakang (Kondisi Bangsa)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Tantangan globalisasi: budaya asing, arus informasi, teknologi, individualisme.</a:t>
            </a:r>
          </a:p>
          <a:p>
            <a:pPr>
              <a:defRPr sz="2000"/>
            </a:pPr>
            <a:r>
              <a:t>Krisis moral, radikalisme, korupsi, menurunnya rasa nasionalisme.</a:t>
            </a:r>
          </a:p>
          <a:p>
            <a:pPr>
              <a:defRPr sz="2000"/>
            </a:pPr>
            <a:r>
              <a:t>Perguruan Tinggi sebagai pencetak generasi intelektual → harus menanamkan nilai Pancasila.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Latar Belakang (Urgensi)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Membentengi mahasiswa dari pengaruh negatif globalisasi.</a:t>
            </a:r>
          </a:p>
          <a:p>
            <a:pPr>
              <a:defRPr sz="2000"/>
            </a:pPr>
            <a:r>
              <a:t>Menumbuhkan kesadaran berbangsa dan bernegara.</a:t>
            </a:r>
          </a:p>
          <a:p>
            <a:pPr>
              <a:defRPr sz="2000"/>
            </a:pPr>
            <a:r>
              <a:t>Mempersiapkan generasi muda agar tetap berlandaskan nilai Pancasila.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Umum Pembelajaran Pancasila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Membentuk mahasiswa sebagai cendekiawan yang berkarakter Pancasila.</a:t>
            </a:r>
          </a:p>
          <a:p>
            <a:pPr>
              <a:defRPr sz="2000"/>
            </a:pPr>
            <a:r>
              <a:t>Meningkatkan iman, takwa, dan akhlak mulia.</a:t>
            </a:r>
          </a:p>
          <a:p>
            <a:pPr>
              <a:defRPr sz="2000"/>
            </a:pPr>
            <a:r>
              <a:t>Menanamkan pemahaman bahwa Pancasila adalah sumber nilai, dasar hukum, dan pedoman kehidupan berbangsa dan bernegara.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Khusus Pembelajaran Pancasila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Memberikan pengetahuan mendalam tentang Pancasila secara historis, filosofis, yuridis, dan politis.</a:t>
            </a:r>
          </a:p>
          <a:p>
            <a:pPr>
              <a:defRPr sz="2000"/>
            </a:pPr>
            <a:r>
              <a:t>Menumbuhkan sikap kritis, rasional, dan bertanggung jawab.</a:t>
            </a:r>
          </a:p>
          <a:p>
            <a:pPr>
              <a:defRPr sz="2000"/>
            </a:pPr>
            <a:r>
              <a:t>Menjadikan mahasiswa agen perubahan yang mengamalkan nilai Pancasila.</a:t>
            </a:r>
          </a:p>
          <a:p>
            <a:pPr>
              <a:defRPr sz="2000"/>
            </a:pPr>
            <a:r>
              <a:t>Mengembangkan kesadaran kebangsaan dan memperkuat keutuhan NKRI.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Kompetensi yang Diharapkan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Mahasiswa mampu menjelaskan kedudukan dan fungsi Pancasila.</a:t>
            </a:r>
          </a:p>
          <a:p>
            <a:pPr>
              <a:defRPr sz="2000"/>
            </a:pPr>
            <a:r>
              <a:t>Mahasiswa mampu menginternalisasi nilai Pancasila dalam kehidupan sehari-hari.</a:t>
            </a:r>
          </a:p>
          <a:p>
            <a:pPr>
              <a:defRPr sz="2000"/>
            </a:pPr>
            <a:r>
              <a:t>Mahasiswa memiliki wawasan kebangsaan, toleransi, dan semangat persatuan.</a:t>
            </a:r>
          </a:p>
          <a:p>
            <a:pPr>
              <a:defRPr sz="2000"/>
            </a:pPr>
            <a:r>
              <a:t>Mahasiswa siap menghadapi tantangan global tanpa kehilangan identitas kebangsaan.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Pancasila wajib diajarkan di Perguruan Tinggi karena merupakan ideologi dan dasar negara.</a:t>
            </a:r>
          </a:p>
          <a:p>
            <a:pPr>
              <a:defRPr sz="2000"/>
            </a:pPr>
            <a:r>
              <a:t>Tujuan: membekali mahasiswa dengan landasan nilai, sikap, dan perilaku sesuai Pancasila.</a:t>
            </a:r>
          </a:p>
          <a:p>
            <a:pPr>
              <a:defRPr sz="2000"/>
            </a:pPr>
            <a:r>
              <a:t>Pembelajaran ini penting untuk menjaga eksistensi bangsa Indonesia di tengah tantangan global.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</TotalTime>
  <Words>366</Words>
  <Application>Microsoft Office PowerPoint</Application>
  <PresentationFormat>Custom</PresentationFormat>
  <Paragraphs>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Tw Cen MT</vt:lpstr>
      <vt:lpstr>Droplet</vt:lpstr>
      <vt:lpstr>Latar Belakang dan Tujuan Pembelajaran Pancasila di Perguruan Tinggi</vt:lpstr>
      <vt:lpstr>Latar Belakang (Sejarah &amp; Kedudukan)</vt:lpstr>
      <vt:lpstr>Latar Belakang (Dasar Hukum)</vt:lpstr>
      <vt:lpstr>Latar Belakang (Kondisi Bangsa)</vt:lpstr>
      <vt:lpstr>Latar Belakang (Urgensi)</vt:lpstr>
      <vt:lpstr>Tujuan Umum Pembelajaran Pancasila</vt:lpstr>
      <vt:lpstr>Tujuan Khusus Pembelajaran Pancasila</vt:lpstr>
      <vt:lpstr>Kompetensi yang Diharapkan</vt:lpstr>
      <vt:lpstr>Kesimpulan</vt:lpstr>
      <vt:lpstr>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Riski Mupty</cp:lastModifiedBy>
  <cp:revision>2</cp:revision>
  <dcterms:created xsi:type="dcterms:W3CDTF">2013-01-27T09:14:16Z</dcterms:created>
  <dcterms:modified xsi:type="dcterms:W3CDTF">2025-09-29T01:48:34Z</dcterms:modified>
  <cp:category/>
</cp:coreProperties>
</file>