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7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0556" y="1300786"/>
            <a:ext cx="8687713" cy="2509213"/>
          </a:xfrm>
        </p:spPr>
        <p:txBody>
          <a:bodyPr anchor="b">
            <a:normAutofit/>
          </a:bodyPr>
          <a:lstStyle>
            <a:lvl1pPr algn="ctr">
              <a:defRPr sz="47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0556" y="3886201"/>
            <a:ext cx="8687713" cy="1371599"/>
          </a:xfrm>
        </p:spPr>
        <p:txBody>
          <a:bodyPr>
            <a:normAutofit/>
          </a:bodyPr>
          <a:lstStyle>
            <a:lvl1pPr marL="0" indent="0" algn="ctr">
              <a:buNone/>
              <a:defRPr sz="2199">
                <a:solidFill>
                  <a:schemeClr val="bg1">
                    <a:lumMod val="50000"/>
                  </a:schemeClr>
                </a:solidFill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39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56" y="4289374"/>
            <a:ext cx="10361733" cy="81161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435" y="698261"/>
            <a:ext cx="9819974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36" y="5108728"/>
            <a:ext cx="10361753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28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36" y="609600"/>
            <a:ext cx="10361753" cy="3427245"/>
          </a:xfrm>
        </p:spPr>
        <p:txBody>
          <a:bodyPr anchor="ctr"/>
          <a:lstStyle>
            <a:lvl1pPr algn="ctr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37" y="4204821"/>
            <a:ext cx="10361753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9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5836" y="609600"/>
            <a:ext cx="9300329" cy="2992904"/>
          </a:xfrm>
        </p:spPr>
        <p:txBody>
          <a:bodyPr anchor="ctr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196" y="3610032"/>
            <a:ext cx="8750020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36" y="4372797"/>
            <a:ext cx="10361753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227" y="75416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99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4809" y="29935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99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3820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37" y="2138722"/>
            <a:ext cx="10361753" cy="2511835"/>
          </a:xfrm>
        </p:spPr>
        <p:txBody>
          <a:bodyPr anchor="b"/>
          <a:lstStyle>
            <a:lvl1pPr algn="ctr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37" y="4662335"/>
            <a:ext cx="1036175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9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536" y="609600"/>
            <a:ext cx="10361753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536" y="2367093"/>
            <a:ext cx="329811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536" y="2943356"/>
            <a:ext cx="3298117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1230" y="2367093"/>
            <a:ext cx="3290664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0192" y="2943356"/>
            <a:ext cx="330249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1222" y="2367093"/>
            <a:ext cx="330406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1222" y="2943356"/>
            <a:ext cx="3304067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12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536" y="610772"/>
            <a:ext cx="10361753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536" y="4204820"/>
            <a:ext cx="329555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1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536" y="2367093"/>
            <a:ext cx="3295551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536" y="4781082"/>
            <a:ext cx="3295551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1602" y="4204820"/>
            <a:ext cx="330096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1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0191" y="2367093"/>
            <a:ext cx="330249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0191" y="4781081"/>
            <a:ext cx="330249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1222" y="4204820"/>
            <a:ext cx="32998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1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1222" y="2367093"/>
            <a:ext cx="3304067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1097" y="4781079"/>
            <a:ext cx="3304192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72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537" y="2367094"/>
            <a:ext cx="10361753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13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609602"/>
            <a:ext cx="2552661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537" y="609602"/>
            <a:ext cx="7656730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953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2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536" y="2367093"/>
            <a:ext cx="10361127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3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36" y="828564"/>
            <a:ext cx="10349056" cy="2736819"/>
          </a:xfrm>
        </p:spPr>
        <p:txBody>
          <a:bodyPr anchor="b">
            <a:normAutofit/>
          </a:bodyPr>
          <a:lstStyle>
            <a:lvl1pPr>
              <a:defRPr sz="3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536" y="3657458"/>
            <a:ext cx="10349056" cy="1368183"/>
          </a:xfrm>
        </p:spPr>
        <p:txBody>
          <a:bodyPr>
            <a:normAutofit/>
          </a:bodyPr>
          <a:lstStyle>
            <a:lvl1pPr marL="0" indent="0" algn="ctr">
              <a:buNone/>
              <a:defRPr sz="1999">
                <a:solidFill>
                  <a:schemeClr val="bg1">
                    <a:lumMod val="50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3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537" y="618518"/>
            <a:ext cx="10361752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536" y="2367093"/>
            <a:ext cx="510469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0593" y="2367093"/>
            <a:ext cx="51040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5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537" y="618518"/>
            <a:ext cx="10361752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029" y="2371018"/>
            <a:ext cx="4872205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5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537" y="3051013"/>
            <a:ext cx="510469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4757" y="2371018"/>
            <a:ext cx="4880533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5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0593" y="3051013"/>
            <a:ext cx="510407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83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1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7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37" y="609600"/>
            <a:ext cx="3934663" cy="2023252"/>
          </a:xfrm>
        </p:spPr>
        <p:txBody>
          <a:bodyPr anchor="b"/>
          <a:lstStyle>
            <a:lvl1pPr algn="ctr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6740" y="609601"/>
            <a:ext cx="6198548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37" y="2632852"/>
            <a:ext cx="3934664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48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37" y="609600"/>
            <a:ext cx="5933423" cy="2023254"/>
          </a:xfrm>
        </p:spPr>
        <p:txBody>
          <a:bodyPr anchor="b"/>
          <a:lstStyle>
            <a:lvl1pPr algn="ctr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2870" y="609601"/>
            <a:ext cx="3254510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57" y="2632853"/>
            <a:ext cx="5933403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6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882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537" y="618518"/>
            <a:ext cx="10361752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537" y="2367094"/>
            <a:ext cx="10361753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6737" y="5883276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537" y="5883276"/>
            <a:ext cx="6671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1273" y="5883276"/>
            <a:ext cx="764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8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126" rtl="0" eaLnBrk="1" latinLnBrk="0" hangingPunct="1">
        <a:lnSpc>
          <a:spcPct val="90000"/>
        </a:lnSpc>
        <a:spcBef>
          <a:spcPct val="0"/>
        </a:spcBef>
        <a:buNone/>
        <a:defRPr sz="3599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199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79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Pancasila dalam Konteks Sejarah Perjuangan Bangsa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t>Mata Kuliah Pancasila</a:t>
            </a:r>
          </a:p>
          <a:p>
            <a:r>
              <a:t>Sub Materi:</a:t>
            </a:r>
          </a:p>
          <a:p>
            <a:r>
              <a:t>1. Konteks Sejarah Sebelum Kemerdekaan</a:t>
            </a:r>
          </a:p>
          <a:p>
            <a:r>
              <a:t>2. Konteks Sejarah Sekitar Proklamasi Kemerdekaan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i="1">
                <a:solidFill>
                  <a:srgbClr val="000080"/>
                </a:solidFill>
              </a:defRPr>
            </a:pPr>
            <a:r>
              <a:t>"Pancasila bukan hanya dasar negara, tetapi juga jiwa bangsa Indonesia yang lahir dari sejarah panjang perjuangan kemerdekaan."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Pancasila lahir dari sejarah panjang perjuangan bangsa Indonesia.</a:t>
            </a:r>
          </a:p>
          <a:p>
            <a:pPr>
              <a:defRPr sz="2000"/>
            </a:pPr>
            <a:r>
              <a:t>Nilai-nilainya sudah ada jauh sebelum kemerdekaan.</a:t>
            </a:r>
          </a:p>
          <a:p>
            <a:pPr>
              <a:defRPr sz="2000"/>
            </a:pPr>
            <a:r>
              <a:t>Proses perumusan Pancasila melalui perdebatan, kompromi, dan kesepakatan para pendiri bangsa.</a:t>
            </a:r>
          </a:p>
          <a:p>
            <a:pPr>
              <a:defRPr sz="2000"/>
            </a:pPr>
            <a:r>
              <a:t>Pancasila → dasar negara &amp; pandangan hidup bangsa.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Masa Kerajaan Nusantara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Sriwijaya &amp; Majapahit → persatuan, kebesaran Nusantara.</a:t>
            </a:r>
          </a:p>
          <a:p>
            <a:pPr>
              <a:defRPr sz="2000"/>
            </a:pPr>
            <a:r>
              <a:t>Hindu, Buddha, Islam → nilai religius, toleransi, dan kebudayaan.</a:t>
            </a:r>
          </a:p>
          <a:p>
            <a:pPr>
              <a:defRPr sz="2000"/>
            </a:pPr>
            <a:r>
              <a:t>Tradisi musyawarah, gotong royong → cikal bakal sila ke-4 &amp; ke-5.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Masa Penjajahan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Penjajahan Portugis, Belanda, Inggris, Jepang → penderitaan rakyat.</a:t>
            </a:r>
          </a:p>
          <a:p>
            <a:pPr>
              <a:defRPr sz="2000"/>
            </a:pPr>
            <a:r>
              <a:t>Lahir semangat: Perlawanan rakyat (Diponegoro, Pattimura, Imam Bonjol).</a:t>
            </a:r>
          </a:p>
          <a:p>
            <a:pPr>
              <a:defRPr sz="2000"/>
            </a:pPr>
            <a:r>
              <a:t>Nilai persatuan &amp; keadilan.</a:t>
            </a:r>
          </a:p>
          <a:p>
            <a:pPr>
              <a:defRPr sz="2000"/>
            </a:pPr>
            <a:r>
              <a:t>Perjuangan masih bersifat lokal dan belum nasional.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Masa Pergerakan Nasional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Budi Utomo (1908) → awal kesadaran persatuan.</a:t>
            </a:r>
          </a:p>
          <a:p>
            <a:pPr>
              <a:defRPr sz="2000"/>
            </a:pPr>
            <a:r>
              <a:t>Sarekat Islam (1911) → persaudaraan &amp; keadilan ekonomi.</a:t>
            </a:r>
          </a:p>
          <a:p>
            <a:pPr>
              <a:defRPr sz="2000"/>
            </a:pPr>
            <a:r>
              <a:t>Indische Partij (1912) → nasionalisme radikal.</a:t>
            </a:r>
          </a:p>
          <a:p>
            <a:pPr>
              <a:defRPr sz="2000"/>
            </a:pPr>
            <a:r>
              <a:t>Sumpah Pemuda (1928): satu nusa, satu bangsa, satu bahasa.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Pendudukan Jepang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Jepang menjanjikan kemerdekaan → bentuk BPUPKI (1945).</a:t>
            </a:r>
          </a:p>
          <a:p>
            <a:pPr>
              <a:defRPr sz="2000"/>
            </a:pPr>
            <a:r>
              <a:t>Sidang BPUPKI (29 Mei – 1 Juni 1945):</a:t>
            </a:r>
          </a:p>
          <a:p>
            <a:pPr>
              <a:defRPr sz="2000"/>
            </a:pPr>
            <a:r>
              <a:t>• Muhammad Yamin → 5 asas dasar negara.</a:t>
            </a:r>
          </a:p>
          <a:p>
            <a:pPr>
              <a:defRPr sz="2000"/>
            </a:pPr>
            <a:r>
              <a:t>• Soepomo → negara integralistik.</a:t>
            </a:r>
          </a:p>
          <a:p>
            <a:pPr>
              <a:defRPr sz="2000"/>
            </a:pPr>
            <a:r>
              <a:t>• Soekarno (1 Juni 1945) → gagasan Pancasila.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Panitia Sembilan &amp; Piagam Jakarta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/>
          </a:p>
          <a:p>
            <a:pPr>
              <a:defRPr sz="2000"/>
            </a:pPr>
            <a:r>
              <a:t>Dibentuk 22 Juni 1945 → merumuskan Piagam Jakarta.</a:t>
            </a:r>
          </a:p>
          <a:p>
            <a:pPr>
              <a:defRPr sz="2000"/>
            </a:pPr>
            <a:r>
              <a:t>Rumusan awal Pancasila:</a:t>
            </a:r>
          </a:p>
          <a:p>
            <a:pPr>
              <a:defRPr sz="2000"/>
            </a:pPr>
            <a:r>
              <a:t>1. Ketuhanan dengan kewajiban menjalankan syariat Islam bagi pemeluk-pemeluknya.</a:t>
            </a:r>
          </a:p>
          <a:p>
            <a:pPr>
              <a:defRPr sz="2000"/>
            </a:pPr>
            <a:r>
              <a:t>2. Kemanusiaan yang adil dan beradab.</a:t>
            </a:r>
          </a:p>
          <a:p>
            <a:pPr>
              <a:defRPr sz="2000"/>
            </a:pPr>
            <a:r>
              <a:t>3. Persatuan Indonesia.</a:t>
            </a:r>
          </a:p>
          <a:p>
            <a:pPr>
              <a:defRPr sz="2000"/>
            </a:pPr>
            <a:r>
              <a:t>4. Kerakyatan yang dipimpin oleh hikmat kebijaksanaan dalam permusyawaratan/perwakilan.</a:t>
            </a:r>
          </a:p>
          <a:p>
            <a:pPr>
              <a:defRPr sz="2000"/>
            </a:pPr>
            <a:r>
              <a:t>5. Keadilan sosial bagi seluruh rakyat Indonesia.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Sidang PPKI &amp; Penetapan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17 Agustus 1945: Proklamasi Kemerdekaan.</a:t>
            </a:r>
          </a:p>
          <a:p>
            <a:pPr>
              <a:defRPr sz="2000"/>
            </a:pPr>
            <a:r>
              <a:t>18 Agustus 1945: PPKI menetapkan:</a:t>
            </a:r>
          </a:p>
          <a:p>
            <a:pPr>
              <a:defRPr sz="2000"/>
            </a:pPr>
            <a:r>
              <a:t>• UUD 1945 &amp; Pancasila.</a:t>
            </a:r>
          </a:p>
          <a:p>
            <a:pPr>
              <a:defRPr sz="2000"/>
            </a:pPr>
            <a:r>
              <a:t>• Perubahan sila pertama → 'Ketuhanan Yang Maha Esa'.</a:t>
            </a:r>
          </a:p>
          <a:p>
            <a:pPr>
              <a:defRPr sz="2000"/>
            </a:pPr>
            <a:r>
              <a:t>Tujuan perubahan: menjaga persatuan bangsa yang majemuk.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pPr>
              <a:defRPr sz="2000"/>
            </a:pPr>
            <a:r>
              <a:t>Pancasila lahir dari nilai-nilai luhur bangsa yang berkembang sepanjang sejarah.</a:t>
            </a:r>
          </a:p>
          <a:p>
            <a:pPr>
              <a:defRPr sz="2000"/>
            </a:pPr>
            <a:r>
              <a:t>Sebelum kemerdekaan → embrio nilai Pancasila hidup dalam budaya, agama, pergerakan nasional.</a:t>
            </a:r>
          </a:p>
          <a:p>
            <a:pPr>
              <a:defRPr sz="2000"/>
            </a:pPr>
            <a:r>
              <a:t>Sekitar proklamasi → Pancasila dirumuskan dan ditetapkan sebagai dasar negara.</a:t>
            </a:r>
          </a:p>
          <a:p>
            <a:pPr>
              <a:defRPr sz="2000"/>
            </a:pPr>
            <a:r>
              <a:t>Pancasila adalah konsensus bangsa untuk persatuan dan keadilan.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</TotalTime>
  <Words>414</Words>
  <Application>Microsoft Office PowerPoint</Application>
  <PresentationFormat>Custom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Tw Cen MT</vt:lpstr>
      <vt:lpstr>Droplet</vt:lpstr>
      <vt:lpstr>Pancasila dalam Konteks Sejarah Perjuangan Bangsa</vt:lpstr>
      <vt:lpstr>Pendahuluan</vt:lpstr>
      <vt:lpstr>Masa Kerajaan Nusantara</vt:lpstr>
      <vt:lpstr>Masa Penjajahan</vt:lpstr>
      <vt:lpstr>Masa Pergerakan Nasional</vt:lpstr>
      <vt:lpstr>Pendudukan Jepang</vt:lpstr>
      <vt:lpstr>Panitia Sembilan &amp; Piagam Jakarta</vt:lpstr>
      <vt:lpstr>Sidang PPKI &amp; Penetapan Pancasila</vt:lpstr>
      <vt:lpstr>Kesimpulan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2025-09-29T01:44:39Z</dcterms:modified>
  <cp:category/>
</cp:coreProperties>
</file>