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56" r:id="rId2"/>
    <p:sldId id="279" r:id="rId3"/>
    <p:sldId id="323" r:id="rId4"/>
    <p:sldId id="283" r:id="rId5"/>
    <p:sldId id="280" r:id="rId6"/>
    <p:sldId id="332" r:id="rId7"/>
    <p:sldId id="330" r:id="rId8"/>
    <p:sldId id="331" r:id="rId9"/>
    <p:sldId id="284" r:id="rId10"/>
    <p:sldId id="334" r:id="rId11"/>
    <p:sldId id="335" r:id="rId12"/>
    <p:sldId id="324" r:id="rId13"/>
    <p:sldId id="337" r:id="rId14"/>
    <p:sldId id="338" r:id="rId15"/>
    <p:sldId id="325" r:id="rId16"/>
    <p:sldId id="340" r:id="rId17"/>
    <p:sldId id="343" r:id="rId18"/>
    <p:sldId id="342" r:id="rId19"/>
    <p:sldId id="341" r:id="rId20"/>
    <p:sldId id="326" r:id="rId21"/>
    <p:sldId id="292" r:id="rId22"/>
    <p:sldId id="293" r:id="rId23"/>
    <p:sldId id="294" r:id="rId24"/>
    <p:sldId id="295" r:id="rId25"/>
    <p:sldId id="344" r:id="rId26"/>
  </p:sldIdLst>
  <p:sldSz cx="12192000" cy="6858000"/>
  <p:notesSz cx="7045325" cy="9345613"/>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53" autoAdjust="0"/>
    <p:restoredTop sz="94309" autoAdjust="0"/>
  </p:normalViewPr>
  <p:slideViewPr>
    <p:cSldViewPr>
      <p:cViewPr varScale="1">
        <p:scale>
          <a:sx n="121" d="100"/>
          <a:sy n="121" d="100"/>
        </p:scale>
        <p:origin x="368" y="176"/>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409575" y="701675"/>
            <a:ext cx="622617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701675"/>
            <a:ext cx="6226175" cy="3503613"/>
          </a:xfrm>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1199456" y="287070"/>
            <a:ext cx="1017713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1199456" y="287070"/>
            <a:ext cx="1017713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1199456" y="287070"/>
            <a:ext cx="1027314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32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11/5/25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953130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1E6125-A69C-42B7-AC62-AF28FE95B4F2}" type="datetimeFigureOut">
              <a:rPr lang="en-ID" smtClean="0"/>
              <a:t>05/11/25</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5447564E-F900-473B-A68C-ACC30AA62D41}" type="slidenum">
              <a:rPr lang="en-ID" smtClean="0"/>
              <a:t>‹#›</a:t>
            </a:fld>
            <a:endParaRPr lang="en-ID"/>
          </a:p>
        </p:txBody>
      </p:sp>
    </p:spTree>
    <p:extLst>
      <p:ext uri="{BB962C8B-B14F-4D97-AF65-F5344CB8AC3E}">
        <p14:creationId xmlns:p14="http://schemas.microsoft.com/office/powerpoint/2010/main" val="2687891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1199456" y="287070"/>
            <a:ext cx="1027314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 id="2147483655" r:id="rId6"/>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1524000" y="2571744"/>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PRA PENUNTUTAN DAN DAKWAAN</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.7</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9336360" y="60608"/>
            <a:ext cx="1276350" cy="1280160"/>
          </a:xfrm>
          <a:prstGeom prst="rect">
            <a:avLst/>
          </a:prstGeom>
          <a:noFill/>
          <a:ln>
            <a:noFill/>
          </a:ln>
        </p:spPr>
      </p:pic>
      <p:sp>
        <p:nvSpPr>
          <p:cNvPr id="4" name="Rectangle 5">
            <a:extLst>
              <a:ext uri="{FF2B5EF4-FFF2-40B4-BE49-F238E27FC236}">
                <a16:creationId xmlns:a16="http://schemas.microsoft.com/office/drawing/2014/main" id="{DD982ABD-6EEC-FF4A-BB3D-422FB9C77947}"/>
              </a:ext>
            </a:extLst>
          </p:cNvPr>
          <p:cNvSpPr/>
          <p:nvPr>
            <p:custDataLst>
              <p:tags r:id="rId2"/>
            </p:custDataLst>
          </p:nvPr>
        </p:nvSpPr>
        <p:spPr>
          <a:xfrm>
            <a:off x="1487488" y="4615388"/>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764705"/>
            <a:ext cx="10972800" cy="5361460"/>
          </a:xfrm>
        </p:spPr>
        <p:txBody>
          <a:bodyPr>
            <a:normAutofit fontScale="92500" lnSpcReduction="10000"/>
          </a:bodyPr>
          <a:lstStyle/>
          <a:p>
            <a:pPr algn="just"/>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yang </a:t>
            </a:r>
            <a:r>
              <a:rPr lang="en-US" dirty="0" err="1">
                <a:latin typeface="Cambria" panose="02040503050406030204" pitchFamily="18" charset="0"/>
              </a:rPr>
              <a:t>menurut</a:t>
            </a:r>
            <a:r>
              <a:rPr lang="en-US" dirty="0">
                <a:latin typeface="Cambria" panose="02040503050406030204" pitchFamily="18" charset="0"/>
              </a:rPr>
              <a:t> </a:t>
            </a:r>
            <a:r>
              <a:rPr lang="en-US" dirty="0" err="1">
                <a:latin typeface="Cambria" panose="02040503050406030204" pitchFamily="18" charset="0"/>
              </a:rPr>
              <a:t>rumusan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kepada</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yang </a:t>
            </a:r>
            <a:r>
              <a:rPr lang="en-US" dirty="0" err="1">
                <a:latin typeface="Cambria" panose="02040503050406030204" pitchFamily="18" charset="0"/>
              </a:rPr>
              <a:t>disimpulkan</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ditarik</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penyidikan</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di </a:t>
            </a:r>
            <a:r>
              <a:rPr lang="en-US" dirty="0" err="1">
                <a:latin typeface="Cambria" panose="02040503050406030204" pitchFamily="18" charset="0"/>
              </a:rPr>
              <a:t>depan</a:t>
            </a:r>
            <a:r>
              <a:rPr lang="en-US" dirty="0">
                <a:latin typeface="Cambria" panose="02040503050406030204" pitchFamily="18" charset="0"/>
              </a:rPr>
              <a:t> JPU.</a:t>
            </a:r>
          </a:p>
          <a:p>
            <a:pPr algn="just"/>
            <a:r>
              <a:rPr lang="en-US" dirty="0">
                <a:latin typeface="Cambria" panose="02040503050406030204" pitchFamily="18" charset="0"/>
              </a:rPr>
              <a:t>Hal-</a:t>
            </a:r>
            <a:r>
              <a:rPr lang="en-US" dirty="0" err="1">
                <a:latin typeface="Cambria" panose="02040503050406030204" pitchFamily="18" charset="0"/>
              </a:rPr>
              <a:t>hal</a:t>
            </a:r>
            <a:r>
              <a:rPr lang="en-US" dirty="0">
                <a:latin typeface="Cambria" panose="02040503050406030204" pitchFamily="18" charset="0"/>
              </a:rPr>
              <a:t> yang </a:t>
            </a:r>
            <a:r>
              <a:rPr lang="en-US" dirty="0" err="1">
                <a:latin typeface="Cambria" panose="02040503050406030204" pitchFamily="18" charset="0"/>
              </a:rPr>
              <a:t>dirasa</a:t>
            </a:r>
            <a:r>
              <a:rPr lang="en-US" dirty="0">
                <a:latin typeface="Cambria" panose="02040503050406030204" pitchFamily="18" charset="0"/>
              </a:rPr>
              <a:t> </a:t>
            </a:r>
            <a:r>
              <a:rPr lang="en-US" dirty="0" err="1">
                <a:latin typeface="Cambria" panose="02040503050406030204" pitchFamily="18" charset="0"/>
              </a:rPr>
              <a:t>penting</a:t>
            </a:r>
            <a:r>
              <a:rPr lang="en-US" dirty="0">
                <a:latin typeface="Cambria" panose="02040503050406030204" pitchFamily="18" charset="0"/>
              </a:rPr>
              <a:t> </a:t>
            </a:r>
            <a:r>
              <a:rPr lang="en-US" dirty="0" err="1">
                <a:latin typeface="Cambria" panose="02040503050406030204" pitchFamily="18" charset="0"/>
              </a:rPr>
              <a:t>diperhatikan</a:t>
            </a:r>
            <a:r>
              <a:rPr lang="en-US" dirty="0">
                <a:latin typeface="Cambria" panose="02040503050406030204" pitchFamily="18" charset="0"/>
              </a:rPr>
              <a:t> </a:t>
            </a:r>
            <a:r>
              <a:rPr lang="en-US" dirty="0" err="1">
                <a:latin typeface="Cambria" panose="02040503050406030204" pitchFamily="18" charset="0"/>
              </a:rPr>
              <a:t>sehubungan</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p>
          <a:p>
            <a:pPr marL="514350" indent="-514350" algn="just">
              <a:buAutoNum type="arabicPeriod"/>
            </a:pPr>
            <a:r>
              <a:rPr lang="en-US" dirty="0" err="1">
                <a:latin typeface="Cambria" panose="02040503050406030204" pitchFamily="18" charset="0"/>
              </a:rPr>
              <a:t>Perumusan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konsisten</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sinkrom</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penyidikan</a:t>
            </a:r>
            <a:r>
              <a:rPr lang="en-US" dirty="0">
                <a:latin typeface="Cambria" panose="02040503050406030204" pitchFamily="18" charset="0"/>
              </a:rPr>
              <a:t> </a:t>
            </a:r>
            <a:r>
              <a:rPr lang="en-US" dirty="0" err="1">
                <a:latin typeface="Cambria" panose="02040503050406030204" pitchFamily="18" charset="0"/>
              </a:rPr>
              <a:t>artinya</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benar-benar</a:t>
            </a:r>
            <a:r>
              <a:rPr lang="en-US" dirty="0">
                <a:latin typeface="Cambria" panose="02040503050406030204" pitchFamily="18" charset="0"/>
              </a:rPr>
              <a:t> </a:t>
            </a:r>
            <a:r>
              <a:rPr lang="en-US" dirty="0" err="1">
                <a:latin typeface="Cambria" panose="02040503050406030204" pitchFamily="18" charset="0"/>
              </a:rPr>
              <a:t>sejalan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seiring</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penyidikan</a:t>
            </a:r>
            <a:r>
              <a:rPr lang="en-US" dirty="0">
                <a:latin typeface="Cambria" panose="02040503050406030204" pitchFamily="18" charset="0"/>
              </a:rPr>
              <a:t>. </a:t>
            </a:r>
            <a:r>
              <a:rPr lang="en-US" dirty="0" err="1">
                <a:latin typeface="Cambria" panose="02040503050406030204" pitchFamily="18" charset="0"/>
              </a:rPr>
              <a:t>Jika</a:t>
            </a:r>
            <a:r>
              <a:rPr lang="en-US" dirty="0">
                <a:latin typeface="Cambria" panose="02040503050406030204" pitchFamily="18" charset="0"/>
              </a:rPr>
              <a:t> hakim </a:t>
            </a:r>
            <a:r>
              <a:rPr lang="en-US" dirty="0" err="1">
                <a:latin typeface="Cambria" panose="02040503050406030204" pitchFamily="18" charset="0"/>
              </a:rPr>
              <a:t>menemui</a:t>
            </a:r>
            <a:r>
              <a:rPr lang="en-US" dirty="0">
                <a:latin typeface="Cambria" panose="02040503050406030204" pitchFamily="18" charset="0"/>
              </a:rPr>
              <a:t> </a:t>
            </a:r>
            <a:r>
              <a:rPr lang="en-US" dirty="0" err="1">
                <a:latin typeface="Cambria" panose="02040503050406030204" pitchFamily="18" charset="0"/>
              </a:rPr>
              <a:t>rumusan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sesuai</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hakim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menyatakan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diterima</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alasan</a:t>
            </a:r>
            <a:r>
              <a:rPr lang="en-US" dirty="0">
                <a:latin typeface="Cambria" panose="02040503050406030204" pitchFamily="18" charset="0"/>
              </a:rPr>
              <a:t> </a:t>
            </a:r>
            <a:r>
              <a:rPr lang="en-US" dirty="0" err="1">
                <a:latin typeface="Cambria" panose="02040503050406030204" pitchFamily="18" charset="0"/>
              </a:rPr>
              <a:t>isi</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kabur</a:t>
            </a:r>
            <a:r>
              <a:rPr lang="en-US" dirty="0">
                <a:latin typeface="Cambria" panose="02040503050406030204" pitchFamily="18" charset="0"/>
              </a:rPr>
              <a:t> (</a:t>
            </a:r>
            <a:r>
              <a:rPr lang="en-US" i="1" dirty="0" err="1">
                <a:latin typeface="Cambria" panose="02040503050406030204" pitchFamily="18" charset="0"/>
              </a:rPr>
              <a:t>obscuur</a:t>
            </a:r>
            <a:r>
              <a:rPr lang="en-US" i="1" dirty="0">
                <a:latin typeface="Cambria" panose="02040503050406030204" pitchFamily="18" charset="0"/>
              </a:rPr>
              <a:t> libel</a:t>
            </a:r>
            <a:r>
              <a:rPr lang="en-US" dirty="0">
                <a:latin typeface="Cambria" panose="02040503050406030204" pitchFamily="18" charset="0"/>
              </a:rPr>
              <a:t>).</a:t>
            </a:r>
          </a:p>
          <a:p>
            <a:pPr marL="514350" indent="-514350" algn="just">
              <a:buNone/>
            </a:pPr>
            <a:endParaRPr lang="en-US" dirty="0">
              <a:latin typeface="Cambria" panose="02040503050406030204" pitchFamily="18" charset="0"/>
            </a:endParaRPr>
          </a:p>
          <a:p>
            <a:pPr marL="514350" indent="-514350" algn="just">
              <a:buNone/>
            </a:pPr>
            <a:endParaRPr lang="en-US" dirty="0">
              <a:latin typeface="Cambria" panose="02040503050406030204" pitchFamily="18" charset="0"/>
            </a:endParaRPr>
          </a:p>
        </p:txBody>
      </p:sp>
    </p:spTree>
    <p:extLst>
      <p:ext uri="{BB962C8B-B14F-4D97-AF65-F5344CB8AC3E}">
        <p14:creationId xmlns:p14="http://schemas.microsoft.com/office/powerpoint/2010/main" val="1660982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marL="514350" indent="-514350" algn="just">
              <a:buFont typeface="+mj-lt"/>
              <a:buAutoNum type="arabicPeriod" startAt="2"/>
            </a:pP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merupakan</a:t>
            </a:r>
            <a:r>
              <a:rPr lang="en-US" dirty="0">
                <a:latin typeface="Cambria" panose="02040503050406030204" pitchFamily="18" charset="0"/>
              </a:rPr>
              <a:t> </a:t>
            </a:r>
            <a:r>
              <a:rPr lang="en-US" dirty="0" err="1">
                <a:latin typeface="Cambria" panose="02040503050406030204" pitchFamily="18" charset="0"/>
              </a:rPr>
              <a:t>landasan</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sidang</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a:t>
            </a:r>
            <a:r>
              <a:rPr lang="en-US" dirty="0" err="1">
                <a:latin typeface="Cambria" panose="02040503050406030204" pitchFamily="18" charset="0"/>
              </a:rPr>
              <a:t>artinya</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di</a:t>
            </a:r>
            <a:r>
              <a:rPr lang="en-US" dirty="0">
                <a:latin typeface="Cambria" panose="02040503050406030204" pitchFamily="18" charset="0"/>
              </a:rPr>
              <a:t> </a:t>
            </a:r>
            <a:r>
              <a:rPr lang="en-US" dirty="0" err="1">
                <a:latin typeface="Cambria" panose="02040503050406030204" pitchFamily="18" charset="0"/>
              </a:rPr>
              <a:t>sidang</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itulah</a:t>
            </a:r>
            <a:r>
              <a:rPr lang="en-US" dirty="0">
                <a:latin typeface="Cambria" panose="02040503050406030204" pitchFamily="18" charset="0"/>
              </a:rPr>
              <a:t> </a:t>
            </a:r>
            <a:r>
              <a:rPr lang="en-US" dirty="0" err="1">
                <a:latin typeface="Cambria" panose="02040503050406030204" pitchFamily="18" charset="0"/>
              </a:rPr>
              <a:t>sebagai</a:t>
            </a:r>
            <a:r>
              <a:rPr lang="en-US" dirty="0">
                <a:latin typeface="Cambria" panose="02040503050406030204" pitchFamily="18" charset="0"/>
              </a:rPr>
              <a:t> </a:t>
            </a:r>
            <a:r>
              <a:rPr lang="en-US" dirty="0" err="1">
                <a:latin typeface="Cambria" panose="02040503050406030204" pitchFamily="18" charset="0"/>
              </a:rPr>
              <a:t>landasan</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titik</a:t>
            </a:r>
            <a:r>
              <a:rPr lang="en-US" dirty="0">
                <a:latin typeface="Cambria" panose="02040503050406030204" pitchFamily="18" charset="0"/>
              </a:rPr>
              <a:t> </a:t>
            </a:r>
            <a:r>
              <a:rPr lang="en-US" dirty="0" err="1">
                <a:latin typeface="Cambria" panose="02040503050406030204" pitchFamily="18" charset="0"/>
              </a:rPr>
              <a:t>tolak</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seluruh</a:t>
            </a:r>
            <a:r>
              <a:rPr lang="en-US" dirty="0">
                <a:latin typeface="Cambria" panose="02040503050406030204" pitchFamily="18" charset="0"/>
              </a:rPr>
              <a:t> </a:t>
            </a:r>
            <a:r>
              <a:rPr lang="en-US" dirty="0" err="1">
                <a:latin typeface="Cambria" panose="02040503050406030204" pitchFamily="18" charset="0"/>
              </a:rPr>
              <a:t>aktifitas</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di</a:t>
            </a:r>
            <a:r>
              <a:rPr lang="en-US" dirty="0">
                <a:latin typeface="Cambria" panose="02040503050406030204" pitchFamily="18" charset="0"/>
              </a:rPr>
              <a:t> </a:t>
            </a:r>
            <a:r>
              <a:rPr lang="en-US" dirty="0" err="1">
                <a:latin typeface="Cambria" panose="02040503050406030204" pitchFamily="18" charset="0"/>
              </a:rPr>
              <a:t>sidang</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kata</a:t>
            </a:r>
            <a:r>
              <a:rPr lang="en-US" dirty="0">
                <a:latin typeface="Cambria" panose="02040503050406030204" pitchFamily="18" charset="0"/>
              </a:rPr>
              <a:t> lain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di</a:t>
            </a:r>
            <a:r>
              <a:rPr lang="en-US" dirty="0">
                <a:latin typeface="Cambria" panose="02040503050406030204" pitchFamily="18" charset="0"/>
              </a:rPr>
              <a:t> </a:t>
            </a:r>
            <a:r>
              <a:rPr lang="en-US" dirty="0" err="1">
                <a:latin typeface="Cambria" panose="02040503050406030204" pitchFamily="18" charset="0"/>
              </a:rPr>
              <a:t>sidang</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boleh</a:t>
            </a:r>
            <a:r>
              <a:rPr lang="en-US" dirty="0">
                <a:latin typeface="Cambria" panose="02040503050406030204" pitchFamily="18" charset="0"/>
              </a:rPr>
              <a:t> </a:t>
            </a:r>
            <a:r>
              <a:rPr lang="en-US" dirty="0" err="1">
                <a:latin typeface="Cambria" panose="02040503050406030204" pitchFamily="18" charset="0"/>
              </a:rPr>
              <a:t>menyimpang</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apa</a:t>
            </a:r>
            <a:r>
              <a:rPr lang="en-US" dirty="0">
                <a:latin typeface="Cambria" panose="02040503050406030204" pitchFamily="18" charset="0"/>
              </a:rPr>
              <a:t> yang </a:t>
            </a:r>
            <a:r>
              <a:rPr lang="en-US" dirty="0" err="1">
                <a:latin typeface="Cambria" panose="02040503050406030204" pitchFamily="18" charset="0"/>
              </a:rPr>
              <a:t>dirumuskan</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a:t>
            </a:r>
          </a:p>
        </p:txBody>
      </p:sp>
    </p:spTree>
    <p:extLst>
      <p:ext uri="{BB962C8B-B14F-4D97-AF65-F5344CB8AC3E}">
        <p14:creationId xmlns:p14="http://schemas.microsoft.com/office/powerpoint/2010/main" val="1313539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42F163B-61E9-4F07-AF78-026F8725A2BC}"/>
              </a:ext>
            </a:extLst>
          </p:cNvPr>
          <p:cNvSpPr/>
          <p:nvPr/>
        </p:nvSpPr>
        <p:spPr>
          <a:xfrm>
            <a:off x="839787" y="1190443"/>
            <a:ext cx="5141194" cy="3321172"/>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SYARAT FORMAL</a:t>
            </a:r>
          </a:p>
          <a:p>
            <a:pPr algn="just"/>
            <a:endPar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buFont typeface="+mj-lt"/>
              <a:buAutoNum type="alphaLcPeriod"/>
            </a:pP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memuat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tanggal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ditanda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tangani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oleh PU.</a:t>
            </a:r>
          </a:p>
          <a:p>
            <a:pPr marL="342900" indent="-342900" algn="just">
              <a:buFont typeface="+mj-lt"/>
              <a:buAutoNum type="alphaLcPeriod"/>
            </a:pP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memuat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nama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lengkap</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tempat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lahir</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umur</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tanggal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lahir</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jenis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kelamin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kebangsaan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tempat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tinggal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agama,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pekerjaan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tersangka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endPar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Kekurangan</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syarat</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formal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menyebabkan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dibatalkan</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649C55E5-D030-4D42-9D24-ECE52BE59F3A}"/>
              </a:ext>
            </a:extLst>
          </p:cNvPr>
          <p:cNvSpPr/>
          <p:nvPr/>
        </p:nvSpPr>
        <p:spPr>
          <a:xfrm>
            <a:off x="6340565" y="1190439"/>
            <a:ext cx="5141194" cy="3321171"/>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SYARAT MATERIL</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memuat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uraian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cermat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jelas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lengkap</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mengenai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tindak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pidana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didakwakan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menyebut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waktu</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tempat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tindak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pidana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dilakukan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tem</a:t>
            </a:r>
            <a:r>
              <a:rPr lang="id-ID"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t>
            </a:r>
            <a:r>
              <a:rPr lang="en-US"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us delict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 dan </a:t>
            </a:r>
            <a:r>
              <a:rPr lang="en-US"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locus delicti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Kekurangan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syarat</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materil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menyebabkan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batal</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demi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hukum</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id-ID" dirty="0">
              <a:solidFill>
                <a:schemeClr val="tx1"/>
              </a:solidFill>
              <a:latin typeface="Times New Roman" panose="02020603050405020304" pitchFamily="18" charset="0"/>
              <a:cs typeface="Times New Roman" panose="02020603050405020304" pitchFamily="18" charset="0"/>
            </a:endParaRPr>
          </a:p>
        </p:txBody>
      </p:sp>
      <p:sp>
        <p:nvSpPr>
          <p:cNvPr id="7" name="Text Placeholder 2">
            <a:extLst>
              <a:ext uri="{FF2B5EF4-FFF2-40B4-BE49-F238E27FC236}">
                <a16:creationId xmlns:a16="http://schemas.microsoft.com/office/drawing/2014/main" id="{7CACEE35-E010-457C-A08E-F02ED6F9CC07}"/>
              </a:ext>
            </a:extLst>
          </p:cNvPr>
          <p:cNvSpPr txBox="1">
            <a:spLocks/>
          </p:cNvSpPr>
          <p:nvPr/>
        </p:nvSpPr>
        <p:spPr>
          <a:xfrm>
            <a:off x="839787" y="548680"/>
            <a:ext cx="10641972" cy="759126"/>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fi-FI" sz="2800" dirty="0">
                <a:solidFill>
                  <a:srgbClr val="C00000"/>
                </a:solidFill>
              </a:rPr>
              <a:t>SYARAT MUATAN PEMBUATAN SURAT DAKWAAN (Pasal 143 KUHAP)</a:t>
            </a:r>
            <a:endParaRPr lang="en-US" sz="2800" dirty="0">
              <a:solidFill>
                <a:srgbClr val="C00000"/>
              </a:solidFill>
            </a:endParaRPr>
          </a:p>
        </p:txBody>
      </p:sp>
    </p:spTree>
    <p:extLst>
      <p:ext uri="{BB962C8B-B14F-4D97-AF65-F5344CB8AC3E}">
        <p14:creationId xmlns:p14="http://schemas.microsoft.com/office/powerpoint/2010/main" val="938998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marL="0" indent="0">
              <a:buNone/>
            </a:pPr>
            <a:r>
              <a:rPr lang="en-US" b="1" dirty="0" err="1">
                <a:latin typeface="Cambria" panose="02040503050406030204" pitchFamily="18" charset="0"/>
              </a:rPr>
              <a:t>Penjelasan</a:t>
            </a:r>
            <a:r>
              <a:rPr lang="en-US" b="1" dirty="0">
                <a:latin typeface="Cambria" panose="02040503050406030204" pitchFamily="18" charset="0"/>
              </a:rPr>
              <a:t> </a:t>
            </a:r>
            <a:r>
              <a:rPr lang="en-US" b="1" dirty="0" err="1">
                <a:latin typeface="Cambria" panose="02040503050406030204" pitchFamily="18" charset="0"/>
              </a:rPr>
              <a:t>Syarat</a:t>
            </a:r>
            <a:r>
              <a:rPr lang="en-US" b="1" dirty="0">
                <a:latin typeface="Cambria" panose="02040503050406030204" pitchFamily="18" charset="0"/>
              </a:rPr>
              <a:t> </a:t>
            </a:r>
            <a:r>
              <a:rPr lang="en-US" b="1" dirty="0" err="1">
                <a:latin typeface="Cambria" panose="02040503050406030204" pitchFamily="18" charset="0"/>
              </a:rPr>
              <a:t>Materiil</a:t>
            </a:r>
            <a:r>
              <a:rPr lang="en-US" b="1" dirty="0">
                <a:latin typeface="Cambria" panose="02040503050406030204" pitchFamily="18" charset="0"/>
              </a:rPr>
              <a:t>:</a:t>
            </a:r>
          </a:p>
          <a:p>
            <a:pPr marL="514350" indent="-514350" algn="just">
              <a:buNone/>
            </a:pPr>
            <a:r>
              <a:rPr lang="en-US" dirty="0">
                <a:latin typeface="Cambria" panose="02040503050406030204" pitchFamily="18" charset="0"/>
              </a:rPr>
              <a:t>	Yang </a:t>
            </a:r>
            <a:r>
              <a:rPr lang="en-US" dirty="0" err="1">
                <a:latin typeface="Cambria" panose="02040503050406030204" pitchFamily="18" charset="0"/>
              </a:rPr>
              <a:t>dimaksud</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cermat</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ketelitian</a:t>
            </a:r>
            <a:r>
              <a:rPr lang="en-US" dirty="0">
                <a:latin typeface="Cambria" panose="02040503050406030204" pitchFamily="18" charset="0"/>
              </a:rPr>
              <a:t> JPU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mempersiapkan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didasarkan</a:t>
            </a:r>
            <a:r>
              <a:rPr lang="en-US" dirty="0">
                <a:latin typeface="Cambria" panose="02040503050406030204" pitchFamily="18" charset="0"/>
              </a:rPr>
              <a:t> </a:t>
            </a:r>
            <a:r>
              <a:rPr lang="en-US" dirty="0" err="1">
                <a:latin typeface="Cambria" panose="02040503050406030204" pitchFamily="18" charset="0"/>
              </a:rPr>
              <a:t>kepada</a:t>
            </a:r>
            <a:r>
              <a:rPr lang="en-US" dirty="0">
                <a:latin typeface="Cambria" panose="02040503050406030204" pitchFamily="18" charset="0"/>
              </a:rPr>
              <a:t> UU yang </a:t>
            </a:r>
            <a:r>
              <a:rPr lang="en-US" dirty="0" err="1">
                <a:latin typeface="Cambria" panose="02040503050406030204" pitchFamily="18" charset="0"/>
              </a:rPr>
              <a:t>berlaku</a:t>
            </a:r>
            <a:r>
              <a:rPr lang="en-US" dirty="0">
                <a:latin typeface="Cambria" panose="02040503050406030204" pitchFamily="18" charset="0"/>
              </a:rPr>
              <a:t> </a:t>
            </a:r>
            <a:r>
              <a:rPr lang="en-US" dirty="0" err="1">
                <a:latin typeface="Cambria" panose="02040503050406030204" pitchFamily="18" charset="0"/>
              </a:rPr>
              <a:t>bagi</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serta</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terdapat</a:t>
            </a:r>
            <a:r>
              <a:rPr lang="en-US" dirty="0">
                <a:latin typeface="Cambria" panose="02040503050406030204" pitchFamily="18" charset="0"/>
              </a:rPr>
              <a:t> </a:t>
            </a:r>
            <a:r>
              <a:rPr lang="en-US" dirty="0" err="1">
                <a:latin typeface="Cambria" panose="02040503050406030204" pitchFamily="18" charset="0"/>
              </a:rPr>
              <a:t>kekurangan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kekeliruan</a:t>
            </a:r>
            <a:r>
              <a:rPr lang="en-US" dirty="0">
                <a:latin typeface="Cambria" panose="02040503050406030204" pitchFamily="18" charset="0"/>
              </a:rPr>
              <a:t> yang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mengakibatkan</a:t>
            </a:r>
            <a:r>
              <a:rPr lang="en-US" dirty="0">
                <a:latin typeface="Cambria" panose="02040503050406030204" pitchFamily="18" charset="0"/>
              </a:rPr>
              <a:t> </a:t>
            </a:r>
            <a:r>
              <a:rPr lang="en-US" dirty="0" err="1">
                <a:latin typeface="Cambria" panose="02040503050406030204" pitchFamily="18" charset="0"/>
              </a:rPr>
              <a:t>batalnya</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dibuktikan</a:t>
            </a:r>
            <a:r>
              <a:rPr lang="en-US" dirty="0">
                <a:latin typeface="Cambria" panose="02040503050406030204" pitchFamily="18" charset="0"/>
              </a:rPr>
              <a:t>  </a:t>
            </a:r>
          </a:p>
        </p:txBody>
      </p:sp>
    </p:spTree>
    <p:extLst>
      <p:ext uri="{BB962C8B-B14F-4D97-AF65-F5344CB8AC3E}">
        <p14:creationId xmlns:p14="http://schemas.microsoft.com/office/powerpoint/2010/main" val="2418404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92500" lnSpcReduction="20000"/>
          </a:bodyPr>
          <a:lstStyle/>
          <a:p>
            <a:pPr algn="just">
              <a:buClrTx/>
              <a:buFont typeface="Wingdings" pitchFamily="2" charset="2"/>
              <a:buChar char="ü"/>
            </a:pPr>
            <a:r>
              <a:rPr lang="en-US" dirty="0">
                <a:latin typeface="Cambria" panose="02040503050406030204" pitchFamily="18" charset="0"/>
              </a:rPr>
              <a:t>Yang </a:t>
            </a:r>
            <a:r>
              <a:rPr lang="en-US" dirty="0" err="1">
                <a:latin typeface="Cambria" panose="02040503050406030204" pitchFamily="18" charset="0"/>
              </a:rPr>
              <a:t>dimaksud</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jelas</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JPU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mampu</a:t>
            </a:r>
            <a:r>
              <a:rPr lang="en-US" dirty="0">
                <a:latin typeface="Cambria" panose="02040503050406030204" pitchFamily="18" charset="0"/>
              </a:rPr>
              <a:t> </a:t>
            </a:r>
            <a:r>
              <a:rPr lang="en-US" dirty="0" err="1">
                <a:latin typeface="Cambria" panose="02040503050406030204" pitchFamily="18" charset="0"/>
              </a:rPr>
              <a:t>merumuskan</a:t>
            </a:r>
            <a:r>
              <a:rPr lang="en-US" dirty="0">
                <a:latin typeface="Cambria" panose="02040503050406030204" pitchFamily="18" charset="0"/>
              </a:rPr>
              <a:t> </a:t>
            </a:r>
            <a:r>
              <a:rPr lang="en-US" dirty="0" err="1">
                <a:latin typeface="Cambria" panose="02040503050406030204" pitchFamily="18" charset="0"/>
              </a:rPr>
              <a:t>unsur-unsur</a:t>
            </a:r>
            <a:r>
              <a:rPr lang="en-US" dirty="0">
                <a:latin typeface="Cambria" panose="02040503050406030204" pitchFamily="18" charset="0"/>
              </a:rPr>
              <a:t> </a:t>
            </a:r>
            <a:r>
              <a:rPr lang="en-US" dirty="0" err="1">
                <a:latin typeface="Cambria" panose="02040503050406030204" pitchFamily="18" charset="0"/>
              </a:rPr>
              <a:t>delik</a:t>
            </a:r>
            <a:r>
              <a:rPr lang="en-US" dirty="0">
                <a:latin typeface="Cambria" panose="02040503050406030204" pitchFamily="18" charset="0"/>
              </a:rPr>
              <a:t> yang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sekaligus</a:t>
            </a:r>
            <a:r>
              <a:rPr lang="en-US" dirty="0">
                <a:latin typeface="Cambria" panose="02040503050406030204" pitchFamily="18" charset="0"/>
              </a:rPr>
              <a:t> </a:t>
            </a:r>
            <a:r>
              <a:rPr lang="en-US" dirty="0" err="1">
                <a:latin typeface="Cambria" panose="02040503050406030204" pitchFamily="18" charset="0"/>
              </a:rPr>
              <a:t>mempadukan</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uraian</a:t>
            </a:r>
            <a:r>
              <a:rPr lang="en-US" dirty="0">
                <a:latin typeface="Cambria" panose="02040503050406030204" pitchFamily="18" charset="0"/>
              </a:rPr>
              <a:t> </a:t>
            </a:r>
            <a:r>
              <a:rPr lang="en-US" dirty="0" err="1">
                <a:latin typeface="Cambria" panose="02040503050406030204" pitchFamily="18" charset="0"/>
              </a:rPr>
              <a:t>perbuatan</a:t>
            </a:r>
            <a:r>
              <a:rPr lang="en-US" dirty="0">
                <a:latin typeface="Cambria" panose="02040503050406030204" pitchFamily="18" charset="0"/>
              </a:rPr>
              <a:t> </a:t>
            </a:r>
            <a:r>
              <a:rPr lang="en-US" dirty="0" err="1">
                <a:latin typeface="Cambria" panose="02040503050406030204" pitchFamily="18" charset="0"/>
              </a:rPr>
              <a:t>materiil</a:t>
            </a:r>
            <a:r>
              <a:rPr lang="en-US" dirty="0">
                <a:latin typeface="Cambria" panose="02040503050406030204" pitchFamily="18" charset="0"/>
              </a:rPr>
              <a:t> (</a:t>
            </a:r>
            <a:r>
              <a:rPr lang="en-US" dirty="0" err="1">
                <a:latin typeface="Cambria" panose="02040503050406030204" pitchFamily="18" charset="0"/>
              </a:rPr>
              <a:t>fakta</a:t>
            </a:r>
            <a:r>
              <a:rPr lang="en-US" dirty="0">
                <a:latin typeface="Cambria" panose="02040503050406030204" pitchFamily="18" charset="0"/>
              </a:rPr>
              <a:t>) yang </a:t>
            </a:r>
            <a:r>
              <a:rPr lang="en-US" dirty="0" err="1">
                <a:latin typeface="Cambria" panose="02040503050406030204" pitchFamily="18" charset="0"/>
              </a:rPr>
              <a:t>dilakukan</a:t>
            </a:r>
            <a:r>
              <a:rPr lang="en-US" dirty="0">
                <a:latin typeface="Cambria" panose="02040503050406030204" pitchFamily="18" charset="0"/>
              </a:rPr>
              <a:t> </a:t>
            </a:r>
            <a:r>
              <a:rPr lang="en-US" dirty="0" err="1">
                <a:latin typeface="Cambria" panose="02040503050406030204" pitchFamily="18" charset="0"/>
              </a:rPr>
              <a:t>oleh</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a:t>
            </a:r>
          </a:p>
          <a:p>
            <a:pPr algn="just">
              <a:buClrTx/>
              <a:buFont typeface="Wingdings" pitchFamily="2" charset="2"/>
              <a:buChar char="ü"/>
            </a:pPr>
            <a:endParaRPr lang="en-US" dirty="0">
              <a:latin typeface="Cambria" panose="02040503050406030204" pitchFamily="18" charset="0"/>
            </a:endParaRPr>
          </a:p>
          <a:p>
            <a:pPr algn="just">
              <a:buClrTx/>
              <a:buFont typeface="Wingdings" pitchFamily="2" charset="2"/>
              <a:buChar char="ü"/>
            </a:pPr>
            <a:r>
              <a:rPr lang="en-US" dirty="0">
                <a:latin typeface="Cambria" panose="02040503050406030204" pitchFamily="18" charset="0"/>
              </a:rPr>
              <a:t>Yang </a:t>
            </a:r>
            <a:r>
              <a:rPr lang="en-US" dirty="0" err="1">
                <a:latin typeface="Cambria" panose="02040503050406030204" pitchFamily="18" charset="0"/>
              </a:rPr>
              <a:t>dimaksud</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lengkap</a:t>
            </a:r>
            <a:r>
              <a:rPr lang="en-US" dirty="0">
                <a:latin typeface="Cambria" panose="02040503050406030204" pitchFamily="18" charset="0"/>
              </a:rPr>
              <a:t> </a:t>
            </a:r>
            <a:r>
              <a:rPr lang="en-US" dirty="0" err="1">
                <a:latin typeface="Cambria" panose="02040503050406030204" pitchFamily="18" charset="0"/>
              </a:rPr>
              <a:t>yaitu</a:t>
            </a:r>
            <a:r>
              <a:rPr lang="en-US" dirty="0">
                <a:latin typeface="Cambria" panose="02040503050406030204" pitchFamily="18" charset="0"/>
              </a:rPr>
              <a:t> </a:t>
            </a:r>
            <a:r>
              <a:rPr lang="en-US" dirty="0" err="1">
                <a:latin typeface="Cambria" panose="02040503050406030204" pitchFamily="18" charset="0"/>
              </a:rPr>
              <a:t>uraian</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mencakup</a:t>
            </a:r>
            <a:r>
              <a:rPr lang="en-US" dirty="0">
                <a:latin typeface="Cambria" panose="02040503050406030204" pitchFamily="18" charset="0"/>
              </a:rPr>
              <a:t> </a:t>
            </a:r>
            <a:r>
              <a:rPr lang="en-US" dirty="0" err="1">
                <a:latin typeface="Cambria" panose="02040503050406030204" pitchFamily="18" charset="0"/>
              </a:rPr>
              <a:t>semua</a:t>
            </a:r>
            <a:r>
              <a:rPr lang="en-US" dirty="0">
                <a:latin typeface="Cambria" panose="02040503050406030204" pitchFamily="18" charset="0"/>
              </a:rPr>
              <a:t> </a:t>
            </a:r>
            <a:r>
              <a:rPr lang="en-US" dirty="0" err="1">
                <a:latin typeface="Cambria" panose="02040503050406030204" pitchFamily="18" charset="0"/>
              </a:rPr>
              <a:t>unsur-unsur</a:t>
            </a:r>
            <a:r>
              <a:rPr lang="en-US" dirty="0">
                <a:latin typeface="Cambria" panose="02040503050406030204" pitchFamily="18" charset="0"/>
              </a:rPr>
              <a:t> yang </a:t>
            </a:r>
            <a:r>
              <a:rPr lang="en-US" dirty="0" err="1">
                <a:latin typeface="Cambria" panose="02040503050406030204" pitchFamily="18" charset="0"/>
              </a:rPr>
              <a:t>ditentukan</a:t>
            </a:r>
            <a:r>
              <a:rPr lang="en-US" dirty="0">
                <a:latin typeface="Cambria" panose="02040503050406030204" pitchFamily="18" charset="0"/>
              </a:rPr>
              <a:t> UU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lengkap</a:t>
            </a:r>
            <a:r>
              <a:rPr lang="en-US" dirty="0">
                <a:latin typeface="Cambria" panose="02040503050406030204" pitchFamily="18" charset="0"/>
              </a:rPr>
              <a:t> </a:t>
            </a:r>
            <a:r>
              <a:rPr lang="en-US" dirty="0" err="1">
                <a:latin typeface="Cambria" panose="02040503050406030204" pitchFamily="18" charset="0"/>
              </a:rPr>
              <a:t>jangan</a:t>
            </a:r>
            <a:r>
              <a:rPr lang="en-US" dirty="0">
                <a:latin typeface="Cambria" panose="02040503050406030204" pitchFamily="18" charset="0"/>
              </a:rPr>
              <a:t> </a:t>
            </a:r>
            <a:r>
              <a:rPr lang="en-US" dirty="0" err="1">
                <a:latin typeface="Cambria" panose="02040503050406030204" pitchFamily="18" charset="0"/>
              </a:rPr>
              <a:t>sampai</a:t>
            </a:r>
            <a:r>
              <a:rPr lang="en-US" dirty="0">
                <a:latin typeface="Cambria" panose="02040503050406030204" pitchFamily="18" charset="0"/>
              </a:rPr>
              <a:t> </a:t>
            </a:r>
            <a:r>
              <a:rPr lang="en-US" dirty="0" err="1">
                <a:latin typeface="Cambria" panose="02040503050406030204" pitchFamily="18" charset="0"/>
              </a:rPr>
              <a:t>terjadi</a:t>
            </a:r>
            <a:r>
              <a:rPr lang="en-US" dirty="0">
                <a:latin typeface="Cambria" panose="02040503050406030204" pitchFamily="18" charset="0"/>
              </a:rPr>
              <a:t> </a:t>
            </a:r>
            <a:r>
              <a:rPr lang="en-US" dirty="0" err="1">
                <a:latin typeface="Cambria" panose="02040503050406030204" pitchFamily="18" charset="0"/>
              </a:rPr>
              <a:t>ada</a:t>
            </a:r>
            <a:r>
              <a:rPr lang="en-US" dirty="0">
                <a:latin typeface="Cambria" panose="02040503050406030204" pitchFamily="18" charset="0"/>
              </a:rPr>
              <a:t> </a:t>
            </a:r>
            <a:r>
              <a:rPr lang="en-US" dirty="0" err="1">
                <a:latin typeface="Cambria" panose="02040503050406030204" pitchFamily="18" charset="0"/>
              </a:rPr>
              <a:t>unsur</a:t>
            </a:r>
            <a:r>
              <a:rPr lang="en-US" dirty="0">
                <a:latin typeface="Cambria" panose="02040503050406030204" pitchFamily="18" charset="0"/>
              </a:rPr>
              <a:t> </a:t>
            </a:r>
            <a:r>
              <a:rPr lang="en-US" dirty="0" err="1">
                <a:latin typeface="Cambria" panose="02040503050406030204" pitchFamily="18" charset="0"/>
              </a:rPr>
              <a:t>delik</a:t>
            </a:r>
            <a:r>
              <a:rPr lang="en-US" dirty="0">
                <a:latin typeface="Cambria" panose="02040503050406030204" pitchFamily="18" charset="0"/>
              </a:rPr>
              <a:t> yang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dirumuskan</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lengkap</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diuraikan</a:t>
            </a:r>
            <a:r>
              <a:rPr lang="en-US" dirty="0">
                <a:latin typeface="Cambria" panose="02040503050406030204" pitchFamily="18" charset="0"/>
              </a:rPr>
              <a:t> </a:t>
            </a:r>
            <a:r>
              <a:rPr lang="en-US" dirty="0" err="1">
                <a:latin typeface="Cambria" panose="02040503050406030204" pitchFamily="18" charset="0"/>
              </a:rPr>
              <a:t>perbuatan</a:t>
            </a:r>
            <a:r>
              <a:rPr lang="en-US" dirty="0">
                <a:latin typeface="Cambria" panose="02040503050406030204" pitchFamily="18" charset="0"/>
              </a:rPr>
              <a:t> </a:t>
            </a:r>
            <a:r>
              <a:rPr lang="en-US" dirty="0" err="1">
                <a:latin typeface="Cambria" panose="02040503050406030204" pitchFamily="18" charset="0"/>
              </a:rPr>
              <a:t>materilnya</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tegas</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sehingga</a:t>
            </a:r>
            <a:r>
              <a:rPr lang="en-US" dirty="0">
                <a:latin typeface="Cambria" panose="02040503050406030204" pitchFamily="18" charset="0"/>
              </a:rPr>
              <a:t> </a:t>
            </a:r>
            <a:r>
              <a:rPr lang="en-US" dirty="0" err="1">
                <a:latin typeface="Cambria" panose="02040503050406030204" pitchFamily="18" charset="0"/>
              </a:rPr>
              <a:t>berakibat</a:t>
            </a:r>
            <a:r>
              <a:rPr lang="en-US" dirty="0">
                <a:latin typeface="Cambria" panose="02040503050406030204" pitchFamily="18" charset="0"/>
              </a:rPr>
              <a:t> </a:t>
            </a:r>
            <a:r>
              <a:rPr lang="en-US" dirty="0" err="1">
                <a:latin typeface="Cambria" panose="02040503050406030204" pitchFamily="18" charset="0"/>
              </a:rPr>
              <a:t>perbuatan</a:t>
            </a:r>
            <a:r>
              <a:rPr lang="en-US" dirty="0">
                <a:latin typeface="Cambria" panose="02040503050406030204" pitchFamily="18" charset="0"/>
              </a:rPr>
              <a:t> </a:t>
            </a:r>
            <a:r>
              <a:rPr lang="en-US" dirty="0" err="1">
                <a:latin typeface="Cambria" panose="02040503050406030204" pitchFamily="18" charset="0"/>
              </a:rPr>
              <a:t>itu</a:t>
            </a:r>
            <a:r>
              <a:rPr lang="en-US" dirty="0">
                <a:latin typeface="Cambria" panose="02040503050406030204" pitchFamily="18" charset="0"/>
              </a:rPr>
              <a:t> </a:t>
            </a:r>
            <a:r>
              <a:rPr lang="en-US" dirty="0" err="1">
                <a:latin typeface="Cambria" panose="02040503050406030204" pitchFamily="18" charset="0"/>
              </a:rPr>
              <a:t>bukan</a:t>
            </a:r>
            <a:r>
              <a:rPr lang="en-US" dirty="0">
                <a:latin typeface="Cambria" panose="02040503050406030204" pitchFamily="18" charset="0"/>
              </a:rPr>
              <a:t> </a:t>
            </a:r>
            <a:r>
              <a:rPr lang="en-US" dirty="0" err="1">
                <a:latin typeface="Cambria" panose="02040503050406030204" pitchFamily="18" charset="0"/>
              </a:rPr>
              <a:t>merupakan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menurut</a:t>
            </a:r>
            <a:r>
              <a:rPr lang="en-US" dirty="0">
                <a:latin typeface="Cambria" panose="02040503050406030204" pitchFamily="18" charset="0"/>
              </a:rPr>
              <a:t> UU.</a:t>
            </a:r>
          </a:p>
        </p:txBody>
      </p:sp>
    </p:spTree>
    <p:extLst>
      <p:ext uri="{BB962C8B-B14F-4D97-AF65-F5344CB8AC3E}">
        <p14:creationId xmlns:p14="http://schemas.microsoft.com/office/powerpoint/2010/main" val="1886713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42F163B-61E9-4F07-AF78-026F8725A2BC}"/>
              </a:ext>
            </a:extLst>
          </p:cNvPr>
          <p:cNvSpPr/>
          <p:nvPr/>
        </p:nvSpPr>
        <p:spPr>
          <a:xfrm>
            <a:off x="839787" y="1190442"/>
            <a:ext cx="5141194" cy="483079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BENTUK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BENTUK</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SURAT DAKWAAN</a:t>
            </a:r>
          </a:p>
          <a:p>
            <a:pPr algn="ct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biasa</a:t>
            </a:r>
            <a:r>
              <a:rPr lang="id-ID"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(tunggal)</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disusun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berisi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saja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alternatif</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antara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isi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rumusan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lain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saling</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mengecualikan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memberi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pilihan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hakim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menetukan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mana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terbukti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subsidair</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bentuk</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terdiri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beberapa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disusun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berurutan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mulai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tindak</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pidana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terberat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sampai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tindak</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pidana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teringan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kumulasi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disusun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berupa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rangkaian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beberapa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kejahatan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pelanggaran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sekaligus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649C55E5-D030-4D42-9D24-ECE52BE59F3A}"/>
              </a:ext>
            </a:extLst>
          </p:cNvPr>
          <p:cNvSpPr/>
          <p:nvPr/>
        </p:nvSpPr>
        <p:spPr>
          <a:xfrm>
            <a:off x="6340565" y="1190438"/>
            <a:ext cx="5141194" cy="4830795"/>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PELIMPAHAN BERKAS KE PENGADILAN</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Pelimpahan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pengadilan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dilakukan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pelimpahan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dilampiri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permintaan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agar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pengadilan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negeri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segera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mengadili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pP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turunan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salinan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pelimpahan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beserta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disampaikan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tersangka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penasihat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hukumnya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bersamaan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waktunya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dengan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penyampaian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pelimpahan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pengadilan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228600" algn="just"/>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228600" algn="just"/>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Vide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143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 KUHAP</a:t>
            </a:r>
            <a:endParaRPr lang="en-ID"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 Placeholder 2">
            <a:extLst>
              <a:ext uri="{FF2B5EF4-FFF2-40B4-BE49-F238E27FC236}">
                <a16:creationId xmlns:a16="http://schemas.microsoft.com/office/drawing/2014/main" id="{7CACEE35-E010-457C-A08E-F02ED6F9CC07}"/>
              </a:ext>
            </a:extLst>
          </p:cNvPr>
          <p:cNvSpPr txBox="1">
            <a:spLocks/>
          </p:cNvSpPr>
          <p:nvPr/>
        </p:nvSpPr>
        <p:spPr>
          <a:xfrm>
            <a:off x="839787" y="509634"/>
            <a:ext cx="10641972" cy="759126"/>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fi-FI" sz="2800" dirty="0">
                <a:solidFill>
                  <a:srgbClr val="C00000"/>
                </a:solidFill>
              </a:rPr>
              <a:t>BENTUK DAKWAAN DAN PELIMPAHAN PERKARA KE PENGADILAN</a:t>
            </a:r>
            <a:endParaRPr lang="en-US" sz="2800" dirty="0">
              <a:solidFill>
                <a:srgbClr val="C00000"/>
              </a:solidFill>
            </a:endParaRPr>
          </a:p>
        </p:txBody>
      </p:sp>
    </p:spTree>
    <p:extLst>
      <p:ext uri="{BB962C8B-B14F-4D97-AF65-F5344CB8AC3E}">
        <p14:creationId xmlns:p14="http://schemas.microsoft.com/office/powerpoint/2010/main" val="10956973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1424" y="908720"/>
            <a:ext cx="10297144" cy="5190328"/>
          </a:xfrm>
        </p:spPr>
        <p:txBody>
          <a:bodyPr>
            <a:normAutofit fontScale="92500"/>
          </a:bodyPr>
          <a:lstStyle/>
          <a:p>
            <a:pPr marL="514350" indent="-514350" algn="just">
              <a:buAutoNum type="arabicPeriod"/>
            </a:pPr>
            <a:r>
              <a:rPr lang="en-US" b="1" dirty="0" err="1">
                <a:latin typeface="Cambria" panose="02040503050406030204" pitchFamily="18" charset="0"/>
              </a:rPr>
              <a:t>Dakwaan</a:t>
            </a:r>
            <a:r>
              <a:rPr lang="en-US" b="1" dirty="0">
                <a:latin typeface="Cambria" panose="02040503050406030204" pitchFamily="18" charset="0"/>
              </a:rPr>
              <a:t> Tunggal</a:t>
            </a:r>
          </a:p>
          <a:p>
            <a:pPr marL="514350" indent="-514350" algn="just">
              <a:buNone/>
            </a:pPr>
            <a:r>
              <a:rPr lang="en-US" dirty="0">
                <a:latin typeface="Cambria" panose="02040503050406030204" pitchFamily="18" charset="0"/>
              </a:rPr>
              <a:t>	</a:t>
            </a:r>
            <a:r>
              <a:rPr lang="en-US" dirty="0" err="1">
                <a:latin typeface="Cambria" panose="02040503050406030204" pitchFamily="18" charset="0"/>
              </a:rPr>
              <a:t>apabila</a:t>
            </a:r>
            <a:r>
              <a:rPr lang="en-US" dirty="0">
                <a:latin typeface="Cambria" panose="02040503050406030204" pitchFamily="18" charset="0"/>
              </a:rPr>
              <a:t> JPU </a:t>
            </a:r>
            <a:r>
              <a:rPr lang="en-US" dirty="0" err="1">
                <a:latin typeface="Cambria" panose="02040503050406030204" pitchFamily="18" charset="0"/>
              </a:rPr>
              <a:t>berpendapat</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yakin</a:t>
            </a:r>
            <a:r>
              <a:rPr lang="en-US" dirty="0">
                <a:latin typeface="Cambria" panose="02040503050406030204" pitchFamily="18" charset="0"/>
              </a:rPr>
              <a:t> </a:t>
            </a:r>
            <a:r>
              <a:rPr lang="en-US" dirty="0" err="1">
                <a:latin typeface="Cambria" panose="02040503050406030204" pitchFamily="18" charset="0"/>
              </a:rPr>
              <a:t>benar</a:t>
            </a:r>
            <a:r>
              <a:rPr lang="en-US" dirty="0">
                <a:latin typeface="Cambria" panose="02040503050406030204" pitchFamily="18" charset="0"/>
              </a:rPr>
              <a:t> </a:t>
            </a:r>
            <a:r>
              <a:rPr lang="en-US" dirty="0" err="1">
                <a:latin typeface="Cambria" panose="02040503050406030204" pitchFamily="18" charset="0"/>
              </a:rPr>
              <a:t>bahwa</a:t>
            </a:r>
            <a:r>
              <a:rPr lang="en-US" dirty="0">
                <a:latin typeface="Cambria" panose="02040503050406030204" pitchFamily="18" charset="0"/>
              </a:rPr>
              <a:t> :</a:t>
            </a:r>
          </a:p>
          <a:p>
            <a:pPr marL="514350" indent="-514350" algn="just">
              <a:buAutoNum type="alphaLcPeriod"/>
            </a:pPr>
            <a:r>
              <a:rPr lang="en-US" dirty="0" err="1">
                <a:latin typeface="Cambria" panose="02040503050406030204" pitchFamily="18" charset="0"/>
              </a:rPr>
              <a:t>Perbuatan</a:t>
            </a:r>
            <a:r>
              <a:rPr lang="en-US" dirty="0">
                <a:latin typeface="Cambria" panose="02040503050406030204" pitchFamily="18" charset="0"/>
              </a:rPr>
              <a:t> yang </a:t>
            </a:r>
            <a:r>
              <a:rPr lang="en-US" dirty="0" err="1">
                <a:latin typeface="Cambria" panose="02040503050406030204" pitchFamily="18" charset="0"/>
              </a:rPr>
              <a:t>dilakukan</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hanya</a:t>
            </a:r>
            <a:r>
              <a:rPr lang="en-US" dirty="0">
                <a:latin typeface="Cambria" panose="02040503050406030204" pitchFamily="18" charset="0"/>
              </a:rPr>
              <a:t> </a:t>
            </a:r>
            <a:r>
              <a:rPr lang="en-US" dirty="0" err="1">
                <a:latin typeface="Cambria" panose="02040503050406030204" pitchFamily="18" charset="0"/>
              </a:rPr>
              <a:t>merupakan</a:t>
            </a:r>
            <a:r>
              <a:rPr lang="en-US" dirty="0">
                <a:latin typeface="Cambria" panose="02040503050406030204" pitchFamily="18" charset="0"/>
              </a:rPr>
              <a:t> 1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saja</a:t>
            </a:r>
            <a:r>
              <a:rPr lang="en-US" dirty="0">
                <a:latin typeface="Cambria" panose="02040503050406030204" pitchFamily="18" charset="0"/>
              </a:rPr>
              <a:t>, </a:t>
            </a:r>
            <a:r>
              <a:rPr lang="en-US" dirty="0" err="1">
                <a:latin typeface="Cambria" panose="02040503050406030204" pitchFamily="18" charset="0"/>
              </a:rPr>
              <a:t>misalnya</a:t>
            </a:r>
            <a:r>
              <a:rPr lang="en-US" dirty="0">
                <a:latin typeface="Cambria" panose="02040503050406030204" pitchFamily="18" charset="0"/>
              </a:rPr>
              <a:t> : </a:t>
            </a:r>
            <a:r>
              <a:rPr lang="en-US" dirty="0" err="1">
                <a:latin typeface="Cambria" panose="02040503050406030204" pitchFamily="18" charset="0"/>
              </a:rPr>
              <a:t>pencurian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penipuan</a:t>
            </a:r>
            <a:r>
              <a:rPr lang="en-US" dirty="0">
                <a:latin typeface="Cambria" panose="02040503050406030204" pitchFamily="18" charset="0"/>
              </a:rPr>
              <a:t> </a:t>
            </a:r>
            <a:r>
              <a:rPr lang="en-US" dirty="0" err="1">
                <a:latin typeface="Cambria" panose="02040503050406030204" pitchFamily="18" charset="0"/>
              </a:rPr>
              <a:t>saja</a:t>
            </a:r>
            <a:r>
              <a:rPr lang="en-US" dirty="0">
                <a:latin typeface="Cambria" panose="02040503050406030204" pitchFamily="18" charset="0"/>
              </a:rPr>
              <a:t>.</a:t>
            </a:r>
          </a:p>
          <a:p>
            <a:pPr marL="514350" indent="-514350" algn="just">
              <a:buAutoNum type="alphaLcPeriod"/>
            </a:pP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melakukan</a:t>
            </a:r>
            <a:r>
              <a:rPr lang="en-US" dirty="0">
                <a:latin typeface="Cambria" panose="02040503050406030204" pitchFamily="18" charset="0"/>
              </a:rPr>
              <a:t> </a:t>
            </a:r>
            <a:r>
              <a:rPr lang="en-US" dirty="0" err="1">
                <a:latin typeface="Cambria" panose="02040503050406030204" pitchFamily="18" charset="0"/>
              </a:rPr>
              <a:t>suatu</a:t>
            </a:r>
            <a:r>
              <a:rPr lang="en-US" dirty="0">
                <a:latin typeface="Cambria" panose="02040503050406030204" pitchFamily="18" charset="0"/>
              </a:rPr>
              <a:t> </a:t>
            </a:r>
            <a:r>
              <a:rPr lang="en-US" dirty="0" err="1">
                <a:latin typeface="Cambria" panose="02040503050406030204" pitchFamily="18" charset="0"/>
              </a:rPr>
              <a:t>perbuatan</a:t>
            </a:r>
            <a:r>
              <a:rPr lang="en-US" dirty="0">
                <a:latin typeface="Cambria" panose="02040503050406030204" pitchFamily="18" charset="0"/>
              </a:rPr>
              <a:t> </a:t>
            </a:r>
            <a:r>
              <a:rPr lang="en-US" dirty="0" err="1">
                <a:latin typeface="Cambria" panose="02040503050406030204" pitchFamily="18" charset="0"/>
              </a:rPr>
              <a:t>tetapi</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termasuk</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ketentuan</a:t>
            </a:r>
            <a:r>
              <a:rPr lang="en-US" dirty="0">
                <a:latin typeface="Cambria" panose="02040503050406030204" pitchFamily="18" charset="0"/>
              </a:rPr>
              <a:t> </a:t>
            </a:r>
            <a:r>
              <a:rPr lang="en-US" dirty="0" err="1">
                <a:latin typeface="Cambria" panose="02040503050406030204" pitchFamily="18" charset="0"/>
              </a:rPr>
              <a:t>Pasal</a:t>
            </a:r>
            <a:r>
              <a:rPr lang="en-US" dirty="0">
                <a:latin typeface="Cambria" panose="02040503050406030204" pitchFamily="18" charset="0"/>
              </a:rPr>
              <a:t> 63 </a:t>
            </a:r>
            <a:r>
              <a:rPr lang="en-US" dirty="0" err="1">
                <a:latin typeface="Cambria" panose="02040503050406030204" pitchFamily="18" charset="0"/>
              </a:rPr>
              <a:t>ayat</a:t>
            </a:r>
            <a:r>
              <a:rPr lang="en-US" dirty="0">
                <a:latin typeface="Cambria" panose="02040503050406030204" pitchFamily="18" charset="0"/>
              </a:rPr>
              <a:t> 1 KUHP </a:t>
            </a:r>
            <a:r>
              <a:rPr lang="en-US" dirty="0" err="1">
                <a:latin typeface="Cambria" panose="02040503050406030204" pitchFamily="18" charset="0"/>
              </a:rPr>
              <a:t>tentang</a:t>
            </a:r>
            <a:r>
              <a:rPr lang="en-US" dirty="0">
                <a:latin typeface="Cambria" panose="02040503050406030204" pitchFamily="18" charset="0"/>
              </a:rPr>
              <a:t> </a:t>
            </a:r>
            <a:r>
              <a:rPr lang="en-US" dirty="0" err="1">
                <a:latin typeface="Cambria" panose="02040503050406030204" pitchFamily="18" charset="0"/>
              </a:rPr>
              <a:t>concursus</a:t>
            </a:r>
            <a:r>
              <a:rPr lang="en-US" dirty="0">
                <a:latin typeface="Cambria" panose="02040503050406030204" pitchFamily="18" charset="0"/>
              </a:rPr>
              <a:t> </a:t>
            </a:r>
            <a:r>
              <a:rPr lang="en-US" dirty="0" err="1">
                <a:latin typeface="Cambria" panose="02040503050406030204" pitchFamily="18" charset="0"/>
              </a:rPr>
              <a:t>idealis</a:t>
            </a:r>
            <a:r>
              <a:rPr lang="en-US" dirty="0">
                <a:latin typeface="Cambria" panose="02040503050406030204" pitchFamily="18" charset="0"/>
              </a:rPr>
              <a:t>.</a:t>
            </a:r>
          </a:p>
          <a:p>
            <a:pPr marL="514350" indent="-514350" algn="just">
              <a:buAutoNum type="alphaLcPeriod"/>
            </a:pP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melakukan</a:t>
            </a:r>
            <a:r>
              <a:rPr lang="en-US" dirty="0">
                <a:latin typeface="Cambria" panose="02040503050406030204" pitchFamily="18" charset="0"/>
              </a:rPr>
              <a:t> </a:t>
            </a:r>
            <a:r>
              <a:rPr lang="en-US" dirty="0" err="1">
                <a:latin typeface="Cambria" panose="02040503050406030204" pitchFamily="18" charset="0"/>
              </a:rPr>
              <a:t>perbuatan</a:t>
            </a:r>
            <a:r>
              <a:rPr lang="en-US" dirty="0">
                <a:latin typeface="Cambria" panose="02040503050406030204" pitchFamily="18" charset="0"/>
              </a:rPr>
              <a:t> yang </a:t>
            </a:r>
            <a:r>
              <a:rPr lang="en-US" dirty="0" err="1">
                <a:latin typeface="Cambria" panose="02040503050406030204" pitchFamily="18" charset="0"/>
              </a:rPr>
              <a:t>berlanjut</a:t>
            </a:r>
            <a:r>
              <a:rPr lang="en-US" dirty="0">
                <a:latin typeface="Cambria" panose="02040503050406030204" pitchFamily="18" charset="0"/>
              </a:rPr>
              <a:t> </a:t>
            </a:r>
            <a:r>
              <a:rPr lang="en-US" dirty="0" err="1">
                <a:latin typeface="Cambria" panose="02040503050406030204" pitchFamily="18" charset="0"/>
              </a:rPr>
              <a:t>sebagai</a:t>
            </a:r>
            <a:r>
              <a:rPr lang="en-US" dirty="0">
                <a:latin typeface="Cambria" panose="02040503050406030204" pitchFamily="18" charset="0"/>
              </a:rPr>
              <a:t> </a:t>
            </a:r>
            <a:r>
              <a:rPr lang="en-US" dirty="0" err="1">
                <a:latin typeface="Cambria" panose="02040503050406030204" pitchFamily="18" charset="0"/>
              </a:rPr>
              <a:t>mana</a:t>
            </a:r>
            <a:r>
              <a:rPr lang="en-US" dirty="0">
                <a:latin typeface="Cambria" panose="02040503050406030204" pitchFamily="18" charset="0"/>
              </a:rPr>
              <a:t> </a:t>
            </a:r>
            <a:r>
              <a:rPr lang="en-US" dirty="0" err="1">
                <a:latin typeface="Cambria" panose="02040503050406030204" pitchFamily="18" charset="0"/>
              </a:rPr>
              <a:t>dimaksud</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Pasal</a:t>
            </a:r>
            <a:r>
              <a:rPr lang="en-US" dirty="0">
                <a:latin typeface="Cambria" panose="02040503050406030204" pitchFamily="18" charset="0"/>
              </a:rPr>
              <a:t> 64 </a:t>
            </a:r>
            <a:r>
              <a:rPr lang="en-US" dirty="0" err="1">
                <a:latin typeface="Cambria" panose="02040503050406030204" pitchFamily="18" charset="0"/>
              </a:rPr>
              <a:t>ayat</a:t>
            </a:r>
            <a:r>
              <a:rPr lang="en-US" dirty="0">
                <a:latin typeface="Cambria" panose="02040503050406030204" pitchFamily="18" charset="0"/>
              </a:rPr>
              <a:t> 1 (</a:t>
            </a:r>
            <a:r>
              <a:rPr lang="en-US" dirty="0" err="1">
                <a:latin typeface="Cambria" panose="02040503050406030204" pitchFamily="18" charset="0"/>
              </a:rPr>
              <a:t>voortgezette</a:t>
            </a:r>
            <a:r>
              <a:rPr lang="en-US" dirty="0">
                <a:latin typeface="Cambria" panose="02040503050406030204" pitchFamily="18" charset="0"/>
              </a:rPr>
              <a:t> </a:t>
            </a:r>
            <a:r>
              <a:rPr lang="en-US" i="1" dirty="0" err="1">
                <a:latin typeface="Cambria" panose="02040503050406030204" pitchFamily="18" charset="0"/>
              </a:rPr>
              <a:t>handeling</a:t>
            </a:r>
            <a:r>
              <a:rPr lang="en-US" i="1" dirty="0">
                <a:latin typeface="Cambria" panose="02040503050406030204" pitchFamily="18" charset="0"/>
              </a:rPr>
              <a:t>)</a:t>
            </a:r>
            <a:endParaRPr lang="en-US" dirty="0">
              <a:latin typeface="Cambria" panose="02040503050406030204" pitchFamily="18" charset="0"/>
            </a:endParaRPr>
          </a:p>
        </p:txBody>
      </p:sp>
    </p:spTree>
    <p:extLst>
      <p:ext uri="{BB962C8B-B14F-4D97-AF65-F5344CB8AC3E}">
        <p14:creationId xmlns:p14="http://schemas.microsoft.com/office/powerpoint/2010/main" val="324029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764705"/>
            <a:ext cx="10972800" cy="5361460"/>
          </a:xfrm>
        </p:spPr>
        <p:txBody>
          <a:bodyPr>
            <a:normAutofit fontScale="85000" lnSpcReduction="10000"/>
          </a:bodyPr>
          <a:lstStyle/>
          <a:p>
            <a:pPr marL="0" indent="0" algn="just">
              <a:buNone/>
            </a:pPr>
            <a:r>
              <a:rPr lang="en-US" b="1" dirty="0">
                <a:latin typeface="Cambria" panose="02040503050406030204" pitchFamily="18" charset="0"/>
              </a:rPr>
              <a:t>2. </a:t>
            </a:r>
            <a:r>
              <a:rPr lang="en-US" b="1" dirty="0" err="1">
                <a:latin typeface="Cambria" panose="02040503050406030204" pitchFamily="18" charset="0"/>
              </a:rPr>
              <a:t>Dakwaan</a:t>
            </a:r>
            <a:r>
              <a:rPr lang="en-US" b="1" dirty="0">
                <a:latin typeface="Cambria" panose="02040503050406030204" pitchFamily="18" charset="0"/>
              </a:rPr>
              <a:t> </a:t>
            </a:r>
            <a:r>
              <a:rPr lang="en-US" b="1" dirty="0" err="1">
                <a:latin typeface="Cambria" panose="02040503050406030204" pitchFamily="18" charset="0"/>
              </a:rPr>
              <a:t>alternatif</a:t>
            </a:r>
            <a:r>
              <a:rPr lang="en-US" b="1" dirty="0">
                <a:latin typeface="Cambria" panose="02040503050406030204" pitchFamily="18" charset="0"/>
              </a:rPr>
              <a:t> </a:t>
            </a:r>
          </a:p>
          <a:p>
            <a:pPr marL="514350" indent="-514350" algn="just">
              <a:buNone/>
            </a:pP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beberapa</a:t>
            </a:r>
            <a:r>
              <a:rPr lang="en-US" dirty="0">
                <a:latin typeface="Cambria" panose="02040503050406030204" pitchFamily="18" charset="0"/>
              </a:rPr>
              <a:t> </a:t>
            </a:r>
            <a:r>
              <a:rPr lang="en-US" dirty="0" err="1">
                <a:latin typeface="Cambria" panose="02040503050406030204" pitchFamily="18" charset="0"/>
              </a:rPr>
              <a:t>perumusan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dimana</a:t>
            </a:r>
            <a:r>
              <a:rPr lang="en-US" dirty="0">
                <a:latin typeface="Cambria" panose="02040503050406030204" pitchFamily="18" charset="0"/>
              </a:rPr>
              <a:t> </a:t>
            </a:r>
            <a:r>
              <a:rPr lang="en-US" dirty="0" err="1">
                <a:latin typeface="Cambria" panose="02040503050406030204" pitchFamily="18" charset="0"/>
              </a:rPr>
              <a:t>tujuan</a:t>
            </a:r>
            <a:r>
              <a:rPr lang="en-US" dirty="0">
                <a:latin typeface="Cambria" panose="02040503050406030204" pitchFamily="18" charset="0"/>
              </a:rPr>
              <a:t> </a:t>
            </a:r>
            <a:r>
              <a:rPr lang="en-US" dirty="0" err="1">
                <a:latin typeface="Cambria" panose="02040503050406030204" pitchFamily="18" charset="0"/>
              </a:rPr>
              <a:t>utamanya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hanya</a:t>
            </a:r>
            <a:r>
              <a:rPr lang="en-US" dirty="0">
                <a:latin typeface="Cambria" panose="02040503050406030204" pitchFamily="18" charset="0"/>
              </a:rPr>
              <a:t> </a:t>
            </a:r>
            <a:r>
              <a:rPr lang="en-US" dirty="0" err="1">
                <a:latin typeface="Cambria" panose="02040503050406030204" pitchFamily="18" charset="0"/>
              </a:rPr>
              <a:t>ingin</a:t>
            </a:r>
            <a:r>
              <a:rPr lang="en-US" dirty="0">
                <a:latin typeface="Cambria" panose="02040503050406030204" pitchFamily="18" charset="0"/>
              </a:rPr>
              <a:t> </a:t>
            </a:r>
            <a:r>
              <a:rPr lang="en-US" dirty="0" err="1">
                <a:latin typeface="Cambria" panose="02040503050406030204" pitchFamily="18" charset="0"/>
              </a:rPr>
              <a:t>membuktikan</a:t>
            </a:r>
            <a:r>
              <a:rPr lang="en-US" dirty="0">
                <a:latin typeface="Cambria" panose="02040503050406030204" pitchFamily="18" charset="0"/>
              </a:rPr>
              <a:t> 1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saja</a:t>
            </a:r>
            <a:r>
              <a:rPr lang="en-US" dirty="0">
                <a:latin typeface="Cambria" panose="02040503050406030204" pitchFamily="18" charset="0"/>
              </a:rPr>
              <a:t> </a:t>
            </a:r>
            <a:r>
              <a:rPr lang="en-US" dirty="0" err="1">
                <a:latin typeface="Cambria" panose="02040503050406030204" pitchFamily="18" charset="0"/>
              </a:rPr>
              <a:t>diantara</a:t>
            </a:r>
            <a:r>
              <a:rPr lang="en-US" dirty="0">
                <a:latin typeface="Cambria" panose="02040503050406030204" pitchFamily="18" charset="0"/>
              </a:rPr>
              <a:t> </a:t>
            </a:r>
            <a:r>
              <a:rPr lang="en-US" dirty="0" err="1">
                <a:latin typeface="Cambria" panose="02040503050406030204" pitchFamily="18" charset="0"/>
              </a:rPr>
              <a:t>rangkaian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hal</a:t>
            </a:r>
            <a:r>
              <a:rPr lang="en-US" dirty="0">
                <a:latin typeface="Cambria" panose="02040503050406030204" pitchFamily="18" charset="0"/>
              </a:rPr>
              <a:t> </a:t>
            </a:r>
            <a:r>
              <a:rPr lang="en-US" dirty="0" err="1">
                <a:latin typeface="Cambria" panose="02040503050406030204" pitchFamily="18" charset="0"/>
              </a:rPr>
              <a:t>ini</a:t>
            </a:r>
            <a:r>
              <a:rPr lang="en-US" dirty="0">
                <a:latin typeface="Cambria" panose="02040503050406030204" pitchFamily="18" charset="0"/>
              </a:rPr>
              <a:t> JPU </a:t>
            </a:r>
            <a:r>
              <a:rPr lang="en-US" dirty="0" err="1">
                <a:latin typeface="Cambria" panose="02040503050406030204" pitchFamily="18" charset="0"/>
              </a:rPr>
              <a:t>belum</a:t>
            </a:r>
            <a:r>
              <a:rPr lang="en-US" dirty="0">
                <a:latin typeface="Cambria" panose="02040503050406030204" pitchFamily="18" charset="0"/>
              </a:rPr>
              <a:t> </a:t>
            </a:r>
            <a:r>
              <a:rPr lang="en-US" dirty="0" err="1">
                <a:latin typeface="Cambria" panose="02040503050406030204" pitchFamily="18" charset="0"/>
              </a:rPr>
              <a:t>mengetahui</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pasti</a:t>
            </a:r>
            <a:r>
              <a:rPr lang="en-US" dirty="0">
                <a:latin typeface="Cambria" panose="02040503050406030204" pitchFamily="18" charset="0"/>
              </a:rPr>
              <a:t> </a:t>
            </a:r>
            <a:r>
              <a:rPr lang="en-US" dirty="0" err="1">
                <a:latin typeface="Cambria" panose="02040503050406030204" pitchFamily="18" charset="0"/>
              </a:rPr>
              <a:t>apakah</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satu</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yang lain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dibuktikan</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ketentuan</a:t>
            </a:r>
            <a:r>
              <a:rPr lang="en-US" dirty="0">
                <a:latin typeface="Cambria" panose="02040503050406030204" pitchFamily="18" charset="0"/>
              </a:rPr>
              <a:t> </a:t>
            </a:r>
            <a:r>
              <a:rPr lang="en-US" dirty="0" err="1">
                <a:latin typeface="Cambria" panose="02040503050406030204" pitchFamily="18" charset="0"/>
              </a:rPr>
              <a:t>manakah</a:t>
            </a:r>
            <a:r>
              <a:rPr lang="en-US" dirty="0">
                <a:latin typeface="Cambria" panose="02040503050406030204" pitchFamily="18" charset="0"/>
              </a:rPr>
              <a:t> yang </a:t>
            </a:r>
            <a:r>
              <a:rPr lang="en-US" dirty="0" err="1">
                <a:latin typeface="Cambria" panose="02040503050406030204" pitchFamily="18" charset="0"/>
              </a:rPr>
              <a:t>akan</a:t>
            </a:r>
            <a:r>
              <a:rPr lang="en-US" dirty="0">
                <a:latin typeface="Cambria" panose="02040503050406030204" pitchFamily="18" charset="0"/>
              </a:rPr>
              <a:t> </a:t>
            </a:r>
            <a:r>
              <a:rPr lang="en-US" dirty="0" err="1">
                <a:latin typeface="Cambria" panose="02040503050406030204" pitchFamily="18" charset="0"/>
              </a:rPr>
              <a:t>diterapkan</a:t>
            </a:r>
            <a:r>
              <a:rPr lang="en-US" dirty="0">
                <a:latin typeface="Cambria" panose="02040503050406030204" pitchFamily="18" charset="0"/>
              </a:rPr>
              <a:t> </a:t>
            </a:r>
            <a:r>
              <a:rPr lang="en-US" dirty="0" err="1">
                <a:latin typeface="Cambria" panose="02040503050406030204" pitchFamily="18" charset="0"/>
              </a:rPr>
              <a:t>oleh</a:t>
            </a:r>
            <a:r>
              <a:rPr lang="en-US" dirty="0">
                <a:latin typeface="Cambria" panose="02040503050406030204" pitchFamily="18" charset="0"/>
              </a:rPr>
              <a:t> hakim. </a:t>
            </a:r>
            <a:r>
              <a:rPr lang="en-US" dirty="0" err="1">
                <a:latin typeface="Cambria" panose="02040503050406030204" pitchFamily="18" charset="0"/>
              </a:rPr>
              <a:t>Penuntut</a:t>
            </a:r>
            <a:r>
              <a:rPr lang="en-US" dirty="0">
                <a:latin typeface="Cambria" panose="02040503050406030204" pitchFamily="18" charset="0"/>
              </a:rPr>
              <a:t> </a:t>
            </a:r>
            <a:r>
              <a:rPr lang="en-US" dirty="0" err="1">
                <a:latin typeface="Cambria" panose="02040503050406030204" pitchFamily="18" charset="0"/>
              </a:rPr>
              <a:t>umum</a:t>
            </a:r>
            <a:r>
              <a:rPr lang="en-US" dirty="0">
                <a:latin typeface="Cambria" panose="02040503050406030204" pitchFamily="18" charset="0"/>
              </a:rPr>
              <a:t> </a:t>
            </a:r>
            <a:r>
              <a:rPr lang="en-US" dirty="0" err="1">
                <a:latin typeface="Cambria" panose="02040503050406030204" pitchFamily="18" charset="0"/>
              </a:rPr>
              <a:t>mengajukan</a:t>
            </a:r>
            <a:r>
              <a:rPr lang="en-US" dirty="0">
                <a:latin typeface="Cambria" panose="02040503050406030204" pitchFamily="18" charset="0"/>
              </a:rPr>
              <a:t> </a:t>
            </a:r>
            <a:r>
              <a:rPr lang="en-US" dirty="0" err="1">
                <a:latin typeface="Cambria" panose="02040503050406030204" pitchFamily="18" charset="0"/>
              </a:rPr>
              <a:t>bentuk</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sifatnya</a:t>
            </a:r>
            <a:r>
              <a:rPr lang="en-US" dirty="0">
                <a:latin typeface="Cambria" panose="02040503050406030204" pitchFamily="18" charset="0"/>
              </a:rPr>
              <a:t> </a:t>
            </a:r>
            <a:r>
              <a:rPr lang="en-US" dirty="0" err="1">
                <a:latin typeface="Cambria" panose="02040503050406030204" pitchFamily="18" charset="0"/>
              </a:rPr>
              <a:t>pilihan</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alternatif</a:t>
            </a:r>
            <a:r>
              <a:rPr lang="en-US" dirty="0">
                <a:latin typeface="Cambria" panose="02040503050406030204" pitchFamily="18" charset="0"/>
              </a:rPr>
              <a:t>.</a:t>
            </a:r>
          </a:p>
          <a:p>
            <a:pPr marL="514350" indent="-514350" algn="just">
              <a:buNone/>
            </a:pPr>
            <a:endParaRPr lang="en-US" dirty="0">
              <a:latin typeface="Cambria" panose="02040503050406030204" pitchFamily="18" charset="0"/>
            </a:endParaRPr>
          </a:p>
          <a:p>
            <a:pPr marL="514350" indent="-514350" algn="just">
              <a:buNone/>
            </a:pPr>
            <a:r>
              <a:rPr lang="en-US" dirty="0">
                <a:latin typeface="Cambria" panose="02040503050406030204" pitchFamily="18" charset="0"/>
              </a:rPr>
              <a:t>	</a:t>
            </a:r>
            <a:r>
              <a:rPr lang="en-US" dirty="0" err="1">
                <a:latin typeface="Cambria" panose="02040503050406030204" pitchFamily="18" charset="0"/>
              </a:rPr>
              <a:t>Konsekuensi</a:t>
            </a:r>
            <a:r>
              <a:rPr lang="en-US" dirty="0">
                <a:latin typeface="Cambria" panose="02040503050406030204" pitchFamily="18" charset="0"/>
              </a:rPr>
              <a:t> </a:t>
            </a:r>
            <a:r>
              <a:rPr lang="en-US" dirty="0" err="1">
                <a:latin typeface="Cambria" panose="02040503050406030204" pitchFamily="18" charset="0"/>
              </a:rPr>
              <a:t>pembuktiannya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apabila</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dimaksud</a:t>
            </a:r>
            <a:r>
              <a:rPr lang="en-US" dirty="0">
                <a:latin typeface="Cambria" panose="02040503050406030204" pitchFamily="18" charset="0"/>
              </a:rPr>
              <a:t> </a:t>
            </a:r>
            <a:r>
              <a:rPr lang="en-US" dirty="0" err="1">
                <a:latin typeface="Cambria" panose="02040503050406030204" pitchFamily="18" charset="0"/>
              </a:rPr>
              <a:t>telah</a:t>
            </a:r>
            <a:r>
              <a:rPr lang="en-US" dirty="0">
                <a:latin typeface="Cambria" panose="02040503050406030204" pitchFamily="18" charset="0"/>
              </a:rPr>
              <a:t> </a:t>
            </a:r>
            <a:r>
              <a:rPr lang="en-US" dirty="0" err="1">
                <a:latin typeface="Cambria" panose="02040503050406030204" pitchFamily="18" charset="0"/>
              </a:rPr>
              <a:t>terbukti</a:t>
            </a:r>
            <a:r>
              <a:rPr lang="en-US" dirty="0">
                <a:latin typeface="Cambria" panose="02040503050406030204" pitchFamily="18" charset="0"/>
              </a:rPr>
              <a:t> </a:t>
            </a:r>
            <a:r>
              <a:rPr lang="en-US" dirty="0" err="1">
                <a:latin typeface="Cambria" panose="02040503050406030204" pitchFamily="18" charset="0"/>
              </a:rPr>
              <a:t>maka</a:t>
            </a:r>
            <a:r>
              <a:rPr lang="en-US" dirty="0">
                <a:latin typeface="Cambria" panose="02040503050406030204" pitchFamily="18" charset="0"/>
              </a:rPr>
              <a:t> yang lain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perlu</a:t>
            </a:r>
            <a:r>
              <a:rPr lang="en-US" dirty="0">
                <a:latin typeface="Cambria" panose="02040503050406030204" pitchFamily="18" charset="0"/>
              </a:rPr>
              <a:t> </a:t>
            </a:r>
            <a:r>
              <a:rPr lang="en-US" dirty="0" err="1">
                <a:latin typeface="Cambria" panose="02040503050406030204" pitchFamily="18" charset="0"/>
              </a:rPr>
              <a:t>dibuktikan</a:t>
            </a:r>
            <a:r>
              <a:rPr lang="en-US" dirty="0">
                <a:latin typeface="Cambria" panose="02040503050406030204" pitchFamily="18" charset="0"/>
              </a:rPr>
              <a:t> </a:t>
            </a:r>
            <a:r>
              <a:rPr lang="en-US" dirty="0" err="1">
                <a:latin typeface="Cambria" panose="02040503050406030204" pitchFamily="18" charset="0"/>
              </a:rPr>
              <a:t>lagi</a:t>
            </a:r>
            <a:r>
              <a:rPr lang="en-US" dirty="0">
                <a:latin typeface="Cambria" panose="02040503050406030204" pitchFamily="18" charset="0"/>
              </a:rPr>
              <a:t>. JPU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langsung</a:t>
            </a:r>
            <a:r>
              <a:rPr lang="en-US" dirty="0">
                <a:latin typeface="Cambria" panose="02040503050406030204" pitchFamily="18" charset="0"/>
              </a:rPr>
              <a:t> </a:t>
            </a:r>
            <a:r>
              <a:rPr lang="en-US" dirty="0" err="1">
                <a:latin typeface="Cambria" panose="02040503050406030204" pitchFamily="18" charset="0"/>
              </a:rPr>
              <a:t>membuktikan</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dianggap</a:t>
            </a:r>
            <a:r>
              <a:rPr lang="en-US" dirty="0">
                <a:latin typeface="Cambria" panose="02040503050406030204" pitchFamily="18" charset="0"/>
              </a:rPr>
              <a:t> </a:t>
            </a:r>
            <a:r>
              <a:rPr lang="en-US" dirty="0" err="1">
                <a:latin typeface="Cambria" panose="02040503050406030204" pitchFamily="18" charset="0"/>
              </a:rPr>
              <a:t>terbukti</a:t>
            </a:r>
            <a:r>
              <a:rPr lang="en-US" dirty="0">
                <a:latin typeface="Cambria" panose="02040503050406030204" pitchFamily="18" charset="0"/>
              </a:rPr>
              <a:t> </a:t>
            </a:r>
            <a:r>
              <a:rPr lang="en-US" dirty="0" err="1">
                <a:latin typeface="Cambria" panose="02040503050406030204" pitchFamily="18" charset="0"/>
              </a:rPr>
              <a:t>tanpa</a:t>
            </a:r>
            <a:r>
              <a:rPr lang="en-US" dirty="0">
                <a:latin typeface="Cambria" panose="02040503050406030204" pitchFamily="18" charset="0"/>
              </a:rPr>
              <a:t> </a:t>
            </a:r>
            <a:r>
              <a:rPr lang="en-US" dirty="0" err="1">
                <a:latin typeface="Cambria" panose="02040503050406030204" pitchFamily="18" charset="0"/>
              </a:rPr>
              <a:t>terikat</a:t>
            </a:r>
            <a:r>
              <a:rPr lang="en-US" dirty="0">
                <a:latin typeface="Cambria" panose="02040503050406030204" pitchFamily="18" charset="0"/>
              </a:rPr>
              <a:t> </a:t>
            </a:r>
            <a:r>
              <a:rPr lang="en-US" dirty="0" err="1">
                <a:latin typeface="Cambria" panose="02040503050406030204" pitchFamily="18" charset="0"/>
              </a:rPr>
              <a:t>oleh</a:t>
            </a:r>
            <a:r>
              <a:rPr lang="en-US" dirty="0">
                <a:latin typeface="Cambria" panose="02040503050406030204" pitchFamily="18" charset="0"/>
              </a:rPr>
              <a:t> </a:t>
            </a:r>
            <a:r>
              <a:rPr lang="en-US" dirty="0" err="1">
                <a:latin typeface="Cambria" panose="02040503050406030204" pitchFamily="18" charset="0"/>
              </a:rPr>
              <a:t>urutan</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tercantum</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p>
        </p:txBody>
      </p:sp>
    </p:spTree>
    <p:extLst>
      <p:ext uri="{BB962C8B-B14F-4D97-AF65-F5344CB8AC3E}">
        <p14:creationId xmlns:p14="http://schemas.microsoft.com/office/powerpoint/2010/main" val="3038523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836713"/>
            <a:ext cx="10972800" cy="5289452"/>
          </a:xfrm>
        </p:spPr>
        <p:txBody>
          <a:bodyPr>
            <a:normAutofit fontScale="92500" lnSpcReduction="20000"/>
          </a:bodyPr>
          <a:lstStyle/>
          <a:p>
            <a:pPr marL="514350" indent="-514350" algn="just">
              <a:buFont typeface="+mj-lt"/>
              <a:buAutoNum type="arabicPeriod" startAt="3"/>
            </a:pPr>
            <a:r>
              <a:rPr lang="en-US" b="1" dirty="0" err="1">
                <a:latin typeface="Cambria" panose="02040503050406030204" pitchFamily="18" charset="0"/>
              </a:rPr>
              <a:t>Dakwaan</a:t>
            </a:r>
            <a:r>
              <a:rPr lang="en-US" b="1" dirty="0">
                <a:latin typeface="Cambria" panose="02040503050406030204" pitchFamily="18" charset="0"/>
              </a:rPr>
              <a:t> </a:t>
            </a:r>
            <a:r>
              <a:rPr lang="en-US" b="1" dirty="0" err="1">
                <a:latin typeface="Cambria" panose="02040503050406030204" pitchFamily="18" charset="0"/>
              </a:rPr>
              <a:t>subsider</a:t>
            </a:r>
            <a:endParaRPr lang="en-US" b="1" dirty="0">
              <a:latin typeface="Cambria" panose="02040503050406030204" pitchFamily="18" charset="0"/>
            </a:endParaRPr>
          </a:p>
          <a:p>
            <a:pPr algn="just">
              <a:buNone/>
            </a:pP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suatu</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beberapa</a:t>
            </a:r>
            <a:r>
              <a:rPr lang="en-US" dirty="0">
                <a:latin typeface="Cambria" panose="02040503050406030204" pitchFamily="18" charset="0"/>
              </a:rPr>
              <a:t> </a:t>
            </a:r>
            <a:r>
              <a:rPr lang="en-US" dirty="0" err="1">
                <a:latin typeface="Cambria" panose="02040503050406030204" pitchFamily="18" charset="0"/>
              </a:rPr>
              <a:t>perumusan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dan</a:t>
            </a:r>
            <a:r>
              <a:rPr lang="en-US" dirty="0">
                <a:latin typeface="Cambria" panose="02040503050406030204" pitchFamily="18" charset="0"/>
              </a:rPr>
              <a:t> </a:t>
            </a:r>
            <a:r>
              <a:rPr lang="en-US" dirty="0" err="1">
                <a:latin typeface="Cambria" panose="02040503050406030204" pitchFamily="18" charset="0"/>
              </a:rPr>
              <a:t>perumusan</a:t>
            </a:r>
            <a:r>
              <a:rPr lang="en-US" dirty="0">
                <a:latin typeface="Cambria" panose="02040503050406030204" pitchFamily="18" charset="0"/>
              </a:rPr>
              <a:t> </a:t>
            </a:r>
            <a:r>
              <a:rPr lang="en-US" dirty="0" err="1">
                <a:latin typeface="Cambria" panose="02040503050406030204" pitchFamily="18" charset="0"/>
              </a:rPr>
              <a:t>itu</a:t>
            </a:r>
            <a:r>
              <a:rPr lang="en-US" dirty="0">
                <a:latin typeface="Cambria" panose="02040503050406030204" pitchFamily="18" charset="0"/>
              </a:rPr>
              <a:t> </a:t>
            </a:r>
            <a:r>
              <a:rPr lang="en-US" dirty="0" err="1">
                <a:latin typeface="Cambria" panose="02040503050406030204" pitchFamily="18" charset="0"/>
              </a:rPr>
              <a:t>disusun</a:t>
            </a:r>
            <a:r>
              <a:rPr lang="en-US" dirty="0">
                <a:latin typeface="Cambria" panose="02040503050406030204" pitchFamily="18" charset="0"/>
              </a:rPr>
              <a:t> </a:t>
            </a:r>
            <a:r>
              <a:rPr lang="en-US" dirty="0" err="1">
                <a:latin typeface="Cambria" panose="02040503050406030204" pitchFamily="18" charset="0"/>
              </a:rPr>
              <a:t>sedemikian</a:t>
            </a:r>
            <a:r>
              <a:rPr lang="en-US" dirty="0">
                <a:latin typeface="Cambria" panose="02040503050406030204" pitchFamily="18" charset="0"/>
              </a:rPr>
              <a:t> </a:t>
            </a:r>
            <a:r>
              <a:rPr lang="en-US" dirty="0" err="1">
                <a:latin typeface="Cambria" panose="02040503050406030204" pitchFamily="18" charset="0"/>
              </a:rPr>
              <a:t>rupa</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bertingkat</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paling </a:t>
            </a:r>
            <a:r>
              <a:rPr lang="en-US" dirty="0" err="1">
                <a:latin typeface="Cambria" panose="02040503050406030204" pitchFamily="18" charset="0"/>
              </a:rPr>
              <a:t>berat</a:t>
            </a:r>
            <a:r>
              <a:rPr lang="en-US" dirty="0">
                <a:latin typeface="Cambria" panose="02040503050406030204" pitchFamily="18" charset="0"/>
              </a:rPr>
              <a:t> </a:t>
            </a:r>
            <a:r>
              <a:rPr lang="en-US" dirty="0" err="1">
                <a:latin typeface="Cambria" panose="02040503050406030204" pitchFamily="18" charset="0"/>
              </a:rPr>
              <a:t>sampai</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paling </a:t>
            </a:r>
            <a:r>
              <a:rPr lang="en-US" dirty="0" err="1">
                <a:latin typeface="Cambria" panose="02040503050406030204" pitchFamily="18" charset="0"/>
              </a:rPr>
              <a:t>ringan</a:t>
            </a:r>
            <a:r>
              <a:rPr lang="en-US" dirty="0">
                <a:latin typeface="Cambria" panose="02040503050406030204" pitchFamily="18" charset="0"/>
              </a:rPr>
              <a:t>. </a:t>
            </a:r>
          </a:p>
          <a:p>
            <a:pPr algn="just">
              <a:buNone/>
            </a:pPr>
            <a:r>
              <a:rPr lang="en-US" dirty="0">
                <a:latin typeface="Cambria" panose="02040503050406030204" pitchFamily="18" charset="0"/>
              </a:rPr>
              <a:t>	</a:t>
            </a:r>
            <a:r>
              <a:rPr lang="en-US" dirty="0" err="1">
                <a:latin typeface="Cambria" panose="02040503050406030204" pitchFamily="18" charset="0"/>
              </a:rPr>
              <a:t>Pada</a:t>
            </a:r>
            <a:r>
              <a:rPr lang="en-US" dirty="0">
                <a:latin typeface="Cambria" panose="02040503050406030204" pitchFamily="18" charset="0"/>
              </a:rPr>
              <a:t> </a:t>
            </a:r>
            <a:r>
              <a:rPr lang="en-US" dirty="0" err="1">
                <a:latin typeface="Cambria" panose="02040503050406030204" pitchFamily="18" charset="0"/>
              </a:rPr>
              <a:t>hakikatnya</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bentuk</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subsider</a:t>
            </a:r>
            <a:r>
              <a:rPr lang="en-US" dirty="0">
                <a:latin typeface="Cambria" panose="02040503050406030204" pitchFamily="18" charset="0"/>
              </a:rPr>
              <a:t> </a:t>
            </a:r>
            <a:r>
              <a:rPr lang="en-US" dirty="0" err="1">
                <a:latin typeface="Cambria" panose="02040503050406030204" pitchFamily="18" charset="0"/>
              </a:rPr>
              <a:t>ini</a:t>
            </a:r>
            <a:r>
              <a:rPr lang="en-US" dirty="0">
                <a:latin typeface="Cambria" panose="02040503050406030204" pitchFamily="18" charset="0"/>
              </a:rPr>
              <a:t> </a:t>
            </a:r>
            <a:r>
              <a:rPr lang="en-US" dirty="0" err="1">
                <a:latin typeface="Cambria" panose="02040503050406030204" pitchFamily="18" charset="0"/>
              </a:rPr>
              <a:t>hanya</a:t>
            </a:r>
            <a:r>
              <a:rPr lang="en-US" dirty="0">
                <a:latin typeface="Cambria" panose="02040503050406030204" pitchFamily="18" charset="0"/>
              </a:rPr>
              <a:t> 1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sebenarnya</a:t>
            </a:r>
            <a:r>
              <a:rPr lang="en-US" dirty="0">
                <a:latin typeface="Cambria" panose="02040503050406030204" pitchFamily="18" charset="0"/>
              </a:rPr>
              <a:t> </a:t>
            </a:r>
            <a:r>
              <a:rPr lang="en-US" dirty="0" err="1">
                <a:latin typeface="Cambria" panose="02040503050406030204" pitchFamily="18" charset="0"/>
              </a:rPr>
              <a:t>akan</a:t>
            </a:r>
            <a:r>
              <a:rPr lang="en-US" dirty="0">
                <a:latin typeface="Cambria" panose="02040503050406030204" pitchFamily="18" charset="0"/>
              </a:rPr>
              <a:t> </a:t>
            </a:r>
            <a:r>
              <a:rPr lang="en-US" dirty="0" err="1">
                <a:latin typeface="Cambria" panose="02040503050406030204" pitchFamily="18" charset="0"/>
              </a:rPr>
              <a:t>didakwakan</a:t>
            </a:r>
            <a:r>
              <a:rPr lang="en-US" dirty="0">
                <a:latin typeface="Cambria" panose="02040503050406030204" pitchFamily="18" charset="0"/>
              </a:rPr>
              <a:t> </a:t>
            </a:r>
            <a:r>
              <a:rPr lang="en-US" dirty="0" err="1">
                <a:latin typeface="Cambria" panose="02040503050406030204" pitchFamily="18" charset="0"/>
              </a:rPr>
              <a:t>kepada</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Penyusunan</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subsider</a:t>
            </a:r>
            <a:r>
              <a:rPr lang="en-US" dirty="0">
                <a:latin typeface="Cambria" panose="02040503050406030204" pitchFamily="18" charset="0"/>
              </a:rPr>
              <a:t> </a:t>
            </a:r>
            <a:r>
              <a:rPr lang="en-US" dirty="0" err="1">
                <a:latin typeface="Cambria" panose="02040503050406030204" pitchFamily="18" charset="0"/>
              </a:rPr>
              <a:t>dilakukan</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semata-mata</a:t>
            </a:r>
            <a:r>
              <a:rPr lang="en-US" dirty="0">
                <a:latin typeface="Cambria" panose="02040503050406030204" pitchFamily="18" charset="0"/>
              </a:rPr>
              <a:t> </a:t>
            </a:r>
            <a:r>
              <a:rPr lang="en-US" dirty="0" err="1">
                <a:latin typeface="Cambria" panose="02040503050406030204" pitchFamily="18" charset="0"/>
              </a:rPr>
              <a:t>sebagai</a:t>
            </a:r>
            <a:r>
              <a:rPr lang="en-US" dirty="0">
                <a:latin typeface="Cambria" panose="02040503050406030204" pitchFamily="18" charset="0"/>
              </a:rPr>
              <a:t> </a:t>
            </a:r>
            <a:r>
              <a:rPr lang="en-US" dirty="0" err="1">
                <a:latin typeface="Cambria" panose="02040503050406030204" pitchFamily="18" charset="0"/>
              </a:rPr>
              <a:t>pengganti</a:t>
            </a:r>
            <a:r>
              <a:rPr lang="en-US" dirty="0">
                <a:latin typeface="Cambria" panose="02040503050406030204" pitchFamily="18" charset="0"/>
              </a:rPr>
              <a:t> </a:t>
            </a:r>
            <a:r>
              <a:rPr lang="en-US" dirty="0" err="1">
                <a:latin typeface="Cambria" panose="02040503050406030204" pitchFamily="18" charset="0"/>
              </a:rPr>
              <a:t>dimana</a:t>
            </a:r>
            <a:r>
              <a:rPr lang="en-US" dirty="0">
                <a:latin typeface="Cambria" panose="02040503050406030204" pitchFamily="18" charset="0"/>
              </a:rPr>
              <a:t> </a:t>
            </a:r>
            <a:r>
              <a:rPr lang="en-US" dirty="0" err="1">
                <a:latin typeface="Cambria" panose="02040503050406030204" pitchFamily="18" charset="0"/>
              </a:rPr>
              <a:t>targetnya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lepas</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pemidanaan</a:t>
            </a:r>
            <a:r>
              <a:rPr lang="en-US" dirty="0">
                <a:latin typeface="Cambria" panose="02040503050406030204" pitchFamily="18" charset="0"/>
              </a:rPr>
              <a:t>.</a:t>
            </a:r>
          </a:p>
          <a:p>
            <a:pPr algn="just">
              <a:buNone/>
            </a:pPr>
            <a:r>
              <a:rPr lang="en-US" dirty="0">
                <a:latin typeface="Cambria" panose="02040503050406030204" pitchFamily="18" charset="0"/>
              </a:rPr>
              <a:t>	</a:t>
            </a:r>
            <a:r>
              <a:rPr lang="en-US" dirty="0" err="1">
                <a:latin typeface="Cambria" panose="02040503050406030204" pitchFamily="18" charset="0"/>
              </a:rPr>
              <a:t>Konsekwensi</a:t>
            </a:r>
            <a:r>
              <a:rPr lang="en-US" dirty="0">
                <a:latin typeface="Cambria" panose="02040503050406030204" pitchFamily="18" charset="0"/>
              </a:rPr>
              <a:t> </a:t>
            </a:r>
            <a:r>
              <a:rPr lang="en-US" dirty="0" err="1">
                <a:latin typeface="Cambria" panose="02040503050406030204" pitchFamily="18" charset="0"/>
              </a:rPr>
              <a:t>pembuktiannya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jaksa</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memeriksa</a:t>
            </a:r>
            <a:r>
              <a:rPr lang="en-US" dirty="0">
                <a:latin typeface="Cambria" panose="02040503050406030204" pitchFamily="18" charset="0"/>
              </a:rPr>
              <a:t> </a:t>
            </a:r>
            <a:r>
              <a:rPr lang="en-US" dirty="0" err="1">
                <a:latin typeface="Cambria" panose="02040503050406030204" pitchFamily="18" charset="0"/>
              </a:rPr>
              <a:t>terlebih</a:t>
            </a:r>
            <a:r>
              <a:rPr lang="en-US" dirty="0">
                <a:latin typeface="Cambria" panose="02040503050406030204" pitchFamily="18" charset="0"/>
              </a:rPr>
              <a:t> </a:t>
            </a:r>
            <a:r>
              <a:rPr lang="en-US" dirty="0" err="1">
                <a:latin typeface="Cambria" panose="02040503050406030204" pitchFamily="18" charset="0"/>
              </a:rPr>
              <a:t>dahulu</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primer, </a:t>
            </a:r>
            <a:r>
              <a:rPr lang="en-US" dirty="0" err="1">
                <a:latin typeface="Cambria" panose="02040503050406030204" pitchFamily="18" charset="0"/>
              </a:rPr>
              <a:t>apabila</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terbukti</a:t>
            </a:r>
            <a:r>
              <a:rPr lang="en-US" dirty="0">
                <a:latin typeface="Cambria" panose="02040503050406030204" pitchFamily="18" charset="0"/>
              </a:rPr>
              <a:t> </a:t>
            </a:r>
            <a:r>
              <a:rPr lang="en-US" dirty="0" err="1">
                <a:latin typeface="Cambria" panose="02040503050406030204" pitchFamily="18" charset="0"/>
              </a:rPr>
              <a:t>baru</a:t>
            </a:r>
            <a:r>
              <a:rPr lang="en-US" dirty="0">
                <a:latin typeface="Cambria" panose="02040503050406030204" pitchFamily="18" charset="0"/>
              </a:rPr>
              <a:t> </a:t>
            </a:r>
            <a:r>
              <a:rPr lang="en-US" dirty="0" err="1">
                <a:latin typeface="Cambria" panose="02040503050406030204" pitchFamily="18" charset="0"/>
              </a:rPr>
              <a:t>dibalik</a:t>
            </a:r>
            <a:r>
              <a:rPr lang="en-US" dirty="0">
                <a:latin typeface="Cambria" panose="02040503050406030204" pitchFamily="18" charset="0"/>
              </a:rPr>
              <a:t> </a:t>
            </a:r>
            <a:r>
              <a:rPr lang="en-US" dirty="0" err="1">
                <a:latin typeface="Cambria" panose="02040503050406030204" pitchFamily="18" charset="0"/>
              </a:rPr>
              <a:t>ke</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subsider</a:t>
            </a:r>
            <a:r>
              <a:rPr lang="en-US" dirty="0">
                <a:latin typeface="Cambria" panose="02040503050406030204" pitchFamily="18" charset="0"/>
              </a:rPr>
              <a:t> </a:t>
            </a:r>
            <a:r>
              <a:rPr lang="en-US" dirty="0" err="1">
                <a:latin typeface="Cambria" panose="02040503050406030204" pitchFamily="18" charset="0"/>
              </a:rPr>
              <a:t>demikian</a:t>
            </a:r>
            <a:r>
              <a:rPr lang="en-US" dirty="0">
                <a:latin typeface="Cambria" panose="02040503050406030204" pitchFamily="18" charset="0"/>
              </a:rPr>
              <a:t> </a:t>
            </a:r>
            <a:r>
              <a:rPr lang="en-US" dirty="0" err="1">
                <a:latin typeface="Cambria" panose="02040503050406030204" pitchFamily="18" charset="0"/>
              </a:rPr>
              <a:t>seterusnya</a:t>
            </a:r>
            <a:r>
              <a:rPr lang="en-US" dirty="0">
                <a:latin typeface="Cambria" panose="02040503050406030204" pitchFamily="18" charset="0"/>
              </a:rPr>
              <a:t>.  </a:t>
            </a:r>
          </a:p>
        </p:txBody>
      </p:sp>
    </p:spTree>
    <p:extLst>
      <p:ext uri="{BB962C8B-B14F-4D97-AF65-F5344CB8AC3E}">
        <p14:creationId xmlns:p14="http://schemas.microsoft.com/office/powerpoint/2010/main" val="16857324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09600" y="1052737"/>
            <a:ext cx="10972800" cy="5073428"/>
          </a:xfrm>
        </p:spPr>
        <p:txBody>
          <a:bodyPr>
            <a:normAutofit fontScale="92500" lnSpcReduction="20000"/>
          </a:bodyPr>
          <a:lstStyle/>
          <a:p>
            <a:pPr marL="0" indent="0">
              <a:buNone/>
            </a:pPr>
            <a:r>
              <a:rPr lang="en-US" b="1" dirty="0">
                <a:latin typeface="Cambria" panose="02040503050406030204" pitchFamily="18" charset="0"/>
              </a:rPr>
              <a:t>4. </a:t>
            </a:r>
            <a:r>
              <a:rPr lang="en-US" b="1" dirty="0" err="1">
                <a:latin typeface="Cambria" panose="02040503050406030204" pitchFamily="18" charset="0"/>
              </a:rPr>
              <a:t>Dakwaan</a:t>
            </a:r>
            <a:r>
              <a:rPr lang="en-US" b="1" dirty="0">
                <a:latin typeface="Cambria" panose="02040503050406030204" pitchFamily="18" charset="0"/>
              </a:rPr>
              <a:t> </a:t>
            </a:r>
            <a:r>
              <a:rPr lang="en-US" b="1" dirty="0" err="1">
                <a:latin typeface="Cambria" panose="02040503050406030204" pitchFamily="18" charset="0"/>
              </a:rPr>
              <a:t>kumulatif</a:t>
            </a:r>
            <a:endParaRPr lang="en-US" b="1" dirty="0">
              <a:latin typeface="Cambria" panose="02040503050406030204" pitchFamily="18" charset="0"/>
            </a:endParaRPr>
          </a:p>
          <a:p>
            <a:pPr marL="514350" indent="-514350" algn="just">
              <a:buNone/>
            </a:pP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satu</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terdapat</a:t>
            </a:r>
            <a:r>
              <a:rPr lang="en-US" dirty="0">
                <a:latin typeface="Cambria" panose="02040503050406030204" pitchFamily="18" charset="0"/>
              </a:rPr>
              <a:t> </a:t>
            </a:r>
            <a:r>
              <a:rPr lang="en-US" dirty="0" err="1">
                <a:latin typeface="Cambria" panose="02040503050406030204" pitchFamily="18" charset="0"/>
              </a:rPr>
              <a:t>beberapa</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masing-masing</a:t>
            </a:r>
            <a:r>
              <a:rPr lang="en-US" dirty="0">
                <a:latin typeface="Cambria" panose="02040503050406030204" pitchFamily="18" charset="0"/>
              </a:rPr>
              <a:t> </a:t>
            </a:r>
            <a:r>
              <a:rPr lang="en-US" dirty="0" err="1">
                <a:latin typeface="Cambria" panose="02040503050406030204" pitchFamily="18" charset="0"/>
              </a:rPr>
              <a:t>berdiri</a:t>
            </a:r>
            <a:r>
              <a:rPr lang="en-US" dirty="0">
                <a:latin typeface="Cambria" panose="02040503050406030204" pitchFamily="18" charset="0"/>
              </a:rPr>
              <a:t> </a:t>
            </a:r>
            <a:r>
              <a:rPr lang="en-US" dirty="0" err="1">
                <a:latin typeface="Cambria" panose="02040503050406030204" pitchFamily="18" charset="0"/>
              </a:rPr>
              <a:t>sendiri</a:t>
            </a:r>
            <a:r>
              <a:rPr lang="en-US" dirty="0">
                <a:latin typeface="Cambria" panose="02040503050406030204" pitchFamily="18" charset="0"/>
              </a:rPr>
              <a:t>. </a:t>
            </a:r>
            <a:r>
              <a:rPr lang="en-US" dirty="0" err="1">
                <a:latin typeface="Cambria" panose="02040503050406030204" pitchFamily="18" charset="0"/>
              </a:rPr>
              <a:t>Artinya</a:t>
            </a:r>
            <a:r>
              <a:rPr lang="en-US" dirty="0">
                <a:latin typeface="Cambria" panose="02040503050406030204" pitchFamily="18" charset="0"/>
              </a:rPr>
              <a:t>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ada</a:t>
            </a:r>
            <a:r>
              <a:rPr lang="en-US" dirty="0">
                <a:latin typeface="Cambria" panose="02040503050406030204" pitchFamily="18" charset="0"/>
              </a:rPr>
              <a:t> </a:t>
            </a:r>
            <a:r>
              <a:rPr lang="en-US" dirty="0" err="1">
                <a:latin typeface="Cambria" panose="02040503050406030204" pitchFamily="18" charset="0"/>
              </a:rPr>
              <a:t>hubungan</a:t>
            </a:r>
            <a:r>
              <a:rPr lang="en-US" dirty="0">
                <a:latin typeface="Cambria" panose="02040503050406030204" pitchFamily="18" charset="0"/>
              </a:rPr>
              <a:t> </a:t>
            </a:r>
            <a:r>
              <a:rPr lang="en-US" dirty="0" err="1">
                <a:latin typeface="Cambria" panose="02040503050406030204" pitchFamily="18" charset="0"/>
              </a:rPr>
              <a:t>antara</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a:t>
            </a:r>
            <a:r>
              <a:rPr lang="en-US" dirty="0" err="1">
                <a:latin typeface="Cambria" panose="02040503050406030204" pitchFamily="18" charset="0"/>
              </a:rPr>
              <a:t>satu</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yang lain,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hal</a:t>
            </a:r>
            <a:r>
              <a:rPr lang="en-US" dirty="0">
                <a:latin typeface="Cambria" panose="02040503050406030204" pitchFamily="18" charset="0"/>
              </a:rPr>
              <a:t> </a:t>
            </a:r>
            <a:r>
              <a:rPr lang="en-US" dirty="0" err="1">
                <a:latin typeface="Cambria" panose="02040503050406030204" pitchFamily="18" charset="0"/>
              </a:rPr>
              <a:t>ini</a:t>
            </a:r>
            <a:r>
              <a:rPr lang="en-US" dirty="0">
                <a:latin typeface="Cambria" panose="02040503050406030204" pitchFamily="18" charset="0"/>
              </a:rPr>
              <a:t> </a:t>
            </a:r>
            <a:r>
              <a:rPr lang="en-US" dirty="0" err="1">
                <a:latin typeface="Cambria" panose="02040503050406030204" pitchFamily="18" charset="0"/>
              </a:rPr>
              <a:t>pelaku</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sama</a:t>
            </a:r>
            <a:r>
              <a:rPr lang="en-US" dirty="0">
                <a:latin typeface="Cambria" panose="02040503050406030204" pitchFamily="18" charset="0"/>
              </a:rPr>
              <a:t>.</a:t>
            </a:r>
          </a:p>
          <a:p>
            <a:pPr marL="514350" indent="-514350" algn="just">
              <a:buNone/>
            </a:pPr>
            <a:r>
              <a:rPr lang="en-US" dirty="0">
                <a:latin typeface="Cambria" panose="02040503050406030204" pitchFamily="18" charset="0"/>
              </a:rPr>
              <a:t>	</a:t>
            </a:r>
            <a:r>
              <a:rPr lang="en-US" dirty="0" err="1">
                <a:latin typeface="Cambria" panose="02040503050406030204" pitchFamily="18" charset="0"/>
              </a:rPr>
              <a:t>konsekwensi</a:t>
            </a:r>
            <a:r>
              <a:rPr lang="en-US" dirty="0">
                <a:latin typeface="Cambria" panose="02040503050406030204" pitchFamily="18" charset="0"/>
              </a:rPr>
              <a:t> </a:t>
            </a:r>
            <a:r>
              <a:rPr lang="en-US" dirty="0" err="1">
                <a:latin typeface="Cambria" panose="02040503050406030204" pitchFamily="18" charset="0"/>
              </a:rPr>
              <a:t>pembuktiannya</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bahwa</a:t>
            </a:r>
            <a:r>
              <a:rPr lang="en-US" dirty="0">
                <a:latin typeface="Cambria" panose="02040503050406030204" pitchFamily="18" charset="0"/>
              </a:rPr>
              <a:t> </a:t>
            </a:r>
            <a:r>
              <a:rPr lang="en-US" dirty="0" err="1">
                <a:latin typeface="Cambria" panose="02040503050406030204" pitchFamily="18" charset="0"/>
              </a:rPr>
              <a:t>masing-masing</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dibuktikan</a:t>
            </a:r>
            <a:r>
              <a:rPr lang="en-US" dirty="0">
                <a:latin typeface="Cambria" panose="02040503050406030204" pitchFamily="18" charset="0"/>
              </a:rPr>
              <a:t>, yang </a:t>
            </a:r>
            <a:r>
              <a:rPr lang="en-US" dirty="0" err="1">
                <a:latin typeface="Cambria" panose="02040503050406030204" pitchFamily="18" charset="0"/>
              </a:rPr>
              <a:t>tidak</a:t>
            </a:r>
            <a:r>
              <a:rPr lang="en-US" dirty="0">
                <a:latin typeface="Cambria" panose="02040503050406030204" pitchFamily="18" charset="0"/>
              </a:rPr>
              <a:t> </a:t>
            </a:r>
            <a:r>
              <a:rPr lang="en-US" dirty="0" err="1">
                <a:latin typeface="Cambria" panose="02040503050406030204" pitchFamily="18" charset="0"/>
              </a:rPr>
              <a:t>terbukti</a:t>
            </a:r>
            <a:r>
              <a:rPr lang="en-US" dirty="0">
                <a:latin typeface="Cambria" panose="02040503050406030204" pitchFamily="18" charset="0"/>
              </a:rPr>
              <a:t> </a:t>
            </a:r>
            <a:r>
              <a:rPr lang="en-US" dirty="0" err="1">
                <a:latin typeface="Cambria" panose="02040503050406030204" pitchFamily="18" charset="0"/>
              </a:rPr>
              <a:t>secara</a:t>
            </a:r>
            <a:r>
              <a:rPr lang="en-US" dirty="0">
                <a:latin typeface="Cambria" panose="02040503050406030204" pitchFamily="18" charset="0"/>
              </a:rPr>
              <a:t> </a:t>
            </a:r>
            <a:r>
              <a:rPr lang="en-US" dirty="0" err="1">
                <a:latin typeface="Cambria" panose="02040503050406030204" pitchFamily="18" charset="0"/>
              </a:rPr>
              <a:t>tegas</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dituntut</a:t>
            </a:r>
            <a:r>
              <a:rPr lang="en-US" dirty="0">
                <a:latin typeface="Cambria" panose="02040503050406030204" pitchFamily="18" charset="0"/>
              </a:rPr>
              <a:t> </a:t>
            </a:r>
            <a:r>
              <a:rPr lang="en-US" dirty="0" err="1">
                <a:latin typeface="Cambria" panose="02040503050406030204" pitchFamily="18" charset="0"/>
              </a:rPr>
              <a:t>bebas</a:t>
            </a:r>
            <a:r>
              <a:rPr lang="en-US" dirty="0">
                <a:latin typeface="Cambria" panose="02040503050406030204" pitchFamily="18" charset="0"/>
              </a:rPr>
              <a:t> </a:t>
            </a:r>
            <a:r>
              <a:rPr lang="en-US" dirty="0" err="1">
                <a:latin typeface="Cambria" panose="02040503050406030204" pitchFamily="18" charset="0"/>
              </a:rPr>
              <a:t>atau</a:t>
            </a:r>
            <a:r>
              <a:rPr lang="en-US" dirty="0">
                <a:latin typeface="Cambria" panose="02040503050406030204" pitchFamily="18" charset="0"/>
              </a:rPr>
              <a:t> </a:t>
            </a:r>
            <a:r>
              <a:rPr lang="en-US" dirty="0" err="1">
                <a:latin typeface="Cambria" panose="02040503050406030204" pitchFamily="18" charset="0"/>
              </a:rPr>
              <a:t>lepas</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segala</a:t>
            </a:r>
            <a:r>
              <a:rPr lang="en-US" dirty="0">
                <a:latin typeface="Cambria" panose="02040503050406030204" pitchFamily="18" charset="0"/>
              </a:rPr>
              <a:t> </a:t>
            </a:r>
            <a:r>
              <a:rPr lang="en-US" dirty="0" err="1">
                <a:latin typeface="Cambria" panose="02040503050406030204" pitchFamily="18" charset="0"/>
              </a:rPr>
              <a:t>tuntutan</a:t>
            </a:r>
            <a:r>
              <a:rPr lang="en-US" dirty="0">
                <a:latin typeface="Cambria" panose="02040503050406030204" pitchFamily="18" charset="0"/>
              </a:rPr>
              <a:t> </a:t>
            </a:r>
            <a:r>
              <a:rPr lang="en-US" dirty="0" err="1">
                <a:latin typeface="Cambria" panose="02040503050406030204" pitchFamily="18" charset="0"/>
              </a:rPr>
              <a:t>hukum</a:t>
            </a:r>
            <a:r>
              <a:rPr lang="en-US" dirty="0">
                <a:latin typeface="Cambria" panose="02040503050406030204" pitchFamily="18" charset="0"/>
              </a:rPr>
              <a:t>.</a:t>
            </a:r>
          </a:p>
          <a:p>
            <a:pPr marL="514350" indent="-514350" algn="just">
              <a:buNone/>
            </a:pPr>
            <a:r>
              <a:rPr lang="en-US" dirty="0">
                <a:latin typeface="Cambria" panose="02040503050406030204" pitchFamily="18" charset="0"/>
              </a:rPr>
              <a:t>	</a:t>
            </a:r>
            <a:r>
              <a:rPr lang="en-US" dirty="0" err="1">
                <a:latin typeface="Cambria" panose="02040503050406030204" pitchFamily="18" charset="0"/>
              </a:rPr>
              <a:t>Sebaliknya</a:t>
            </a:r>
            <a:r>
              <a:rPr lang="en-US" dirty="0">
                <a:latin typeface="Cambria" panose="02040503050406030204" pitchFamily="18" charset="0"/>
              </a:rPr>
              <a:t> </a:t>
            </a:r>
            <a:r>
              <a:rPr lang="en-US" dirty="0" err="1">
                <a:latin typeface="Cambria" panose="02040503050406030204" pitchFamily="18" charset="0"/>
              </a:rPr>
              <a:t>apabila</a:t>
            </a:r>
            <a:r>
              <a:rPr lang="en-US" dirty="0">
                <a:latin typeface="Cambria" panose="02040503050406030204" pitchFamily="18" charset="0"/>
              </a:rPr>
              <a:t> </a:t>
            </a:r>
            <a:r>
              <a:rPr lang="en-US" dirty="0" err="1">
                <a:latin typeface="Cambria" panose="02040503050406030204" pitchFamily="18" charset="0"/>
              </a:rPr>
              <a:t>semua</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dianggap</a:t>
            </a:r>
            <a:r>
              <a:rPr lang="en-US" dirty="0">
                <a:latin typeface="Cambria" panose="02040503050406030204" pitchFamily="18" charset="0"/>
              </a:rPr>
              <a:t> </a:t>
            </a:r>
            <a:r>
              <a:rPr lang="en-US" dirty="0" err="1">
                <a:latin typeface="Cambria" panose="02040503050406030204" pitchFamily="18" charset="0"/>
              </a:rPr>
              <a:t>terbukti</a:t>
            </a:r>
            <a:r>
              <a:rPr lang="en-US" dirty="0">
                <a:latin typeface="Cambria" panose="02040503050406030204" pitchFamily="18" charset="0"/>
              </a:rPr>
              <a:t> </a:t>
            </a:r>
            <a:r>
              <a:rPr lang="en-US" dirty="0" err="1">
                <a:latin typeface="Cambria" panose="02040503050406030204" pitchFamily="18" charset="0"/>
              </a:rPr>
              <a:t>maka</a:t>
            </a:r>
            <a:r>
              <a:rPr lang="en-US" dirty="0">
                <a:latin typeface="Cambria" panose="02040503050406030204" pitchFamily="18" charset="0"/>
              </a:rPr>
              <a:t> </a:t>
            </a:r>
            <a:r>
              <a:rPr lang="en-US" dirty="0" err="1">
                <a:latin typeface="Cambria" panose="02040503050406030204" pitchFamily="18" charset="0"/>
              </a:rPr>
              <a:t>tuntutan</a:t>
            </a:r>
            <a:r>
              <a:rPr lang="en-US" dirty="0">
                <a:latin typeface="Cambria" panose="02040503050406030204" pitchFamily="18" charset="0"/>
              </a:rPr>
              <a:t> </a:t>
            </a:r>
            <a:r>
              <a:rPr lang="en-US" dirty="0" err="1">
                <a:latin typeface="Cambria" panose="02040503050406030204" pitchFamily="18" charset="0"/>
              </a:rPr>
              <a:t>pidananya</a:t>
            </a:r>
            <a:r>
              <a:rPr lang="en-US" dirty="0">
                <a:latin typeface="Cambria" panose="02040503050406030204" pitchFamily="18" charset="0"/>
              </a:rPr>
              <a:t> </a:t>
            </a:r>
            <a:r>
              <a:rPr lang="en-US" dirty="0" err="1">
                <a:latin typeface="Cambria" panose="02040503050406030204" pitchFamily="18" charset="0"/>
              </a:rPr>
              <a:t>sejalan</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ketentuan</a:t>
            </a:r>
            <a:r>
              <a:rPr lang="en-US" dirty="0">
                <a:latin typeface="Cambria" panose="02040503050406030204" pitchFamily="18" charset="0"/>
              </a:rPr>
              <a:t> </a:t>
            </a:r>
            <a:r>
              <a:rPr lang="en-US" dirty="0" err="1">
                <a:latin typeface="Cambria" panose="02040503050406030204" pitchFamily="18" charset="0"/>
              </a:rPr>
              <a:t>Pasal</a:t>
            </a:r>
            <a:r>
              <a:rPr lang="en-US" dirty="0">
                <a:latin typeface="Cambria" panose="02040503050406030204" pitchFamily="18" charset="0"/>
              </a:rPr>
              <a:t> 65 </a:t>
            </a:r>
            <a:r>
              <a:rPr lang="en-US" dirty="0" err="1">
                <a:latin typeface="Cambria" panose="02040503050406030204" pitchFamily="18" charset="0"/>
              </a:rPr>
              <a:t>dan</a:t>
            </a:r>
            <a:r>
              <a:rPr lang="en-US" dirty="0">
                <a:latin typeface="Cambria" panose="02040503050406030204" pitchFamily="18" charset="0"/>
              </a:rPr>
              <a:t> 66 KUHP. </a:t>
            </a:r>
            <a:r>
              <a:rPr lang="en-US" dirty="0" err="1">
                <a:latin typeface="Cambria" panose="02040503050406030204" pitchFamily="18" charset="0"/>
              </a:rPr>
              <a:t>Kemudian</a:t>
            </a:r>
            <a:r>
              <a:rPr lang="en-US" dirty="0">
                <a:latin typeface="Cambria" panose="02040503050406030204" pitchFamily="18" charset="0"/>
              </a:rPr>
              <a:t> </a:t>
            </a:r>
            <a:r>
              <a:rPr lang="en-US" dirty="0" err="1">
                <a:latin typeface="Cambria" panose="02040503050406030204" pitchFamily="18" charset="0"/>
              </a:rPr>
              <a:t>terjadinya</a:t>
            </a:r>
            <a:r>
              <a:rPr lang="en-US" dirty="0">
                <a:latin typeface="Cambria" panose="02040503050406030204" pitchFamily="18" charset="0"/>
              </a:rPr>
              <a:t> </a:t>
            </a:r>
            <a:r>
              <a:rPr lang="en-US" dirty="0" err="1">
                <a:latin typeface="Cambria" panose="02040503050406030204" pitchFamily="18" charset="0"/>
              </a:rPr>
              <a:t>penggabungan</a:t>
            </a:r>
            <a:r>
              <a:rPr lang="en-US" dirty="0">
                <a:latin typeface="Cambria" panose="02040503050406030204" pitchFamily="18" charset="0"/>
              </a:rPr>
              <a:t> </a:t>
            </a:r>
            <a:r>
              <a:rPr lang="en-US" dirty="0" err="1">
                <a:latin typeface="Cambria" panose="02040503050406030204" pitchFamily="18" charset="0"/>
              </a:rPr>
              <a:t>perkara</a:t>
            </a:r>
            <a:r>
              <a:rPr lang="en-US" dirty="0">
                <a:latin typeface="Cambria" panose="02040503050406030204" pitchFamily="18" charset="0"/>
              </a:rPr>
              <a:t> </a:t>
            </a:r>
            <a:r>
              <a:rPr lang="en-US" dirty="0" err="1">
                <a:latin typeface="Cambria" panose="02040503050406030204" pitchFamily="18" charset="0"/>
              </a:rPr>
              <a:t>dimana</a:t>
            </a:r>
            <a:r>
              <a:rPr lang="en-US" dirty="0">
                <a:latin typeface="Cambria" panose="02040503050406030204" pitchFamily="18" charset="0"/>
              </a:rPr>
              <a:t> JPU </a:t>
            </a:r>
            <a:r>
              <a:rPr lang="en-US" dirty="0" err="1">
                <a:latin typeface="Cambria" panose="02040503050406030204" pitchFamily="18" charset="0"/>
              </a:rPr>
              <a:t>dapat</a:t>
            </a:r>
            <a:r>
              <a:rPr lang="en-US" dirty="0">
                <a:latin typeface="Cambria" panose="02040503050406030204" pitchFamily="18" charset="0"/>
              </a:rPr>
              <a:t> </a:t>
            </a:r>
            <a:r>
              <a:rPr lang="en-US" dirty="0" err="1">
                <a:latin typeface="Cambria" panose="02040503050406030204" pitchFamily="18" charset="0"/>
              </a:rPr>
              <a:t>dibuatnya</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1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harus</a:t>
            </a:r>
            <a:r>
              <a:rPr lang="en-US" dirty="0">
                <a:latin typeface="Cambria" panose="02040503050406030204" pitchFamily="18" charset="0"/>
              </a:rPr>
              <a:t> </a:t>
            </a:r>
            <a:r>
              <a:rPr lang="en-US" dirty="0" err="1">
                <a:latin typeface="Cambria" panose="02040503050406030204" pitchFamily="18" charset="0"/>
              </a:rPr>
              <a:t>memperhatikan</a:t>
            </a:r>
            <a:r>
              <a:rPr lang="en-US" dirty="0">
                <a:latin typeface="Cambria" panose="02040503050406030204" pitchFamily="18" charset="0"/>
              </a:rPr>
              <a:t> </a:t>
            </a:r>
            <a:r>
              <a:rPr lang="en-US" dirty="0" err="1">
                <a:latin typeface="Cambria" panose="02040503050406030204" pitchFamily="18" charset="0"/>
              </a:rPr>
              <a:t>ketentuan</a:t>
            </a:r>
            <a:r>
              <a:rPr lang="en-US" dirty="0">
                <a:latin typeface="Cambria" panose="02040503050406030204" pitchFamily="18" charset="0"/>
              </a:rPr>
              <a:t> </a:t>
            </a:r>
            <a:r>
              <a:rPr lang="en-US" dirty="0" err="1">
                <a:latin typeface="Cambria" panose="02040503050406030204" pitchFamily="18" charset="0"/>
              </a:rPr>
              <a:t>Pasal</a:t>
            </a:r>
            <a:r>
              <a:rPr lang="en-US" dirty="0">
                <a:latin typeface="Cambria" panose="02040503050406030204" pitchFamily="18" charset="0"/>
              </a:rPr>
              <a:t> 141 – 142 KUHAP.    </a:t>
            </a:r>
          </a:p>
        </p:txBody>
      </p:sp>
    </p:spTree>
    <p:extLst>
      <p:ext uri="{BB962C8B-B14F-4D97-AF65-F5344CB8AC3E}">
        <p14:creationId xmlns:p14="http://schemas.microsoft.com/office/powerpoint/2010/main" val="1780239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609600" y="1484784"/>
            <a:ext cx="10972800" cy="3364383"/>
          </a:xfrm>
          <a:prstGeom prst="rect">
            <a:avLst/>
          </a:prstGeom>
        </p:spPr>
        <p:txBody>
          <a:bodyPr vert="horz" wrap="square" lIns="0" tIns="133985" rIns="0" bIns="0" rtlCol="0">
            <a:spAutoFit/>
          </a:bodyPr>
          <a:lstStyle/>
          <a:p>
            <a:pPr marL="354965" indent="-342265">
              <a:spcBef>
                <a:spcPts val="1055"/>
              </a:spcBef>
              <a:buFont typeface="Arial MT"/>
              <a:buChar char="•"/>
              <a:tabLst>
                <a:tab pos="354965" algn="l"/>
              </a:tabLst>
            </a:pPr>
            <a:r>
              <a:rPr sz="3600" b="1" dirty="0">
                <a:latin typeface="Cambria" panose="02040503050406030204" pitchFamily="18" charset="0"/>
                <a:cs typeface="Calibri"/>
              </a:rPr>
              <a:t>PRA </a:t>
            </a:r>
            <a:r>
              <a:rPr sz="3600" b="1" spc="-10" dirty="0">
                <a:latin typeface="Cambria" panose="02040503050406030204" pitchFamily="18" charset="0"/>
                <a:cs typeface="Calibri"/>
              </a:rPr>
              <a:t>PENUNTUTAN</a:t>
            </a:r>
            <a:endParaRPr sz="3600" b="1" dirty="0">
              <a:latin typeface="Cambria" panose="02040503050406030204" pitchFamily="18" charset="0"/>
              <a:cs typeface="Calibri"/>
            </a:endParaRPr>
          </a:p>
          <a:p>
            <a:pPr marL="354965" marR="5080" indent="20320" algn="just">
              <a:spcBef>
                <a:spcPts val="740"/>
              </a:spcBef>
            </a:pPr>
            <a:r>
              <a:rPr sz="2800" dirty="0">
                <a:latin typeface="Cambria" panose="02040503050406030204" pitchFamily="18" charset="0"/>
                <a:cs typeface="Calibri"/>
              </a:rPr>
              <a:t>Berkaitan</a:t>
            </a:r>
            <a:r>
              <a:rPr sz="2800" spc="370" dirty="0">
                <a:latin typeface="Cambria" panose="02040503050406030204" pitchFamily="18" charset="0"/>
                <a:cs typeface="Calibri"/>
              </a:rPr>
              <a:t> </a:t>
            </a:r>
            <a:r>
              <a:rPr sz="2800" dirty="0">
                <a:latin typeface="Cambria" panose="02040503050406030204" pitchFamily="18" charset="0"/>
                <a:cs typeface="Calibri"/>
              </a:rPr>
              <a:t>dengan</a:t>
            </a:r>
            <a:r>
              <a:rPr sz="2800" spc="355" dirty="0">
                <a:latin typeface="Cambria" panose="02040503050406030204" pitchFamily="18" charset="0"/>
                <a:cs typeface="Calibri"/>
              </a:rPr>
              <a:t> </a:t>
            </a:r>
            <a:r>
              <a:rPr sz="2800" dirty="0">
                <a:latin typeface="Cambria" panose="02040503050406030204" pitchFamily="18" charset="0"/>
                <a:cs typeface="Calibri"/>
              </a:rPr>
              <a:t>wewenang</a:t>
            </a:r>
            <a:r>
              <a:rPr sz="2800" spc="370" dirty="0">
                <a:latin typeface="Cambria" panose="02040503050406030204" pitchFamily="18" charset="0"/>
                <a:cs typeface="Calibri"/>
              </a:rPr>
              <a:t> </a:t>
            </a:r>
            <a:r>
              <a:rPr sz="2800" dirty="0">
                <a:latin typeface="Cambria" panose="02040503050406030204" pitchFamily="18" charset="0"/>
                <a:cs typeface="Calibri"/>
              </a:rPr>
              <a:t>penuntut</a:t>
            </a:r>
            <a:r>
              <a:rPr sz="2800" spc="385" dirty="0">
                <a:latin typeface="Cambria" panose="02040503050406030204" pitchFamily="18" charset="0"/>
                <a:cs typeface="Calibri"/>
              </a:rPr>
              <a:t> </a:t>
            </a:r>
            <a:r>
              <a:rPr sz="2800" dirty="0">
                <a:latin typeface="Cambria" panose="02040503050406030204" pitchFamily="18" charset="0"/>
                <a:cs typeface="Calibri"/>
              </a:rPr>
              <a:t>umum</a:t>
            </a:r>
            <a:r>
              <a:rPr sz="2800" spc="380" dirty="0">
                <a:latin typeface="Cambria" panose="02040503050406030204" pitchFamily="18" charset="0"/>
                <a:cs typeface="Calibri"/>
              </a:rPr>
              <a:t> </a:t>
            </a:r>
            <a:r>
              <a:rPr sz="2800" spc="-20" dirty="0">
                <a:latin typeface="Cambria" panose="02040503050406030204" pitchFamily="18" charset="0"/>
                <a:cs typeface="Calibri"/>
              </a:rPr>
              <a:t>yang </a:t>
            </a:r>
            <a:r>
              <a:rPr sz="2800" dirty="0">
                <a:latin typeface="Cambria" panose="02040503050406030204" pitchFamily="18" charset="0"/>
                <a:cs typeface="Calibri"/>
              </a:rPr>
              <a:t>tercantum</a:t>
            </a:r>
            <a:r>
              <a:rPr sz="2800" spc="430" dirty="0">
                <a:latin typeface="Cambria" panose="02040503050406030204" pitchFamily="18" charset="0"/>
                <a:cs typeface="Calibri"/>
              </a:rPr>
              <a:t> </a:t>
            </a:r>
            <a:r>
              <a:rPr sz="2800" dirty="0">
                <a:latin typeface="Cambria" panose="02040503050406030204" pitchFamily="18" charset="0"/>
                <a:cs typeface="Calibri"/>
              </a:rPr>
              <a:t>dalam</a:t>
            </a:r>
            <a:r>
              <a:rPr sz="2800" spc="434" dirty="0">
                <a:latin typeface="Cambria" panose="02040503050406030204" pitchFamily="18" charset="0"/>
                <a:cs typeface="Calibri"/>
              </a:rPr>
              <a:t> </a:t>
            </a:r>
            <a:r>
              <a:rPr sz="2800" dirty="0">
                <a:latin typeface="Cambria" panose="02040503050406030204" pitchFamily="18" charset="0"/>
                <a:cs typeface="Calibri"/>
              </a:rPr>
              <a:t>Pasal</a:t>
            </a:r>
            <a:r>
              <a:rPr sz="2800" spc="440" dirty="0">
                <a:latin typeface="Cambria" panose="02040503050406030204" pitchFamily="18" charset="0"/>
                <a:cs typeface="Calibri"/>
              </a:rPr>
              <a:t> </a:t>
            </a:r>
            <a:r>
              <a:rPr sz="2800" dirty="0">
                <a:latin typeface="Cambria" panose="02040503050406030204" pitchFamily="18" charset="0"/>
                <a:cs typeface="Calibri"/>
              </a:rPr>
              <a:t>14</a:t>
            </a:r>
            <a:r>
              <a:rPr sz="2800" spc="445" dirty="0">
                <a:latin typeface="Cambria" panose="02040503050406030204" pitchFamily="18" charset="0"/>
                <a:cs typeface="Calibri"/>
              </a:rPr>
              <a:t> </a:t>
            </a:r>
            <a:r>
              <a:rPr sz="2800" dirty="0">
                <a:latin typeface="Cambria" panose="02040503050406030204" pitchFamily="18" charset="0"/>
                <a:cs typeface="Calibri"/>
              </a:rPr>
              <a:t>butir</a:t>
            </a:r>
            <a:r>
              <a:rPr sz="2800" spc="450" dirty="0">
                <a:latin typeface="Cambria" panose="02040503050406030204" pitchFamily="18" charset="0"/>
                <a:cs typeface="Calibri"/>
              </a:rPr>
              <a:t> </a:t>
            </a:r>
            <a:r>
              <a:rPr sz="2800" dirty="0">
                <a:latin typeface="Cambria" panose="02040503050406030204" pitchFamily="18" charset="0"/>
                <a:cs typeface="Calibri"/>
              </a:rPr>
              <a:t>b</a:t>
            </a:r>
            <a:r>
              <a:rPr sz="2800" spc="434" dirty="0">
                <a:latin typeface="Cambria" panose="02040503050406030204" pitchFamily="18" charset="0"/>
                <a:cs typeface="Calibri"/>
              </a:rPr>
              <a:t> </a:t>
            </a:r>
            <a:r>
              <a:rPr sz="2800" dirty="0">
                <a:latin typeface="Cambria" panose="02040503050406030204" pitchFamily="18" charset="0"/>
                <a:cs typeface="Calibri"/>
              </a:rPr>
              <a:t>bahwa</a:t>
            </a:r>
            <a:r>
              <a:rPr sz="2800" spc="450" dirty="0">
                <a:latin typeface="Cambria" panose="02040503050406030204" pitchFamily="18" charset="0"/>
                <a:cs typeface="Calibri"/>
              </a:rPr>
              <a:t> </a:t>
            </a:r>
            <a:r>
              <a:rPr sz="2800" spc="-10" dirty="0">
                <a:latin typeface="Cambria" panose="02040503050406030204" pitchFamily="18" charset="0"/>
                <a:cs typeface="Calibri"/>
              </a:rPr>
              <a:t>penuntut </a:t>
            </a:r>
            <a:r>
              <a:rPr sz="2800" dirty="0">
                <a:latin typeface="Cambria" panose="02040503050406030204" pitchFamily="18" charset="0"/>
                <a:cs typeface="Calibri"/>
              </a:rPr>
              <a:t>umum</a:t>
            </a:r>
            <a:r>
              <a:rPr sz="2800" spc="434" dirty="0">
                <a:latin typeface="Cambria" panose="02040503050406030204" pitchFamily="18" charset="0"/>
                <a:cs typeface="Calibri"/>
              </a:rPr>
              <a:t>  </a:t>
            </a:r>
            <a:r>
              <a:rPr sz="2800" dirty="0">
                <a:latin typeface="Cambria" panose="02040503050406030204" pitchFamily="18" charset="0"/>
                <a:cs typeface="Calibri"/>
              </a:rPr>
              <a:t>mengadakan</a:t>
            </a:r>
            <a:r>
              <a:rPr sz="2800" spc="420" dirty="0">
                <a:latin typeface="Cambria" panose="02040503050406030204" pitchFamily="18" charset="0"/>
                <a:cs typeface="Calibri"/>
              </a:rPr>
              <a:t>  </a:t>
            </a:r>
            <a:r>
              <a:rPr sz="2800" dirty="0">
                <a:latin typeface="Cambria" panose="02040503050406030204" pitchFamily="18" charset="0"/>
                <a:cs typeface="Calibri"/>
              </a:rPr>
              <a:t>prapenuntutan</a:t>
            </a:r>
            <a:r>
              <a:rPr sz="2800" spc="430" dirty="0">
                <a:latin typeface="Cambria" panose="02040503050406030204" pitchFamily="18" charset="0"/>
                <a:cs typeface="Calibri"/>
              </a:rPr>
              <a:t>  </a:t>
            </a:r>
            <a:r>
              <a:rPr sz="2800" dirty="0">
                <a:latin typeface="Cambria" panose="02040503050406030204" pitchFamily="18" charset="0"/>
                <a:cs typeface="Calibri"/>
              </a:rPr>
              <a:t>apabila</a:t>
            </a:r>
            <a:r>
              <a:rPr sz="2800" spc="440" dirty="0">
                <a:latin typeface="Cambria" panose="02040503050406030204" pitchFamily="18" charset="0"/>
                <a:cs typeface="Calibri"/>
              </a:rPr>
              <a:t>  </a:t>
            </a:r>
            <a:r>
              <a:rPr sz="2800" spc="-25" dirty="0">
                <a:latin typeface="Cambria" panose="02040503050406030204" pitchFamily="18" charset="0"/>
                <a:cs typeface="Calibri"/>
              </a:rPr>
              <a:t>ada </a:t>
            </a:r>
            <a:r>
              <a:rPr sz="2800" dirty="0">
                <a:latin typeface="Cambria" panose="02040503050406030204" pitchFamily="18" charset="0"/>
                <a:cs typeface="Calibri"/>
              </a:rPr>
              <a:t>kekurangan</a:t>
            </a:r>
            <a:r>
              <a:rPr sz="2800" spc="-20" dirty="0">
                <a:latin typeface="Cambria" panose="02040503050406030204" pitchFamily="18" charset="0"/>
                <a:cs typeface="Calibri"/>
              </a:rPr>
              <a:t> </a:t>
            </a:r>
            <a:r>
              <a:rPr sz="2800" dirty="0">
                <a:latin typeface="Cambria" panose="02040503050406030204" pitchFamily="18" charset="0"/>
                <a:cs typeface="Calibri"/>
              </a:rPr>
              <a:t>pada</a:t>
            </a:r>
            <a:r>
              <a:rPr sz="2800" spc="-30" dirty="0">
                <a:latin typeface="Cambria" panose="02040503050406030204" pitchFamily="18" charset="0"/>
                <a:cs typeface="Calibri"/>
              </a:rPr>
              <a:t> </a:t>
            </a:r>
            <a:r>
              <a:rPr sz="2800" dirty="0">
                <a:latin typeface="Cambria" panose="02040503050406030204" pitchFamily="18" charset="0"/>
                <a:cs typeface="Calibri"/>
              </a:rPr>
              <a:t>penyidikan</a:t>
            </a:r>
            <a:r>
              <a:rPr sz="2800" spc="-15" dirty="0">
                <a:latin typeface="Cambria" panose="02040503050406030204" pitchFamily="18" charset="0"/>
                <a:cs typeface="Calibri"/>
              </a:rPr>
              <a:t> </a:t>
            </a:r>
            <a:r>
              <a:rPr sz="2800" dirty="0">
                <a:latin typeface="Cambria" panose="02040503050406030204" pitchFamily="18" charset="0"/>
                <a:cs typeface="Calibri"/>
              </a:rPr>
              <a:t>dengan</a:t>
            </a:r>
            <a:r>
              <a:rPr sz="2800" spc="5" dirty="0">
                <a:latin typeface="Cambria" panose="02040503050406030204" pitchFamily="18" charset="0"/>
                <a:cs typeface="Calibri"/>
              </a:rPr>
              <a:t> </a:t>
            </a:r>
            <a:r>
              <a:rPr sz="2800" spc="-10" dirty="0">
                <a:latin typeface="Cambria" panose="02040503050406030204" pitchFamily="18" charset="0"/>
                <a:cs typeface="Calibri"/>
              </a:rPr>
              <a:t>memperhatikan </a:t>
            </a:r>
            <a:r>
              <a:rPr sz="2800" dirty="0">
                <a:latin typeface="Cambria" panose="02040503050406030204" pitchFamily="18" charset="0"/>
                <a:cs typeface="Calibri"/>
              </a:rPr>
              <a:t>ketentuan</a:t>
            </a:r>
            <a:r>
              <a:rPr sz="2800" spc="380" dirty="0">
                <a:latin typeface="Cambria" panose="02040503050406030204" pitchFamily="18" charset="0"/>
                <a:cs typeface="Calibri"/>
              </a:rPr>
              <a:t>  </a:t>
            </a:r>
            <a:r>
              <a:rPr sz="2800" dirty="0">
                <a:latin typeface="Cambria" panose="02040503050406030204" pitchFamily="18" charset="0"/>
                <a:cs typeface="Calibri"/>
              </a:rPr>
              <a:t>Pasal</a:t>
            </a:r>
            <a:r>
              <a:rPr sz="2800" spc="360" dirty="0">
                <a:latin typeface="Cambria" panose="02040503050406030204" pitchFamily="18" charset="0"/>
                <a:cs typeface="Calibri"/>
              </a:rPr>
              <a:t>  </a:t>
            </a:r>
            <a:r>
              <a:rPr sz="2800" dirty="0">
                <a:latin typeface="Cambria" panose="02040503050406030204" pitchFamily="18" charset="0"/>
                <a:cs typeface="Calibri"/>
              </a:rPr>
              <a:t>110</a:t>
            </a:r>
            <a:r>
              <a:rPr sz="2800" spc="375" dirty="0">
                <a:latin typeface="Cambria" panose="02040503050406030204" pitchFamily="18" charset="0"/>
                <a:cs typeface="Calibri"/>
              </a:rPr>
              <a:t>  </a:t>
            </a:r>
            <a:r>
              <a:rPr sz="2800" dirty="0">
                <a:latin typeface="Cambria" panose="02040503050406030204" pitchFamily="18" charset="0"/>
                <a:cs typeface="Calibri"/>
              </a:rPr>
              <a:t>ayat</a:t>
            </a:r>
            <a:r>
              <a:rPr sz="2800" spc="380" dirty="0">
                <a:latin typeface="Cambria" panose="02040503050406030204" pitchFamily="18" charset="0"/>
                <a:cs typeface="Calibri"/>
              </a:rPr>
              <a:t>  </a:t>
            </a:r>
            <a:r>
              <a:rPr sz="2800" dirty="0">
                <a:latin typeface="Cambria" panose="02040503050406030204" pitchFamily="18" charset="0"/>
                <a:cs typeface="Calibri"/>
              </a:rPr>
              <a:t>(3)</a:t>
            </a:r>
            <a:r>
              <a:rPr sz="2800" spc="380" dirty="0">
                <a:latin typeface="Cambria" panose="02040503050406030204" pitchFamily="18" charset="0"/>
                <a:cs typeface="Calibri"/>
              </a:rPr>
              <a:t>  </a:t>
            </a:r>
            <a:r>
              <a:rPr sz="2800" dirty="0">
                <a:latin typeface="Cambria" panose="02040503050406030204" pitchFamily="18" charset="0"/>
                <a:cs typeface="Calibri"/>
              </a:rPr>
              <a:t>dan</a:t>
            </a:r>
            <a:r>
              <a:rPr sz="2800" spc="370" dirty="0">
                <a:latin typeface="Cambria" panose="02040503050406030204" pitchFamily="18" charset="0"/>
                <a:cs typeface="Calibri"/>
              </a:rPr>
              <a:t>  </a:t>
            </a:r>
            <a:r>
              <a:rPr sz="2800" dirty="0">
                <a:latin typeface="Cambria" panose="02040503050406030204" pitchFamily="18" charset="0"/>
                <a:cs typeface="Calibri"/>
              </a:rPr>
              <a:t>(4),</a:t>
            </a:r>
            <a:r>
              <a:rPr sz="2800" spc="375" dirty="0">
                <a:latin typeface="Cambria" panose="02040503050406030204" pitchFamily="18" charset="0"/>
                <a:cs typeface="Calibri"/>
              </a:rPr>
              <a:t>  </a:t>
            </a:r>
            <a:r>
              <a:rPr sz="2800" spc="-10" dirty="0">
                <a:latin typeface="Cambria" panose="02040503050406030204" pitchFamily="18" charset="0"/>
                <a:cs typeface="Calibri"/>
              </a:rPr>
              <a:t>dengan </a:t>
            </a:r>
            <a:r>
              <a:rPr sz="2800" dirty="0">
                <a:latin typeface="Cambria" panose="02040503050406030204" pitchFamily="18" charset="0"/>
                <a:cs typeface="Calibri"/>
              </a:rPr>
              <a:t>memberi</a:t>
            </a:r>
            <a:r>
              <a:rPr sz="2800" spc="175" dirty="0">
                <a:latin typeface="Cambria" panose="02040503050406030204" pitchFamily="18" charset="0"/>
                <a:cs typeface="Calibri"/>
              </a:rPr>
              <a:t>  </a:t>
            </a:r>
            <a:r>
              <a:rPr sz="2800" dirty="0">
                <a:latin typeface="Cambria" panose="02040503050406030204" pitchFamily="18" charset="0"/>
                <a:cs typeface="Calibri"/>
              </a:rPr>
              <a:t>petunjuk</a:t>
            </a:r>
            <a:r>
              <a:rPr sz="2800" spc="200" dirty="0">
                <a:latin typeface="Cambria" panose="02040503050406030204" pitchFamily="18" charset="0"/>
                <a:cs typeface="Calibri"/>
              </a:rPr>
              <a:t>  </a:t>
            </a:r>
            <a:r>
              <a:rPr sz="2800" dirty="0">
                <a:latin typeface="Cambria" panose="02040503050406030204" pitchFamily="18" charset="0"/>
                <a:cs typeface="Calibri"/>
              </a:rPr>
              <a:t>dalam</a:t>
            </a:r>
            <a:r>
              <a:rPr sz="2800" spc="180" dirty="0">
                <a:latin typeface="Cambria" panose="02040503050406030204" pitchFamily="18" charset="0"/>
                <a:cs typeface="Calibri"/>
              </a:rPr>
              <a:t>  </a:t>
            </a:r>
            <a:r>
              <a:rPr sz="2800" dirty="0">
                <a:latin typeface="Cambria" panose="02040503050406030204" pitchFamily="18" charset="0"/>
                <a:cs typeface="Calibri"/>
              </a:rPr>
              <a:t>rangka</a:t>
            </a:r>
            <a:r>
              <a:rPr sz="2800" spc="185" dirty="0">
                <a:latin typeface="Cambria" panose="02040503050406030204" pitchFamily="18" charset="0"/>
                <a:cs typeface="Calibri"/>
              </a:rPr>
              <a:t>  </a:t>
            </a:r>
            <a:r>
              <a:rPr sz="2800" spc="-10" dirty="0">
                <a:latin typeface="Cambria" panose="02040503050406030204" pitchFamily="18" charset="0"/>
                <a:cs typeface="Calibri"/>
              </a:rPr>
              <a:t>penyempurnaan penyidikan</a:t>
            </a:r>
            <a:r>
              <a:rPr sz="2800" spc="-60" dirty="0">
                <a:latin typeface="Cambria" panose="02040503050406030204" pitchFamily="18" charset="0"/>
                <a:cs typeface="Calibri"/>
              </a:rPr>
              <a:t> </a:t>
            </a:r>
            <a:r>
              <a:rPr sz="2800" dirty="0">
                <a:latin typeface="Cambria" panose="02040503050406030204" pitchFamily="18" charset="0"/>
                <a:cs typeface="Calibri"/>
              </a:rPr>
              <a:t>dari</a:t>
            </a:r>
            <a:r>
              <a:rPr sz="2800" spc="-35" dirty="0">
                <a:latin typeface="Cambria" panose="02040503050406030204" pitchFamily="18" charset="0"/>
                <a:cs typeface="Calibri"/>
              </a:rPr>
              <a:t> </a:t>
            </a:r>
            <a:r>
              <a:rPr sz="2800" spc="-10" dirty="0">
                <a:latin typeface="Cambria" panose="02040503050406030204" pitchFamily="18" charset="0"/>
                <a:cs typeface="Calibri"/>
              </a:rPr>
              <a:t>penyidik.</a:t>
            </a:r>
            <a:endParaRPr sz="2800" dirty="0">
              <a:latin typeface="Cambria" panose="02040503050406030204" pitchFamily="18" charset="0"/>
              <a:cs typeface="Calibri"/>
            </a:endParaRPr>
          </a:p>
        </p:txBody>
      </p:sp>
    </p:spTree>
    <p:extLst>
      <p:ext uri="{BB962C8B-B14F-4D97-AF65-F5344CB8AC3E}">
        <p14:creationId xmlns:p14="http://schemas.microsoft.com/office/powerpoint/2010/main" val="18912836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42F163B-61E9-4F07-AF78-026F8725A2BC}"/>
              </a:ext>
            </a:extLst>
          </p:cNvPr>
          <p:cNvSpPr/>
          <p:nvPr/>
        </p:nvSpPr>
        <p:spPr>
          <a:xfrm>
            <a:off x="839787" y="1190441"/>
            <a:ext cx="5141194" cy="3743868"/>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PERUBAHAN SURAT DAKWAAN</a:t>
            </a:r>
          </a:p>
          <a:p>
            <a:pPr algn="just"/>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lgn="just">
              <a:buFont typeface="+mj-lt"/>
              <a:buAutoNum type="alphaLcPeriod"/>
            </a:pP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Perubahan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dilakukan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kali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saja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indent="-342900" algn="just">
              <a:buFont typeface="+mj-lt"/>
              <a:buAutoNum type="alphaLcPeriod"/>
            </a:pP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Perubahan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dapat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dilakukan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selambat-lambatnya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7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sebelum</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sidang</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dimulai</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indent="-342900" algn="just">
              <a:buFont typeface="+mj-lt"/>
              <a:buAutoNum type="alphaLcPeriod"/>
            </a:pP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Penuntut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Umum</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menyampaikan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turunan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perubahan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surat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dakwaan</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tersangka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penasihat</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hukumnya</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endPar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Vide </a:t>
            </a:r>
            <a:r>
              <a:rPr lang="en-US" sz="18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144 KUHAP</a:t>
            </a:r>
          </a:p>
        </p:txBody>
      </p:sp>
      <p:sp>
        <p:nvSpPr>
          <p:cNvPr id="6" name="Rectangle 5">
            <a:extLst>
              <a:ext uri="{FF2B5EF4-FFF2-40B4-BE49-F238E27FC236}">
                <a16:creationId xmlns:a16="http://schemas.microsoft.com/office/drawing/2014/main" id="{649C55E5-D030-4D42-9D24-ECE52BE59F3A}"/>
              </a:ext>
            </a:extLst>
          </p:cNvPr>
          <p:cNvSpPr/>
          <p:nvPr/>
        </p:nvSpPr>
        <p:spPr>
          <a:xfrm>
            <a:off x="6340565" y="1190438"/>
            <a:ext cx="5141194" cy="3743871"/>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PRINSIP PEMERIKSAAN PERSIDANGAN</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Pemeriksaan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terbuka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untuk</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umum</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153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(3) KUHAP</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Hadirnya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terdakwa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persidangan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154 KUHAP)</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Ketua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sidang</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memimpin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pemeriksaan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217 KUHAP)</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Pemeriksaan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langsung</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lisan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153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 KUHAP)</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Ketua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sidang</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wajib</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menjaga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pemeriksaan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secara</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bebas</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153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ayat</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(2)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huruf</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lphaLcPeriod"/>
            </a:pP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Pemeriksaan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lebih</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dulu</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mendengar</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keterangan</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saksi</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160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aat</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 </a:t>
            </a:r>
            <a:r>
              <a:rPr lang="en-US" sz="16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huruf</a:t>
            </a:r>
            <a:r>
              <a:rPr lang="en-US"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b)</a:t>
            </a:r>
            <a:endParaRPr lang="en-ID" sz="16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 name="Text Placeholder 2">
            <a:extLst>
              <a:ext uri="{FF2B5EF4-FFF2-40B4-BE49-F238E27FC236}">
                <a16:creationId xmlns:a16="http://schemas.microsoft.com/office/drawing/2014/main" id="{7CACEE35-E010-457C-A08E-F02ED6F9CC07}"/>
              </a:ext>
            </a:extLst>
          </p:cNvPr>
          <p:cNvSpPr txBox="1">
            <a:spLocks/>
          </p:cNvSpPr>
          <p:nvPr/>
        </p:nvSpPr>
        <p:spPr>
          <a:xfrm>
            <a:off x="839787" y="581642"/>
            <a:ext cx="10641972" cy="759126"/>
          </a:xfrm>
          <a:prstGeom prst="rect">
            <a:avLst/>
          </a:prstGeom>
        </p:spPr>
        <p:txBody>
          <a:bodyPr>
            <a:normAutofit fontScale="925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lgn="ctr">
              <a:buNone/>
            </a:pPr>
            <a:r>
              <a:rPr lang="fi-FI" sz="2800" dirty="0">
                <a:solidFill>
                  <a:srgbClr val="C00000"/>
                </a:solidFill>
              </a:rPr>
              <a:t>PERUBAHAN SURAT DAKWAAN DAN PRINSIP PEMERIKSAAN PERSIDANGAN</a:t>
            </a:r>
            <a:endParaRPr lang="en-US" sz="2800" dirty="0">
              <a:solidFill>
                <a:srgbClr val="C00000"/>
              </a:solidFill>
            </a:endParaRPr>
          </a:p>
        </p:txBody>
      </p:sp>
    </p:spTree>
    <p:extLst>
      <p:ext uri="{BB962C8B-B14F-4D97-AF65-F5344CB8AC3E}">
        <p14:creationId xmlns:p14="http://schemas.microsoft.com/office/powerpoint/2010/main" val="15814727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9585" y="325754"/>
            <a:ext cx="2590165" cy="695960"/>
          </a:xfrm>
          <a:prstGeom prst="rect">
            <a:avLst/>
          </a:prstGeom>
        </p:spPr>
        <p:txBody>
          <a:bodyPr vert="horz" wrap="square" lIns="0" tIns="12700" rIns="0" bIns="0" rtlCol="0" anchor="ctr">
            <a:spAutoFit/>
          </a:bodyPr>
          <a:lstStyle/>
          <a:p>
            <a:pPr marL="12700">
              <a:spcBef>
                <a:spcPts val="100"/>
              </a:spcBef>
            </a:pPr>
            <a:r>
              <a:rPr spc="-10" dirty="0"/>
              <a:t>Contoh…….</a:t>
            </a:r>
          </a:p>
        </p:txBody>
      </p:sp>
      <p:sp>
        <p:nvSpPr>
          <p:cNvPr id="3" name="object 3"/>
          <p:cNvSpPr txBox="1"/>
          <p:nvPr/>
        </p:nvSpPr>
        <p:spPr>
          <a:xfrm>
            <a:off x="551384" y="1582102"/>
            <a:ext cx="11161240" cy="3980577"/>
          </a:xfrm>
          <a:prstGeom prst="rect">
            <a:avLst/>
          </a:prstGeom>
        </p:spPr>
        <p:txBody>
          <a:bodyPr vert="horz" wrap="square" lIns="0" tIns="12700" rIns="0" bIns="0" rtlCol="0">
            <a:spAutoFit/>
          </a:bodyPr>
          <a:lstStyle/>
          <a:p>
            <a:pPr marL="353695" marR="5080" indent="-341630" algn="just">
              <a:spcBef>
                <a:spcPts val="100"/>
              </a:spcBef>
              <a:buFont typeface="Arial MT"/>
              <a:buChar char="•"/>
              <a:tabLst>
                <a:tab pos="354965" algn="l"/>
              </a:tabLst>
            </a:pPr>
            <a:r>
              <a:rPr sz="2800" dirty="0">
                <a:latin typeface="Cambria" panose="02040503050406030204" pitchFamily="18" charset="0"/>
                <a:cs typeface="Calibri"/>
              </a:rPr>
              <a:t>Seorang</a:t>
            </a:r>
            <a:r>
              <a:rPr sz="2800" spc="114" dirty="0">
                <a:latin typeface="Cambria" panose="02040503050406030204" pitchFamily="18" charset="0"/>
                <a:cs typeface="Calibri"/>
              </a:rPr>
              <a:t>  </a:t>
            </a:r>
            <a:r>
              <a:rPr sz="2800" dirty="0">
                <a:latin typeface="Cambria" panose="02040503050406030204" pitchFamily="18" charset="0"/>
                <a:cs typeface="Calibri"/>
              </a:rPr>
              <a:t>atau</a:t>
            </a:r>
            <a:r>
              <a:rPr sz="2800" spc="120" dirty="0">
                <a:latin typeface="Cambria" panose="02040503050406030204" pitchFamily="18" charset="0"/>
                <a:cs typeface="Calibri"/>
              </a:rPr>
              <a:t>  </a:t>
            </a:r>
            <a:r>
              <a:rPr sz="2800" dirty="0">
                <a:latin typeface="Cambria" panose="02040503050406030204" pitchFamily="18" charset="0"/>
                <a:cs typeface="Calibri"/>
              </a:rPr>
              <a:t>lebih</a:t>
            </a:r>
            <a:r>
              <a:rPr sz="2800" spc="130" dirty="0">
                <a:latin typeface="Cambria" panose="02040503050406030204" pitchFamily="18" charset="0"/>
                <a:cs typeface="Calibri"/>
              </a:rPr>
              <a:t>  </a:t>
            </a:r>
            <a:r>
              <a:rPr sz="2800" dirty="0">
                <a:latin typeface="Cambria" panose="02040503050406030204" pitchFamily="18" charset="0"/>
                <a:cs typeface="Calibri"/>
              </a:rPr>
              <a:t>terdakwa</a:t>
            </a:r>
            <a:r>
              <a:rPr sz="2800" spc="130" dirty="0">
                <a:latin typeface="Cambria" panose="02040503050406030204" pitchFamily="18" charset="0"/>
                <a:cs typeface="Calibri"/>
              </a:rPr>
              <a:t>  </a:t>
            </a:r>
            <a:r>
              <a:rPr sz="2800" dirty="0">
                <a:latin typeface="Cambria" panose="02040503050406030204" pitchFamily="18" charset="0"/>
                <a:cs typeface="Calibri"/>
              </a:rPr>
              <a:t>mungkin</a:t>
            </a:r>
            <a:r>
              <a:rPr sz="2800" spc="130" dirty="0">
                <a:latin typeface="Cambria" panose="02040503050406030204" pitchFamily="18" charset="0"/>
                <a:cs typeface="Calibri"/>
              </a:rPr>
              <a:t>  </a:t>
            </a:r>
            <a:r>
              <a:rPr sz="2800" spc="-10" dirty="0">
                <a:latin typeface="Cambria" panose="02040503050406030204" pitchFamily="18" charset="0"/>
                <a:cs typeface="Calibri"/>
              </a:rPr>
              <a:t>melakukan 	</a:t>
            </a:r>
            <a:r>
              <a:rPr sz="2800" dirty="0">
                <a:latin typeface="Cambria" panose="02040503050406030204" pitchFamily="18" charset="0"/>
                <a:cs typeface="Calibri"/>
              </a:rPr>
              <a:t>satu</a:t>
            </a:r>
            <a:r>
              <a:rPr sz="2800" spc="560" dirty="0">
                <a:latin typeface="Cambria" panose="02040503050406030204" pitchFamily="18" charset="0"/>
                <a:cs typeface="Calibri"/>
              </a:rPr>
              <a:t> </a:t>
            </a:r>
            <a:r>
              <a:rPr sz="2800" dirty="0">
                <a:latin typeface="Cambria" panose="02040503050406030204" pitchFamily="18" charset="0"/>
                <a:cs typeface="Calibri"/>
              </a:rPr>
              <a:t>macam</a:t>
            </a:r>
            <a:r>
              <a:rPr sz="2800" spc="555" dirty="0">
                <a:latin typeface="Cambria" panose="02040503050406030204" pitchFamily="18" charset="0"/>
                <a:cs typeface="Calibri"/>
              </a:rPr>
              <a:t> </a:t>
            </a:r>
            <a:r>
              <a:rPr sz="2800" dirty="0">
                <a:latin typeface="Cambria" panose="02040503050406030204" pitchFamily="18" charset="0"/>
                <a:cs typeface="Calibri"/>
              </a:rPr>
              <a:t>delik</a:t>
            </a:r>
            <a:r>
              <a:rPr sz="2800" spc="555" dirty="0">
                <a:latin typeface="Cambria" panose="02040503050406030204" pitchFamily="18" charset="0"/>
                <a:cs typeface="Calibri"/>
              </a:rPr>
              <a:t>  </a:t>
            </a:r>
            <a:r>
              <a:rPr sz="2800" dirty="0">
                <a:latin typeface="Cambria" panose="02040503050406030204" pitchFamily="18" charset="0"/>
                <a:cs typeface="Calibri"/>
              </a:rPr>
              <a:t>saja.</a:t>
            </a:r>
            <a:r>
              <a:rPr sz="2800" spc="550" dirty="0">
                <a:latin typeface="Cambria" panose="02040503050406030204" pitchFamily="18" charset="0"/>
                <a:cs typeface="Calibri"/>
              </a:rPr>
              <a:t> </a:t>
            </a:r>
            <a:r>
              <a:rPr sz="2800" dirty="0">
                <a:latin typeface="Cambria" panose="02040503050406030204" pitchFamily="18" charset="0"/>
                <a:cs typeface="Calibri"/>
              </a:rPr>
              <a:t>Misalnya</a:t>
            </a:r>
            <a:r>
              <a:rPr sz="2800" spc="535" dirty="0">
                <a:latin typeface="Cambria" panose="02040503050406030204" pitchFamily="18" charset="0"/>
                <a:cs typeface="Calibri"/>
              </a:rPr>
              <a:t> </a:t>
            </a:r>
            <a:r>
              <a:rPr sz="2800" dirty="0">
                <a:latin typeface="Cambria" panose="02040503050406030204" pitchFamily="18" charset="0"/>
                <a:cs typeface="Calibri"/>
              </a:rPr>
              <a:t>pencurian</a:t>
            </a:r>
            <a:r>
              <a:rPr sz="2800" spc="545" dirty="0">
                <a:latin typeface="Cambria" panose="02040503050406030204" pitchFamily="18" charset="0"/>
                <a:cs typeface="Calibri"/>
              </a:rPr>
              <a:t> </a:t>
            </a:r>
            <a:r>
              <a:rPr sz="2800" spc="-10" dirty="0">
                <a:latin typeface="Cambria" panose="02040503050406030204" pitchFamily="18" charset="0"/>
                <a:cs typeface="Calibri"/>
              </a:rPr>
              <a:t>(362), 	</a:t>
            </a:r>
            <a:r>
              <a:rPr sz="2800" dirty="0">
                <a:latin typeface="Cambria" panose="02040503050406030204" pitchFamily="18" charset="0"/>
                <a:cs typeface="Calibri"/>
              </a:rPr>
              <a:t>maka</a:t>
            </a:r>
            <a:r>
              <a:rPr sz="2800" spc="280" dirty="0">
                <a:latin typeface="Cambria" panose="02040503050406030204" pitchFamily="18" charset="0"/>
                <a:cs typeface="Calibri"/>
              </a:rPr>
              <a:t>   </a:t>
            </a:r>
            <a:r>
              <a:rPr sz="2800" dirty="0">
                <a:latin typeface="Cambria" panose="02040503050406030204" pitchFamily="18" charset="0"/>
                <a:cs typeface="Calibri"/>
              </a:rPr>
              <a:t>dakwaan</a:t>
            </a:r>
            <a:r>
              <a:rPr sz="2800" spc="290" dirty="0">
                <a:latin typeface="Cambria" panose="02040503050406030204" pitchFamily="18" charset="0"/>
                <a:cs typeface="Calibri"/>
              </a:rPr>
              <a:t>   </a:t>
            </a:r>
            <a:r>
              <a:rPr sz="2800" dirty="0">
                <a:latin typeface="Cambria" panose="02040503050406030204" pitchFamily="18" charset="0"/>
                <a:cs typeface="Calibri"/>
              </a:rPr>
              <a:t>disusun</a:t>
            </a:r>
            <a:r>
              <a:rPr sz="2800" spc="295" dirty="0">
                <a:latin typeface="Cambria" panose="02040503050406030204" pitchFamily="18" charset="0"/>
                <a:cs typeface="Calibri"/>
              </a:rPr>
              <a:t>   </a:t>
            </a:r>
            <a:r>
              <a:rPr sz="2800" dirty="0">
                <a:latin typeface="Cambria" panose="02040503050406030204" pitchFamily="18" charset="0"/>
                <a:cs typeface="Calibri"/>
              </a:rPr>
              <a:t>secara</a:t>
            </a:r>
            <a:r>
              <a:rPr sz="2800" spc="295" dirty="0">
                <a:latin typeface="Cambria" panose="02040503050406030204" pitchFamily="18" charset="0"/>
                <a:cs typeface="Calibri"/>
              </a:rPr>
              <a:t>   </a:t>
            </a:r>
            <a:r>
              <a:rPr sz="2800" dirty="0">
                <a:latin typeface="Cambria" panose="02040503050406030204" pitchFamily="18" charset="0"/>
                <a:cs typeface="Calibri"/>
              </a:rPr>
              <a:t>tunggal</a:t>
            </a:r>
            <a:r>
              <a:rPr sz="2800" spc="290" dirty="0">
                <a:latin typeface="Cambria" panose="02040503050406030204" pitchFamily="18" charset="0"/>
                <a:cs typeface="Calibri"/>
              </a:rPr>
              <a:t>   </a:t>
            </a:r>
            <a:r>
              <a:rPr sz="2800" spc="-10" dirty="0">
                <a:latin typeface="Cambria" panose="02040503050406030204" pitchFamily="18" charset="0"/>
                <a:cs typeface="Calibri"/>
              </a:rPr>
              <a:t>yaitu 	</a:t>
            </a:r>
            <a:r>
              <a:rPr sz="2800" dirty="0">
                <a:latin typeface="Cambria" panose="02040503050406030204" pitchFamily="18" charset="0"/>
                <a:cs typeface="Calibri"/>
              </a:rPr>
              <a:t>pencurian</a:t>
            </a:r>
            <a:r>
              <a:rPr sz="2800" spc="-70" dirty="0">
                <a:latin typeface="Cambria" panose="02040503050406030204" pitchFamily="18" charset="0"/>
                <a:cs typeface="Calibri"/>
              </a:rPr>
              <a:t> </a:t>
            </a:r>
            <a:r>
              <a:rPr sz="2800" spc="-20" dirty="0">
                <a:latin typeface="Cambria" panose="02040503050406030204" pitchFamily="18" charset="0"/>
                <a:cs typeface="Calibri"/>
              </a:rPr>
              <a:t>saja</a:t>
            </a:r>
            <a:endParaRPr sz="2800" dirty="0">
              <a:latin typeface="Cambria" panose="02040503050406030204" pitchFamily="18" charset="0"/>
              <a:cs typeface="Calibri"/>
            </a:endParaRPr>
          </a:p>
          <a:p>
            <a:pPr marL="353695" marR="6350" indent="-341630" algn="just">
              <a:spcBef>
                <a:spcPts val="690"/>
              </a:spcBef>
              <a:buFont typeface="Arial MT"/>
              <a:buChar char="•"/>
              <a:tabLst>
                <a:tab pos="354965" algn="l"/>
              </a:tabLst>
            </a:pPr>
            <a:r>
              <a:rPr sz="2800" dirty="0">
                <a:latin typeface="Cambria" panose="02040503050406030204" pitchFamily="18" charset="0"/>
                <a:cs typeface="Calibri"/>
              </a:rPr>
              <a:t>Seorang</a:t>
            </a:r>
            <a:r>
              <a:rPr sz="2800" spc="555" dirty="0">
                <a:latin typeface="Cambria" panose="02040503050406030204" pitchFamily="18" charset="0"/>
                <a:cs typeface="Calibri"/>
              </a:rPr>
              <a:t> </a:t>
            </a:r>
            <a:r>
              <a:rPr sz="2800" dirty="0">
                <a:latin typeface="Cambria" panose="02040503050406030204" pitchFamily="18" charset="0"/>
                <a:cs typeface="Calibri"/>
              </a:rPr>
              <a:t>atau</a:t>
            </a:r>
            <a:r>
              <a:rPr sz="2800" spc="570" dirty="0">
                <a:latin typeface="Cambria" panose="02040503050406030204" pitchFamily="18" charset="0"/>
                <a:cs typeface="Calibri"/>
              </a:rPr>
              <a:t> </a:t>
            </a:r>
            <a:r>
              <a:rPr sz="2800" dirty="0">
                <a:latin typeface="Cambria" panose="02040503050406030204" pitchFamily="18" charset="0"/>
                <a:cs typeface="Calibri"/>
              </a:rPr>
              <a:t>lebih</a:t>
            </a:r>
            <a:r>
              <a:rPr sz="2800" spc="580" dirty="0">
                <a:latin typeface="Cambria" panose="02040503050406030204" pitchFamily="18" charset="0"/>
                <a:cs typeface="Calibri"/>
              </a:rPr>
              <a:t> </a:t>
            </a:r>
            <a:r>
              <a:rPr sz="2800" dirty="0">
                <a:latin typeface="Cambria" panose="02040503050406030204" pitchFamily="18" charset="0"/>
                <a:cs typeface="Calibri"/>
              </a:rPr>
              <a:t>terdakwa</a:t>
            </a:r>
            <a:r>
              <a:rPr sz="2800" spc="580" dirty="0">
                <a:latin typeface="Cambria" panose="02040503050406030204" pitchFamily="18" charset="0"/>
                <a:cs typeface="Calibri"/>
              </a:rPr>
              <a:t> </a:t>
            </a:r>
            <a:r>
              <a:rPr sz="2800" dirty="0">
                <a:latin typeface="Cambria" panose="02040503050406030204" pitchFamily="18" charset="0"/>
                <a:cs typeface="Calibri"/>
              </a:rPr>
              <a:t>melakukan</a:t>
            </a:r>
            <a:r>
              <a:rPr sz="2800" spc="550" dirty="0">
                <a:latin typeface="Cambria" panose="02040503050406030204" pitchFamily="18" charset="0"/>
                <a:cs typeface="Calibri"/>
              </a:rPr>
              <a:t> </a:t>
            </a:r>
            <a:r>
              <a:rPr sz="2800" dirty="0">
                <a:latin typeface="Cambria" panose="02040503050406030204" pitchFamily="18" charset="0"/>
                <a:cs typeface="Calibri"/>
              </a:rPr>
              <a:t>lebih</a:t>
            </a:r>
            <a:r>
              <a:rPr sz="2800" spc="580" dirty="0">
                <a:latin typeface="Cambria" panose="02040503050406030204" pitchFamily="18" charset="0"/>
                <a:cs typeface="Calibri"/>
              </a:rPr>
              <a:t> </a:t>
            </a:r>
            <a:r>
              <a:rPr sz="2800" spc="-20" dirty="0" err="1">
                <a:latin typeface="Cambria" panose="02040503050406030204" pitchFamily="18" charset="0"/>
                <a:cs typeface="Calibri"/>
              </a:rPr>
              <a:t>dari</a:t>
            </a:r>
            <a:r>
              <a:rPr sz="2800" spc="-20" dirty="0">
                <a:latin typeface="Cambria" panose="02040503050406030204" pitchFamily="18" charset="0"/>
                <a:cs typeface="Calibri"/>
              </a:rPr>
              <a:t> </a:t>
            </a:r>
            <a:r>
              <a:rPr sz="2800" dirty="0" err="1">
                <a:latin typeface="Cambria" panose="02040503050406030204" pitchFamily="18" charset="0"/>
                <a:cs typeface="Calibri"/>
              </a:rPr>
              <a:t>satu</a:t>
            </a:r>
            <a:r>
              <a:rPr sz="2800" spc="380" dirty="0">
                <a:latin typeface="Cambria" panose="02040503050406030204" pitchFamily="18" charset="0"/>
                <a:cs typeface="Calibri"/>
              </a:rPr>
              <a:t> </a:t>
            </a:r>
            <a:r>
              <a:rPr sz="2800" dirty="0" err="1">
                <a:latin typeface="Cambria" panose="02040503050406030204" pitchFamily="18" charset="0"/>
                <a:cs typeface="Calibri"/>
              </a:rPr>
              <a:t>perbuatan</a:t>
            </a:r>
            <a:r>
              <a:rPr sz="2800" spc="370" dirty="0">
                <a:latin typeface="Cambria" panose="02040503050406030204" pitchFamily="18" charset="0"/>
                <a:cs typeface="Calibri"/>
              </a:rPr>
              <a:t>  </a:t>
            </a:r>
            <a:r>
              <a:rPr sz="2800" dirty="0">
                <a:latin typeface="Cambria" panose="02040503050406030204" pitchFamily="18" charset="0"/>
                <a:cs typeface="Calibri"/>
              </a:rPr>
              <a:t>(delik),</a:t>
            </a:r>
            <a:r>
              <a:rPr sz="2800" spc="375" dirty="0">
                <a:latin typeface="Cambria" panose="02040503050406030204" pitchFamily="18" charset="0"/>
                <a:cs typeface="Calibri"/>
              </a:rPr>
              <a:t>  </a:t>
            </a:r>
            <a:r>
              <a:rPr sz="2800" dirty="0">
                <a:latin typeface="Cambria" panose="02040503050406030204" pitchFamily="18" charset="0"/>
                <a:cs typeface="Calibri"/>
              </a:rPr>
              <a:t>misalnya</a:t>
            </a:r>
            <a:r>
              <a:rPr sz="2800" spc="380" dirty="0">
                <a:latin typeface="Cambria" panose="02040503050406030204" pitchFamily="18" charset="0"/>
                <a:cs typeface="Calibri"/>
              </a:rPr>
              <a:t>  </a:t>
            </a:r>
            <a:r>
              <a:rPr sz="2800" dirty="0">
                <a:latin typeface="Cambria" panose="02040503050406030204" pitchFamily="18" charset="0"/>
                <a:cs typeface="Calibri"/>
              </a:rPr>
              <a:t>di</a:t>
            </a:r>
            <a:r>
              <a:rPr sz="2800" spc="375" dirty="0">
                <a:latin typeface="Cambria" panose="02040503050406030204" pitchFamily="18" charset="0"/>
                <a:cs typeface="Calibri"/>
              </a:rPr>
              <a:t>  </a:t>
            </a:r>
            <a:r>
              <a:rPr sz="2800" dirty="0">
                <a:latin typeface="Cambria" panose="02040503050406030204" pitchFamily="18" charset="0"/>
                <a:cs typeface="Calibri"/>
              </a:rPr>
              <a:t>samping</a:t>
            </a:r>
            <a:r>
              <a:rPr sz="2800" spc="375" dirty="0">
                <a:latin typeface="Cambria" panose="02040503050406030204" pitchFamily="18" charset="0"/>
                <a:cs typeface="Calibri"/>
              </a:rPr>
              <a:t>  </a:t>
            </a:r>
            <a:r>
              <a:rPr sz="2800" spc="-25" dirty="0">
                <a:latin typeface="Cambria" panose="02040503050406030204" pitchFamily="18" charset="0"/>
                <a:cs typeface="Calibri"/>
              </a:rPr>
              <a:t>ia 	</a:t>
            </a:r>
            <a:r>
              <a:rPr sz="2800" dirty="0">
                <a:latin typeface="Cambria" panose="02040503050406030204" pitchFamily="18" charset="0"/>
                <a:cs typeface="Calibri"/>
              </a:rPr>
              <a:t>(mereka)</a:t>
            </a:r>
            <a:r>
              <a:rPr sz="2800" spc="475" dirty="0">
                <a:latin typeface="Cambria" panose="02040503050406030204" pitchFamily="18" charset="0"/>
                <a:cs typeface="Calibri"/>
              </a:rPr>
              <a:t>  </a:t>
            </a:r>
            <a:r>
              <a:rPr sz="2800" dirty="0">
                <a:latin typeface="Cambria" panose="02040503050406030204" pitchFamily="18" charset="0"/>
                <a:cs typeface="Calibri"/>
              </a:rPr>
              <a:t>melakukan</a:t>
            </a:r>
            <a:r>
              <a:rPr sz="2800" spc="459" dirty="0">
                <a:latin typeface="Cambria" panose="02040503050406030204" pitchFamily="18" charset="0"/>
                <a:cs typeface="Calibri"/>
              </a:rPr>
              <a:t>  </a:t>
            </a:r>
            <a:r>
              <a:rPr sz="2800" dirty="0">
                <a:latin typeface="Cambria" panose="02040503050406030204" pitchFamily="18" charset="0"/>
                <a:cs typeface="Calibri"/>
              </a:rPr>
              <a:t>pencurian,</a:t>
            </a:r>
            <a:r>
              <a:rPr sz="2800" spc="475" dirty="0">
                <a:latin typeface="Cambria" panose="02040503050406030204" pitchFamily="18" charset="0"/>
                <a:cs typeface="Calibri"/>
              </a:rPr>
              <a:t>  </a:t>
            </a:r>
            <a:r>
              <a:rPr sz="2800" dirty="0">
                <a:latin typeface="Cambria" panose="02040503050406030204" pitchFamily="18" charset="0"/>
                <a:cs typeface="Calibri"/>
              </a:rPr>
              <a:t>juga</a:t>
            </a:r>
            <a:r>
              <a:rPr sz="2800" spc="470" dirty="0">
                <a:latin typeface="Cambria" panose="02040503050406030204" pitchFamily="18" charset="0"/>
                <a:cs typeface="Calibri"/>
              </a:rPr>
              <a:t>  </a:t>
            </a:r>
            <a:r>
              <a:rPr sz="2800" spc="-10" dirty="0">
                <a:latin typeface="Cambria" panose="02040503050406030204" pitchFamily="18" charset="0"/>
                <a:cs typeface="Calibri"/>
              </a:rPr>
              <a:t>membawa 	</a:t>
            </a:r>
            <a:r>
              <a:rPr sz="2800" dirty="0">
                <a:latin typeface="Cambria" panose="02040503050406030204" pitchFamily="18" charset="0"/>
                <a:cs typeface="Calibri"/>
              </a:rPr>
              <a:t>senjata</a:t>
            </a:r>
            <a:r>
              <a:rPr sz="2800" spc="185" dirty="0">
                <a:latin typeface="Cambria" panose="02040503050406030204" pitchFamily="18" charset="0"/>
                <a:cs typeface="Calibri"/>
              </a:rPr>
              <a:t> </a:t>
            </a:r>
            <a:r>
              <a:rPr sz="2800" dirty="0">
                <a:latin typeface="Cambria" panose="02040503050406030204" pitchFamily="18" charset="0"/>
                <a:cs typeface="Calibri"/>
              </a:rPr>
              <a:t>api</a:t>
            </a:r>
            <a:r>
              <a:rPr sz="2800" spc="160" dirty="0">
                <a:latin typeface="Cambria" panose="02040503050406030204" pitchFamily="18" charset="0"/>
                <a:cs typeface="Calibri"/>
              </a:rPr>
              <a:t> </a:t>
            </a:r>
            <a:r>
              <a:rPr sz="2800" dirty="0">
                <a:latin typeface="Cambria" panose="02040503050406030204" pitchFamily="18" charset="0"/>
                <a:cs typeface="Calibri"/>
              </a:rPr>
              <a:t>tanpa</a:t>
            </a:r>
            <a:r>
              <a:rPr sz="2800" spc="165" dirty="0">
                <a:latin typeface="Cambria" panose="02040503050406030204" pitchFamily="18" charset="0"/>
                <a:cs typeface="Calibri"/>
              </a:rPr>
              <a:t> </a:t>
            </a:r>
            <a:r>
              <a:rPr sz="2800" dirty="0">
                <a:latin typeface="Cambria" panose="02040503050406030204" pitchFamily="18" charset="0"/>
                <a:cs typeface="Calibri"/>
              </a:rPr>
              <a:t>izin</a:t>
            </a:r>
            <a:r>
              <a:rPr sz="2800" spc="195" dirty="0">
                <a:latin typeface="Cambria" panose="02040503050406030204" pitchFamily="18" charset="0"/>
                <a:cs typeface="Calibri"/>
              </a:rPr>
              <a:t> </a:t>
            </a:r>
            <a:r>
              <a:rPr sz="2800" dirty="0">
                <a:latin typeface="Cambria" panose="02040503050406030204" pitchFamily="18" charset="0"/>
                <a:cs typeface="Calibri"/>
              </a:rPr>
              <a:t>yang</a:t>
            </a:r>
            <a:r>
              <a:rPr sz="2800" spc="180" dirty="0">
                <a:latin typeface="Cambria" panose="02040503050406030204" pitchFamily="18" charset="0"/>
                <a:cs typeface="Calibri"/>
              </a:rPr>
              <a:t> </a:t>
            </a:r>
            <a:r>
              <a:rPr sz="2800" dirty="0">
                <a:latin typeface="Cambria" panose="02040503050406030204" pitchFamily="18" charset="0"/>
                <a:cs typeface="Calibri"/>
              </a:rPr>
              <a:t>berwajib.</a:t>
            </a:r>
            <a:r>
              <a:rPr sz="2800" spc="175" dirty="0">
                <a:latin typeface="Cambria" panose="02040503050406030204" pitchFamily="18" charset="0"/>
                <a:cs typeface="Calibri"/>
              </a:rPr>
              <a:t> </a:t>
            </a:r>
            <a:r>
              <a:rPr sz="2800" dirty="0">
                <a:latin typeface="Cambria" panose="02040503050406030204" pitchFamily="18" charset="0"/>
                <a:cs typeface="Calibri"/>
              </a:rPr>
              <a:t>Maka</a:t>
            </a:r>
            <a:r>
              <a:rPr sz="2800" spc="185" dirty="0">
                <a:latin typeface="Cambria" panose="02040503050406030204" pitchFamily="18" charset="0"/>
                <a:cs typeface="Calibri"/>
              </a:rPr>
              <a:t> </a:t>
            </a:r>
            <a:r>
              <a:rPr sz="2800" spc="-10" dirty="0">
                <a:latin typeface="Cambria" panose="02040503050406030204" pitchFamily="18" charset="0"/>
                <a:cs typeface="Calibri"/>
              </a:rPr>
              <a:t>dakwaan 	</a:t>
            </a:r>
            <a:r>
              <a:rPr sz="2800" dirty="0">
                <a:latin typeface="Cambria" panose="02040503050406030204" pitchFamily="18" charset="0"/>
                <a:cs typeface="Calibri"/>
              </a:rPr>
              <a:t>disusun</a:t>
            </a:r>
            <a:r>
              <a:rPr sz="2800" spc="150" dirty="0">
                <a:latin typeface="Cambria" panose="02040503050406030204" pitchFamily="18" charset="0"/>
                <a:cs typeface="Calibri"/>
              </a:rPr>
              <a:t>  </a:t>
            </a:r>
            <a:r>
              <a:rPr sz="2800" dirty="0">
                <a:latin typeface="Cambria" panose="02040503050406030204" pitchFamily="18" charset="0"/>
                <a:cs typeface="Calibri"/>
              </a:rPr>
              <a:t>secara</a:t>
            </a:r>
            <a:r>
              <a:rPr sz="2800" spc="130" dirty="0">
                <a:latin typeface="Cambria" panose="02040503050406030204" pitchFamily="18" charset="0"/>
                <a:cs typeface="Calibri"/>
              </a:rPr>
              <a:t>  </a:t>
            </a:r>
            <a:r>
              <a:rPr sz="2800" dirty="0">
                <a:latin typeface="Cambria" panose="02040503050406030204" pitchFamily="18" charset="0"/>
                <a:cs typeface="Calibri"/>
              </a:rPr>
              <a:t>kumulatif.</a:t>
            </a:r>
            <a:r>
              <a:rPr sz="2800" spc="140" dirty="0">
                <a:latin typeface="Cambria" panose="02040503050406030204" pitchFamily="18" charset="0"/>
                <a:cs typeface="Calibri"/>
              </a:rPr>
              <a:t>  </a:t>
            </a:r>
            <a:r>
              <a:rPr sz="2800" dirty="0">
                <a:latin typeface="Cambria" panose="02040503050406030204" pitchFamily="18" charset="0"/>
                <a:cs typeface="Calibri"/>
              </a:rPr>
              <a:t>Terdakwa</a:t>
            </a:r>
            <a:r>
              <a:rPr sz="2800" spc="145" dirty="0">
                <a:latin typeface="Cambria" panose="02040503050406030204" pitchFamily="18" charset="0"/>
                <a:cs typeface="Calibri"/>
              </a:rPr>
              <a:t>  </a:t>
            </a:r>
            <a:r>
              <a:rPr sz="2800" dirty="0">
                <a:latin typeface="Cambria" panose="02040503050406030204" pitchFamily="18" charset="0"/>
                <a:cs typeface="Calibri"/>
              </a:rPr>
              <a:t>didakwa</a:t>
            </a:r>
            <a:r>
              <a:rPr sz="2800" spc="140" dirty="0">
                <a:latin typeface="Cambria" panose="02040503050406030204" pitchFamily="18" charset="0"/>
                <a:cs typeface="Calibri"/>
              </a:rPr>
              <a:t>  </a:t>
            </a:r>
            <a:r>
              <a:rPr sz="2800" spc="-25" dirty="0">
                <a:latin typeface="Cambria" panose="02040503050406030204" pitchFamily="18" charset="0"/>
                <a:cs typeface="Calibri"/>
              </a:rPr>
              <a:t>dua 	</a:t>
            </a:r>
            <a:r>
              <a:rPr sz="2800" dirty="0">
                <a:latin typeface="Cambria" panose="02040503050406030204" pitchFamily="18" charset="0"/>
                <a:cs typeface="Calibri"/>
              </a:rPr>
              <a:t>macam</a:t>
            </a:r>
            <a:r>
              <a:rPr sz="2800" spc="620" dirty="0">
                <a:latin typeface="Cambria" panose="02040503050406030204" pitchFamily="18" charset="0"/>
                <a:cs typeface="Calibri"/>
              </a:rPr>
              <a:t> </a:t>
            </a:r>
            <a:r>
              <a:rPr sz="2800" dirty="0">
                <a:latin typeface="Cambria" panose="02040503050406030204" pitchFamily="18" charset="0"/>
                <a:cs typeface="Calibri"/>
              </a:rPr>
              <a:t>delik</a:t>
            </a:r>
            <a:r>
              <a:rPr sz="2800" spc="620" dirty="0">
                <a:latin typeface="Cambria" panose="02040503050406030204" pitchFamily="18" charset="0"/>
                <a:cs typeface="Calibri"/>
              </a:rPr>
              <a:t> </a:t>
            </a:r>
            <a:r>
              <a:rPr sz="2800" dirty="0">
                <a:latin typeface="Cambria" panose="02040503050406030204" pitchFamily="18" charset="0"/>
                <a:cs typeface="Calibri"/>
              </a:rPr>
              <a:t>sekaligus.</a:t>
            </a:r>
            <a:r>
              <a:rPr sz="2800" spc="615" dirty="0">
                <a:latin typeface="Cambria" panose="02040503050406030204" pitchFamily="18" charset="0"/>
                <a:cs typeface="Calibri"/>
              </a:rPr>
              <a:t> </a:t>
            </a:r>
            <a:r>
              <a:rPr sz="2800" dirty="0">
                <a:latin typeface="Cambria" panose="02040503050406030204" pitchFamily="18" charset="0"/>
                <a:cs typeface="Calibri"/>
              </a:rPr>
              <a:t>Dengan</a:t>
            </a:r>
            <a:r>
              <a:rPr sz="2800" spc="635" dirty="0">
                <a:latin typeface="Cambria" panose="02040503050406030204" pitchFamily="18" charset="0"/>
                <a:cs typeface="Calibri"/>
              </a:rPr>
              <a:t> </a:t>
            </a:r>
            <a:r>
              <a:rPr sz="2800" dirty="0">
                <a:latin typeface="Cambria" panose="02040503050406030204" pitchFamily="18" charset="0"/>
                <a:cs typeface="Calibri"/>
              </a:rPr>
              <a:t>demikian</a:t>
            </a:r>
            <a:r>
              <a:rPr sz="2800" spc="645" dirty="0">
                <a:latin typeface="Cambria" panose="02040503050406030204" pitchFamily="18" charset="0"/>
                <a:cs typeface="Calibri"/>
              </a:rPr>
              <a:t> </a:t>
            </a:r>
            <a:r>
              <a:rPr sz="2800" spc="-10" dirty="0">
                <a:latin typeface="Cambria" panose="02040503050406030204" pitchFamily="18" charset="0"/>
                <a:cs typeface="Calibri"/>
              </a:rPr>
              <a:t>dakwaan 	</a:t>
            </a:r>
            <a:r>
              <a:rPr sz="2800" dirty="0">
                <a:latin typeface="Cambria" panose="02040503050406030204" pitchFamily="18" charset="0"/>
                <a:cs typeface="Calibri"/>
              </a:rPr>
              <a:t>akan</a:t>
            </a:r>
            <a:r>
              <a:rPr sz="2800" spc="-80" dirty="0">
                <a:latin typeface="Cambria" panose="02040503050406030204" pitchFamily="18" charset="0"/>
                <a:cs typeface="Calibri"/>
              </a:rPr>
              <a:t> </a:t>
            </a:r>
            <a:r>
              <a:rPr sz="2800" dirty="0">
                <a:latin typeface="Cambria" panose="02040503050406030204" pitchFamily="18" charset="0"/>
                <a:cs typeface="Calibri"/>
              </a:rPr>
              <a:t>disusun</a:t>
            </a:r>
            <a:r>
              <a:rPr sz="2800" spc="-80" dirty="0">
                <a:latin typeface="Cambria" panose="02040503050406030204" pitchFamily="18" charset="0"/>
                <a:cs typeface="Calibri"/>
              </a:rPr>
              <a:t> </a:t>
            </a:r>
            <a:r>
              <a:rPr sz="2800" dirty="0">
                <a:latin typeface="Cambria" panose="02040503050406030204" pitchFamily="18" charset="0"/>
                <a:cs typeface="Calibri"/>
              </a:rPr>
              <a:t>sebagai</a:t>
            </a:r>
            <a:r>
              <a:rPr sz="2800" spc="-80" dirty="0">
                <a:latin typeface="Cambria" panose="02040503050406030204" pitchFamily="18" charset="0"/>
                <a:cs typeface="Calibri"/>
              </a:rPr>
              <a:t> </a:t>
            </a:r>
            <a:r>
              <a:rPr sz="2800" dirty="0">
                <a:latin typeface="Cambria" panose="02040503050406030204" pitchFamily="18" charset="0"/>
                <a:cs typeface="Calibri"/>
              </a:rPr>
              <a:t>dakwaan</a:t>
            </a:r>
            <a:r>
              <a:rPr sz="2800" spc="-75" dirty="0">
                <a:latin typeface="Cambria" panose="02040503050406030204" pitchFamily="18" charset="0"/>
                <a:cs typeface="Calibri"/>
              </a:rPr>
              <a:t> </a:t>
            </a:r>
            <a:r>
              <a:rPr sz="2800" dirty="0">
                <a:latin typeface="Cambria" panose="02040503050406030204" pitchFamily="18" charset="0"/>
                <a:cs typeface="Calibri"/>
              </a:rPr>
              <a:t>I,II,III,</a:t>
            </a:r>
            <a:r>
              <a:rPr sz="2800" spc="-55" dirty="0">
                <a:latin typeface="Cambria" panose="02040503050406030204" pitchFamily="18" charset="0"/>
                <a:cs typeface="Calibri"/>
              </a:rPr>
              <a:t> </a:t>
            </a:r>
            <a:r>
              <a:rPr sz="2800" spc="-20" dirty="0">
                <a:latin typeface="Cambria" panose="02040503050406030204" pitchFamily="18" charset="0"/>
                <a:cs typeface="Calibri"/>
              </a:rPr>
              <a:t>dst.</a:t>
            </a:r>
            <a:endParaRPr sz="2800" dirty="0">
              <a:latin typeface="Cambria" panose="02040503050406030204" pitchFamily="18" charset="0"/>
              <a:cs typeface="Calibri"/>
            </a:endParaRPr>
          </a:p>
        </p:txBody>
      </p:sp>
    </p:spTree>
    <p:extLst>
      <p:ext uri="{BB962C8B-B14F-4D97-AF65-F5344CB8AC3E}">
        <p14:creationId xmlns:p14="http://schemas.microsoft.com/office/powerpoint/2010/main" val="20716329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870703" y="397128"/>
            <a:ext cx="2449830" cy="695960"/>
          </a:xfrm>
          <a:prstGeom prst="rect">
            <a:avLst/>
          </a:prstGeom>
        </p:spPr>
        <p:txBody>
          <a:bodyPr vert="horz" wrap="square" lIns="0" tIns="12700" rIns="0" bIns="0" rtlCol="0" anchor="ctr">
            <a:spAutoFit/>
          </a:bodyPr>
          <a:lstStyle/>
          <a:p>
            <a:pPr marL="12700">
              <a:spcBef>
                <a:spcPts val="100"/>
              </a:spcBef>
            </a:pPr>
            <a:r>
              <a:rPr spc="-10" dirty="0"/>
              <a:t>Contoh……</a:t>
            </a:r>
          </a:p>
        </p:txBody>
      </p:sp>
      <p:sp>
        <p:nvSpPr>
          <p:cNvPr id="3" name="object 3"/>
          <p:cNvSpPr txBox="1"/>
          <p:nvPr/>
        </p:nvSpPr>
        <p:spPr>
          <a:xfrm>
            <a:off x="2060258" y="1296670"/>
            <a:ext cx="2593975" cy="452120"/>
          </a:xfrm>
          <a:prstGeom prst="rect">
            <a:avLst/>
          </a:prstGeom>
        </p:spPr>
        <p:txBody>
          <a:bodyPr vert="horz" wrap="square" lIns="0" tIns="12700" rIns="0" bIns="0" rtlCol="0">
            <a:spAutoFit/>
          </a:bodyPr>
          <a:lstStyle/>
          <a:p>
            <a:pPr marL="354965" indent="-342265">
              <a:spcBef>
                <a:spcPts val="100"/>
              </a:spcBef>
              <a:buFont typeface="Arial MT"/>
              <a:buChar char="•"/>
              <a:tabLst>
                <a:tab pos="354965" algn="l"/>
                <a:tab pos="1496060" algn="l"/>
              </a:tabLst>
            </a:pPr>
            <a:r>
              <a:rPr sz="2800" spc="-25" dirty="0">
                <a:latin typeface="Calibri"/>
                <a:cs typeface="Calibri"/>
              </a:rPr>
              <a:t>Ada</a:t>
            </a:r>
            <a:r>
              <a:rPr sz="2800" dirty="0">
                <a:latin typeface="Calibri"/>
                <a:cs typeface="Calibri"/>
              </a:rPr>
              <a:t>	</a:t>
            </a:r>
            <a:r>
              <a:rPr sz="2800" spc="-10" dirty="0">
                <a:latin typeface="Calibri"/>
                <a:cs typeface="Calibri"/>
              </a:rPr>
              <a:t>kalanya</a:t>
            </a:r>
            <a:endParaRPr sz="2800" dirty="0">
              <a:latin typeface="Calibri"/>
              <a:cs typeface="Calibri"/>
            </a:endParaRPr>
          </a:p>
        </p:txBody>
      </p:sp>
      <p:sp>
        <p:nvSpPr>
          <p:cNvPr id="4" name="object 4"/>
          <p:cNvSpPr txBox="1"/>
          <p:nvPr/>
        </p:nvSpPr>
        <p:spPr>
          <a:xfrm>
            <a:off x="5202809" y="1296670"/>
            <a:ext cx="3138170" cy="452120"/>
          </a:xfrm>
          <a:prstGeom prst="rect">
            <a:avLst/>
          </a:prstGeom>
        </p:spPr>
        <p:txBody>
          <a:bodyPr vert="horz" wrap="square" lIns="0" tIns="12700" rIns="0" bIns="0" rtlCol="0">
            <a:spAutoFit/>
          </a:bodyPr>
          <a:lstStyle/>
          <a:p>
            <a:pPr marL="12700">
              <a:spcBef>
                <a:spcPts val="100"/>
              </a:spcBef>
            </a:pPr>
            <a:r>
              <a:rPr sz="2800" spc="-20" dirty="0">
                <a:latin typeface="Calibri"/>
                <a:cs typeface="Calibri"/>
              </a:rPr>
              <a:t>perbuatan-</a:t>
            </a:r>
            <a:r>
              <a:rPr sz="2800" spc="-10" dirty="0">
                <a:latin typeface="Calibri"/>
                <a:cs typeface="Calibri"/>
              </a:rPr>
              <a:t>perbuatan</a:t>
            </a:r>
            <a:endParaRPr sz="2800">
              <a:latin typeface="Calibri"/>
              <a:cs typeface="Calibri"/>
            </a:endParaRPr>
          </a:p>
        </p:txBody>
      </p:sp>
      <p:sp>
        <p:nvSpPr>
          <p:cNvPr id="5" name="object 5"/>
          <p:cNvSpPr txBox="1"/>
          <p:nvPr/>
        </p:nvSpPr>
        <p:spPr>
          <a:xfrm>
            <a:off x="8892158" y="1296670"/>
            <a:ext cx="1244600" cy="452120"/>
          </a:xfrm>
          <a:prstGeom prst="rect">
            <a:avLst/>
          </a:prstGeom>
        </p:spPr>
        <p:txBody>
          <a:bodyPr vert="horz" wrap="square" lIns="0" tIns="12700" rIns="0" bIns="0" rtlCol="0">
            <a:spAutoFit/>
          </a:bodyPr>
          <a:lstStyle/>
          <a:p>
            <a:pPr marL="12700">
              <a:spcBef>
                <a:spcPts val="100"/>
              </a:spcBef>
            </a:pPr>
            <a:r>
              <a:rPr sz="2800" spc="-10" dirty="0">
                <a:latin typeface="Calibri"/>
                <a:cs typeface="Calibri"/>
              </a:rPr>
              <a:t>tersebut</a:t>
            </a:r>
            <a:endParaRPr sz="2800">
              <a:latin typeface="Calibri"/>
              <a:cs typeface="Calibri"/>
            </a:endParaRPr>
          </a:p>
        </p:txBody>
      </p:sp>
      <p:sp>
        <p:nvSpPr>
          <p:cNvPr id="6" name="object 6"/>
          <p:cNvSpPr txBox="1"/>
          <p:nvPr/>
        </p:nvSpPr>
        <p:spPr>
          <a:xfrm>
            <a:off x="2403158" y="1723771"/>
            <a:ext cx="7729855" cy="452120"/>
          </a:xfrm>
          <a:prstGeom prst="rect">
            <a:avLst/>
          </a:prstGeom>
        </p:spPr>
        <p:txBody>
          <a:bodyPr vert="horz" wrap="square" lIns="0" tIns="12700" rIns="0" bIns="0" rtlCol="0">
            <a:spAutoFit/>
          </a:bodyPr>
          <a:lstStyle/>
          <a:p>
            <a:pPr marL="12700">
              <a:spcBef>
                <a:spcPts val="100"/>
              </a:spcBef>
              <a:tabLst>
                <a:tab pos="1518920" algn="l"/>
                <a:tab pos="1918335" algn="l"/>
                <a:tab pos="3091815" algn="l"/>
                <a:tab pos="3767454" algn="l"/>
                <a:tab pos="4781550" algn="l"/>
                <a:tab pos="5589270" algn="l"/>
              </a:tabLst>
            </a:pPr>
            <a:r>
              <a:rPr sz="2800" spc="-10" dirty="0">
                <a:latin typeface="Calibri"/>
                <a:cs typeface="Calibri"/>
              </a:rPr>
              <a:t>dilakukan</a:t>
            </a:r>
            <a:r>
              <a:rPr sz="2800" dirty="0">
                <a:latin typeface="Calibri"/>
                <a:cs typeface="Calibri"/>
              </a:rPr>
              <a:t>	</a:t>
            </a:r>
            <a:r>
              <a:rPr sz="2800" spc="-25" dirty="0">
                <a:latin typeface="Calibri"/>
                <a:cs typeface="Calibri"/>
              </a:rPr>
              <a:t>di</a:t>
            </a:r>
            <a:r>
              <a:rPr sz="2800" dirty="0">
                <a:latin typeface="Calibri"/>
                <a:cs typeface="Calibri"/>
              </a:rPr>
              <a:t>	</a:t>
            </a:r>
            <a:r>
              <a:rPr sz="2800" spc="-10" dirty="0">
                <a:latin typeface="Calibri"/>
                <a:cs typeface="Calibri"/>
              </a:rPr>
              <a:t>tempat</a:t>
            </a:r>
            <a:r>
              <a:rPr sz="2800" dirty="0">
                <a:latin typeface="Calibri"/>
                <a:cs typeface="Calibri"/>
              </a:rPr>
              <a:t>	</a:t>
            </a:r>
            <a:r>
              <a:rPr sz="2800" spc="-25" dirty="0">
                <a:latin typeface="Calibri"/>
                <a:cs typeface="Calibri"/>
              </a:rPr>
              <a:t>dan</a:t>
            </a:r>
            <a:r>
              <a:rPr sz="2800" dirty="0">
                <a:latin typeface="Calibri"/>
                <a:cs typeface="Calibri"/>
              </a:rPr>
              <a:t>	</a:t>
            </a:r>
            <a:r>
              <a:rPr sz="2800" spc="-10" dirty="0">
                <a:latin typeface="Calibri"/>
                <a:cs typeface="Calibri"/>
              </a:rPr>
              <a:t>waktu</a:t>
            </a:r>
            <a:r>
              <a:rPr sz="2800" dirty="0">
                <a:latin typeface="Calibri"/>
                <a:cs typeface="Calibri"/>
              </a:rPr>
              <a:t>	</a:t>
            </a:r>
            <a:r>
              <a:rPr sz="2800" spc="-20" dirty="0">
                <a:latin typeface="Calibri"/>
                <a:cs typeface="Calibri"/>
              </a:rPr>
              <a:t>yang</a:t>
            </a:r>
            <a:r>
              <a:rPr sz="2800" dirty="0">
                <a:latin typeface="Calibri"/>
                <a:cs typeface="Calibri"/>
              </a:rPr>
              <a:t>	</a:t>
            </a:r>
            <a:r>
              <a:rPr sz="2800" spc="-10" dirty="0">
                <a:latin typeface="Calibri"/>
                <a:cs typeface="Calibri"/>
              </a:rPr>
              <a:t>berbeda-beda.</a:t>
            </a:r>
            <a:endParaRPr sz="2800">
              <a:latin typeface="Calibri"/>
              <a:cs typeface="Calibri"/>
            </a:endParaRPr>
          </a:p>
        </p:txBody>
      </p:sp>
      <p:sp>
        <p:nvSpPr>
          <p:cNvPr id="7" name="object 7"/>
          <p:cNvSpPr txBox="1"/>
          <p:nvPr/>
        </p:nvSpPr>
        <p:spPr>
          <a:xfrm>
            <a:off x="2403158" y="2150490"/>
            <a:ext cx="1811655" cy="452120"/>
          </a:xfrm>
          <a:prstGeom prst="rect">
            <a:avLst/>
          </a:prstGeom>
        </p:spPr>
        <p:txBody>
          <a:bodyPr vert="horz" wrap="square" lIns="0" tIns="12700" rIns="0" bIns="0" rtlCol="0">
            <a:spAutoFit/>
          </a:bodyPr>
          <a:lstStyle/>
          <a:p>
            <a:pPr marL="12700">
              <a:spcBef>
                <a:spcPts val="100"/>
              </a:spcBef>
            </a:pPr>
            <a:r>
              <a:rPr sz="2800" spc="-10" dirty="0">
                <a:latin typeface="Calibri"/>
                <a:cs typeface="Calibri"/>
              </a:rPr>
              <a:t>Mengajukan</a:t>
            </a:r>
            <a:endParaRPr sz="2800">
              <a:latin typeface="Calibri"/>
              <a:cs typeface="Calibri"/>
            </a:endParaRPr>
          </a:p>
        </p:txBody>
      </p:sp>
      <p:sp>
        <p:nvSpPr>
          <p:cNvPr id="8" name="object 8"/>
          <p:cNvSpPr txBox="1"/>
          <p:nvPr/>
        </p:nvSpPr>
        <p:spPr>
          <a:xfrm>
            <a:off x="4456176" y="2150490"/>
            <a:ext cx="5678170" cy="452120"/>
          </a:xfrm>
          <a:prstGeom prst="rect">
            <a:avLst/>
          </a:prstGeom>
        </p:spPr>
        <p:txBody>
          <a:bodyPr vert="horz" wrap="square" lIns="0" tIns="12700" rIns="0" bIns="0" rtlCol="0">
            <a:spAutoFit/>
          </a:bodyPr>
          <a:lstStyle/>
          <a:p>
            <a:pPr marL="12700">
              <a:spcBef>
                <a:spcPts val="100"/>
              </a:spcBef>
              <a:tabLst>
                <a:tab pos="1376680" algn="l"/>
                <a:tab pos="2362200" algn="l"/>
                <a:tab pos="4773295" algn="l"/>
              </a:tabLst>
            </a:pPr>
            <a:r>
              <a:rPr sz="2800" spc="-10" dirty="0">
                <a:latin typeface="Calibri"/>
                <a:cs typeface="Calibri"/>
              </a:rPr>
              <a:t>perkara</a:t>
            </a:r>
            <a:r>
              <a:rPr sz="2800" dirty="0">
                <a:latin typeface="Calibri"/>
                <a:cs typeface="Calibri"/>
              </a:rPr>
              <a:t>	</a:t>
            </a:r>
            <a:r>
              <a:rPr sz="2800" spc="-10" dirty="0">
                <a:latin typeface="Calibri"/>
                <a:cs typeface="Calibri"/>
              </a:rPr>
              <a:t>tidak</a:t>
            </a:r>
            <a:r>
              <a:rPr sz="2800" dirty="0">
                <a:latin typeface="Calibri"/>
                <a:cs typeface="Calibri"/>
              </a:rPr>
              <a:t>	</a:t>
            </a:r>
            <a:r>
              <a:rPr sz="2800" spc="-20" dirty="0">
                <a:latin typeface="Calibri"/>
                <a:cs typeface="Calibri"/>
              </a:rPr>
              <a:t>terpisah-</a:t>
            </a:r>
            <a:r>
              <a:rPr sz="2800" spc="-10" dirty="0">
                <a:latin typeface="Calibri"/>
                <a:cs typeface="Calibri"/>
              </a:rPr>
              <a:t>pisah,</a:t>
            </a:r>
            <a:r>
              <a:rPr sz="2800" dirty="0">
                <a:latin typeface="Calibri"/>
                <a:cs typeface="Calibri"/>
              </a:rPr>
              <a:t>	</a:t>
            </a:r>
            <a:r>
              <a:rPr sz="2800" spc="-10" dirty="0">
                <a:latin typeface="Calibri"/>
                <a:cs typeface="Calibri"/>
              </a:rPr>
              <a:t>sesuai</a:t>
            </a:r>
            <a:endParaRPr sz="2800">
              <a:latin typeface="Calibri"/>
              <a:cs typeface="Calibri"/>
            </a:endParaRPr>
          </a:p>
        </p:txBody>
      </p:sp>
      <p:sp>
        <p:nvSpPr>
          <p:cNvPr id="9" name="object 9"/>
          <p:cNvSpPr txBox="1"/>
          <p:nvPr/>
        </p:nvSpPr>
        <p:spPr>
          <a:xfrm>
            <a:off x="2060257" y="2577466"/>
            <a:ext cx="8077200" cy="3118803"/>
          </a:xfrm>
          <a:prstGeom prst="rect">
            <a:avLst/>
          </a:prstGeom>
        </p:spPr>
        <p:txBody>
          <a:bodyPr vert="horz" wrap="square" lIns="0" tIns="12700" rIns="0" bIns="0" rtlCol="0">
            <a:spAutoFit/>
          </a:bodyPr>
          <a:lstStyle/>
          <a:p>
            <a:pPr marL="354965" marR="5080" algn="just">
              <a:spcBef>
                <a:spcPts val="100"/>
              </a:spcBef>
            </a:pPr>
            <a:r>
              <a:rPr sz="2800" dirty="0">
                <a:latin typeface="Calibri"/>
                <a:cs typeface="Calibri"/>
              </a:rPr>
              <a:t>dengan</a:t>
            </a:r>
            <a:r>
              <a:rPr sz="2800" spc="95" dirty="0">
                <a:latin typeface="Calibri"/>
                <a:cs typeface="Calibri"/>
              </a:rPr>
              <a:t>  </a:t>
            </a:r>
            <a:r>
              <a:rPr sz="2800" dirty="0">
                <a:latin typeface="Calibri"/>
                <a:cs typeface="Calibri"/>
              </a:rPr>
              <a:t>asas</a:t>
            </a:r>
            <a:r>
              <a:rPr sz="2800" spc="100" dirty="0">
                <a:latin typeface="Calibri"/>
                <a:cs typeface="Calibri"/>
              </a:rPr>
              <a:t>  </a:t>
            </a:r>
            <a:r>
              <a:rPr sz="2800" dirty="0">
                <a:latin typeface="Calibri"/>
                <a:cs typeface="Calibri"/>
              </a:rPr>
              <a:t>hukum</a:t>
            </a:r>
            <a:r>
              <a:rPr sz="2800" spc="105" dirty="0">
                <a:latin typeface="Calibri"/>
                <a:cs typeface="Calibri"/>
              </a:rPr>
              <a:t>  </a:t>
            </a:r>
            <a:r>
              <a:rPr sz="2800" dirty="0">
                <a:latin typeface="Calibri"/>
                <a:cs typeface="Calibri"/>
              </a:rPr>
              <a:t>acara</a:t>
            </a:r>
            <a:r>
              <a:rPr sz="2800" spc="95" dirty="0">
                <a:latin typeface="Calibri"/>
                <a:cs typeface="Calibri"/>
              </a:rPr>
              <a:t>  </a:t>
            </a:r>
            <a:r>
              <a:rPr sz="2800" dirty="0">
                <a:latin typeface="Calibri"/>
                <a:cs typeface="Calibri"/>
              </a:rPr>
              <a:t>pidana</a:t>
            </a:r>
            <a:r>
              <a:rPr sz="2800" spc="110" dirty="0">
                <a:latin typeface="Calibri"/>
                <a:cs typeface="Calibri"/>
              </a:rPr>
              <a:t>  </a:t>
            </a:r>
            <a:r>
              <a:rPr sz="2800" dirty="0">
                <a:latin typeface="Calibri"/>
                <a:cs typeface="Calibri"/>
              </a:rPr>
              <a:t>yang</a:t>
            </a:r>
            <a:r>
              <a:rPr sz="2800" spc="95" dirty="0">
                <a:latin typeface="Calibri"/>
                <a:cs typeface="Calibri"/>
              </a:rPr>
              <a:t>  </a:t>
            </a:r>
            <a:r>
              <a:rPr sz="2800" dirty="0">
                <a:latin typeface="Calibri"/>
                <a:cs typeface="Calibri"/>
              </a:rPr>
              <a:t>dianut</a:t>
            </a:r>
            <a:r>
              <a:rPr sz="2800" spc="90" dirty="0">
                <a:latin typeface="Calibri"/>
                <a:cs typeface="Calibri"/>
              </a:rPr>
              <a:t>  </a:t>
            </a:r>
            <a:r>
              <a:rPr sz="2800" spc="-25" dirty="0">
                <a:latin typeface="Calibri"/>
                <a:cs typeface="Calibri"/>
              </a:rPr>
              <a:t>di </a:t>
            </a:r>
            <a:r>
              <a:rPr sz="2800" dirty="0">
                <a:latin typeface="Calibri"/>
                <a:cs typeface="Calibri"/>
              </a:rPr>
              <a:t>indonesia,</a:t>
            </a:r>
            <a:r>
              <a:rPr sz="2800" spc="195" dirty="0">
                <a:latin typeface="Calibri"/>
                <a:cs typeface="Calibri"/>
              </a:rPr>
              <a:t>  </a:t>
            </a:r>
            <a:r>
              <a:rPr sz="2800" dirty="0">
                <a:latin typeface="Calibri"/>
                <a:cs typeface="Calibri"/>
              </a:rPr>
              <a:t>yaitu</a:t>
            </a:r>
            <a:r>
              <a:rPr sz="2800" spc="190" dirty="0">
                <a:latin typeface="Calibri"/>
                <a:cs typeface="Calibri"/>
              </a:rPr>
              <a:t>  </a:t>
            </a:r>
            <a:r>
              <a:rPr sz="2800" dirty="0">
                <a:latin typeface="Calibri"/>
                <a:cs typeface="Calibri"/>
              </a:rPr>
              <a:t>peradilan</a:t>
            </a:r>
            <a:r>
              <a:rPr sz="2800" spc="210" dirty="0">
                <a:latin typeface="Calibri"/>
                <a:cs typeface="Calibri"/>
              </a:rPr>
              <a:t>  </a:t>
            </a:r>
            <a:r>
              <a:rPr sz="2800" dirty="0">
                <a:latin typeface="Calibri"/>
                <a:cs typeface="Calibri"/>
              </a:rPr>
              <a:t>cepat,</a:t>
            </a:r>
            <a:r>
              <a:rPr sz="2800" spc="200" dirty="0">
                <a:latin typeface="Calibri"/>
                <a:cs typeface="Calibri"/>
              </a:rPr>
              <a:t>  </a:t>
            </a:r>
            <a:r>
              <a:rPr sz="2800" dirty="0">
                <a:latin typeface="Calibri"/>
                <a:cs typeface="Calibri"/>
              </a:rPr>
              <a:t>sederhana,</a:t>
            </a:r>
            <a:r>
              <a:rPr sz="2800" spc="200" dirty="0">
                <a:latin typeface="Calibri"/>
                <a:cs typeface="Calibri"/>
              </a:rPr>
              <a:t>  </a:t>
            </a:r>
            <a:r>
              <a:rPr sz="2800" spc="-25" dirty="0">
                <a:latin typeface="Calibri"/>
                <a:cs typeface="Calibri"/>
              </a:rPr>
              <a:t>dan </a:t>
            </a:r>
            <a:r>
              <a:rPr sz="2800" dirty="0">
                <a:latin typeface="Calibri"/>
                <a:cs typeface="Calibri"/>
              </a:rPr>
              <a:t>biaya</a:t>
            </a:r>
            <a:r>
              <a:rPr sz="2800" spc="-120" dirty="0">
                <a:latin typeface="Calibri"/>
                <a:cs typeface="Calibri"/>
              </a:rPr>
              <a:t> </a:t>
            </a:r>
            <a:r>
              <a:rPr sz="2800" spc="-10" dirty="0">
                <a:latin typeface="Calibri"/>
                <a:cs typeface="Calibri"/>
              </a:rPr>
              <a:t>ringan</a:t>
            </a:r>
            <a:endParaRPr sz="2800" dirty="0">
              <a:latin typeface="Calibri"/>
              <a:cs typeface="Calibri"/>
            </a:endParaRPr>
          </a:p>
          <a:p>
            <a:pPr marL="353695" marR="7620" indent="-341630" algn="just">
              <a:spcBef>
                <a:spcPts val="680"/>
              </a:spcBef>
              <a:buFont typeface="Arial MT"/>
              <a:buChar char="•"/>
              <a:tabLst>
                <a:tab pos="354965" algn="l"/>
              </a:tabLst>
            </a:pPr>
            <a:r>
              <a:rPr sz="2800" dirty="0">
                <a:latin typeface="Calibri"/>
                <a:cs typeface="Calibri"/>
              </a:rPr>
              <a:t>Jika</a:t>
            </a:r>
            <a:r>
              <a:rPr sz="2800" spc="65" dirty="0">
                <a:latin typeface="Calibri"/>
                <a:cs typeface="Calibri"/>
              </a:rPr>
              <a:t>  </a:t>
            </a:r>
            <a:r>
              <a:rPr sz="2800" dirty="0">
                <a:latin typeface="Calibri"/>
                <a:cs typeface="Calibri"/>
              </a:rPr>
              <a:t>waktu</a:t>
            </a:r>
            <a:r>
              <a:rPr sz="2800" spc="65" dirty="0">
                <a:latin typeface="Calibri"/>
                <a:cs typeface="Calibri"/>
              </a:rPr>
              <a:t>  </a:t>
            </a:r>
            <a:r>
              <a:rPr sz="2800" dirty="0">
                <a:latin typeface="Calibri"/>
                <a:cs typeface="Calibri"/>
              </a:rPr>
              <a:t>terjadinya</a:t>
            </a:r>
            <a:r>
              <a:rPr sz="2800" spc="70" dirty="0">
                <a:latin typeface="Calibri"/>
                <a:cs typeface="Calibri"/>
              </a:rPr>
              <a:t>  </a:t>
            </a:r>
            <a:r>
              <a:rPr sz="2800" dirty="0">
                <a:latin typeface="Calibri"/>
                <a:cs typeface="Calibri"/>
              </a:rPr>
              <a:t>delik</a:t>
            </a:r>
            <a:r>
              <a:rPr sz="2800" spc="75" dirty="0">
                <a:latin typeface="Calibri"/>
                <a:cs typeface="Calibri"/>
              </a:rPr>
              <a:t>  </a:t>
            </a:r>
            <a:r>
              <a:rPr sz="2800" dirty="0">
                <a:latin typeface="Calibri"/>
                <a:cs typeface="Calibri"/>
              </a:rPr>
              <a:t>itu</a:t>
            </a:r>
            <a:r>
              <a:rPr sz="2800" spc="60" dirty="0">
                <a:latin typeface="Calibri"/>
                <a:cs typeface="Calibri"/>
              </a:rPr>
              <a:t>  </a:t>
            </a:r>
            <a:r>
              <a:rPr sz="2800" dirty="0">
                <a:latin typeface="Calibri"/>
                <a:cs typeface="Calibri"/>
              </a:rPr>
              <a:t>berjarak</a:t>
            </a:r>
            <a:r>
              <a:rPr sz="2800" spc="75" dirty="0">
                <a:latin typeface="Calibri"/>
                <a:cs typeface="Calibri"/>
              </a:rPr>
              <a:t>  </a:t>
            </a:r>
            <a:r>
              <a:rPr sz="2800" dirty="0">
                <a:latin typeface="Calibri"/>
                <a:cs typeface="Calibri"/>
              </a:rPr>
              <a:t>jauh</a:t>
            </a:r>
            <a:r>
              <a:rPr sz="2800" spc="70" dirty="0">
                <a:latin typeface="Calibri"/>
                <a:cs typeface="Calibri"/>
              </a:rPr>
              <a:t>  </a:t>
            </a:r>
            <a:r>
              <a:rPr sz="2800" spc="-20" dirty="0">
                <a:latin typeface="Calibri"/>
                <a:cs typeface="Calibri"/>
              </a:rPr>
              <a:t>atau 	</a:t>
            </a:r>
            <a:r>
              <a:rPr sz="2800" dirty="0">
                <a:latin typeface="Calibri"/>
                <a:cs typeface="Calibri"/>
              </a:rPr>
              <a:t>dilakukan</a:t>
            </a:r>
            <a:r>
              <a:rPr sz="2800" spc="285" dirty="0">
                <a:latin typeface="Calibri"/>
                <a:cs typeface="Calibri"/>
              </a:rPr>
              <a:t> </a:t>
            </a:r>
            <a:r>
              <a:rPr sz="2800" dirty="0">
                <a:latin typeface="Calibri"/>
                <a:cs typeface="Calibri"/>
              </a:rPr>
              <a:t>di</a:t>
            </a:r>
            <a:r>
              <a:rPr sz="2800" spc="290" dirty="0">
                <a:latin typeface="Calibri"/>
                <a:cs typeface="Calibri"/>
              </a:rPr>
              <a:t> </a:t>
            </a:r>
            <a:r>
              <a:rPr sz="2800" dirty="0">
                <a:latin typeface="Calibri"/>
                <a:cs typeface="Calibri"/>
              </a:rPr>
              <a:t>wilayah</a:t>
            </a:r>
            <a:r>
              <a:rPr sz="2800" spc="290" dirty="0">
                <a:latin typeface="Calibri"/>
                <a:cs typeface="Calibri"/>
              </a:rPr>
              <a:t> </a:t>
            </a:r>
            <a:r>
              <a:rPr sz="2800" dirty="0">
                <a:latin typeface="Calibri"/>
                <a:cs typeface="Calibri"/>
              </a:rPr>
              <a:t>hukum</a:t>
            </a:r>
            <a:r>
              <a:rPr sz="2800" spc="295" dirty="0">
                <a:latin typeface="Calibri"/>
                <a:cs typeface="Calibri"/>
              </a:rPr>
              <a:t> </a:t>
            </a:r>
            <a:r>
              <a:rPr sz="2800" dirty="0">
                <a:latin typeface="Calibri"/>
                <a:cs typeface="Calibri"/>
              </a:rPr>
              <a:t>pengadilan</a:t>
            </a:r>
            <a:r>
              <a:rPr sz="2800" spc="295" dirty="0">
                <a:latin typeface="Calibri"/>
                <a:cs typeface="Calibri"/>
              </a:rPr>
              <a:t> </a:t>
            </a:r>
            <a:r>
              <a:rPr sz="2800" dirty="0">
                <a:latin typeface="Calibri"/>
                <a:cs typeface="Calibri"/>
              </a:rPr>
              <a:t>negeri</a:t>
            </a:r>
            <a:r>
              <a:rPr sz="2800" spc="290" dirty="0">
                <a:latin typeface="Calibri"/>
                <a:cs typeface="Calibri"/>
              </a:rPr>
              <a:t> </a:t>
            </a:r>
            <a:r>
              <a:rPr sz="2800" spc="-20" dirty="0">
                <a:latin typeface="Calibri"/>
                <a:cs typeface="Calibri"/>
              </a:rPr>
              <a:t>yang 	</a:t>
            </a:r>
            <a:r>
              <a:rPr sz="2800" dirty="0">
                <a:latin typeface="Calibri"/>
                <a:cs typeface="Calibri"/>
              </a:rPr>
              <a:t>berbeda,</a:t>
            </a:r>
            <a:r>
              <a:rPr sz="2800" spc="590" dirty="0">
                <a:latin typeface="Calibri"/>
                <a:cs typeface="Calibri"/>
              </a:rPr>
              <a:t>  </a:t>
            </a:r>
            <a:r>
              <a:rPr sz="2800" dirty="0">
                <a:latin typeface="Calibri"/>
                <a:cs typeface="Calibri"/>
              </a:rPr>
              <a:t>maka</a:t>
            </a:r>
            <a:r>
              <a:rPr sz="2800" spc="580" dirty="0">
                <a:latin typeface="Calibri"/>
                <a:cs typeface="Calibri"/>
              </a:rPr>
              <a:t>  </a:t>
            </a:r>
            <a:r>
              <a:rPr sz="2800" dirty="0">
                <a:latin typeface="Calibri"/>
                <a:cs typeface="Calibri"/>
              </a:rPr>
              <a:t>berkas</a:t>
            </a:r>
            <a:r>
              <a:rPr sz="2800" spc="600" dirty="0">
                <a:latin typeface="Calibri"/>
                <a:cs typeface="Calibri"/>
              </a:rPr>
              <a:t>  </a:t>
            </a:r>
            <a:r>
              <a:rPr sz="2800" dirty="0">
                <a:latin typeface="Calibri"/>
                <a:cs typeface="Calibri"/>
              </a:rPr>
              <a:t>perkara</a:t>
            </a:r>
            <a:r>
              <a:rPr sz="2800" spc="590" dirty="0">
                <a:latin typeface="Calibri"/>
                <a:cs typeface="Calibri"/>
              </a:rPr>
              <a:t>  </a:t>
            </a:r>
            <a:r>
              <a:rPr sz="2800" dirty="0">
                <a:latin typeface="Calibri"/>
                <a:cs typeface="Calibri"/>
              </a:rPr>
              <a:t>dapat</a:t>
            </a:r>
            <a:r>
              <a:rPr sz="2800" spc="595" dirty="0">
                <a:latin typeface="Calibri"/>
                <a:cs typeface="Calibri"/>
              </a:rPr>
              <a:t>  </a:t>
            </a:r>
            <a:r>
              <a:rPr sz="2800" spc="-10" dirty="0">
                <a:latin typeface="Calibri"/>
                <a:cs typeface="Calibri"/>
              </a:rPr>
              <a:t>dipisah- 	</a:t>
            </a:r>
            <a:r>
              <a:rPr sz="2800" dirty="0">
                <a:latin typeface="Calibri"/>
                <a:cs typeface="Calibri"/>
              </a:rPr>
              <a:t>pisahkan</a:t>
            </a:r>
            <a:r>
              <a:rPr sz="2800" spc="-110" dirty="0">
                <a:latin typeface="Calibri"/>
                <a:cs typeface="Calibri"/>
              </a:rPr>
              <a:t> </a:t>
            </a:r>
            <a:r>
              <a:rPr sz="2800" dirty="0">
                <a:latin typeface="Calibri"/>
                <a:cs typeface="Calibri"/>
              </a:rPr>
              <a:t>dengan</a:t>
            </a:r>
            <a:r>
              <a:rPr sz="2800" spc="-95" dirty="0">
                <a:latin typeface="Calibri"/>
                <a:cs typeface="Calibri"/>
              </a:rPr>
              <a:t> </a:t>
            </a:r>
            <a:r>
              <a:rPr sz="2800" dirty="0">
                <a:latin typeface="Calibri"/>
                <a:cs typeface="Calibri"/>
              </a:rPr>
              <a:t>dakwaan</a:t>
            </a:r>
            <a:r>
              <a:rPr sz="2800" spc="-90" dirty="0">
                <a:latin typeface="Calibri"/>
                <a:cs typeface="Calibri"/>
              </a:rPr>
              <a:t> </a:t>
            </a:r>
            <a:r>
              <a:rPr sz="2800" dirty="0">
                <a:latin typeface="Calibri"/>
                <a:cs typeface="Calibri"/>
              </a:rPr>
              <a:t>yang</a:t>
            </a:r>
            <a:r>
              <a:rPr sz="2800" spc="-90" dirty="0">
                <a:latin typeface="Calibri"/>
                <a:cs typeface="Calibri"/>
              </a:rPr>
              <a:t> </a:t>
            </a:r>
            <a:r>
              <a:rPr sz="2800" dirty="0" err="1">
                <a:latin typeface="Calibri"/>
                <a:cs typeface="Calibri"/>
              </a:rPr>
              <a:t>tersendiri</a:t>
            </a:r>
            <a:r>
              <a:rPr sz="2800" spc="-135" dirty="0">
                <a:latin typeface="Calibri"/>
                <a:cs typeface="Calibri"/>
              </a:rPr>
              <a:t> </a:t>
            </a:r>
            <a:r>
              <a:rPr sz="2800" spc="-20" dirty="0">
                <a:latin typeface="Calibri"/>
                <a:cs typeface="Calibri"/>
              </a:rPr>
              <a:t>pula</a:t>
            </a:r>
            <a:endParaRPr sz="2800" dirty="0">
              <a:latin typeface="Calibri"/>
              <a:cs typeface="Calibri"/>
            </a:endParaRPr>
          </a:p>
        </p:txBody>
      </p:sp>
    </p:spTree>
    <p:extLst>
      <p:ext uri="{BB962C8B-B14F-4D97-AF65-F5344CB8AC3E}">
        <p14:creationId xmlns:p14="http://schemas.microsoft.com/office/powerpoint/2010/main" val="29068532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799585" y="462598"/>
            <a:ext cx="2590165" cy="696595"/>
          </a:xfrm>
          <a:prstGeom prst="rect">
            <a:avLst/>
          </a:prstGeom>
        </p:spPr>
        <p:txBody>
          <a:bodyPr vert="horz" wrap="square" lIns="0" tIns="12700" rIns="0" bIns="0" rtlCol="0" anchor="ctr">
            <a:spAutoFit/>
          </a:bodyPr>
          <a:lstStyle/>
          <a:p>
            <a:pPr marL="12700">
              <a:spcBef>
                <a:spcPts val="100"/>
              </a:spcBef>
            </a:pPr>
            <a:r>
              <a:rPr spc="-10" dirty="0"/>
              <a:t>Contoh…….</a:t>
            </a:r>
          </a:p>
        </p:txBody>
      </p:sp>
      <p:sp>
        <p:nvSpPr>
          <p:cNvPr id="3" name="object 3"/>
          <p:cNvSpPr txBox="1"/>
          <p:nvPr/>
        </p:nvSpPr>
        <p:spPr>
          <a:xfrm>
            <a:off x="479376" y="1610677"/>
            <a:ext cx="11017224" cy="3639458"/>
          </a:xfrm>
          <a:prstGeom prst="rect">
            <a:avLst/>
          </a:prstGeom>
        </p:spPr>
        <p:txBody>
          <a:bodyPr vert="horz" wrap="square" lIns="0" tIns="12700" rIns="0" bIns="0" rtlCol="0">
            <a:spAutoFit/>
          </a:bodyPr>
          <a:lstStyle/>
          <a:p>
            <a:pPr marL="12700" marR="5080" algn="just">
              <a:spcBef>
                <a:spcPts val="100"/>
              </a:spcBef>
            </a:pPr>
            <a:r>
              <a:rPr sz="2800" dirty="0">
                <a:latin typeface="Cambria" panose="02040503050406030204" pitchFamily="18" charset="0"/>
                <a:cs typeface="Calibri"/>
              </a:rPr>
              <a:t>Menurut</a:t>
            </a:r>
            <a:r>
              <a:rPr sz="2800" spc="290" dirty="0">
                <a:latin typeface="Cambria" panose="02040503050406030204" pitchFamily="18" charset="0"/>
                <a:cs typeface="Calibri"/>
              </a:rPr>
              <a:t>  </a:t>
            </a:r>
            <a:r>
              <a:rPr sz="2800" dirty="0">
                <a:latin typeface="Cambria" panose="02040503050406030204" pitchFamily="18" charset="0"/>
                <a:cs typeface="Calibri"/>
              </a:rPr>
              <a:t>Van</a:t>
            </a:r>
            <a:r>
              <a:rPr sz="2800" spc="285" dirty="0">
                <a:latin typeface="Cambria" panose="02040503050406030204" pitchFamily="18" charset="0"/>
                <a:cs typeface="Calibri"/>
              </a:rPr>
              <a:t>  </a:t>
            </a:r>
            <a:r>
              <a:rPr sz="2800" dirty="0">
                <a:latin typeface="Cambria" panose="02040503050406030204" pitchFamily="18" charset="0"/>
                <a:cs typeface="Calibri"/>
              </a:rPr>
              <a:t>Bemellen,</a:t>
            </a:r>
            <a:r>
              <a:rPr sz="2800" spc="285" dirty="0">
                <a:latin typeface="Cambria" panose="02040503050406030204" pitchFamily="18" charset="0"/>
                <a:cs typeface="Calibri"/>
              </a:rPr>
              <a:t>  </a:t>
            </a:r>
            <a:r>
              <a:rPr sz="2800" dirty="0">
                <a:latin typeface="Cambria" panose="02040503050406030204" pitchFamily="18" charset="0"/>
                <a:cs typeface="Calibri"/>
              </a:rPr>
              <a:t>dakwaan</a:t>
            </a:r>
            <a:r>
              <a:rPr sz="2800" spc="285" dirty="0">
                <a:latin typeface="Cambria" panose="02040503050406030204" pitchFamily="18" charset="0"/>
                <a:cs typeface="Calibri"/>
              </a:rPr>
              <a:t>  </a:t>
            </a:r>
            <a:r>
              <a:rPr sz="2800" dirty="0">
                <a:latin typeface="Cambria" panose="02040503050406030204" pitchFamily="18" charset="0"/>
                <a:cs typeface="Calibri"/>
              </a:rPr>
              <a:t>alternatif</a:t>
            </a:r>
            <a:r>
              <a:rPr sz="2800" spc="285" dirty="0">
                <a:latin typeface="Cambria" panose="02040503050406030204" pitchFamily="18" charset="0"/>
                <a:cs typeface="Calibri"/>
              </a:rPr>
              <a:t>  </a:t>
            </a:r>
            <a:r>
              <a:rPr sz="2800" spc="-10" dirty="0">
                <a:latin typeface="Cambria" panose="02040503050406030204" pitchFamily="18" charset="0"/>
                <a:cs typeface="Calibri"/>
              </a:rPr>
              <a:t>dibuat </a:t>
            </a:r>
            <a:r>
              <a:rPr sz="2800" dirty="0">
                <a:latin typeface="Cambria" panose="02040503050406030204" pitchFamily="18" charset="0"/>
                <a:cs typeface="Calibri"/>
              </a:rPr>
              <a:t>dalam</a:t>
            </a:r>
            <a:r>
              <a:rPr sz="2800" spc="-50" dirty="0">
                <a:latin typeface="Cambria" panose="02040503050406030204" pitchFamily="18" charset="0"/>
                <a:cs typeface="Calibri"/>
              </a:rPr>
              <a:t> </a:t>
            </a:r>
            <a:r>
              <a:rPr sz="2800" dirty="0">
                <a:latin typeface="Cambria" panose="02040503050406030204" pitchFamily="18" charset="0"/>
                <a:cs typeface="Calibri"/>
              </a:rPr>
              <a:t>dua</a:t>
            </a:r>
            <a:r>
              <a:rPr sz="2800" spc="-45" dirty="0">
                <a:latin typeface="Cambria" panose="02040503050406030204" pitchFamily="18" charset="0"/>
                <a:cs typeface="Calibri"/>
              </a:rPr>
              <a:t> </a:t>
            </a:r>
            <a:r>
              <a:rPr sz="2800" dirty="0">
                <a:latin typeface="Cambria" panose="02040503050406030204" pitchFamily="18" charset="0"/>
                <a:cs typeface="Calibri"/>
              </a:rPr>
              <a:t>hal</a:t>
            </a:r>
            <a:r>
              <a:rPr sz="2800" spc="-25" dirty="0">
                <a:latin typeface="Cambria" panose="02040503050406030204" pitchFamily="18" charset="0"/>
                <a:cs typeface="Calibri"/>
              </a:rPr>
              <a:t> </a:t>
            </a:r>
            <a:r>
              <a:rPr sz="2800" dirty="0">
                <a:latin typeface="Cambria" panose="02040503050406030204" pitchFamily="18" charset="0"/>
                <a:cs typeface="Calibri"/>
              </a:rPr>
              <a:t>yaitu</a:t>
            </a:r>
            <a:r>
              <a:rPr sz="2800" spc="-30" dirty="0">
                <a:latin typeface="Cambria" panose="02040503050406030204" pitchFamily="18" charset="0"/>
                <a:cs typeface="Calibri"/>
              </a:rPr>
              <a:t> </a:t>
            </a:r>
            <a:r>
              <a:rPr sz="2800" spc="-50" dirty="0">
                <a:latin typeface="Cambria" panose="02040503050406030204" pitchFamily="18" charset="0"/>
                <a:cs typeface="Calibri"/>
              </a:rPr>
              <a:t>:</a:t>
            </a:r>
            <a:endParaRPr sz="2800" dirty="0">
              <a:latin typeface="Cambria" panose="02040503050406030204" pitchFamily="18" charset="0"/>
              <a:cs typeface="Calibri"/>
            </a:endParaRPr>
          </a:p>
          <a:p>
            <a:pPr marL="354965" marR="6985" indent="-342900" algn="just">
              <a:spcBef>
                <a:spcPts val="685"/>
              </a:spcBef>
              <a:buFont typeface="Wingdings"/>
              <a:buChar char=""/>
              <a:tabLst>
                <a:tab pos="354965" algn="l"/>
              </a:tabLst>
            </a:pPr>
            <a:r>
              <a:rPr sz="2800" dirty="0">
                <a:latin typeface="Cambria" panose="02040503050406030204" pitchFamily="18" charset="0"/>
                <a:cs typeface="Calibri"/>
              </a:rPr>
              <a:t>Jika</a:t>
            </a:r>
            <a:r>
              <a:rPr sz="2800" spc="65" dirty="0">
                <a:latin typeface="Cambria" panose="02040503050406030204" pitchFamily="18" charset="0"/>
                <a:cs typeface="Calibri"/>
              </a:rPr>
              <a:t>  </a:t>
            </a:r>
            <a:r>
              <a:rPr sz="2800" dirty="0">
                <a:latin typeface="Cambria" panose="02040503050406030204" pitchFamily="18" charset="0"/>
                <a:cs typeface="Calibri"/>
              </a:rPr>
              <a:t>penuntut</a:t>
            </a:r>
            <a:r>
              <a:rPr sz="2800" spc="60" dirty="0">
                <a:latin typeface="Cambria" panose="02040503050406030204" pitchFamily="18" charset="0"/>
                <a:cs typeface="Calibri"/>
              </a:rPr>
              <a:t>  </a:t>
            </a:r>
            <a:r>
              <a:rPr sz="2800" dirty="0">
                <a:latin typeface="Cambria" panose="02040503050406030204" pitchFamily="18" charset="0"/>
                <a:cs typeface="Calibri"/>
              </a:rPr>
              <a:t>umum</a:t>
            </a:r>
            <a:r>
              <a:rPr sz="2800" spc="75" dirty="0">
                <a:latin typeface="Cambria" panose="02040503050406030204" pitchFamily="18" charset="0"/>
                <a:cs typeface="Calibri"/>
              </a:rPr>
              <a:t>  </a:t>
            </a:r>
            <a:r>
              <a:rPr sz="2800" dirty="0">
                <a:latin typeface="Cambria" panose="02040503050406030204" pitchFamily="18" charset="0"/>
                <a:cs typeface="Calibri"/>
              </a:rPr>
              <a:t>tidak</a:t>
            </a:r>
            <a:r>
              <a:rPr sz="2800" spc="75" dirty="0">
                <a:latin typeface="Cambria" panose="02040503050406030204" pitchFamily="18" charset="0"/>
                <a:cs typeface="Calibri"/>
              </a:rPr>
              <a:t>  </a:t>
            </a:r>
            <a:r>
              <a:rPr sz="2800" dirty="0">
                <a:latin typeface="Cambria" panose="02040503050406030204" pitchFamily="18" charset="0"/>
                <a:cs typeface="Calibri"/>
              </a:rPr>
              <a:t>mengetahui</a:t>
            </a:r>
            <a:r>
              <a:rPr sz="2800" spc="65" dirty="0">
                <a:latin typeface="Cambria" panose="02040503050406030204" pitchFamily="18" charset="0"/>
                <a:cs typeface="Calibri"/>
              </a:rPr>
              <a:t>  </a:t>
            </a:r>
            <a:r>
              <a:rPr sz="2800" spc="-10" dirty="0">
                <a:latin typeface="Cambria" panose="02040503050406030204" pitchFamily="18" charset="0"/>
                <a:cs typeface="Calibri"/>
              </a:rPr>
              <a:t>perbuatan </a:t>
            </a:r>
            <a:r>
              <a:rPr sz="2800" dirty="0">
                <a:latin typeface="Cambria" panose="02040503050406030204" pitchFamily="18" charset="0"/>
                <a:cs typeface="Calibri"/>
              </a:rPr>
              <a:t>mana</a:t>
            </a:r>
            <a:r>
              <a:rPr sz="2800" spc="185" dirty="0">
                <a:latin typeface="Cambria" panose="02040503050406030204" pitchFamily="18" charset="0"/>
                <a:cs typeface="Calibri"/>
              </a:rPr>
              <a:t>  </a:t>
            </a:r>
            <a:r>
              <a:rPr sz="2800" dirty="0">
                <a:latin typeface="Cambria" panose="02040503050406030204" pitchFamily="18" charset="0"/>
                <a:cs typeface="Calibri"/>
              </a:rPr>
              <a:t>apakah</a:t>
            </a:r>
            <a:r>
              <a:rPr sz="2800" spc="175" dirty="0">
                <a:latin typeface="Cambria" panose="02040503050406030204" pitchFamily="18" charset="0"/>
                <a:cs typeface="Calibri"/>
              </a:rPr>
              <a:t>  </a:t>
            </a:r>
            <a:r>
              <a:rPr sz="2800" dirty="0">
                <a:latin typeface="Cambria" panose="02040503050406030204" pitchFamily="18" charset="0"/>
                <a:cs typeface="Calibri"/>
              </a:rPr>
              <a:t>yang</a:t>
            </a:r>
            <a:r>
              <a:rPr sz="2800" spc="190" dirty="0">
                <a:latin typeface="Cambria" panose="02040503050406030204" pitchFamily="18" charset="0"/>
                <a:cs typeface="Calibri"/>
              </a:rPr>
              <a:t>  </a:t>
            </a:r>
            <a:r>
              <a:rPr sz="2800" dirty="0">
                <a:latin typeface="Cambria" panose="02040503050406030204" pitchFamily="18" charset="0"/>
                <a:cs typeface="Calibri"/>
              </a:rPr>
              <a:t>satu</a:t>
            </a:r>
            <a:r>
              <a:rPr sz="2800" spc="185" dirty="0">
                <a:latin typeface="Cambria" panose="02040503050406030204" pitchFamily="18" charset="0"/>
                <a:cs typeface="Calibri"/>
              </a:rPr>
              <a:t>  </a:t>
            </a:r>
            <a:r>
              <a:rPr sz="2800" dirty="0">
                <a:latin typeface="Cambria" panose="02040503050406030204" pitchFamily="18" charset="0"/>
                <a:cs typeface="Calibri"/>
              </a:rPr>
              <a:t>ataukah</a:t>
            </a:r>
            <a:r>
              <a:rPr sz="2800" spc="185" dirty="0">
                <a:latin typeface="Cambria" panose="02040503050406030204" pitchFamily="18" charset="0"/>
                <a:cs typeface="Calibri"/>
              </a:rPr>
              <a:t>  </a:t>
            </a:r>
            <a:r>
              <a:rPr sz="2800" dirty="0">
                <a:latin typeface="Cambria" panose="02040503050406030204" pitchFamily="18" charset="0"/>
                <a:cs typeface="Calibri"/>
              </a:rPr>
              <a:t>yang</a:t>
            </a:r>
            <a:r>
              <a:rPr sz="2800" spc="185" dirty="0">
                <a:latin typeface="Cambria" panose="02040503050406030204" pitchFamily="18" charset="0"/>
                <a:cs typeface="Calibri"/>
              </a:rPr>
              <a:t>  </a:t>
            </a:r>
            <a:r>
              <a:rPr sz="2800" dirty="0">
                <a:latin typeface="Cambria" panose="02040503050406030204" pitchFamily="18" charset="0"/>
                <a:cs typeface="Calibri"/>
              </a:rPr>
              <a:t>lain</a:t>
            </a:r>
            <a:r>
              <a:rPr sz="2800" spc="185" dirty="0">
                <a:latin typeface="Cambria" panose="02040503050406030204" pitchFamily="18" charset="0"/>
                <a:cs typeface="Calibri"/>
              </a:rPr>
              <a:t>  </a:t>
            </a:r>
            <a:r>
              <a:rPr sz="2800" spc="-20" dirty="0">
                <a:latin typeface="Cambria" panose="02040503050406030204" pitchFamily="18" charset="0"/>
                <a:cs typeface="Calibri"/>
              </a:rPr>
              <a:t>akan </a:t>
            </a:r>
            <a:r>
              <a:rPr sz="2800" dirty="0">
                <a:latin typeface="Cambria" panose="02040503050406030204" pitchFamily="18" charset="0"/>
                <a:cs typeface="Calibri"/>
              </a:rPr>
              <a:t>terbukti</a:t>
            </a:r>
            <a:r>
              <a:rPr sz="2800" spc="-40" dirty="0">
                <a:latin typeface="Cambria" panose="02040503050406030204" pitchFamily="18" charset="0"/>
                <a:cs typeface="Calibri"/>
              </a:rPr>
              <a:t> </a:t>
            </a:r>
            <a:r>
              <a:rPr sz="2800" dirty="0">
                <a:latin typeface="Cambria" panose="02040503050406030204" pitchFamily="18" charset="0"/>
                <a:cs typeface="Calibri"/>
              </a:rPr>
              <a:t>nanti</a:t>
            </a:r>
            <a:r>
              <a:rPr sz="2800" spc="-45" dirty="0">
                <a:latin typeface="Cambria" panose="02040503050406030204" pitchFamily="18" charset="0"/>
                <a:cs typeface="Calibri"/>
              </a:rPr>
              <a:t> </a:t>
            </a:r>
            <a:r>
              <a:rPr sz="2800" spc="-10" dirty="0">
                <a:latin typeface="Cambria" panose="02040503050406030204" pitchFamily="18" charset="0"/>
                <a:cs typeface="Calibri"/>
              </a:rPr>
              <a:t>dipersidangan</a:t>
            </a:r>
            <a:r>
              <a:rPr sz="2800" spc="-40" dirty="0">
                <a:latin typeface="Cambria" panose="02040503050406030204" pitchFamily="18" charset="0"/>
                <a:cs typeface="Calibri"/>
              </a:rPr>
              <a:t> </a:t>
            </a:r>
            <a:r>
              <a:rPr sz="2800" dirty="0">
                <a:latin typeface="Cambria" panose="02040503050406030204" pitchFamily="18" charset="0"/>
                <a:cs typeface="Calibri"/>
              </a:rPr>
              <a:t>suatu</a:t>
            </a:r>
            <a:r>
              <a:rPr sz="2800" spc="-40" dirty="0">
                <a:latin typeface="Cambria" panose="02040503050406030204" pitchFamily="18" charset="0"/>
                <a:cs typeface="Calibri"/>
              </a:rPr>
              <a:t> </a:t>
            </a:r>
            <a:r>
              <a:rPr sz="2800" dirty="0">
                <a:latin typeface="Cambria" panose="02040503050406030204" pitchFamily="18" charset="0"/>
                <a:cs typeface="Calibri"/>
              </a:rPr>
              <a:t>perbuatan</a:t>
            </a:r>
            <a:r>
              <a:rPr sz="2800" spc="-40" dirty="0">
                <a:latin typeface="Cambria" panose="02040503050406030204" pitchFamily="18" charset="0"/>
                <a:cs typeface="Calibri"/>
              </a:rPr>
              <a:t> </a:t>
            </a:r>
            <a:r>
              <a:rPr sz="2800" spc="-10" dirty="0">
                <a:latin typeface="Cambria" panose="02040503050406030204" pitchFamily="18" charset="0"/>
                <a:cs typeface="Calibri"/>
              </a:rPr>
              <a:t>apakah </a:t>
            </a:r>
            <a:r>
              <a:rPr sz="2800" dirty="0">
                <a:latin typeface="Cambria" panose="02040503050406030204" pitchFamily="18" charset="0"/>
                <a:cs typeface="Calibri"/>
              </a:rPr>
              <a:t>merupakan</a:t>
            </a:r>
            <a:r>
              <a:rPr sz="2800" spc="-125" dirty="0">
                <a:latin typeface="Cambria" panose="02040503050406030204" pitchFamily="18" charset="0"/>
                <a:cs typeface="Calibri"/>
              </a:rPr>
              <a:t> </a:t>
            </a:r>
            <a:r>
              <a:rPr sz="2800" dirty="0">
                <a:latin typeface="Cambria" panose="02040503050406030204" pitchFamily="18" charset="0"/>
                <a:cs typeface="Calibri"/>
              </a:rPr>
              <a:t>pencurian</a:t>
            </a:r>
            <a:r>
              <a:rPr sz="2800" spc="-105" dirty="0">
                <a:latin typeface="Cambria" panose="02040503050406030204" pitchFamily="18" charset="0"/>
                <a:cs typeface="Calibri"/>
              </a:rPr>
              <a:t> </a:t>
            </a:r>
            <a:r>
              <a:rPr sz="2800" spc="-10" dirty="0">
                <a:latin typeface="Cambria" panose="02040503050406030204" pitchFamily="18" charset="0"/>
                <a:cs typeface="Calibri"/>
              </a:rPr>
              <a:t>ataukah</a:t>
            </a:r>
            <a:r>
              <a:rPr sz="2800" spc="-90" dirty="0">
                <a:latin typeface="Cambria" panose="02040503050406030204" pitchFamily="18" charset="0"/>
                <a:cs typeface="Calibri"/>
              </a:rPr>
              <a:t> </a:t>
            </a:r>
            <a:r>
              <a:rPr sz="2800" spc="-10" dirty="0">
                <a:latin typeface="Cambria" panose="02040503050406030204" pitchFamily="18" charset="0"/>
                <a:cs typeface="Calibri"/>
              </a:rPr>
              <a:t>penadahan</a:t>
            </a:r>
            <a:endParaRPr sz="2800" dirty="0">
              <a:latin typeface="Cambria" panose="02040503050406030204" pitchFamily="18" charset="0"/>
              <a:cs typeface="Calibri"/>
            </a:endParaRPr>
          </a:p>
          <a:p>
            <a:pPr marL="354965" marR="6350" indent="-342900" algn="just">
              <a:spcBef>
                <a:spcPts val="665"/>
              </a:spcBef>
              <a:buFont typeface="Wingdings"/>
              <a:buChar char=""/>
              <a:tabLst>
                <a:tab pos="354965" algn="l"/>
              </a:tabLst>
            </a:pPr>
            <a:r>
              <a:rPr sz="2800" dirty="0">
                <a:latin typeface="Cambria" panose="02040503050406030204" pitchFamily="18" charset="0"/>
                <a:cs typeface="Calibri"/>
              </a:rPr>
              <a:t>Jika</a:t>
            </a:r>
            <a:r>
              <a:rPr sz="2800" spc="240" dirty="0">
                <a:latin typeface="Cambria" panose="02040503050406030204" pitchFamily="18" charset="0"/>
                <a:cs typeface="Calibri"/>
              </a:rPr>
              <a:t> </a:t>
            </a:r>
            <a:r>
              <a:rPr sz="2800" dirty="0">
                <a:latin typeface="Cambria" panose="02040503050406030204" pitchFamily="18" charset="0"/>
                <a:cs typeface="Calibri"/>
              </a:rPr>
              <a:t>penuntut</a:t>
            </a:r>
            <a:r>
              <a:rPr sz="2800" spc="245" dirty="0">
                <a:latin typeface="Cambria" panose="02040503050406030204" pitchFamily="18" charset="0"/>
                <a:cs typeface="Calibri"/>
              </a:rPr>
              <a:t> </a:t>
            </a:r>
            <a:r>
              <a:rPr sz="2800" dirty="0">
                <a:latin typeface="Cambria" panose="02040503050406030204" pitchFamily="18" charset="0"/>
                <a:cs typeface="Calibri"/>
              </a:rPr>
              <a:t>umum</a:t>
            </a:r>
            <a:r>
              <a:rPr sz="2800" spc="250" dirty="0">
                <a:latin typeface="Cambria" panose="02040503050406030204" pitchFamily="18" charset="0"/>
                <a:cs typeface="Calibri"/>
              </a:rPr>
              <a:t> </a:t>
            </a:r>
            <a:r>
              <a:rPr sz="2800" dirty="0">
                <a:latin typeface="Cambria" panose="02040503050406030204" pitchFamily="18" charset="0"/>
                <a:cs typeface="Calibri"/>
              </a:rPr>
              <a:t>ragu,</a:t>
            </a:r>
            <a:r>
              <a:rPr sz="2800" spc="245" dirty="0">
                <a:latin typeface="Cambria" panose="02040503050406030204" pitchFamily="18" charset="0"/>
                <a:cs typeface="Calibri"/>
              </a:rPr>
              <a:t> </a:t>
            </a:r>
            <a:r>
              <a:rPr sz="2800" dirty="0">
                <a:latin typeface="Cambria" panose="02040503050406030204" pitchFamily="18" charset="0"/>
                <a:cs typeface="Calibri"/>
              </a:rPr>
              <a:t>peraturan</a:t>
            </a:r>
            <a:r>
              <a:rPr sz="2800" spc="235" dirty="0">
                <a:latin typeface="Cambria" panose="02040503050406030204" pitchFamily="18" charset="0"/>
                <a:cs typeface="Calibri"/>
              </a:rPr>
              <a:t> </a:t>
            </a:r>
            <a:r>
              <a:rPr sz="2800" dirty="0">
                <a:latin typeface="Cambria" panose="02040503050406030204" pitchFamily="18" charset="0"/>
                <a:cs typeface="Calibri"/>
              </a:rPr>
              <a:t>hukum</a:t>
            </a:r>
            <a:r>
              <a:rPr sz="2800" spc="250" dirty="0">
                <a:latin typeface="Cambria" panose="02040503050406030204" pitchFamily="18" charset="0"/>
                <a:cs typeface="Calibri"/>
              </a:rPr>
              <a:t> </a:t>
            </a:r>
            <a:r>
              <a:rPr sz="2800" spc="-10" dirty="0">
                <a:latin typeface="Cambria" panose="02040503050406030204" pitchFamily="18" charset="0"/>
                <a:cs typeface="Calibri"/>
              </a:rPr>
              <a:t>pidana </a:t>
            </a:r>
            <a:r>
              <a:rPr sz="2800" dirty="0">
                <a:latin typeface="Cambria" panose="02040503050406030204" pitchFamily="18" charset="0"/>
                <a:cs typeface="Calibri"/>
              </a:rPr>
              <a:t>yang</a:t>
            </a:r>
            <a:r>
              <a:rPr sz="2800" spc="650" dirty="0">
                <a:latin typeface="Cambria" panose="02040503050406030204" pitchFamily="18" charset="0"/>
                <a:cs typeface="Calibri"/>
              </a:rPr>
              <a:t> </a:t>
            </a:r>
            <a:r>
              <a:rPr sz="2800" dirty="0">
                <a:latin typeface="Cambria" panose="02040503050406030204" pitchFamily="18" charset="0"/>
                <a:cs typeface="Calibri"/>
              </a:rPr>
              <a:t>mana</a:t>
            </a:r>
            <a:r>
              <a:rPr sz="2800" spc="650" dirty="0">
                <a:latin typeface="Cambria" panose="02040503050406030204" pitchFamily="18" charset="0"/>
                <a:cs typeface="Calibri"/>
              </a:rPr>
              <a:t> </a:t>
            </a:r>
            <a:r>
              <a:rPr sz="2800" dirty="0">
                <a:latin typeface="Cambria" panose="02040503050406030204" pitchFamily="18" charset="0"/>
                <a:cs typeface="Calibri"/>
              </a:rPr>
              <a:t>yang</a:t>
            </a:r>
            <a:r>
              <a:rPr sz="2800" spc="630" dirty="0">
                <a:latin typeface="Cambria" panose="02040503050406030204" pitchFamily="18" charset="0"/>
                <a:cs typeface="Calibri"/>
              </a:rPr>
              <a:t> </a:t>
            </a:r>
            <a:r>
              <a:rPr sz="2800" dirty="0">
                <a:latin typeface="Cambria" panose="02040503050406030204" pitchFamily="18" charset="0"/>
                <a:cs typeface="Calibri"/>
              </a:rPr>
              <a:t>akan</a:t>
            </a:r>
            <a:r>
              <a:rPr sz="2800" spc="650" dirty="0">
                <a:latin typeface="Cambria" panose="02040503050406030204" pitchFamily="18" charset="0"/>
                <a:cs typeface="Calibri"/>
              </a:rPr>
              <a:t> </a:t>
            </a:r>
            <a:r>
              <a:rPr sz="2800" dirty="0">
                <a:latin typeface="Cambria" panose="02040503050406030204" pitchFamily="18" charset="0"/>
                <a:cs typeface="Calibri"/>
              </a:rPr>
              <a:t>diterapkan</a:t>
            </a:r>
            <a:r>
              <a:rPr sz="2800" spc="645" dirty="0">
                <a:latin typeface="Cambria" panose="02040503050406030204" pitchFamily="18" charset="0"/>
                <a:cs typeface="Calibri"/>
              </a:rPr>
              <a:t> </a:t>
            </a:r>
            <a:r>
              <a:rPr sz="2800" dirty="0">
                <a:latin typeface="Cambria" panose="02040503050406030204" pitchFamily="18" charset="0"/>
                <a:cs typeface="Calibri"/>
              </a:rPr>
              <a:t>oleh</a:t>
            </a:r>
            <a:r>
              <a:rPr sz="2800" spc="660" dirty="0">
                <a:latin typeface="Cambria" panose="02040503050406030204" pitchFamily="18" charset="0"/>
                <a:cs typeface="Calibri"/>
              </a:rPr>
              <a:t> </a:t>
            </a:r>
            <a:r>
              <a:rPr sz="2800" dirty="0">
                <a:latin typeface="Cambria" panose="02040503050406030204" pitchFamily="18" charset="0"/>
                <a:cs typeface="Calibri"/>
              </a:rPr>
              <a:t>hakim</a:t>
            </a:r>
            <a:r>
              <a:rPr sz="2800" spc="655" dirty="0">
                <a:latin typeface="Cambria" panose="02040503050406030204" pitchFamily="18" charset="0"/>
                <a:cs typeface="Calibri"/>
              </a:rPr>
              <a:t> </a:t>
            </a:r>
            <a:r>
              <a:rPr sz="2800" spc="-20" dirty="0">
                <a:latin typeface="Cambria" panose="02040503050406030204" pitchFamily="18" charset="0"/>
                <a:cs typeface="Calibri"/>
              </a:rPr>
              <a:t>atas </a:t>
            </a:r>
            <a:r>
              <a:rPr sz="2800" dirty="0">
                <a:latin typeface="Cambria" panose="02040503050406030204" pitchFamily="18" charset="0"/>
                <a:cs typeface="Calibri"/>
              </a:rPr>
              <a:t>perbuatan</a:t>
            </a:r>
            <a:r>
              <a:rPr sz="2800" spc="265" dirty="0">
                <a:latin typeface="Cambria" panose="02040503050406030204" pitchFamily="18" charset="0"/>
                <a:cs typeface="Calibri"/>
              </a:rPr>
              <a:t>  </a:t>
            </a:r>
            <a:r>
              <a:rPr sz="2800" dirty="0">
                <a:latin typeface="Cambria" panose="02040503050406030204" pitchFamily="18" charset="0"/>
                <a:cs typeface="Calibri"/>
              </a:rPr>
              <a:t>yang</a:t>
            </a:r>
            <a:r>
              <a:rPr sz="2800" spc="260" dirty="0">
                <a:latin typeface="Cambria" panose="02040503050406030204" pitchFamily="18" charset="0"/>
                <a:cs typeface="Calibri"/>
              </a:rPr>
              <a:t>  </a:t>
            </a:r>
            <a:r>
              <a:rPr sz="2800" dirty="0">
                <a:latin typeface="Cambria" panose="02040503050406030204" pitchFamily="18" charset="0"/>
                <a:cs typeface="Calibri"/>
              </a:rPr>
              <a:t>menurut</a:t>
            </a:r>
            <a:r>
              <a:rPr sz="2800" spc="275" dirty="0">
                <a:latin typeface="Cambria" panose="02040503050406030204" pitchFamily="18" charset="0"/>
                <a:cs typeface="Calibri"/>
              </a:rPr>
              <a:t>  </a:t>
            </a:r>
            <a:r>
              <a:rPr sz="2800" dirty="0">
                <a:latin typeface="Cambria" panose="02040503050406030204" pitchFamily="18" charset="0"/>
                <a:cs typeface="Calibri"/>
              </a:rPr>
              <a:t>pertimbangannya</a:t>
            </a:r>
            <a:r>
              <a:rPr sz="2800" spc="275" dirty="0">
                <a:latin typeface="Cambria" panose="02040503050406030204" pitchFamily="18" charset="0"/>
                <a:cs typeface="Calibri"/>
              </a:rPr>
              <a:t>  </a:t>
            </a:r>
            <a:r>
              <a:rPr sz="2800" spc="-10" dirty="0">
                <a:latin typeface="Cambria" panose="02040503050406030204" pitchFamily="18" charset="0"/>
                <a:cs typeface="Calibri"/>
              </a:rPr>
              <a:t>telah nyata</a:t>
            </a:r>
            <a:r>
              <a:rPr sz="2800" spc="-130" dirty="0">
                <a:latin typeface="Cambria" panose="02040503050406030204" pitchFamily="18" charset="0"/>
                <a:cs typeface="Calibri"/>
              </a:rPr>
              <a:t> </a:t>
            </a:r>
            <a:r>
              <a:rPr sz="2800" spc="-10" dirty="0">
                <a:latin typeface="Cambria" panose="02040503050406030204" pitchFamily="18" charset="0"/>
                <a:cs typeface="Calibri"/>
              </a:rPr>
              <a:t>tersebut</a:t>
            </a:r>
            <a:endParaRPr sz="2800" dirty="0">
              <a:latin typeface="Cambria" panose="02040503050406030204" pitchFamily="18" charset="0"/>
              <a:cs typeface="Calibri"/>
            </a:endParaRPr>
          </a:p>
        </p:txBody>
      </p:sp>
    </p:spTree>
    <p:extLst>
      <p:ext uri="{BB962C8B-B14F-4D97-AF65-F5344CB8AC3E}">
        <p14:creationId xmlns:p14="http://schemas.microsoft.com/office/powerpoint/2010/main" val="23865893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92752" y="295528"/>
            <a:ext cx="2205355" cy="695960"/>
          </a:xfrm>
          <a:prstGeom prst="rect">
            <a:avLst/>
          </a:prstGeom>
        </p:spPr>
        <p:txBody>
          <a:bodyPr vert="horz" wrap="square" lIns="0" tIns="12700" rIns="0" bIns="0" rtlCol="0" anchor="ctr">
            <a:spAutoFit/>
          </a:bodyPr>
          <a:lstStyle/>
          <a:p>
            <a:pPr marL="12700">
              <a:spcBef>
                <a:spcPts val="100"/>
              </a:spcBef>
            </a:pPr>
            <a:r>
              <a:rPr spc="-10" dirty="0"/>
              <a:t>Contoh….</a:t>
            </a:r>
          </a:p>
        </p:txBody>
      </p:sp>
      <p:sp>
        <p:nvSpPr>
          <p:cNvPr id="3" name="object 3"/>
          <p:cNvSpPr txBox="1"/>
          <p:nvPr/>
        </p:nvSpPr>
        <p:spPr>
          <a:xfrm>
            <a:off x="2060258" y="1368172"/>
            <a:ext cx="8075295" cy="1306195"/>
          </a:xfrm>
          <a:prstGeom prst="rect">
            <a:avLst/>
          </a:prstGeom>
        </p:spPr>
        <p:txBody>
          <a:bodyPr vert="horz" wrap="square" lIns="0" tIns="12700" rIns="0" bIns="0" rtlCol="0">
            <a:spAutoFit/>
          </a:bodyPr>
          <a:lstStyle/>
          <a:p>
            <a:pPr marL="354965" marR="5080" indent="-342900" algn="just">
              <a:spcBef>
                <a:spcPts val="100"/>
              </a:spcBef>
              <a:buFont typeface="Wingdings"/>
              <a:buChar char=""/>
              <a:tabLst>
                <a:tab pos="354965" algn="l"/>
              </a:tabLst>
            </a:pPr>
            <a:r>
              <a:rPr sz="2800" dirty="0">
                <a:latin typeface="Calibri"/>
                <a:cs typeface="Calibri"/>
              </a:rPr>
              <a:t>Dalam</a:t>
            </a:r>
            <a:r>
              <a:rPr sz="2800" spc="515" dirty="0">
                <a:latin typeface="Calibri"/>
                <a:cs typeface="Calibri"/>
              </a:rPr>
              <a:t> </a:t>
            </a:r>
            <a:r>
              <a:rPr sz="2800" dirty="0">
                <a:latin typeface="Calibri"/>
                <a:cs typeface="Calibri"/>
              </a:rPr>
              <a:t>dakwaan</a:t>
            </a:r>
            <a:r>
              <a:rPr sz="2800" spc="484" dirty="0">
                <a:latin typeface="Calibri"/>
                <a:cs typeface="Calibri"/>
              </a:rPr>
              <a:t> </a:t>
            </a:r>
            <a:r>
              <a:rPr sz="2800" dirty="0">
                <a:latin typeface="Calibri"/>
                <a:cs typeface="Calibri"/>
              </a:rPr>
              <a:t>alternatif,</a:t>
            </a:r>
            <a:r>
              <a:rPr sz="2800" spc="520" dirty="0">
                <a:latin typeface="Calibri"/>
                <a:cs typeface="Calibri"/>
              </a:rPr>
              <a:t> </a:t>
            </a:r>
            <a:r>
              <a:rPr sz="2800" spc="-20" dirty="0">
                <a:latin typeface="Calibri"/>
                <a:cs typeface="Calibri"/>
              </a:rPr>
              <a:t>masing-</a:t>
            </a:r>
            <a:r>
              <a:rPr sz="2800" dirty="0">
                <a:latin typeface="Calibri"/>
                <a:cs typeface="Calibri"/>
              </a:rPr>
              <a:t>masing</a:t>
            </a:r>
            <a:r>
              <a:rPr sz="2800" spc="495" dirty="0">
                <a:latin typeface="Calibri"/>
                <a:cs typeface="Calibri"/>
              </a:rPr>
              <a:t> </a:t>
            </a:r>
            <a:r>
              <a:rPr sz="2800" spc="-10" dirty="0">
                <a:latin typeface="Calibri"/>
                <a:cs typeface="Calibri"/>
              </a:rPr>
              <a:t>dakwaan </a:t>
            </a:r>
            <a:r>
              <a:rPr sz="2800" dirty="0">
                <a:latin typeface="Calibri"/>
                <a:cs typeface="Calibri"/>
              </a:rPr>
              <a:t>tersebut</a:t>
            </a:r>
            <a:r>
              <a:rPr sz="2800" spc="-25" dirty="0">
                <a:latin typeface="Calibri"/>
                <a:cs typeface="Calibri"/>
              </a:rPr>
              <a:t> </a:t>
            </a:r>
            <a:r>
              <a:rPr sz="2800" dirty="0">
                <a:latin typeface="Calibri"/>
                <a:cs typeface="Calibri"/>
              </a:rPr>
              <a:t>saling</a:t>
            </a:r>
            <a:r>
              <a:rPr sz="2800" spc="-45" dirty="0">
                <a:latin typeface="Calibri"/>
                <a:cs typeface="Calibri"/>
              </a:rPr>
              <a:t> </a:t>
            </a:r>
            <a:r>
              <a:rPr sz="2800" spc="-10" dirty="0">
                <a:latin typeface="Calibri"/>
                <a:cs typeface="Calibri"/>
              </a:rPr>
              <a:t>mengecualikan</a:t>
            </a:r>
            <a:r>
              <a:rPr sz="2800" spc="-40" dirty="0">
                <a:latin typeface="Calibri"/>
                <a:cs typeface="Calibri"/>
              </a:rPr>
              <a:t> </a:t>
            </a:r>
            <a:r>
              <a:rPr sz="2800" dirty="0">
                <a:latin typeface="Calibri"/>
                <a:cs typeface="Calibri"/>
              </a:rPr>
              <a:t>satu</a:t>
            </a:r>
            <a:r>
              <a:rPr sz="2800" spc="-35" dirty="0">
                <a:latin typeface="Calibri"/>
                <a:cs typeface="Calibri"/>
              </a:rPr>
              <a:t> </a:t>
            </a:r>
            <a:r>
              <a:rPr sz="2800" dirty="0">
                <a:latin typeface="Calibri"/>
                <a:cs typeface="Calibri"/>
              </a:rPr>
              <a:t>sama</a:t>
            </a:r>
            <a:r>
              <a:rPr sz="2800" spc="-35" dirty="0">
                <a:latin typeface="Calibri"/>
                <a:cs typeface="Calibri"/>
              </a:rPr>
              <a:t> </a:t>
            </a:r>
            <a:r>
              <a:rPr sz="2800" dirty="0">
                <a:latin typeface="Calibri"/>
                <a:cs typeface="Calibri"/>
              </a:rPr>
              <a:t>lain.</a:t>
            </a:r>
            <a:r>
              <a:rPr sz="2800" spc="570" dirty="0">
                <a:latin typeface="Calibri"/>
                <a:cs typeface="Calibri"/>
              </a:rPr>
              <a:t> </a:t>
            </a:r>
            <a:r>
              <a:rPr sz="2800" spc="-10" dirty="0">
                <a:latin typeface="Calibri"/>
                <a:cs typeface="Calibri"/>
              </a:rPr>
              <a:t>Hakim </a:t>
            </a:r>
            <a:r>
              <a:rPr sz="2800" dirty="0">
                <a:latin typeface="Calibri"/>
                <a:cs typeface="Calibri"/>
              </a:rPr>
              <a:t>dapat</a:t>
            </a:r>
            <a:r>
              <a:rPr sz="2800" spc="-5" dirty="0">
                <a:latin typeface="Calibri"/>
                <a:cs typeface="Calibri"/>
              </a:rPr>
              <a:t> </a:t>
            </a:r>
            <a:r>
              <a:rPr sz="2800" dirty="0">
                <a:latin typeface="Calibri"/>
                <a:cs typeface="Calibri"/>
              </a:rPr>
              <a:t>mengadakan</a:t>
            </a:r>
            <a:r>
              <a:rPr sz="2800" spc="10" dirty="0">
                <a:latin typeface="Calibri"/>
                <a:cs typeface="Calibri"/>
              </a:rPr>
              <a:t> </a:t>
            </a:r>
            <a:r>
              <a:rPr sz="2800" dirty="0">
                <a:latin typeface="Calibri"/>
                <a:cs typeface="Calibri"/>
              </a:rPr>
              <a:t>pilihan</a:t>
            </a:r>
            <a:r>
              <a:rPr sz="2800" spc="-10" dirty="0">
                <a:latin typeface="Calibri"/>
                <a:cs typeface="Calibri"/>
              </a:rPr>
              <a:t> </a:t>
            </a:r>
            <a:r>
              <a:rPr sz="2800" dirty="0">
                <a:latin typeface="Calibri"/>
                <a:cs typeface="Calibri"/>
              </a:rPr>
              <a:t>dakwaan</a:t>
            </a:r>
            <a:r>
              <a:rPr sz="2800" spc="10" dirty="0">
                <a:latin typeface="Calibri"/>
                <a:cs typeface="Calibri"/>
              </a:rPr>
              <a:t> </a:t>
            </a:r>
            <a:r>
              <a:rPr sz="2800" dirty="0">
                <a:latin typeface="Calibri"/>
                <a:cs typeface="Calibri"/>
              </a:rPr>
              <a:t>mana yang </a:t>
            </a:r>
            <a:r>
              <a:rPr sz="2800" spc="-10" dirty="0">
                <a:latin typeface="Calibri"/>
                <a:cs typeface="Calibri"/>
              </a:rPr>
              <a:t>telah</a:t>
            </a:r>
            <a:endParaRPr sz="2800">
              <a:latin typeface="Calibri"/>
              <a:cs typeface="Calibri"/>
            </a:endParaRPr>
          </a:p>
        </p:txBody>
      </p:sp>
      <p:sp>
        <p:nvSpPr>
          <p:cNvPr id="4" name="object 4"/>
          <p:cNvSpPr txBox="1"/>
          <p:nvPr/>
        </p:nvSpPr>
        <p:spPr>
          <a:xfrm>
            <a:off x="2403158" y="2648966"/>
            <a:ext cx="2038985" cy="879475"/>
          </a:xfrm>
          <a:prstGeom prst="rect">
            <a:avLst/>
          </a:prstGeom>
        </p:spPr>
        <p:txBody>
          <a:bodyPr vert="horz" wrap="square" lIns="0" tIns="12700" rIns="0" bIns="0" rtlCol="0">
            <a:spAutoFit/>
          </a:bodyPr>
          <a:lstStyle/>
          <a:p>
            <a:pPr marL="12700" marR="5080">
              <a:spcBef>
                <a:spcPts val="100"/>
              </a:spcBef>
              <a:tabLst>
                <a:tab pos="1480820" algn="l"/>
              </a:tabLst>
            </a:pPr>
            <a:r>
              <a:rPr sz="2800" spc="-10" dirty="0">
                <a:latin typeface="Calibri"/>
                <a:cs typeface="Calibri"/>
              </a:rPr>
              <a:t>terbukti</a:t>
            </a:r>
            <a:r>
              <a:rPr sz="2800" dirty="0">
                <a:latin typeface="Calibri"/>
                <a:cs typeface="Calibri"/>
              </a:rPr>
              <a:t>	</a:t>
            </a:r>
            <a:r>
              <a:rPr sz="2800" spc="-25" dirty="0">
                <a:latin typeface="Calibri"/>
                <a:cs typeface="Calibri"/>
              </a:rPr>
              <a:t>dan </a:t>
            </a:r>
            <a:r>
              <a:rPr sz="2800" spc="-10" dirty="0">
                <a:latin typeface="Calibri"/>
                <a:cs typeface="Calibri"/>
              </a:rPr>
              <a:t>dakwaan</a:t>
            </a:r>
            <a:endParaRPr sz="2800">
              <a:latin typeface="Calibri"/>
              <a:cs typeface="Calibri"/>
            </a:endParaRPr>
          </a:p>
        </p:txBody>
      </p:sp>
      <p:sp>
        <p:nvSpPr>
          <p:cNvPr id="5" name="object 5"/>
          <p:cNvSpPr txBox="1"/>
          <p:nvPr/>
        </p:nvSpPr>
        <p:spPr>
          <a:xfrm>
            <a:off x="4130676" y="3075369"/>
            <a:ext cx="896619" cy="452755"/>
          </a:xfrm>
          <a:prstGeom prst="rect">
            <a:avLst/>
          </a:prstGeom>
        </p:spPr>
        <p:txBody>
          <a:bodyPr vert="horz" wrap="square" lIns="0" tIns="12700" rIns="0" bIns="0" rtlCol="0">
            <a:spAutoFit/>
          </a:bodyPr>
          <a:lstStyle/>
          <a:p>
            <a:pPr marL="12700">
              <a:spcBef>
                <a:spcPts val="100"/>
              </a:spcBef>
            </a:pPr>
            <a:r>
              <a:rPr sz="2800" spc="-10" dirty="0">
                <a:latin typeface="Calibri"/>
                <a:cs typeface="Calibri"/>
              </a:rPr>
              <a:t>kedua</a:t>
            </a:r>
            <a:endParaRPr sz="2800">
              <a:latin typeface="Calibri"/>
              <a:cs typeface="Calibri"/>
            </a:endParaRPr>
          </a:p>
        </p:txBody>
      </p:sp>
      <p:sp>
        <p:nvSpPr>
          <p:cNvPr id="6" name="object 6"/>
          <p:cNvSpPr txBox="1"/>
          <p:nvPr/>
        </p:nvSpPr>
        <p:spPr>
          <a:xfrm>
            <a:off x="5429251" y="3075369"/>
            <a:ext cx="3446779" cy="452755"/>
          </a:xfrm>
          <a:prstGeom prst="rect">
            <a:avLst/>
          </a:prstGeom>
        </p:spPr>
        <p:txBody>
          <a:bodyPr vert="horz" wrap="square" lIns="0" tIns="12700" rIns="0" bIns="0" rtlCol="0">
            <a:spAutoFit/>
          </a:bodyPr>
          <a:lstStyle/>
          <a:p>
            <a:pPr marL="12700">
              <a:spcBef>
                <a:spcPts val="100"/>
              </a:spcBef>
              <a:tabLst>
                <a:tab pos="1122680" algn="l"/>
                <a:tab pos="2280920" algn="l"/>
              </a:tabLst>
            </a:pPr>
            <a:r>
              <a:rPr sz="2800" spc="-20" dirty="0">
                <a:latin typeface="Calibri"/>
                <a:cs typeface="Calibri"/>
              </a:rPr>
              <a:t>yang</a:t>
            </a:r>
            <a:r>
              <a:rPr sz="2800" dirty="0">
                <a:latin typeface="Calibri"/>
                <a:cs typeface="Calibri"/>
              </a:rPr>
              <a:t>	</a:t>
            </a:r>
            <a:r>
              <a:rPr sz="2800" spc="-10" dirty="0">
                <a:latin typeface="Calibri"/>
                <a:cs typeface="Calibri"/>
              </a:rPr>
              <a:t>telah</a:t>
            </a:r>
            <a:r>
              <a:rPr sz="2800" dirty="0">
                <a:latin typeface="Calibri"/>
                <a:cs typeface="Calibri"/>
              </a:rPr>
              <a:t>	</a:t>
            </a:r>
            <a:r>
              <a:rPr sz="2800" spc="-10" dirty="0">
                <a:latin typeface="Calibri"/>
                <a:cs typeface="Calibri"/>
              </a:rPr>
              <a:t>terbukti</a:t>
            </a:r>
            <a:endParaRPr sz="2800">
              <a:latin typeface="Calibri"/>
              <a:cs typeface="Calibri"/>
            </a:endParaRPr>
          </a:p>
        </p:txBody>
      </p:sp>
      <p:sp>
        <p:nvSpPr>
          <p:cNvPr id="7" name="object 7"/>
          <p:cNvSpPr txBox="1"/>
          <p:nvPr/>
        </p:nvSpPr>
        <p:spPr>
          <a:xfrm>
            <a:off x="4735576" y="2648966"/>
            <a:ext cx="5398770" cy="879475"/>
          </a:xfrm>
          <a:prstGeom prst="rect">
            <a:avLst/>
          </a:prstGeom>
        </p:spPr>
        <p:txBody>
          <a:bodyPr vert="horz" wrap="square" lIns="0" tIns="12700" rIns="0" bIns="0" rtlCol="0">
            <a:spAutoFit/>
          </a:bodyPr>
          <a:lstStyle/>
          <a:p>
            <a:pPr marR="5080" algn="r">
              <a:spcBef>
                <a:spcPts val="100"/>
              </a:spcBef>
              <a:tabLst>
                <a:tab pos="1178560" algn="l"/>
                <a:tab pos="2334260" algn="l"/>
                <a:tab pos="4412615" algn="l"/>
              </a:tabLst>
            </a:pPr>
            <a:r>
              <a:rPr sz="2800" spc="-10" dirty="0">
                <a:latin typeface="Calibri"/>
                <a:cs typeface="Calibri"/>
              </a:rPr>
              <a:t>bebas</a:t>
            </a:r>
            <a:r>
              <a:rPr sz="2800" dirty="0">
                <a:latin typeface="Calibri"/>
                <a:cs typeface="Calibri"/>
              </a:rPr>
              <a:t>	</a:t>
            </a:r>
            <a:r>
              <a:rPr sz="2800" spc="-10" dirty="0">
                <a:latin typeface="Calibri"/>
                <a:cs typeface="Calibri"/>
              </a:rPr>
              <a:t>untuk</a:t>
            </a:r>
            <a:r>
              <a:rPr sz="2800" dirty="0">
                <a:latin typeface="Calibri"/>
                <a:cs typeface="Calibri"/>
              </a:rPr>
              <a:t>	</a:t>
            </a:r>
            <a:r>
              <a:rPr sz="2800" spc="-10" dirty="0">
                <a:latin typeface="Calibri"/>
                <a:cs typeface="Calibri"/>
              </a:rPr>
              <a:t>menyatakan</a:t>
            </a:r>
            <a:r>
              <a:rPr sz="2800" dirty="0">
                <a:latin typeface="Calibri"/>
                <a:cs typeface="Calibri"/>
              </a:rPr>
              <a:t>	</a:t>
            </a:r>
            <a:r>
              <a:rPr sz="2800" spc="-10" dirty="0">
                <a:latin typeface="Calibri"/>
                <a:cs typeface="Calibri"/>
              </a:rPr>
              <a:t>bahwa</a:t>
            </a:r>
            <a:endParaRPr sz="2800">
              <a:latin typeface="Calibri"/>
              <a:cs typeface="Calibri"/>
            </a:endParaRPr>
          </a:p>
          <a:p>
            <a:pPr marR="5080" algn="r"/>
            <a:r>
              <a:rPr sz="2800" spc="-10" dirty="0">
                <a:latin typeface="Calibri"/>
                <a:cs typeface="Calibri"/>
              </a:rPr>
              <a:t>tanpa</a:t>
            </a:r>
            <a:endParaRPr sz="2800">
              <a:latin typeface="Calibri"/>
              <a:cs typeface="Calibri"/>
            </a:endParaRPr>
          </a:p>
        </p:txBody>
      </p:sp>
      <p:sp>
        <p:nvSpPr>
          <p:cNvPr id="8" name="object 8"/>
          <p:cNvSpPr txBox="1"/>
          <p:nvPr/>
        </p:nvSpPr>
        <p:spPr>
          <a:xfrm>
            <a:off x="2060258" y="3502659"/>
            <a:ext cx="9004294" cy="2687915"/>
          </a:xfrm>
          <a:prstGeom prst="rect">
            <a:avLst/>
          </a:prstGeom>
        </p:spPr>
        <p:txBody>
          <a:bodyPr vert="horz" wrap="square" lIns="0" tIns="12700" rIns="0" bIns="0" rtlCol="0">
            <a:spAutoFit/>
          </a:bodyPr>
          <a:lstStyle/>
          <a:p>
            <a:pPr marL="354965" marR="5715" algn="just">
              <a:spcBef>
                <a:spcPts val="100"/>
              </a:spcBef>
            </a:pPr>
            <a:r>
              <a:rPr sz="2800" dirty="0">
                <a:latin typeface="Calibri"/>
                <a:cs typeface="Calibri"/>
              </a:rPr>
              <a:t>memutuskan</a:t>
            </a:r>
            <a:r>
              <a:rPr sz="2800" spc="570" dirty="0">
                <a:latin typeface="Calibri"/>
                <a:cs typeface="Calibri"/>
              </a:rPr>
              <a:t>  </a:t>
            </a:r>
            <a:r>
              <a:rPr sz="2800" dirty="0">
                <a:latin typeface="Calibri"/>
                <a:cs typeface="Calibri"/>
              </a:rPr>
              <a:t>terlebih</a:t>
            </a:r>
            <a:r>
              <a:rPr sz="2800" spc="570" dirty="0">
                <a:latin typeface="Calibri"/>
                <a:cs typeface="Calibri"/>
              </a:rPr>
              <a:t>  </a:t>
            </a:r>
            <a:r>
              <a:rPr sz="2800" dirty="0">
                <a:latin typeface="Calibri"/>
                <a:cs typeface="Calibri"/>
              </a:rPr>
              <a:t>dahulu</a:t>
            </a:r>
            <a:r>
              <a:rPr sz="2800" spc="570" dirty="0">
                <a:latin typeface="Calibri"/>
                <a:cs typeface="Calibri"/>
              </a:rPr>
              <a:t>  </a:t>
            </a:r>
            <a:r>
              <a:rPr sz="2800" dirty="0">
                <a:latin typeface="Calibri"/>
                <a:cs typeface="Calibri"/>
              </a:rPr>
              <a:t>tentang</a:t>
            </a:r>
            <a:r>
              <a:rPr sz="2800" spc="570" dirty="0">
                <a:latin typeface="Calibri"/>
                <a:cs typeface="Calibri"/>
              </a:rPr>
              <a:t>  </a:t>
            </a:r>
            <a:r>
              <a:rPr sz="2800" spc="-10" dirty="0">
                <a:latin typeface="Calibri"/>
                <a:cs typeface="Calibri"/>
              </a:rPr>
              <a:t>dakwaan pertama</a:t>
            </a:r>
            <a:endParaRPr sz="2800" dirty="0">
              <a:latin typeface="Calibri"/>
              <a:cs typeface="Calibri"/>
            </a:endParaRPr>
          </a:p>
          <a:p>
            <a:pPr marL="354965" marR="5080" indent="-342900" algn="just">
              <a:spcBef>
                <a:spcPts val="680"/>
              </a:spcBef>
              <a:buFont typeface="Wingdings"/>
              <a:buChar char=""/>
              <a:tabLst>
                <a:tab pos="354965" algn="l"/>
              </a:tabLst>
            </a:pPr>
            <a:r>
              <a:rPr sz="2800" dirty="0">
                <a:latin typeface="Calibri"/>
                <a:cs typeface="Calibri"/>
              </a:rPr>
              <a:t>Lain</a:t>
            </a:r>
            <a:r>
              <a:rPr sz="2800" spc="25" dirty="0">
                <a:latin typeface="Calibri"/>
                <a:cs typeface="Calibri"/>
              </a:rPr>
              <a:t> </a:t>
            </a:r>
            <a:r>
              <a:rPr sz="2800" dirty="0">
                <a:latin typeface="Calibri"/>
                <a:cs typeface="Calibri"/>
              </a:rPr>
              <a:t>halnya</a:t>
            </a:r>
            <a:r>
              <a:rPr sz="2800" spc="10" dirty="0">
                <a:latin typeface="Calibri"/>
                <a:cs typeface="Calibri"/>
              </a:rPr>
              <a:t> </a:t>
            </a:r>
            <a:r>
              <a:rPr sz="2800" dirty="0">
                <a:latin typeface="Calibri"/>
                <a:cs typeface="Calibri"/>
              </a:rPr>
              <a:t>dengan</a:t>
            </a:r>
            <a:r>
              <a:rPr sz="2800" spc="20" dirty="0">
                <a:latin typeface="Calibri"/>
                <a:cs typeface="Calibri"/>
              </a:rPr>
              <a:t> </a:t>
            </a:r>
            <a:r>
              <a:rPr sz="2800" dirty="0">
                <a:latin typeface="Calibri"/>
                <a:cs typeface="Calibri"/>
              </a:rPr>
              <a:t>dakwaan</a:t>
            </a:r>
            <a:r>
              <a:rPr sz="2800" spc="25" dirty="0">
                <a:latin typeface="Calibri"/>
                <a:cs typeface="Calibri"/>
              </a:rPr>
              <a:t> </a:t>
            </a:r>
            <a:r>
              <a:rPr sz="2800" spc="-10" dirty="0">
                <a:latin typeface="Calibri"/>
                <a:cs typeface="Calibri"/>
              </a:rPr>
              <a:t>subsidair,</a:t>
            </a:r>
            <a:r>
              <a:rPr sz="2800" spc="30" dirty="0">
                <a:latin typeface="Calibri"/>
                <a:cs typeface="Calibri"/>
              </a:rPr>
              <a:t> </a:t>
            </a:r>
            <a:r>
              <a:rPr sz="2800" dirty="0">
                <a:latin typeface="Calibri"/>
                <a:cs typeface="Calibri"/>
              </a:rPr>
              <a:t>karena</a:t>
            </a:r>
            <a:r>
              <a:rPr sz="2800" spc="20" dirty="0">
                <a:latin typeface="Calibri"/>
                <a:cs typeface="Calibri"/>
              </a:rPr>
              <a:t> </a:t>
            </a:r>
            <a:r>
              <a:rPr sz="2800" spc="-10" dirty="0">
                <a:latin typeface="Calibri"/>
                <a:cs typeface="Calibri"/>
              </a:rPr>
              <a:t>dalam </a:t>
            </a:r>
            <a:r>
              <a:rPr sz="2800" dirty="0">
                <a:latin typeface="Calibri"/>
                <a:cs typeface="Calibri"/>
              </a:rPr>
              <a:t>hal</a:t>
            </a:r>
            <a:r>
              <a:rPr sz="2800" spc="110" dirty="0">
                <a:latin typeface="Calibri"/>
                <a:cs typeface="Calibri"/>
              </a:rPr>
              <a:t>  </a:t>
            </a:r>
            <a:r>
              <a:rPr sz="2800" dirty="0">
                <a:latin typeface="Calibri"/>
                <a:cs typeface="Calibri"/>
              </a:rPr>
              <a:t>ini</a:t>
            </a:r>
            <a:r>
              <a:rPr sz="2800" spc="114" dirty="0">
                <a:latin typeface="Calibri"/>
                <a:cs typeface="Calibri"/>
              </a:rPr>
              <a:t>  </a:t>
            </a:r>
            <a:r>
              <a:rPr sz="2800" dirty="0">
                <a:latin typeface="Calibri"/>
                <a:cs typeface="Calibri"/>
              </a:rPr>
              <a:t>pembuat</a:t>
            </a:r>
            <a:r>
              <a:rPr sz="2800" spc="110" dirty="0">
                <a:latin typeface="Calibri"/>
                <a:cs typeface="Calibri"/>
              </a:rPr>
              <a:t>  </a:t>
            </a:r>
            <a:r>
              <a:rPr sz="2800" dirty="0">
                <a:latin typeface="Calibri"/>
                <a:cs typeface="Calibri"/>
              </a:rPr>
              <a:t>dakwaan</a:t>
            </a:r>
            <a:r>
              <a:rPr sz="2800" spc="120" dirty="0">
                <a:latin typeface="Calibri"/>
                <a:cs typeface="Calibri"/>
              </a:rPr>
              <a:t>  </a:t>
            </a:r>
            <a:r>
              <a:rPr sz="2800" dirty="0">
                <a:latin typeface="Calibri"/>
                <a:cs typeface="Calibri"/>
              </a:rPr>
              <a:t>bermaksud</a:t>
            </a:r>
            <a:r>
              <a:rPr sz="2800" spc="120" dirty="0">
                <a:latin typeface="Calibri"/>
                <a:cs typeface="Calibri"/>
              </a:rPr>
              <a:t>  </a:t>
            </a:r>
            <a:r>
              <a:rPr sz="2800" dirty="0">
                <a:latin typeface="Calibri"/>
                <a:cs typeface="Calibri"/>
              </a:rPr>
              <a:t>agar</a:t>
            </a:r>
            <a:r>
              <a:rPr sz="2800" spc="120" dirty="0">
                <a:latin typeface="Calibri"/>
                <a:cs typeface="Calibri"/>
              </a:rPr>
              <a:t>  </a:t>
            </a:r>
            <a:r>
              <a:rPr sz="2800" spc="-10" dirty="0">
                <a:latin typeface="Calibri"/>
                <a:cs typeface="Calibri"/>
              </a:rPr>
              <a:t>hakim </a:t>
            </a:r>
            <a:r>
              <a:rPr sz="2800" dirty="0">
                <a:latin typeface="Calibri"/>
                <a:cs typeface="Calibri"/>
              </a:rPr>
              <a:t>memeriksa</a:t>
            </a:r>
            <a:r>
              <a:rPr sz="2800" spc="90" dirty="0">
                <a:latin typeface="Calibri"/>
                <a:cs typeface="Calibri"/>
              </a:rPr>
              <a:t> </a:t>
            </a:r>
            <a:r>
              <a:rPr sz="2800" dirty="0">
                <a:latin typeface="Calibri"/>
                <a:cs typeface="Calibri"/>
              </a:rPr>
              <a:t>terlebih</a:t>
            </a:r>
            <a:r>
              <a:rPr sz="2800" spc="105" dirty="0">
                <a:latin typeface="Calibri"/>
                <a:cs typeface="Calibri"/>
              </a:rPr>
              <a:t> </a:t>
            </a:r>
            <a:r>
              <a:rPr sz="2800" dirty="0">
                <a:latin typeface="Calibri"/>
                <a:cs typeface="Calibri"/>
              </a:rPr>
              <a:t>dahulu</a:t>
            </a:r>
            <a:r>
              <a:rPr sz="2800" spc="80" dirty="0">
                <a:latin typeface="Calibri"/>
                <a:cs typeface="Calibri"/>
              </a:rPr>
              <a:t> </a:t>
            </a:r>
            <a:r>
              <a:rPr sz="2800" dirty="0">
                <a:latin typeface="Calibri"/>
                <a:cs typeface="Calibri"/>
              </a:rPr>
              <a:t>dakwaan</a:t>
            </a:r>
            <a:r>
              <a:rPr sz="2800" spc="95" dirty="0">
                <a:latin typeface="Calibri"/>
                <a:cs typeface="Calibri"/>
              </a:rPr>
              <a:t> </a:t>
            </a:r>
            <a:r>
              <a:rPr sz="2800" dirty="0">
                <a:latin typeface="Calibri"/>
                <a:cs typeface="Calibri"/>
              </a:rPr>
              <a:t>primair</a:t>
            </a:r>
            <a:r>
              <a:rPr sz="2800" spc="95" dirty="0">
                <a:latin typeface="Calibri"/>
                <a:cs typeface="Calibri"/>
              </a:rPr>
              <a:t> </a:t>
            </a:r>
            <a:r>
              <a:rPr sz="2800" dirty="0">
                <a:latin typeface="Calibri"/>
                <a:cs typeface="Calibri"/>
              </a:rPr>
              <a:t>dan</a:t>
            </a:r>
            <a:r>
              <a:rPr sz="2800" spc="90" dirty="0">
                <a:latin typeface="Calibri"/>
                <a:cs typeface="Calibri"/>
              </a:rPr>
              <a:t> </a:t>
            </a:r>
            <a:r>
              <a:rPr sz="2800" spc="-20" dirty="0">
                <a:latin typeface="Calibri"/>
                <a:cs typeface="Calibri"/>
              </a:rPr>
              <a:t>jika </a:t>
            </a:r>
            <a:r>
              <a:rPr sz="2800" dirty="0">
                <a:latin typeface="Calibri"/>
                <a:cs typeface="Calibri"/>
              </a:rPr>
              <a:t>ini</a:t>
            </a:r>
            <a:r>
              <a:rPr sz="2800" spc="670" dirty="0">
                <a:latin typeface="Calibri"/>
                <a:cs typeface="Calibri"/>
              </a:rPr>
              <a:t>  </a:t>
            </a:r>
            <a:r>
              <a:rPr sz="2800" dirty="0">
                <a:latin typeface="Calibri"/>
                <a:cs typeface="Calibri"/>
              </a:rPr>
              <a:t>tidak</a:t>
            </a:r>
            <a:r>
              <a:rPr sz="2800" spc="665" dirty="0">
                <a:latin typeface="Calibri"/>
                <a:cs typeface="Calibri"/>
              </a:rPr>
              <a:t>  </a:t>
            </a:r>
            <a:r>
              <a:rPr sz="2800" dirty="0">
                <a:latin typeface="Calibri"/>
                <a:cs typeface="Calibri"/>
              </a:rPr>
              <a:t>terbukti,</a:t>
            </a:r>
            <a:r>
              <a:rPr sz="2800" spc="670" dirty="0">
                <a:latin typeface="Calibri"/>
                <a:cs typeface="Calibri"/>
              </a:rPr>
              <a:t>  </a:t>
            </a:r>
            <a:r>
              <a:rPr sz="2800" dirty="0">
                <a:latin typeface="Calibri"/>
                <a:cs typeface="Calibri"/>
              </a:rPr>
              <a:t>barulah</a:t>
            </a:r>
            <a:r>
              <a:rPr sz="2800" spc="680" dirty="0">
                <a:latin typeface="Calibri"/>
                <a:cs typeface="Calibri"/>
              </a:rPr>
              <a:t>  </a:t>
            </a:r>
            <a:r>
              <a:rPr sz="2800" dirty="0">
                <a:latin typeface="Calibri"/>
                <a:cs typeface="Calibri"/>
              </a:rPr>
              <a:t>diperiksa</a:t>
            </a:r>
            <a:r>
              <a:rPr sz="2800" spc="680" dirty="0">
                <a:latin typeface="Calibri"/>
                <a:cs typeface="Calibri"/>
              </a:rPr>
              <a:t>  </a:t>
            </a:r>
            <a:r>
              <a:rPr sz="2800" spc="-10" dirty="0">
                <a:latin typeface="Calibri"/>
                <a:cs typeface="Calibri"/>
              </a:rPr>
              <a:t>dakwaan subsidair</a:t>
            </a:r>
            <a:endParaRPr sz="2800" dirty="0">
              <a:latin typeface="Calibri"/>
              <a:cs typeface="Calibri"/>
            </a:endParaRPr>
          </a:p>
        </p:txBody>
      </p:sp>
    </p:spTree>
    <p:extLst>
      <p:ext uri="{BB962C8B-B14F-4D97-AF65-F5344CB8AC3E}">
        <p14:creationId xmlns:p14="http://schemas.microsoft.com/office/powerpoint/2010/main" val="14559004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457" y="332055"/>
            <a:ext cx="10972800" cy="1028166"/>
          </a:xfrm>
          <a:prstGeom prst="rect">
            <a:avLst/>
          </a:prstGeom>
        </p:spPr>
        <p:txBody>
          <a:bodyPr vert="horz" wrap="square" lIns="0" tIns="347662" rIns="0" bIns="0" rtlCol="0" anchor="ctr">
            <a:spAutoFit/>
          </a:bodyPr>
          <a:lstStyle/>
          <a:p>
            <a:pPr marL="655955">
              <a:spcBef>
                <a:spcPts val="100"/>
              </a:spcBef>
            </a:pPr>
            <a:r>
              <a:rPr lang="en-US" b="1" dirty="0" err="1">
                <a:latin typeface="Cambria" panose="02040503050406030204" pitchFamily="18" charset="0"/>
              </a:rPr>
              <a:t>Kasus</a:t>
            </a:r>
            <a:r>
              <a:rPr lang="en-US" b="1" dirty="0">
                <a:latin typeface="Cambria" panose="02040503050406030204" pitchFamily="18" charset="0"/>
              </a:rPr>
              <a:t> </a:t>
            </a:r>
            <a:r>
              <a:rPr lang="en-US" b="1" dirty="0" err="1">
                <a:latin typeface="Cambria" panose="02040503050406030204" pitchFamily="18" charset="0"/>
              </a:rPr>
              <a:t>Posisi</a:t>
            </a:r>
            <a:endParaRPr b="1" spc="-10" dirty="0">
              <a:latin typeface="Cambria" panose="02040503050406030204" pitchFamily="18" charset="0"/>
            </a:endParaRPr>
          </a:p>
        </p:txBody>
      </p:sp>
      <p:sp>
        <p:nvSpPr>
          <p:cNvPr id="3" name="object 3"/>
          <p:cNvSpPr txBox="1"/>
          <p:nvPr/>
        </p:nvSpPr>
        <p:spPr>
          <a:xfrm>
            <a:off x="551384" y="1610677"/>
            <a:ext cx="11161240" cy="4508927"/>
          </a:xfrm>
          <a:prstGeom prst="rect">
            <a:avLst/>
          </a:prstGeom>
        </p:spPr>
        <p:txBody>
          <a:bodyPr vert="horz" wrap="square" lIns="0" tIns="12700" rIns="0" bIns="0" rtlCol="0">
            <a:spAutoFit/>
          </a:bodyPr>
          <a:lstStyle/>
          <a:p>
            <a:pPr marL="12700" marR="6350" algn="just">
              <a:spcBef>
                <a:spcPts val="100"/>
              </a:spcBef>
              <a:tabLst>
                <a:tab pos="528320" algn="l"/>
                <a:tab pos="529590" algn="l"/>
              </a:tabLst>
            </a:pPr>
            <a:r>
              <a:rPr lang="id-ID" sz="1600" dirty="0">
                <a:latin typeface="Cambria" panose="02040503050406030204" pitchFamily="18" charset="0"/>
                <a:cs typeface="Calibri"/>
              </a:rPr>
              <a:t>Pada tanggal 12 Agustus 2024, sekitar pukul 22.30 WIB, terjadi pencurian dengan kekerasan di sebuah toko ritel “</a:t>
            </a:r>
            <a:r>
              <a:rPr lang="id-ID" sz="1600" dirty="0" err="1">
                <a:latin typeface="Cambria" panose="02040503050406030204" pitchFamily="18" charset="0"/>
                <a:cs typeface="Calibri"/>
              </a:rPr>
              <a:t>MartJaya</a:t>
            </a:r>
            <a:r>
              <a:rPr lang="id-ID" sz="1600" dirty="0">
                <a:latin typeface="Cambria" panose="02040503050406030204" pitchFamily="18" charset="0"/>
                <a:cs typeface="Calibri"/>
              </a:rPr>
              <a:t>” di Kota Bandar Lampung. Tersangka Denis bersama rekannya Rian datang menggunakan sepeda motor. Denis memasuki toko dan mengambil beberapa barang elektronik kecil serta uang tunai dari laci kasir. Saat aksinya dipergoki oleh karyawan toko bernama Rahmat, Denis langsung memukul korban menggunakan besi tumpul sehingga korban mengalami luka serius di bagian kepala. Setelah itu, Denis melarikan diri bersama Rian. Dua hari kemudian, polisi berhasil menangkap Denis berdasarkan rekaman CCTV, sementara Rian masih buron (DPO). Berdasarkan hasil pemeriksaan, Denis juga diketahui sebagai pengedar kecil narkotika jenis </a:t>
            </a:r>
            <a:r>
              <a:rPr lang="id-ID" sz="1600" dirty="0" err="1">
                <a:latin typeface="Cambria" panose="02040503050406030204" pitchFamily="18" charset="0"/>
                <a:cs typeface="Calibri"/>
              </a:rPr>
              <a:t>sabu</a:t>
            </a:r>
            <a:r>
              <a:rPr lang="id-ID" sz="1600" dirty="0">
                <a:latin typeface="Cambria" panose="02040503050406030204" pitchFamily="18" charset="0"/>
                <a:cs typeface="Calibri"/>
              </a:rPr>
              <a:t>. Pada saat penangkapan, ditemukan paket </a:t>
            </a:r>
            <a:r>
              <a:rPr lang="id-ID" sz="1600" dirty="0" err="1">
                <a:latin typeface="Cambria" panose="02040503050406030204" pitchFamily="18" charset="0"/>
                <a:cs typeface="Calibri"/>
              </a:rPr>
              <a:t>sabu</a:t>
            </a:r>
            <a:r>
              <a:rPr lang="id-ID" sz="1600" dirty="0">
                <a:latin typeface="Cambria" panose="02040503050406030204" pitchFamily="18" charset="0"/>
                <a:cs typeface="Calibri"/>
              </a:rPr>
              <a:t> seberat 3 gram di dalam saku celananya. Selain itu, diketahui bahwa motor yang digunakan Denis adalah hasil kejahatan (hasil curian dari kejadian lain) milik seseorang bernama Aditya, yang melapor kehilangan sepeda motornya pada 1 Agustus 2024. Denis mengaku mengetahui bahwa motor tersebut merupakan hasil curian tetapi tetap menggunakannya. Korban Rahmat melaporkan peristiwa penganiayaan yang dialaminya ke polres setempat setelah mendapatkan perawatan intensif di rumah sakit. Penyidik menetapkan Denis sebagai tersangka atas beberapa tindak pidana. Pada tahap penuntutan, jaksa mempertimbangkan untuk menyusun dakwaan yang mencakup:</a:t>
            </a:r>
          </a:p>
          <a:p>
            <a:pPr marL="298450" marR="6350" indent="-285750" algn="just">
              <a:spcBef>
                <a:spcPts val="100"/>
              </a:spcBef>
              <a:buFont typeface="Arial" panose="020B0604020202020204" pitchFamily="34" charset="0"/>
              <a:buChar char="•"/>
              <a:tabLst>
                <a:tab pos="528320" algn="l"/>
                <a:tab pos="529590" algn="l"/>
              </a:tabLst>
            </a:pPr>
            <a:r>
              <a:rPr lang="id-ID" sz="1600" dirty="0">
                <a:latin typeface="Cambria" panose="02040503050406030204" pitchFamily="18" charset="0"/>
                <a:cs typeface="Calibri"/>
              </a:rPr>
              <a:t>Tindak pidana pencurian dengan pemberatan,</a:t>
            </a:r>
          </a:p>
          <a:p>
            <a:pPr marL="298450" marR="6350" indent="-285750" algn="just">
              <a:spcBef>
                <a:spcPts val="100"/>
              </a:spcBef>
              <a:buFont typeface="Arial" panose="020B0604020202020204" pitchFamily="34" charset="0"/>
              <a:buChar char="•"/>
              <a:tabLst>
                <a:tab pos="528320" algn="l"/>
                <a:tab pos="529590" algn="l"/>
              </a:tabLst>
            </a:pPr>
            <a:r>
              <a:rPr lang="id-ID" sz="1600" dirty="0">
                <a:latin typeface="Cambria" panose="02040503050406030204" pitchFamily="18" charset="0"/>
                <a:cs typeface="Calibri"/>
              </a:rPr>
              <a:t>Penganiayaan berat,</a:t>
            </a:r>
          </a:p>
          <a:p>
            <a:pPr marL="298450" marR="6350" indent="-285750" algn="just">
              <a:spcBef>
                <a:spcPts val="100"/>
              </a:spcBef>
              <a:buFont typeface="Arial" panose="020B0604020202020204" pitchFamily="34" charset="0"/>
              <a:buChar char="•"/>
              <a:tabLst>
                <a:tab pos="528320" algn="l"/>
                <a:tab pos="529590" algn="l"/>
              </a:tabLst>
            </a:pPr>
            <a:r>
              <a:rPr lang="id-ID" sz="1600" dirty="0">
                <a:latin typeface="Cambria" panose="02040503050406030204" pitchFamily="18" charset="0"/>
                <a:cs typeface="Calibri"/>
              </a:rPr>
              <a:t>Penyalahgunaan narkotika golongan I,</a:t>
            </a:r>
          </a:p>
          <a:p>
            <a:pPr marL="298450" marR="6350" indent="-285750" algn="just">
              <a:spcBef>
                <a:spcPts val="100"/>
              </a:spcBef>
              <a:buFont typeface="Arial" panose="020B0604020202020204" pitchFamily="34" charset="0"/>
              <a:buChar char="•"/>
              <a:tabLst>
                <a:tab pos="528320" algn="l"/>
                <a:tab pos="529590" algn="l"/>
              </a:tabLst>
            </a:pPr>
            <a:r>
              <a:rPr lang="id-ID" sz="1600" dirty="0">
                <a:latin typeface="Cambria" panose="02040503050406030204" pitchFamily="18" charset="0"/>
                <a:cs typeface="Calibri"/>
              </a:rPr>
              <a:t>Tindak pidana pertolongan jahat (penadahan) atau turut serta pencurian kendaraan bermotor.</a:t>
            </a:r>
          </a:p>
          <a:p>
            <a:pPr marL="12700" marR="6350" algn="just">
              <a:spcBef>
                <a:spcPts val="100"/>
              </a:spcBef>
              <a:tabLst>
                <a:tab pos="528320" algn="l"/>
                <a:tab pos="529590" algn="l"/>
              </a:tabLst>
            </a:pPr>
            <a:r>
              <a:rPr lang="id-ID" sz="1600" dirty="0">
                <a:latin typeface="Cambria" panose="02040503050406030204" pitchFamily="18" charset="0"/>
                <a:cs typeface="Calibri"/>
              </a:rPr>
              <a:t>Jaksa juga mempertimbangkan unsur kesengajaan, serta memiliki rencana untuk menyusun dakwaan berlapis karena terdapat beberapa perbuatan pidana yang berdiri sendiri dan beberapa yang memiliki hubungan erat.</a:t>
            </a:r>
            <a:endParaRPr sz="1600" dirty="0">
              <a:latin typeface="Cambria" panose="02040503050406030204" pitchFamily="18" charset="0"/>
              <a:cs typeface="Calibri"/>
            </a:endParaRPr>
          </a:p>
        </p:txBody>
      </p:sp>
    </p:spTree>
    <p:extLst>
      <p:ext uri="{BB962C8B-B14F-4D97-AF65-F5344CB8AC3E}">
        <p14:creationId xmlns:p14="http://schemas.microsoft.com/office/powerpoint/2010/main" val="2679112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42F163B-61E9-4F07-AF78-026F8725A2BC}"/>
              </a:ext>
            </a:extLst>
          </p:cNvPr>
          <p:cNvSpPr/>
          <p:nvPr/>
        </p:nvSpPr>
        <p:spPr>
          <a:xfrm>
            <a:off x="839787" y="1190445"/>
            <a:ext cx="5141194" cy="432183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Jika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Penuntut</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Umum</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Menerima</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dari</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Penyidik</a:t>
            </a:r>
            <a:r>
              <a:rPr lang="en-US"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maka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tabLst>
                <a:tab pos="495300" algn="l"/>
              </a:tabLst>
            </a:pP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Segera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mempelajari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menelitinya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waktu</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7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wajib</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memberitahukan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penyidik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sudah</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lengkap</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atau</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belum</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tabLst>
                <a:tab pos="495300" algn="l"/>
              </a:tabLst>
            </a:pP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Jika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belum</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lengkap</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PU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mengembalikan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perkara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penyidik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disertai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petunjuk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yang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dilengkapi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mj-lt"/>
              <a:buAutoNum type="arabicPeriod"/>
              <a:tabLst>
                <a:tab pos="495300" algn="l"/>
              </a:tabLst>
            </a:pP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Dalam</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waktu</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14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hari</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sejak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penerimaan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berkas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penyidik</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sudah</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harus</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menyampaikan</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kepada</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PU.</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D"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110 dan </a:t>
            </a:r>
            <a:r>
              <a:rPr lang="en-US"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Pasal</a:t>
            </a:r>
            <a:r>
              <a:rPr lang="en-US"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138 KUHAP</a:t>
            </a:r>
          </a:p>
        </p:txBody>
      </p:sp>
      <p:sp>
        <p:nvSpPr>
          <p:cNvPr id="6" name="Rectangle 5">
            <a:extLst>
              <a:ext uri="{FF2B5EF4-FFF2-40B4-BE49-F238E27FC236}">
                <a16:creationId xmlns:a16="http://schemas.microsoft.com/office/drawing/2014/main" id="{649C55E5-D030-4D42-9D24-ECE52BE59F3A}"/>
              </a:ext>
            </a:extLst>
          </p:cNvPr>
          <p:cNvSpPr/>
          <p:nvPr/>
        </p:nvSpPr>
        <p:spPr>
          <a:xfrm>
            <a:off x="6340565" y="1190445"/>
            <a:ext cx="5141194" cy="4321836"/>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b="1" dirty="0">
                <a:solidFill>
                  <a:schemeClr val="tx1"/>
                </a:solidFill>
                <a:latin typeface="Times New Roman" panose="02020603050405020304" pitchFamily="18" charset="0"/>
                <a:cs typeface="Times New Roman" panose="02020603050405020304" pitchFamily="18" charset="0"/>
              </a:rPr>
              <a:t>Penuntut Umum dapat melakukan penggabungan dan membuatnya dalam satu surat dakwaan apabila waktu yang sama menerima beberapa berkas perkara :</a:t>
            </a:r>
          </a:p>
          <a:p>
            <a:pPr algn="just"/>
            <a:endParaRPr lang="id-ID" b="1" dirty="0">
              <a:solidFill>
                <a:schemeClr val="tx1"/>
              </a:solidFill>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id-ID" dirty="0">
                <a:solidFill>
                  <a:schemeClr val="tx1"/>
                </a:solidFill>
                <a:latin typeface="Times New Roman" panose="02020603050405020304" pitchFamily="18" charset="0"/>
                <a:cs typeface="Times New Roman" panose="02020603050405020304" pitchFamily="18" charset="0"/>
              </a:rPr>
              <a:t>Beberapa tindak pidana yang dilakukan oleh seorang yang sama yang tidak menjadikan halangan terhadap penggabungannya.</a:t>
            </a:r>
          </a:p>
          <a:p>
            <a:pPr marL="342900" indent="-342900" algn="just">
              <a:buFont typeface="+mj-lt"/>
              <a:buAutoNum type="arabicPeriod"/>
            </a:pPr>
            <a:r>
              <a:rPr lang="id-ID" dirty="0">
                <a:solidFill>
                  <a:schemeClr val="tx1"/>
                </a:solidFill>
                <a:latin typeface="Times New Roman" panose="02020603050405020304" pitchFamily="18" charset="0"/>
                <a:cs typeface="Times New Roman" panose="02020603050405020304" pitchFamily="18" charset="0"/>
              </a:rPr>
              <a:t>Beberapa tindak pidana yang bersangkut paut satu dengan yang lain. </a:t>
            </a:r>
          </a:p>
          <a:p>
            <a:pPr marL="342900" indent="-342900" algn="just">
              <a:buFont typeface="+mj-lt"/>
              <a:buAutoNum type="arabicPeriod"/>
            </a:pPr>
            <a:r>
              <a:rPr lang="id-ID" dirty="0">
                <a:solidFill>
                  <a:schemeClr val="tx1"/>
                </a:solidFill>
                <a:latin typeface="Times New Roman" panose="02020603050405020304" pitchFamily="18" charset="0"/>
                <a:cs typeface="Times New Roman" panose="02020603050405020304" pitchFamily="18" charset="0"/>
              </a:rPr>
              <a:t>Beberapa tindak pidana yang tidak bersangkut paut satu dengan yang lain tetapi ada hubungannya yang dianggap perlu penggabungan tersebut untuk kepentingan pemeriksaan (Pasal 141 KUHAP)</a:t>
            </a:r>
          </a:p>
        </p:txBody>
      </p:sp>
      <p:sp>
        <p:nvSpPr>
          <p:cNvPr id="7" name="Text Placeholder 2">
            <a:extLst>
              <a:ext uri="{FF2B5EF4-FFF2-40B4-BE49-F238E27FC236}">
                <a16:creationId xmlns:a16="http://schemas.microsoft.com/office/drawing/2014/main" id="{7CACEE35-E010-457C-A08E-F02ED6F9CC07}"/>
              </a:ext>
            </a:extLst>
          </p:cNvPr>
          <p:cNvSpPr txBox="1">
            <a:spLocks/>
          </p:cNvSpPr>
          <p:nvPr/>
        </p:nvSpPr>
        <p:spPr>
          <a:xfrm>
            <a:off x="839787" y="336430"/>
            <a:ext cx="9382515" cy="759126"/>
          </a:xfrm>
          <a:prstGeom prst="rect">
            <a:avLst/>
          </a:prstGeom>
        </p:spPr>
        <p:txBody>
          <a:bodyP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None/>
            </a:pPr>
            <a:r>
              <a:rPr lang="fi-FI" sz="3600" dirty="0">
                <a:solidFill>
                  <a:srgbClr val="C00000"/>
                </a:solidFill>
              </a:rPr>
              <a:t>PELIMPAHAN PERKARA KE PENUNTUT UMUM </a:t>
            </a:r>
            <a:endParaRPr lang="en-US" sz="3600" dirty="0">
              <a:solidFill>
                <a:srgbClr val="C00000"/>
              </a:solidFill>
            </a:endParaRPr>
          </a:p>
        </p:txBody>
      </p:sp>
    </p:spTree>
    <p:extLst>
      <p:ext uri="{BB962C8B-B14F-4D97-AF65-F5344CB8AC3E}">
        <p14:creationId xmlns:p14="http://schemas.microsoft.com/office/powerpoint/2010/main" val="2957858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12457" y="332055"/>
            <a:ext cx="10972800" cy="1028166"/>
          </a:xfrm>
          <a:prstGeom prst="rect">
            <a:avLst/>
          </a:prstGeom>
        </p:spPr>
        <p:txBody>
          <a:bodyPr vert="horz" wrap="square" lIns="0" tIns="347662" rIns="0" bIns="0" rtlCol="0" anchor="ctr">
            <a:spAutoFit/>
          </a:bodyPr>
          <a:lstStyle/>
          <a:p>
            <a:pPr marL="655955">
              <a:spcBef>
                <a:spcPts val="100"/>
              </a:spcBef>
            </a:pPr>
            <a:r>
              <a:rPr dirty="0">
                <a:latin typeface="Cambria" panose="02040503050406030204" pitchFamily="18" charset="0"/>
              </a:rPr>
              <a:t>Apa itu</a:t>
            </a:r>
            <a:r>
              <a:rPr spc="-15" dirty="0">
                <a:latin typeface="Cambria" panose="02040503050406030204" pitchFamily="18" charset="0"/>
              </a:rPr>
              <a:t> </a:t>
            </a:r>
            <a:r>
              <a:rPr spc="-30" dirty="0">
                <a:latin typeface="Cambria" panose="02040503050406030204" pitchFamily="18" charset="0"/>
              </a:rPr>
              <a:t>“Bersangkut-</a:t>
            </a:r>
            <a:r>
              <a:rPr spc="-10" dirty="0">
                <a:latin typeface="Cambria" panose="02040503050406030204" pitchFamily="18" charset="0"/>
              </a:rPr>
              <a:t>paut???”</a:t>
            </a:r>
          </a:p>
        </p:txBody>
      </p:sp>
      <p:sp>
        <p:nvSpPr>
          <p:cNvPr id="3" name="object 3"/>
          <p:cNvSpPr txBox="1"/>
          <p:nvPr/>
        </p:nvSpPr>
        <p:spPr>
          <a:xfrm>
            <a:off x="551384" y="1610677"/>
            <a:ext cx="11161240" cy="3639458"/>
          </a:xfrm>
          <a:prstGeom prst="rect">
            <a:avLst/>
          </a:prstGeom>
        </p:spPr>
        <p:txBody>
          <a:bodyPr vert="horz" wrap="square" lIns="0" tIns="12700" rIns="0" bIns="0" rtlCol="0">
            <a:spAutoFit/>
          </a:bodyPr>
          <a:lstStyle/>
          <a:p>
            <a:pPr marL="528320" marR="6350" indent="-515620" algn="just">
              <a:spcBef>
                <a:spcPts val="100"/>
              </a:spcBef>
              <a:buAutoNum type="arabicPeriod"/>
              <a:tabLst>
                <a:tab pos="528320" algn="l"/>
                <a:tab pos="529590" algn="l"/>
              </a:tabLst>
            </a:pPr>
            <a:r>
              <a:rPr sz="2800" dirty="0">
                <a:latin typeface="Cambria" panose="02040503050406030204" pitchFamily="18" charset="0"/>
                <a:cs typeface="Calibri"/>
              </a:rPr>
              <a:t>	Oleh</a:t>
            </a:r>
            <a:r>
              <a:rPr sz="2800" spc="114" dirty="0">
                <a:latin typeface="Cambria" panose="02040503050406030204" pitchFamily="18" charset="0"/>
                <a:cs typeface="Calibri"/>
              </a:rPr>
              <a:t>  </a:t>
            </a:r>
            <a:r>
              <a:rPr sz="2800" dirty="0">
                <a:latin typeface="Cambria" panose="02040503050406030204" pitchFamily="18" charset="0"/>
                <a:cs typeface="Calibri"/>
              </a:rPr>
              <a:t>lebih</a:t>
            </a:r>
            <a:r>
              <a:rPr sz="2800" spc="110" dirty="0">
                <a:latin typeface="Cambria" panose="02040503050406030204" pitchFamily="18" charset="0"/>
                <a:cs typeface="Calibri"/>
              </a:rPr>
              <a:t>  </a:t>
            </a:r>
            <a:r>
              <a:rPr sz="2800" dirty="0">
                <a:latin typeface="Cambria" panose="02040503050406030204" pitchFamily="18" charset="0"/>
                <a:cs typeface="Calibri"/>
              </a:rPr>
              <a:t>dari</a:t>
            </a:r>
            <a:r>
              <a:rPr sz="2800" spc="110" dirty="0">
                <a:latin typeface="Cambria" panose="02040503050406030204" pitchFamily="18" charset="0"/>
                <a:cs typeface="Calibri"/>
              </a:rPr>
              <a:t>  </a:t>
            </a:r>
            <a:r>
              <a:rPr sz="2800" dirty="0">
                <a:latin typeface="Cambria" panose="02040503050406030204" pitchFamily="18" charset="0"/>
                <a:cs typeface="Calibri"/>
              </a:rPr>
              <a:t>seorang</a:t>
            </a:r>
            <a:r>
              <a:rPr sz="2800" spc="120" dirty="0">
                <a:latin typeface="Cambria" panose="02040503050406030204" pitchFamily="18" charset="0"/>
                <a:cs typeface="Calibri"/>
              </a:rPr>
              <a:t>  </a:t>
            </a:r>
            <a:r>
              <a:rPr sz="2800" dirty="0">
                <a:latin typeface="Cambria" panose="02040503050406030204" pitchFamily="18" charset="0"/>
                <a:cs typeface="Calibri"/>
              </a:rPr>
              <a:t>yang</a:t>
            </a:r>
            <a:r>
              <a:rPr sz="2800" spc="105" dirty="0">
                <a:latin typeface="Cambria" panose="02040503050406030204" pitchFamily="18" charset="0"/>
                <a:cs typeface="Calibri"/>
              </a:rPr>
              <a:t>  </a:t>
            </a:r>
            <a:r>
              <a:rPr sz="2800" dirty="0">
                <a:latin typeface="Cambria" panose="02040503050406030204" pitchFamily="18" charset="0"/>
                <a:cs typeface="Calibri"/>
              </a:rPr>
              <a:t>bekerja</a:t>
            </a:r>
            <a:r>
              <a:rPr sz="2800" spc="110" dirty="0">
                <a:latin typeface="Cambria" panose="02040503050406030204" pitchFamily="18" charset="0"/>
                <a:cs typeface="Calibri"/>
              </a:rPr>
              <a:t>  </a:t>
            </a:r>
            <a:r>
              <a:rPr sz="2800" dirty="0">
                <a:latin typeface="Cambria" panose="02040503050406030204" pitchFamily="18" charset="0"/>
                <a:cs typeface="Calibri"/>
              </a:rPr>
              <a:t>sama</a:t>
            </a:r>
            <a:r>
              <a:rPr sz="2800" spc="110" dirty="0">
                <a:latin typeface="Cambria" panose="02040503050406030204" pitchFamily="18" charset="0"/>
                <a:cs typeface="Calibri"/>
              </a:rPr>
              <a:t>  </a:t>
            </a:r>
            <a:r>
              <a:rPr sz="2800" spc="-25" dirty="0">
                <a:latin typeface="Cambria" panose="02040503050406030204" pitchFamily="18" charset="0"/>
                <a:cs typeface="Calibri"/>
              </a:rPr>
              <a:t>dan </a:t>
            </a:r>
            <a:r>
              <a:rPr sz="2800" spc="-10" dirty="0">
                <a:latin typeface="Cambria" panose="02040503050406030204" pitchFamily="18" charset="0"/>
                <a:cs typeface="Calibri"/>
              </a:rPr>
              <a:t>dilakukan</a:t>
            </a:r>
            <a:r>
              <a:rPr sz="2800" spc="-85" dirty="0">
                <a:latin typeface="Cambria" panose="02040503050406030204" pitchFamily="18" charset="0"/>
                <a:cs typeface="Calibri"/>
              </a:rPr>
              <a:t> </a:t>
            </a:r>
            <a:r>
              <a:rPr sz="2800" dirty="0">
                <a:latin typeface="Cambria" panose="02040503050406030204" pitchFamily="18" charset="0"/>
                <a:cs typeface="Calibri"/>
              </a:rPr>
              <a:t>pada</a:t>
            </a:r>
            <a:r>
              <a:rPr sz="2800" spc="-60" dirty="0">
                <a:latin typeface="Cambria" panose="02040503050406030204" pitchFamily="18" charset="0"/>
                <a:cs typeface="Calibri"/>
              </a:rPr>
              <a:t> </a:t>
            </a:r>
            <a:r>
              <a:rPr sz="2800" dirty="0">
                <a:latin typeface="Cambria" panose="02040503050406030204" pitchFamily="18" charset="0"/>
                <a:cs typeface="Calibri"/>
              </a:rPr>
              <a:t>saat</a:t>
            </a:r>
            <a:r>
              <a:rPr sz="2800" spc="-65" dirty="0">
                <a:latin typeface="Cambria" panose="02040503050406030204" pitchFamily="18" charset="0"/>
                <a:cs typeface="Calibri"/>
              </a:rPr>
              <a:t> </a:t>
            </a:r>
            <a:r>
              <a:rPr sz="2800" dirty="0">
                <a:latin typeface="Cambria" panose="02040503050406030204" pitchFamily="18" charset="0"/>
                <a:cs typeface="Calibri"/>
              </a:rPr>
              <a:t>yang</a:t>
            </a:r>
            <a:r>
              <a:rPr sz="2800" spc="-65" dirty="0">
                <a:latin typeface="Cambria" panose="02040503050406030204" pitchFamily="18" charset="0"/>
                <a:cs typeface="Calibri"/>
              </a:rPr>
              <a:t> </a:t>
            </a:r>
            <a:r>
              <a:rPr sz="2800" spc="-10" dirty="0">
                <a:latin typeface="Cambria" panose="02040503050406030204" pitchFamily="18" charset="0"/>
                <a:cs typeface="Calibri"/>
              </a:rPr>
              <a:t>bersamaan</a:t>
            </a:r>
            <a:endParaRPr sz="2800" dirty="0">
              <a:latin typeface="Cambria" panose="02040503050406030204" pitchFamily="18" charset="0"/>
              <a:cs typeface="Calibri"/>
            </a:endParaRPr>
          </a:p>
          <a:p>
            <a:pPr marL="528320" marR="5080" indent="-515620" algn="just">
              <a:spcBef>
                <a:spcPts val="685"/>
              </a:spcBef>
              <a:buAutoNum type="arabicPeriod"/>
              <a:tabLst>
                <a:tab pos="528320" algn="l"/>
              </a:tabLst>
            </a:pPr>
            <a:r>
              <a:rPr sz="2800" dirty="0">
                <a:latin typeface="Cambria" panose="02040503050406030204" pitchFamily="18" charset="0"/>
                <a:cs typeface="Calibri"/>
              </a:rPr>
              <a:t>Oleh</a:t>
            </a:r>
            <a:r>
              <a:rPr sz="2800" spc="150" dirty="0">
                <a:latin typeface="Cambria" panose="02040503050406030204" pitchFamily="18" charset="0"/>
                <a:cs typeface="Calibri"/>
              </a:rPr>
              <a:t> </a:t>
            </a:r>
            <a:r>
              <a:rPr sz="2800" dirty="0">
                <a:latin typeface="Cambria" panose="02040503050406030204" pitchFamily="18" charset="0"/>
                <a:cs typeface="Calibri"/>
              </a:rPr>
              <a:t>lebih</a:t>
            </a:r>
            <a:r>
              <a:rPr sz="2800" spc="155" dirty="0">
                <a:latin typeface="Cambria" panose="02040503050406030204" pitchFamily="18" charset="0"/>
                <a:cs typeface="Calibri"/>
              </a:rPr>
              <a:t> </a:t>
            </a:r>
            <a:r>
              <a:rPr sz="2800" dirty="0">
                <a:latin typeface="Cambria" panose="02040503050406030204" pitchFamily="18" charset="0"/>
                <a:cs typeface="Calibri"/>
              </a:rPr>
              <a:t>dari</a:t>
            </a:r>
            <a:r>
              <a:rPr sz="2800" spc="145" dirty="0">
                <a:latin typeface="Cambria" panose="02040503050406030204" pitchFamily="18" charset="0"/>
                <a:cs typeface="Calibri"/>
              </a:rPr>
              <a:t> </a:t>
            </a:r>
            <a:r>
              <a:rPr sz="2800" dirty="0">
                <a:latin typeface="Cambria" panose="02040503050406030204" pitchFamily="18" charset="0"/>
                <a:cs typeface="Calibri"/>
              </a:rPr>
              <a:t>seorang</a:t>
            </a:r>
            <a:r>
              <a:rPr sz="2800" spc="150" dirty="0">
                <a:latin typeface="Cambria" panose="02040503050406030204" pitchFamily="18" charset="0"/>
                <a:cs typeface="Calibri"/>
              </a:rPr>
              <a:t> </a:t>
            </a:r>
            <a:r>
              <a:rPr sz="2800" dirty="0">
                <a:latin typeface="Cambria" panose="02040503050406030204" pitchFamily="18" charset="0"/>
                <a:cs typeface="Calibri"/>
              </a:rPr>
              <a:t>pada</a:t>
            </a:r>
            <a:r>
              <a:rPr sz="2800" spc="155" dirty="0">
                <a:latin typeface="Cambria" panose="02040503050406030204" pitchFamily="18" charset="0"/>
                <a:cs typeface="Calibri"/>
              </a:rPr>
              <a:t> </a:t>
            </a:r>
            <a:r>
              <a:rPr sz="2800" dirty="0">
                <a:latin typeface="Cambria" panose="02040503050406030204" pitchFamily="18" charset="0"/>
                <a:cs typeface="Calibri"/>
              </a:rPr>
              <a:t>saat</a:t>
            </a:r>
            <a:r>
              <a:rPr sz="2800" spc="130" dirty="0">
                <a:latin typeface="Cambria" panose="02040503050406030204" pitchFamily="18" charset="0"/>
                <a:cs typeface="Calibri"/>
              </a:rPr>
              <a:t> </a:t>
            </a:r>
            <a:r>
              <a:rPr sz="2800" dirty="0">
                <a:latin typeface="Cambria" panose="02040503050406030204" pitchFamily="18" charset="0"/>
                <a:cs typeface="Calibri"/>
              </a:rPr>
              <a:t>dan</a:t>
            </a:r>
            <a:r>
              <a:rPr sz="2800" spc="145" dirty="0">
                <a:latin typeface="Cambria" panose="02040503050406030204" pitchFamily="18" charset="0"/>
                <a:cs typeface="Calibri"/>
              </a:rPr>
              <a:t> </a:t>
            </a:r>
            <a:r>
              <a:rPr sz="2800" dirty="0">
                <a:latin typeface="Cambria" panose="02040503050406030204" pitchFamily="18" charset="0"/>
                <a:cs typeface="Calibri"/>
              </a:rPr>
              <a:t>tempat</a:t>
            </a:r>
            <a:r>
              <a:rPr sz="2800" spc="160" dirty="0">
                <a:latin typeface="Cambria" panose="02040503050406030204" pitchFamily="18" charset="0"/>
                <a:cs typeface="Calibri"/>
              </a:rPr>
              <a:t> </a:t>
            </a:r>
            <a:r>
              <a:rPr sz="2800" spc="-20" dirty="0">
                <a:latin typeface="Cambria" panose="02040503050406030204" pitchFamily="18" charset="0"/>
                <a:cs typeface="Calibri"/>
              </a:rPr>
              <a:t>yang </a:t>
            </a:r>
            <a:r>
              <a:rPr sz="2800" dirty="0">
                <a:latin typeface="Cambria" panose="02040503050406030204" pitchFamily="18" charset="0"/>
                <a:cs typeface="Calibri"/>
              </a:rPr>
              <a:t>berbeda,</a:t>
            </a:r>
            <a:r>
              <a:rPr sz="2800" spc="365" dirty="0">
                <a:latin typeface="Cambria" panose="02040503050406030204" pitchFamily="18" charset="0"/>
                <a:cs typeface="Calibri"/>
              </a:rPr>
              <a:t> </a:t>
            </a:r>
            <a:r>
              <a:rPr sz="2800" dirty="0">
                <a:latin typeface="Cambria" panose="02040503050406030204" pitchFamily="18" charset="0"/>
                <a:cs typeface="Calibri"/>
              </a:rPr>
              <a:t>akan</a:t>
            </a:r>
            <a:r>
              <a:rPr sz="2800" spc="375" dirty="0">
                <a:latin typeface="Cambria" panose="02040503050406030204" pitchFamily="18" charset="0"/>
                <a:cs typeface="Calibri"/>
              </a:rPr>
              <a:t> </a:t>
            </a:r>
            <a:r>
              <a:rPr sz="2800" dirty="0">
                <a:latin typeface="Cambria" panose="02040503050406030204" pitchFamily="18" charset="0"/>
                <a:cs typeface="Calibri"/>
              </a:rPr>
              <a:t>tetapi</a:t>
            </a:r>
            <a:r>
              <a:rPr sz="2800" spc="390" dirty="0">
                <a:latin typeface="Cambria" panose="02040503050406030204" pitchFamily="18" charset="0"/>
                <a:cs typeface="Calibri"/>
              </a:rPr>
              <a:t> </a:t>
            </a:r>
            <a:r>
              <a:rPr sz="2800" dirty="0">
                <a:latin typeface="Cambria" panose="02040503050406030204" pitchFamily="18" charset="0"/>
                <a:cs typeface="Calibri"/>
              </a:rPr>
              <a:t>merupakan</a:t>
            </a:r>
            <a:r>
              <a:rPr sz="2800" spc="365" dirty="0">
                <a:latin typeface="Cambria" panose="02040503050406030204" pitchFamily="18" charset="0"/>
                <a:cs typeface="Calibri"/>
              </a:rPr>
              <a:t> </a:t>
            </a:r>
            <a:r>
              <a:rPr sz="2800" dirty="0">
                <a:latin typeface="Cambria" panose="02040503050406030204" pitchFamily="18" charset="0"/>
                <a:cs typeface="Calibri"/>
              </a:rPr>
              <a:t>pelaksanaan</a:t>
            </a:r>
            <a:r>
              <a:rPr sz="2800" spc="390" dirty="0">
                <a:latin typeface="Cambria" panose="02040503050406030204" pitchFamily="18" charset="0"/>
                <a:cs typeface="Calibri"/>
              </a:rPr>
              <a:t> </a:t>
            </a:r>
            <a:r>
              <a:rPr sz="2800" spc="-20" dirty="0">
                <a:latin typeface="Cambria" panose="02040503050406030204" pitchFamily="18" charset="0"/>
                <a:cs typeface="Calibri"/>
              </a:rPr>
              <a:t>dari </a:t>
            </a:r>
            <a:r>
              <a:rPr sz="2800" dirty="0">
                <a:latin typeface="Cambria" panose="02040503050406030204" pitchFamily="18" charset="0"/>
                <a:cs typeface="Calibri"/>
              </a:rPr>
              <a:t>permufakatan</a:t>
            </a:r>
            <a:r>
              <a:rPr sz="2800" spc="445" dirty="0">
                <a:latin typeface="Cambria" panose="02040503050406030204" pitchFamily="18" charset="0"/>
                <a:cs typeface="Calibri"/>
              </a:rPr>
              <a:t>  </a:t>
            </a:r>
            <a:r>
              <a:rPr sz="2800" dirty="0">
                <a:latin typeface="Cambria" panose="02040503050406030204" pitchFamily="18" charset="0"/>
                <a:cs typeface="Calibri"/>
              </a:rPr>
              <a:t>jahat</a:t>
            </a:r>
            <a:r>
              <a:rPr sz="2800" spc="470" dirty="0">
                <a:latin typeface="Cambria" panose="02040503050406030204" pitchFamily="18" charset="0"/>
                <a:cs typeface="Calibri"/>
              </a:rPr>
              <a:t>  </a:t>
            </a:r>
            <a:r>
              <a:rPr sz="2800" dirty="0">
                <a:latin typeface="Cambria" panose="02040503050406030204" pitchFamily="18" charset="0"/>
                <a:cs typeface="Calibri"/>
              </a:rPr>
              <a:t>yang</a:t>
            </a:r>
            <a:r>
              <a:rPr sz="2800" spc="465" dirty="0">
                <a:latin typeface="Cambria" panose="02040503050406030204" pitchFamily="18" charset="0"/>
                <a:cs typeface="Calibri"/>
              </a:rPr>
              <a:t>  </a:t>
            </a:r>
            <a:r>
              <a:rPr sz="2800" dirty="0">
                <a:latin typeface="Cambria" panose="02040503050406030204" pitchFamily="18" charset="0"/>
                <a:cs typeface="Calibri"/>
              </a:rPr>
              <a:t>dibuat</a:t>
            </a:r>
            <a:r>
              <a:rPr sz="2800" spc="465" dirty="0">
                <a:latin typeface="Cambria" panose="02040503050406030204" pitchFamily="18" charset="0"/>
                <a:cs typeface="Calibri"/>
              </a:rPr>
              <a:t>  </a:t>
            </a:r>
            <a:r>
              <a:rPr sz="2800" dirty="0">
                <a:latin typeface="Cambria" panose="02040503050406030204" pitchFamily="18" charset="0"/>
                <a:cs typeface="Calibri"/>
              </a:rPr>
              <a:t>oleh</a:t>
            </a:r>
            <a:r>
              <a:rPr sz="2800" spc="465" dirty="0">
                <a:latin typeface="Cambria" panose="02040503050406030204" pitchFamily="18" charset="0"/>
                <a:cs typeface="Calibri"/>
              </a:rPr>
              <a:t>  </a:t>
            </a:r>
            <a:r>
              <a:rPr sz="2800" spc="-10" dirty="0">
                <a:latin typeface="Cambria" panose="02040503050406030204" pitchFamily="18" charset="0"/>
                <a:cs typeface="Calibri"/>
              </a:rPr>
              <a:t>mereka sebelumnya</a:t>
            </a:r>
            <a:endParaRPr sz="2800" dirty="0">
              <a:latin typeface="Cambria" panose="02040503050406030204" pitchFamily="18" charset="0"/>
              <a:cs typeface="Calibri"/>
            </a:endParaRPr>
          </a:p>
          <a:p>
            <a:pPr marL="528320" marR="5080" indent="-515620" algn="just">
              <a:spcBef>
                <a:spcPts val="665"/>
              </a:spcBef>
              <a:buAutoNum type="arabicPeriod"/>
              <a:tabLst>
                <a:tab pos="528320" algn="l"/>
              </a:tabLst>
            </a:pPr>
            <a:r>
              <a:rPr sz="2800" dirty="0">
                <a:latin typeface="Cambria" panose="02040503050406030204" pitchFamily="18" charset="0"/>
                <a:cs typeface="Calibri"/>
              </a:rPr>
              <a:t>Oleh</a:t>
            </a:r>
            <a:r>
              <a:rPr sz="2800" spc="484" dirty="0">
                <a:latin typeface="Cambria" panose="02040503050406030204" pitchFamily="18" charset="0"/>
                <a:cs typeface="Calibri"/>
              </a:rPr>
              <a:t>   </a:t>
            </a:r>
            <a:r>
              <a:rPr sz="2800" dirty="0">
                <a:latin typeface="Cambria" panose="02040503050406030204" pitchFamily="18" charset="0"/>
                <a:cs typeface="Calibri"/>
              </a:rPr>
              <a:t>seorang</a:t>
            </a:r>
            <a:r>
              <a:rPr sz="2800" spc="475" dirty="0">
                <a:latin typeface="Cambria" panose="02040503050406030204" pitchFamily="18" charset="0"/>
                <a:cs typeface="Calibri"/>
              </a:rPr>
              <a:t>   </a:t>
            </a:r>
            <a:r>
              <a:rPr sz="2800" dirty="0">
                <a:latin typeface="Cambria" panose="02040503050406030204" pitchFamily="18" charset="0"/>
                <a:cs typeface="Calibri"/>
              </a:rPr>
              <a:t>atau</a:t>
            </a:r>
            <a:r>
              <a:rPr sz="2800" spc="470" dirty="0">
                <a:latin typeface="Cambria" panose="02040503050406030204" pitchFamily="18" charset="0"/>
                <a:cs typeface="Calibri"/>
              </a:rPr>
              <a:t>   </a:t>
            </a:r>
            <a:r>
              <a:rPr sz="2800" dirty="0">
                <a:latin typeface="Cambria" panose="02040503050406030204" pitchFamily="18" charset="0"/>
                <a:cs typeface="Calibri"/>
              </a:rPr>
              <a:t>lebih</a:t>
            </a:r>
            <a:r>
              <a:rPr sz="2800" spc="480" dirty="0">
                <a:latin typeface="Cambria" panose="02040503050406030204" pitchFamily="18" charset="0"/>
                <a:cs typeface="Calibri"/>
              </a:rPr>
              <a:t>   </a:t>
            </a:r>
            <a:r>
              <a:rPr sz="2800" dirty="0">
                <a:latin typeface="Cambria" panose="02040503050406030204" pitchFamily="18" charset="0"/>
                <a:cs typeface="Calibri"/>
              </a:rPr>
              <a:t>dengan</a:t>
            </a:r>
            <a:r>
              <a:rPr sz="2800" spc="470" dirty="0">
                <a:latin typeface="Cambria" panose="02040503050406030204" pitchFamily="18" charset="0"/>
                <a:cs typeface="Calibri"/>
              </a:rPr>
              <a:t>   </a:t>
            </a:r>
            <a:r>
              <a:rPr sz="2800" spc="-10" dirty="0">
                <a:latin typeface="Cambria" panose="02040503050406030204" pitchFamily="18" charset="0"/>
                <a:cs typeface="Calibri"/>
              </a:rPr>
              <a:t>maksud </a:t>
            </a:r>
            <a:r>
              <a:rPr sz="2800" dirty="0">
                <a:latin typeface="Cambria" panose="02040503050406030204" pitchFamily="18" charset="0"/>
                <a:cs typeface="Calibri"/>
              </a:rPr>
              <a:t>mendapatkan</a:t>
            </a:r>
            <a:r>
              <a:rPr sz="2800" spc="585" dirty="0">
                <a:latin typeface="Cambria" panose="02040503050406030204" pitchFamily="18" charset="0"/>
                <a:cs typeface="Calibri"/>
              </a:rPr>
              <a:t> </a:t>
            </a:r>
            <a:r>
              <a:rPr sz="2800" dirty="0">
                <a:latin typeface="Cambria" panose="02040503050406030204" pitchFamily="18" charset="0"/>
                <a:cs typeface="Calibri"/>
              </a:rPr>
              <a:t>alat</a:t>
            </a:r>
            <a:r>
              <a:rPr sz="2800" spc="565" dirty="0">
                <a:latin typeface="Cambria" panose="02040503050406030204" pitchFamily="18" charset="0"/>
                <a:cs typeface="Calibri"/>
              </a:rPr>
              <a:t> </a:t>
            </a:r>
            <a:r>
              <a:rPr sz="2800" dirty="0">
                <a:latin typeface="Cambria" panose="02040503050406030204" pitchFamily="18" charset="0"/>
                <a:cs typeface="Calibri"/>
              </a:rPr>
              <a:t>yang</a:t>
            </a:r>
            <a:r>
              <a:rPr sz="2800" spc="560" dirty="0">
                <a:latin typeface="Cambria" panose="02040503050406030204" pitchFamily="18" charset="0"/>
                <a:cs typeface="Calibri"/>
              </a:rPr>
              <a:t> </a:t>
            </a:r>
            <a:r>
              <a:rPr sz="2800" dirty="0">
                <a:latin typeface="Cambria" panose="02040503050406030204" pitchFamily="18" charset="0"/>
                <a:cs typeface="Calibri"/>
              </a:rPr>
              <a:t>akan</a:t>
            </a:r>
            <a:r>
              <a:rPr sz="2800" spc="570" dirty="0">
                <a:latin typeface="Cambria" panose="02040503050406030204" pitchFamily="18" charset="0"/>
                <a:cs typeface="Calibri"/>
              </a:rPr>
              <a:t> </a:t>
            </a:r>
            <a:r>
              <a:rPr sz="2800" dirty="0">
                <a:latin typeface="Cambria" panose="02040503050406030204" pitchFamily="18" charset="0"/>
                <a:cs typeface="Calibri"/>
              </a:rPr>
              <a:t>dipergunakan</a:t>
            </a:r>
            <a:r>
              <a:rPr sz="2800" spc="580" dirty="0">
                <a:latin typeface="Cambria" panose="02040503050406030204" pitchFamily="18" charset="0"/>
                <a:cs typeface="Calibri"/>
              </a:rPr>
              <a:t> </a:t>
            </a:r>
            <a:r>
              <a:rPr sz="2800" spc="-10" dirty="0">
                <a:latin typeface="Cambria" panose="02040503050406030204" pitchFamily="18" charset="0"/>
                <a:cs typeface="Calibri"/>
              </a:rPr>
              <a:t>untuk </a:t>
            </a:r>
            <a:r>
              <a:rPr sz="2800" dirty="0">
                <a:latin typeface="Cambria" panose="02040503050406030204" pitchFamily="18" charset="0"/>
                <a:cs typeface="Calibri"/>
              </a:rPr>
              <a:t>melakukan</a:t>
            </a:r>
            <a:r>
              <a:rPr sz="2800" spc="335" dirty="0">
                <a:latin typeface="Cambria" panose="02040503050406030204" pitchFamily="18" charset="0"/>
                <a:cs typeface="Calibri"/>
              </a:rPr>
              <a:t> </a:t>
            </a:r>
            <a:r>
              <a:rPr sz="2800" dirty="0">
                <a:latin typeface="Cambria" panose="02040503050406030204" pitchFamily="18" charset="0"/>
                <a:cs typeface="Calibri"/>
              </a:rPr>
              <a:t>delik</a:t>
            </a:r>
            <a:r>
              <a:rPr sz="2800" spc="340" dirty="0">
                <a:latin typeface="Cambria" panose="02040503050406030204" pitchFamily="18" charset="0"/>
                <a:cs typeface="Calibri"/>
              </a:rPr>
              <a:t> </a:t>
            </a:r>
            <a:r>
              <a:rPr sz="2800" dirty="0">
                <a:latin typeface="Cambria" panose="02040503050406030204" pitchFamily="18" charset="0"/>
                <a:cs typeface="Calibri"/>
              </a:rPr>
              <a:t>lain</a:t>
            </a:r>
            <a:r>
              <a:rPr sz="2800" spc="365" dirty="0">
                <a:latin typeface="Cambria" panose="02040503050406030204" pitchFamily="18" charset="0"/>
                <a:cs typeface="Calibri"/>
              </a:rPr>
              <a:t> </a:t>
            </a:r>
            <a:r>
              <a:rPr sz="2800" dirty="0">
                <a:latin typeface="Cambria" panose="02040503050406030204" pitchFamily="18" charset="0"/>
                <a:cs typeface="Calibri"/>
              </a:rPr>
              <a:t>atau</a:t>
            </a:r>
            <a:r>
              <a:rPr sz="2800" spc="370" dirty="0">
                <a:latin typeface="Cambria" panose="02040503050406030204" pitchFamily="18" charset="0"/>
                <a:cs typeface="Calibri"/>
              </a:rPr>
              <a:t> </a:t>
            </a:r>
            <a:r>
              <a:rPr sz="2800" dirty="0">
                <a:latin typeface="Cambria" panose="02040503050406030204" pitchFamily="18" charset="0"/>
                <a:cs typeface="Calibri"/>
              </a:rPr>
              <a:t>menghindarkan</a:t>
            </a:r>
            <a:r>
              <a:rPr sz="2800" spc="365" dirty="0">
                <a:latin typeface="Cambria" panose="02040503050406030204" pitchFamily="18" charset="0"/>
                <a:cs typeface="Calibri"/>
              </a:rPr>
              <a:t> </a:t>
            </a:r>
            <a:r>
              <a:rPr sz="2800" dirty="0">
                <a:latin typeface="Cambria" panose="02040503050406030204" pitchFamily="18" charset="0"/>
                <a:cs typeface="Calibri"/>
              </a:rPr>
              <a:t>diri</a:t>
            </a:r>
            <a:r>
              <a:rPr sz="2800" spc="340" dirty="0">
                <a:latin typeface="Cambria" panose="02040503050406030204" pitchFamily="18" charset="0"/>
                <a:cs typeface="Calibri"/>
              </a:rPr>
              <a:t> </a:t>
            </a:r>
            <a:r>
              <a:rPr sz="2800" spc="-20" dirty="0">
                <a:latin typeface="Cambria" panose="02040503050406030204" pitchFamily="18" charset="0"/>
                <a:cs typeface="Calibri"/>
              </a:rPr>
              <a:t>dari </a:t>
            </a:r>
            <a:r>
              <a:rPr sz="2800" dirty="0">
                <a:latin typeface="Cambria" panose="02040503050406030204" pitchFamily="18" charset="0"/>
                <a:cs typeface="Calibri"/>
              </a:rPr>
              <a:t>pemindahan</a:t>
            </a:r>
            <a:r>
              <a:rPr sz="2800" spc="-60" dirty="0">
                <a:latin typeface="Cambria" panose="02040503050406030204" pitchFamily="18" charset="0"/>
                <a:cs typeface="Calibri"/>
              </a:rPr>
              <a:t> </a:t>
            </a:r>
            <a:r>
              <a:rPr sz="2800" dirty="0">
                <a:latin typeface="Cambria" panose="02040503050406030204" pitchFamily="18" charset="0"/>
                <a:cs typeface="Calibri"/>
              </a:rPr>
              <a:t>karena</a:t>
            </a:r>
            <a:r>
              <a:rPr sz="2800" spc="-85" dirty="0">
                <a:latin typeface="Cambria" panose="02040503050406030204" pitchFamily="18" charset="0"/>
                <a:cs typeface="Calibri"/>
              </a:rPr>
              <a:t> </a:t>
            </a:r>
            <a:r>
              <a:rPr sz="2800" dirty="0">
                <a:latin typeface="Cambria" panose="02040503050406030204" pitchFamily="18" charset="0"/>
                <a:cs typeface="Calibri"/>
              </a:rPr>
              <a:t>delik</a:t>
            </a:r>
            <a:r>
              <a:rPr sz="2800" spc="-85" dirty="0">
                <a:latin typeface="Cambria" panose="02040503050406030204" pitchFamily="18" charset="0"/>
                <a:cs typeface="Calibri"/>
              </a:rPr>
              <a:t> </a:t>
            </a:r>
            <a:r>
              <a:rPr sz="2800" spc="-20" dirty="0">
                <a:latin typeface="Cambria" panose="02040503050406030204" pitchFamily="18" charset="0"/>
                <a:cs typeface="Calibri"/>
              </a:rPr>
              <a:t>lain</a:t>
            </a:r>
            <a:endParaRPr sz="2800" dirty="0">
              <a:latin typeface="Cambria" panose="02040503050406030204" pitchFamily="18" charset="0"/>
              <a:cs typeface="Calibri"/>
            </a:endParaRPr>
          </a:p>
        </p:txBody>
      </p:sp>
    </p:spTree>
    <p:extLst>
      <p:ext uri="{BB962C8B-B14F-4D97-AF65-F5344CB8AC3E}">
        <p14:creationId xmlns:p14="http://schemas.microsoft.com/office/powerpoint/2010/main" val="3400888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35360" y="452944"/>
            <a:ext cx="11449272" cy="4746812"/>
          </a:xfrm>
          <a:prstGeom prst="rect">
            <a:avLst/>
          </a:prstGeom>
        </p:spPr>
        <p:txBody>
          <a:bodyPr vert="horz" wrap="square" lIns="0" tIns="133985" rIns="0" bIns="0" rtlCol="0">
            <a:spAutoFit/>
          </a:bodyPr>
          <a:lstStyle/>
          <a:p>
            <a:pPr marL="355600" indent="-342900">
              <a:spcBef>
                <a:spcPts val="1055"/>
              </a:spcBef>
              <a:buFont typeface="Arial MT"/>
              <a:buChar char="•"/>
              <a:tabLst>
                <a:tab pos="355600" algn="l"/>
              </a:tabLst>
            </a:pPr>
            <a:r>
              <a:rPr sz="3600" b="1" spc="-10" dirty="0">
                <a:latin typeface="Cambria" panose="02040503050406030204" pitchFamily="18" charset="0"/>
                <a:cs typeface="Calibri"/>
              </a:rPr>
              <a:t>PENUNTUTAN</a:t>
            </a:r>
            <a:endParaRPr sz="3600" b="1" dirty="0">
              <a:latin typeface="Cambria" panose="02040503050406030204" pitchFamily="18" charset="0"/>
              <a:cs typeface="Calibri"/>
            </a:endParaRPr>
          </a:p>
          <a:p>
            <a:pPr marL="355600" marR="5080" indent="20320" algn="just">
              <a:spcBef>
                <a:spcPts val="740"/>
              </a:spcBef>
            </a:pPr>
            <a:r>
              <a:rPr sz="2800" dirty="0">
                <a:latin typeface="Cambria" panose="02040503050406030204" pitchFamily="18" charset="0"/>
                <a:cs typeface="Calibri"/>
              </a:rPr>
              <a:t>Penuntutan</a:t>
            </a:r>
            <a:r>
              <a:rPr sz="2800" spc="590" dirty="0">
                <a:latin typeface="Cambria" panose="02040503050406030204" pitchFamily="18" charset="0"/>
                <a:cs typeface="Calibri"/>
              </a:rPr>
              <a:t> </a:t>
            </a:r>
            <a:r>
              <a:rPr sz="2800" dirty="0">
                <a:latin typeface="Cambria" panose="02040503050406030204" pitchFamily="18" charset="0"/>
                <a:cs typeface="Calibri"/>
              </a:rPr>
              <a:t>adalah</a:t>
            </a:r>
            <a:r>
              <a:rPr sz="2800" spc="560" dirty="0">
                <a:latin typeface="Cambria" panose="02040503050406030204" pitchFamily="18" charset="0"/>
                <a:cs typeface="Calibri"/>
              </a:rPr>
              <a:t> </a:t>
            </a:r>
            <a:r>
              <a:rPr sz="2800" dirty="0">
                <a:latin typeface="Cambria" panose="02040503050406030204" pitchFamily="18" charset="0"/>
                <a:cs typeface="Calibri"/>
              </a:rPr>
              <a:t>tindakan</a:t>
            </a:r>
            <a:r>
              <a:rPr sz="2800" spc="570" dirty="0">
                <a:latin typeface="Cambria" panose="02040503050406030204" pitchFamily="18" charset="0"/>
                <a:cs typeface="Calibri"/>
              </a:rPr>
              <a:t> </a:t>
            </a:r>
            <a:r>
              <a:rPr sz="2800" dirty="0">
                <a:latin typeface="Cambria" panose="02040503050406030204" pitchFamily="18" charset="0"/>
                <a:cs typeface="Calibri"/>
              </a:rPr>
              <a:t>penuntut</a:t>
            </a:r>
            <a:r>
              <a:rPr sz="2800" spc="580" dirty="0">
                <a:latin typeface="Cambria" panose="02040503050406030204" pitchFamily="18" charset="0"/>
                <a:cs typeface="Calibri"/>
              </a:rPr>
              <a:t> </a:t>
            </a:r>
            <a:r>
              <a:rPr sz="2800" dirty="0">
                <a:latin typeface="Cambria" panose="02040503050406030204" pitchFamily="18" charset="0"/>
                <a:cs typeface="Calibri"/>
              </a:rPr>
              <a:t>umum</a:t>
            </a:r>
            <a:r>
              <a:rPr sz="2800" spc="580" dirty="0">
                <a:latin typeface="Cambria" panose="02040503050406030204" pitchFamily="18" charset="0"/>
                <a:cs typeface="Calibri"/>
              </a:rPr>
              <a:t> </a:t>
            </a:r>
            <a:r>
              <a:rPr sz="2800" spc="-10" dirty="0">
                <a:latin typeface="Cambria" panose="02040503050406030204" pitchFamily="18" charset="0"/>
                <a:cs typeface="Calibri"/>
              </a:rPr>
              <a:t>untuk </a:t>
            </a:r>
            <a:r>
              <a:rPr sz="2800" dirty="0">
                <a:latin typeface="Cambria" panose="02040503050406030204" pitchFamily="18" charset="0"/>
                <a:cs typeface="Calibri"/>
              </a:rPr>
              <a:t>melimpahkan</a:t>
            </a:r>
            <a:r>
              <a:rPr sz="2800" spc="130" dirty="0">
                <a:latin typeface="Cambria" panose="02040503050406030204" pitchFamily="18" charset="0"/>
                <a:cs typeface="Calibri"/>
              </a:rPr>
              <a:t>  </a:t>
            </a:r>
            <a:r>
              <a:rPr sz="2800" dirty="0">
                <a:latin typeface="Cambria" panose="02040503050406030204" pitchFamily="18" charset="0"/>
                <a:cs typeface="Calibri"/>
              </a:rPr>
              <a:t>perkara</a:t>
            </a:r>
            <a:r>
              <a:rPr sz="2800" spc="130" dirty="0">
                <a:latin typeface="Cambria" panose="02040503050406030204" pitchFamily="18" charset="0"/>
                <a:cs typeface="Calibri"/>
              </a:rPr>
              <a:t>  </a:t>
            </a:r>
            <a:r>
              <a:rPr sz="2800" dirty="0">
                <a:latin typeface="Cambria" panose="02040503050406030204" pitchFamily="18" charset="0"/>
                <a:cs typeface="Calibri"/>
              </a:rPr>
              <a:t>pidana</a:t>
            </a:r>
            <a:r>
              <a:rPr sz="2800" spc="135" dirty="0">
                <a:latin typeface="Cambria" panose="02040503050406030204" pitchFamily="18" charset="0"/>
                <a:cs typeface="Calibri"/>
              </a:rPr>
              <a:t>  </a:t>
            </a:r>
            <a:r>
              <a:rPr sz="2800" dirty="0">
                <a:latin typeface="Cambria" panose="02040503050406030204" pitchFamily="18" charset="0"/>
                <a:cs typeface="Calibri"/>
              </a:rPr>
              <a:t>ke</a:t>
            </a:r>
            <a:r>
              <a:rPr sz="2800" spc="130" dirty="0">
                <a:latin typeface="Cambria" panose="02040503050406030204" pitchFamily="18" charset="0"/>
                <a:cs typeface="Calibri"/>
              </a:rPr>
              <a:t>  </a:t>
            </a:r>
            <a:r>
              <a:rPr sz="2800" dirty="0">
                <a:latin typeface="Cambria" panose="02040503050406030204" pitchFamily="18" charset="0"/>
                <a:cs typeface="Calibri"/>
              </a:rPr>
              <a:t>pengadilan</a:t>
            </a:r>
            <a:r>
              <a:rPr sz="2800" spc="140" dirty="0">
                <a:latin typeface="Cambria" panose="02040503050406030204" pitchFamily="18" charset="0"/>
                <a:cs typeface="Calibri"/>
              </a:rPr>
              <a:t>  </a:t>
            </a:r>
            <a:r>
              <a:rPr sz="2800" spc="-10" dirty="0">
                <a:latin typeface="Cambria" panose="02040503050406030204" pitchFamily="18" charset="0"/>
                <a:cs typeface="Calibri"/>
              </a:rPr>
              <a:t>negeri </a:t>
            </a:r>
            <a:r>
              <a:rPr sz="2800" dirty="0">
                <a:latin typeface="Cambria" panose="02040503050406030204" pitchFamily="18" charset="0"/>
                <a:cs typeface="Calibri"/>
              </a:rPr>
              <a:t>yang</a:t>
            </a:r>
            <a:r>
              <a:rPr sz="2800" spc="495" dirty="0">
                <a:latin typeface="Cambria" panose="02040503050406030204" pitchFamily="18" charset="0"/>
                <a:cs typeface="Calibri"/>
              </a:rPr>
              <a:t> </a:t>
            </a:r>
            <a:r>
              <a:rPr sz="2800" dirty="0">
                <a:latin typeface="Cambria" panose="02040503050406030204" pitchFamily="18" charset="0"/>
                <a:cs typeface="Calibri"/>
              </a:rPr>
              <a:t>berwenang</a:t>
            </a:r>
            <a:r>
              <a:rPr sz="2800" spc="495" dirty="0">
                <a:latin typeface="Cambria" panose="02040503050406030204" pitchFamily="18" charset="0"/>
                <a:cs typeface="Calibri"/>
              </a:rPr>
              <a:t> </a:t>
            </a:r>
            <a:r>
              <a:rPr sz="2800" dirty="0">
                <a:latin typeface="Cambria" panose="02040503050406030204" pitchFamily="18" charset="0"/>
                <a:cs typeface="Calibri"/>
              </a:rPr>
              <a:t>dalam</a:t>
            </a:r>
            <a:r>
              <a:rPr sz="2800" spc="490" dirty="0">
                <a:latin typeface="Cambria" panose="02040503050406030204" pitchFamily="18" charset="0"/>
                <a:cs typeface="Calibri"/>
              </a:rPr>
              <a:t> </a:t>
            </a:r>
            <a:r>
              <a:rPr sz="2800" dirty="0">
                <a:latin typeface="Cambria" panose="02040503050406030204" pitchFamily="18" charset="0"/>
                <a:cs typeface="Calibri"/>
              </a:rPr>
              <a:t>hal</a:t>
            </a:r>
            <a:r>
              <a:rPr sz="2800" spc="490" dirty="0">
                <a:latin typeface="Cambria" panose="02040503050406030204" pitchFamily="18" charset="0"/>
                <a:cs typeface="Calibri"/>
              </a:rPr>
              <a:t> </a:t>
            </a:r>
            <a:r>
              <a:rPr sz="2800" dirty="0">
                <a:latin typeface="Cambria" panose="02040503050406030204" pitchFamily="18" charset="0"/>
                <a:cs typeface="Calibri"/>
              </a:rPr>
              <a:t>dan</a:t>
            </a:r>
            <a:r>
              <a:rPr sz="2800" spc="465" dirty="0">
                <a:latin typeface="Cambria" panose="02040503050406030204" pitchFamily="18" charset="0"/>
                <a:cs typeface="Calibri"/>
              </a:rPr>
              <a:t> </a:t>
            </a:r>
            <a:r>
              <a:rPr sz="2800" dirty="0">
                <a:latin typeface="Cambria" panose="02040503050406030204" pitchFamily="18" charset="0"/>
                <a:cs typeface="Calibri"/>
              </a:rPr>
              <a:t>menururt</a:t>
            </a:r>
            <a:r>
              <a:rPr sz="2800" spc="509" dirty="0">
                <a:latin typeface="Cambria" panose="02040503050406030204" pitchFamily="18" charset="0"/>
                <a:cs typeface="Calibri"/>
              </a:rPr>
              <a:t> </a:t>
            </a:r>
            <a:r>
              <a:rPr sz="2800" dirty="0">
                <a:latin typeface="Cambria" panose="02040503050406030204" pitchFamily="18" charset="0"/>
                <a:cs typeface="Calibri"/>
              </a:rPr>
              <a:t>cara</a:t>
            </a:r>
            <a:r>
              <a:rPr sz="2800" spc="490" dirty="0">
                <a:latin typeface="Cambria" panose="02040503050406030204" pitchFamily="18" charset="0"/>
                <a:cs typeface="Calibri"/>
              </a:rPr>
              <a:t> </a:t>
            </a:r>
            <a:r>
              <a:rPr sz="2800" spc="-20" dirty="0">
                <a:latin typeface="Cambria" panose="02040503050406030204" pitchFamily="18" charset="0"/>
                <a:cs typeface="Calibri"/>
              </a:rPr>
              <a:t>yang </a:t>
            </a:r>
            <a:r>
              <a:rPr sz="2800" dirty="0">
                <a:latin typeface="Cambria" panose="02040503050406030204" pitchFamily="18" charset="0"/>
                <a:cs typeface="Calibri"/>
              </a:rPr>
              <a:t>diatur</a:t>
            </a:r>
            <a:r>
              <a:rPr sz="2800" spc="540" dirty="0">
                <a:latin typeface="Cambria" panose="02040503050406030204" pitchFamily="18" charset="0"/>
                <a:cs typeface="Calibri"/>
              </a:rPr>
              <a:t> </a:t>
            </a:r>
            <a:r>
              <a:rPr sz="2800" dirty="0">
                <a:latin typeface="Cambria" panose="02040503050406030204" pitchFamily="18" charset="0"/>
                <a:cs typeface="Calibri"/>
              </a:rPr>
              <a:t>dalam</a:t>
            </a:r>
            <a:r>
              <a:rPr sz="2800" spc="555" dirty="0">
                <a:latin typeface="Cambria" panose="02040503050406030204" pitchFamily="18" charset="0"/>
                <a:cs typeface="Calibri"/>
              </a:rPr>
              <a:t> </a:t>
            </a:r>
            <a:r>
              <a:rPr sz="2800" spc="-20" dirty="0">
                <a:latin typeface="Cambria" panose="02040503050406030204" pitchFamily="18" charset="0"/>
                <a:cs typeface="Calibri"/>
              </a:rPr>
              <a:t>undang-</a:t>
            </a:r>
            <a:r>
              <a:rPr sz="2800" dirty="0">
                <a:latin typeface="Cambria" panose="02040503050406030204" pitchFamily="18" charset="0"/>
                <a:cs typeface="Calibri"/>
              </a:rPr>
              <a:t>undang</a:t>
            </a:r>
            <a:r>
              <a:rPr sz="2800" spc="540" dirty="0">
                <a:latin typeface="Cambria" panose="02040503050406030204" pitchFamily="18" charset="0"/>
                <a:cs typeface="Calibri"/>
              </a:rPr>
              <a:t> </a:t>
            </a:r>
            <a:r>
              <a:rPr sz="2800" dirty="0">
                <a:latin typeface="Cambria" panose="02040503050406030204" pitchFamily="18" charset="0"/>
                <a:cs typeface="Calibri"/>
              </a:rPr>
              <a:t>ini</a:t>
            </a:r>
            <a:r>
              <a:rPr sz="2800" spc="509" dirty="0">
                <a:latin typeface="Cambria" panose="02040503050406030204" pitchFamily="18" charset="0"/>
                <a:cs typeface="Calibri"/>
              </a:rPr>
              <a:t> </a:t>
            </a:r>
            <a:r>
              <a:rPr sz="2800" dirty="0">
                <a:latin typeface="Cambria" panose="02040503050406030204" pitchFamily="18" charset="0"/>
                <a:cs typeface="Calibri"/>
              </a:rPr>
              <a:t>dengan</a:t>
            </a:r>
            <a:r>
              <a:rPr sz="2800" spc="540" dirty="0">
                <a:latin typeface="Cambria" panose="02040503050406030204" pitchFamily="18" charset="0"/>
                <a:cs typeface="Calibri"/>
              </a:rPr>
              <a:t> </a:t>
            </a:r>
            <a:r>
              <a:rPr sz="2800" spc="-10" dirty="0">
                <a:latin typeface="Cambria" panose="02040503050406030204" pitchFamily="18" charset="0"/>
                <a:cs typeface="Calibri"/>
              </a:rPr>
              <a:t>permintaan </a:t>
            </a:r>
            <a:r>
              <a:rPr sz="2800" dirty="0">
                <a:latin typeface="Cambria" panose="02040503050406030204" pitchFamily="18" charset="0"/>
                <a:cs typeface="Calibri"/>
              </a:rPr>
              <a:t>supaya</a:t>
            </a:r>
            <a:r>
              <a:rPr sz="2800" spc="40" dirty="0">
                <a:latin typeface="Cambria" panose="02040503050406030204" pitchFamily="18" charset="0"/>
                <a:cs typeface="Calibri"/>
              </a:rPr>
              <a:t>  </a:t>
            </a:r>
            <a:r>
              <a:rPr sz="2800" dirty="0">
                <a:latin typeface="Cambria" panose="02040503050406030204" pitchFamily="18" charset="0"/>
                <a:cs typeface="Calibri"/>
              </a:rPr>
              <a:t>diperiksa</a:t>
            </a:r>
            <a:r>
              <a:rPr sz="2800" spc="30" dirty="0">
                <a:latin typeface="Cambria" panose="02040503050406030204" pitchFamily="18" charset="0"/>
                <a:cs typeface="Calibri"/>
              </a:rPr>
              <a:t>  </a:t>
            </a:r>
            <a:r>
              <a:rPr sz="2800" dirty="0">
                <a:latin typeface="Cambria" panose="02040503050406030204" pitchFamily="18" charset="0"/>
                <a:cs typeface="Calibri"/>
              </a:rPr>
              <a:t>dan</a:t>
            </a:r>
            <a:r>
              <a:rPr sz="2800" spc="35" dirty="0">
                <a:latin typeface="Cambria" panose="02040503050406030204" pitchFamily="18" charset="0"/>
                <a:cs typeface="Calibri"/>
              </a:rPr>
              <a:t>  </a:t>
            </a:r>
            <a:r>
              <a:rPr sz="2800" dirty="0">
                <a:latin typeface="Cambria" panose="02040503050406030204" pitchFamily="18" charset="0"/>
                <a:cs typeface="Calibri"/>
              </a:rPr>
              <a:t>diputus</a:t>
            </a:r>
            <a:r>
              <a:rPr sz="2800" spc="45" dirty="0">
                <a:latin typeface="Cambria" panose="02040503050406030204" pitchFamily="18" charset="0"/>
                <a:cs typeface="Calibri"/>
              </a:rPr>
              <a:t>  </a:t>
            </a:r>
            <a:r>
              <a:rPr sz="2800" dirty="0">
                <a:latin typeface="Cambria" panose="02040503050406030204" pitchFamily="18" charset="0"/>
                <a:cs typeface="Calibri"/>
              </a:rPr>
              <a:t>oleh</a:t>
            </a:r>
            <a:r>
              <a:rPr sz="2800" spc="45" dirty="0">
                <a:latin typeface="Cambria" panose="02040503050406030204" pitchFamily="18" charset="0"/>
                <a:cs typeface="Calibri"/>
              </a:rPr>
              <a:t>  </a:t>
            </a:r>
            <a:r>
              <a:rPr sz="2800" dirty="0">
                <a:latin typeface="Cambria" panose="02040503050406030204" pitchFamily="18" charset="0"/>
                <a:cs typeface="Calibri"/>
              </a:rPr>
              <a:t>hakim</a:t>
            </a:r>
            <a:r>
              <a:rPr sz="2800" spc="40" dirty="0">
                <a:latin typeface="Cambria" panose="02040503050406030204" pitchFamily="18" charset="0"/>
                <a:cs typeface="Calibri"/>
              </a:rPr>
              <a:t>  </a:t>
            </a:r>
            <a:r>
              <a:rPr sz="2800" dirty="0">
                <a:latin typeface="Cambria" panose="02040503050406030204" pitchFamily="18" charset="0"/>
                <a:cs typeface="Calibri"/>
              </a:rPr>
              <a:t>di</a:t>
            </a:r>
            <a:r>
              <a:rPr sz="2800" spc="35" dirty="0">
                <a:latin typeface="Cambria" panose="02040503050406030204" pitchFamily="18" charset="0"/>
                <a:cs typeface="Calibri"/>
              </a:rPr>
              <a:t>  </a:t>
            </a:r>
            <a:r>
              <a:rPr sz="2800" spc="-10" dirty="0">
                <a:latin typeface="Cambria" panose="02040503050406030204" pitchFamily="18" charset="0"/>
                <a:cs typeface="Calibri"/>
              </a:rPr>
              <a:t>sidang </a:t>
            </a:r>
            <a:r>
              <a:rPr sz="2800" dirty="0">
                <a:latin typeface="Cambria" panose="02040503050406030204" pitchFamily="18" charset="0"/>
                <a:cs typeface="Calibri"/>
              </a:rPr>
              <a:t>pengadilan.</a:t>
            </a:r>
            <a:r>
              <a:rPr sz="2800" spc="-95" dirty="0">
                <a:latin typeface="Cambria" panose="02040503050406030204" pitchFamily="18" charset="0"/>
                <a:cs typeface="Calibri"/>
              </a:rPr>
              <a:t> </a:t>
            </a:r>
            <a:r>
              <a:rPr sz="2800" dirty="0">
                <a:latin typeface="Cambria" panose="02040503050406030204" pitchFamily="18" charset="0"/>
                <a:cs typeface="Calibri"/>
              </a:rPr>
              <a:t>(Pasal</a:t>
            </a:r>
            <a:r>
              <a:rPr sz="2800" spc="-45" dirty="0">
                <a:latin typeface="Cambria" panose="02040503050406030204" pitchFamily="18" charset="0"/>
                <a:cs typeface="Calibri"/>
              </a:rPr>
              <a:t> </a:t>
            </a:r>
            <a:r>
              <a:rPr sz="2800" dirty="0">
                <a:latin typeface="Cambria" panose="02040503050406030204" pitchFamily="18" charset="0"/>
                <a:cs typeface="Calibri"/>
              </a:rPr>
              <a:t>1</a:t>
            </a:r>
            <a:r>
              <a:rPr sz="2800" spc="-50" dirty="0">
                <a:latin typeface="Cambria" panose="02040503050406030204" pitchFamily="18" charset="0"/>
                <a:cs typeface="Calibri"/>
              </a:rPr>
              <a:t> </a:t>
            </a:r>
            <a:r>
              <a:rPr sz="2800" dirty="0">
                <a:latin typeface="Cambria" panose="02040503050406030204" pitchFamily="18" charset="0"/>
                <a:cs typeface="Calibri"/>
              </a:rPr>
              <a:t>butir</a:t>
            </a:r>
            <a:r>
              <a:rPr sz="2800" spc="-65" dirty="0">
                <a:latin typeface="Cambria" panose="02040503050406030204" pitchFamily="18" charset="0"/>
                <a:cs typeface="Calibri"/>
              </a:rPr>
              <a:t> </a:t>
            </a:r>
            <a:r>
              <a:rPr sz="2800" dirty="0">
                <a:latin typeface="Cambria" panose="02040503050406030204" pitchFamily="18" charset="0"/>
                <a:cs typeface="Calibri"/>
              </a:rPr>
              <a:t>7</a:t>
            </a:r>
            <a:r>
              <a:rPr sz="2800" spc="-55" dirty="0">
                <a:latin typeface="Cambria" panose="02040503050406030204" pitchFamily="18" charset="0"/>
                <a:cs typeface="Calibri"/>
              </a:rPr>
              <a:t> </a:t>
            </a:r>
            <a:r>
              <a:rPr sz="2800" spc="-10" dirty="0">
                <a:latin typeface="Cambria" panose="02040503050406030204" pitchFamily="18" charset="0"/>
                <a:cs typeface="Calibri"/>
              </a:rPr>
              <a:t>KUHAP)</a:t>
            </a:r>
            <a:endParaRPr sz="2800" dirty="0">
              <a:latin typeface="Cambria" panose="02040503050406030204" pitchFamily="18" charset="0"/>
              <a:cs typeface="Calibri"/>
            </a:endParaRPr>
          </a:p>
          <a:p>
            <a:pPr marL="736600" marR="5080" lvl="1" indent="-342900" algn="just">
              <a:spcBef>
                <a:spcPts val="670"/>
              </a:spcBef>
              <a:buFont typeface="Wingdings"/>
              <a:buChar char=""/>
              <a:tabLst>
                <a:tab pos="736600" algn="l"/>
              </a:tabLst>
            </a:pPr>
            <a:r>
              <a:rPr sz="2800" dirty="0">
                <a:latin typeface="Cambria" panose="02040503050406030204" pitchFamily="18" charset="0"/>
                <a:cs typeface="Calibri"/>
              </a:rPr>
              <a:t>Pasal</a:t>
            </a:r>
            <a:r>
              <a:rPr sz="2800" spc="175" dirty="0">
                <a:latin typeface="Cambria" panose="02040503050406030204" pitchFamily="18" charset="0"/>
                <a:cs typeface="Calibri"/>
              </a:rPr>
              <a:t>  </a:t>
            </a:r>
            <a:r>
              <a:rPr sz="2800" dirty="0">
                <a:latin typeface="Cambria" panose="02040503050406030204" pitchFamily="18" charset="0"/>
                <a:cs typeface="Calibri"/>
              </a:rPr>
              <a:t>137</a:t>
            </a:r>
            <a:r>
              <a:rPr sz="2800" spc="180" dirty="0">
                <a:latin typeface="Cambria" panose="02040503050406030204" pitchFamily="18" charset="0"/>
                <a:cs typeface="Calibri"/>
              </a:rPr>
              <a:t>  </a:t>
            </a:r>
            <a:r>
              <a:rPr sz="2800" dirty="0">
                <a:latin typeface="Cambria" panose="02040503050406030204" pitchFamily="18" charset="0"/>
                <a:cs typeface="Calibri"/>
              </a:rPr>
              <a:t>KUHAP</a:t>
            </a:r>
            <a:r>
              <a:rPr sz="2800" spc="175" dirty="0">
                <a:latin typeface="Cambria" panose="02040503050406030204" pitchFamily="18" charset="0"/>
                <a:cs typeface="Calibri"/>
              </a:rPr>
              <a:t>  </a:t>
            </a:r>
            <a:r>
              <a:rPr sz="2800" dirty="0">
                <a:latin typeface="Cambria" panose="02040503050406030204" pitchFamily="18" charset="0"/>
                <a:cs typeface="Calibri"/>
              </a:rPr>
              <a:t>menentukan</a:t>
            </a:r>
            <a:r>
              <a:rPr sz="2800" spc="180" dirty="0">
                <a:latin typeface="Cambria" panose="02040503050406030204" pitchFamily="18" charset="0"/>
                <a:cs typeface="Calibri"/>
              </a:rPr>
              <a:t>  </a:t>
            </a:r>
            <a:r>
              <a:rPr sz="2800" dirty="0">
                <a:latin typeface="Cambria" panose="02040503050406030204" pitchFamily="18" charset="0"/>
                <a:cs typeface="Calibri"/>
              </a:rPr>
              <a:t>bahwa</a:t>
            </a:r>
            <a:r>
              <a:rPr sz="2800" spc="180" dirty="0">
                <a:latin typeface="Cambria" panose="02040503050406030204" pitchFamily="18" charset="0"/>
                <a:cs typeface="Calibri"/>
              </a:rPr>
              <a:t>  </a:t>
            </a:r>
            <a:r>
              <a:rPr sz="2800" spc="-10" dirty="0">
                <a:latin typeface="Cambria" panose="02040503050406030204" pitchFamily="18" charset="0"/>
                <a:cs typeface="Calibri"/>
              </a:rPr>
              <a:t>penuntut </a:t>
            </a:r>
            <a:r>
              <a:rPr sz="2800" dirty="0">
                <a:latin typeface="Cambria" panose="02040503050406030204" pitchFamily="18" charset="0"/>
                <a:cs typeface="Calibri"/>
              </a:rPr>
              <a:t>umum</a:t>
            </a:r>
            <a:r>
              <a:rPr sz="2800" spc="-35" dirty="0">
                <a:latin typeface="Cambria" panose="02040503050406030204" pitchFamily="18" charset="0"/>
                <a:cs typeface="Calibri"/>
              </a:rPr>
              <a:t> </a:t>
            </a:r>
            <a:r>
              <a:rPr sz="2800" dirty="0">
                <a:latin typeface="Cambria" panose="02040503050406030204" pitchFamily="18" charset="0"/>
                <a:cs typeface="Calibri"/>
              </a:rPr>
              <a:t>berwenang</a:t>
            </a:r>
            <a:r>
              <a:rPr sz="2800" spc="-20" dirty="0">
                <a:latin typeface="Cambria" panose="02040503050406030204" pitchFamily="18" charset="0"/>
                <a:cs typeface="Calibri"/>
              </a:rPr>
              <a:t> </a:t>
            </a:r>
            <a:r>
              <a:rPr sz="2800" dirty="0">
                <a:latin typeface="Cambria" panose="02040503050406030204" pitchFamily="18" charset="0"/>
                <a:cs typeface="Calibri"/>
              </a:rPr>
              <a:t>melakukan</a:t>
            </a:r>
            <a:r>
              <a:rPr sz="2800" spc="-25" dirty="0">
                <a:latin typeface="Cambria" panose="02040503050406030204" pitchFamily="18" charset="0"/>
                <a:cs typeface="Calibri"/>
              </a:rPr>
              <a:t> </a:t>
            </a:r>
            <a:r>
              <a:rPr sz="2800" dirty="0">
                <a:latin typeface="Cambria" panose="02040503050406030204" pitchFamily="18" charset="0"/>
                <a:cs typeface="Calibri"/>
              </a:rPr>
              <a:t>penuntutan</a:t>
            </a:r>
            <a:r>
              <a:rPr sz="2800" spc="-40" dirty="0">
                <a:latin typeface="Cambria" panose="02040503050406030204" pitchFamily="18" charset="0"/>
                <a:cs typeface="Calibri"/>
              </a:rPr>
              <a:t> </a:t>
            </a:r>
            <a:r>
              <a:rPr sz="2800" spc="-10" dirty="0">
                <a:latin typeface="Cambria" panose="02040503050406030204" pitchFamily="18" charset="0"/>
                <a:cs typeface="Calibri"/>
              </a:rPr>
              <a:t>terhadap </a:t>
            </a:r>
            <a:r>
              <a:rPr sz="2800" dirty="0">
                <a:latin typeface="Cambria" panose="02040503050406030204" pitchFamily="18" charset="0"/>
                <a:cs typeface="Calibri"/>
              </a:rPr>
              <a:t>siapa</a:t>
            </a:r>
            <a:r>
              <a:rPr sz="2800" spc="445" dirty="0">
                <a:latin typeface="Cambria" panose="02040503050406030204" pitchFamily="18" charset="0"/>
                <a:cs typeface="Calibri"/>
              </a:rPr>
              <a:t> </a:t>
            </a:r>
            <a:r>
              <a:rPr sz="2800" dirty="0">
                <a:latin typeface="Cambria" panose="02040503050406030204" pitchFamily="18" charset="0"/>
                <a:cs typeface="Calibri"/>
              </a:rPr>
              <a:t>pun</a:t>
            </a:r>
            <a:r>
              <a:rPr sz="2800" spc="434" dirty="0">
                <a:latin typeface="Cambria" panose="02040503050406030204" pitchFamily="18" charset="0"/>
                <a:cs typeface="Calibri"/>
              </a:rPr>
              <a:t> </a:t>
            </a:r>
            <a:r>
              <a:rPr sz="2800" dirty="0">
                <a:latin typeface="Cambria" panose="02040503050406030204" pitchFamily="18" charset="0"/>
                <a:cs typeface="Calibri"/>
              </a:rPr>
              <a:t>yang</a:t>
            </a:r>
            <a:r>
              <a:rPr sz="2800" spc="405" dirty="0">
                <a:latin typeface="Cambria" panose="02040503050406030204" pitchFamily="18" charset="0"/>
                <a:cs typeface="Calibri"/>
              </a:rPr>
              <a:t> </a:t>
            </a:r>
            <a:r>
              <a:rPr sz="2800" dirty="0">
                <a:latin typeface="Cambria" panose="02040503050406030204" pitchFamily="18" charset="0"/>
                <a:cs typeface="Calibri"/>
              </a:rPr>
              <a:t>didakwa</a:t>
            </a:r>
            <a:r>
              <a:rPr sz="2800" spc="445" dirty="0">
                <a:latin typeface="Cambria" panose="02040503050406030204" pitchFamily="18" charset="0"/>
                <a:cs typeface="Calibri"/>
              </a:rPr>
              <a:t> </a:t>
            </a:r>
            <a:r>
              <a:rPr sz="2800" dirty="0">
                <a:latin typeface="Cambria" panose="02040503050406030204" pitchFamily="18" charset="0"/>
                <a:cs typeface="Calibri"/>
              </a:rPr>
              <a:t>melakukan</a:t>
            </a:r>
            <a:r>
              <a:rPr sz="2800" spc="450" dirty="0">
                <a:latin typeface="Cambria" panose="02040503050406030204" pitchFamily="18" charset="0"/>
                <a:cs typeface="Calibri"/>
              </a:rPr>
              <a:t> </a:t>
            </a:r>
            <a:r>
              <a:rPr sz="2800" dirty="0">
                <a:latin typeface="Cambria" panose="02040503050406030204" pitchFamily="18" charset="0"/>
                <a:cs typeface="Calibri"/>
              </a:rPr>
              <a:t>suatu</a:t>
            </a:r>
            <a:r>
              <a:rPr sz="2800" spc="434" dirty="0">
                <a:latin typeface="Cambria" panose="02040503050406030204" pitchFamily="18" charset="0"/>
                <a:cs typeface="Calibri"/>
              </a:rPr>
              <a:t> </a:t>
            </a:r>
            <a:r>
              <a:rPr sz="2800" dirty="0">
                <a:latin typeface="Cambria" panose="02040503050406030204" pitchFamily="18" charset="0"/>
                <a:cs typeface="Calibri"/>
              </a:rPr>
              <a:t>delik</a:t>
            </a:r>
            <a:r>
              <a:rPr sz="2800" spc="425" dirty="0">
                <a:latin typeface="Cambria" panose="02040503050406030204" pitchFamily="18" charset="0"/>
                <a:cs typeface="Calibri"/>
              </a:rPr>
              <a:t> </a:t>
            </a:r>
            <a:r>
              <a:rPr sz="2800" spc="-25" dirty="0">
                <a:latin typeface="Cambria" panose="02040503050406030204" pitchFamily="18" charset="0"/>
                <a:cs typeface="Calibri"/>
              </a:rPr>
              <a:t>di </a:t>
            </a:r>
            <a:r>
              <a:rPr sz="2800" dirty="0">
                <a:latin typeface="Cambria" panose="02040503050406030204" pitchFamily="18" charset="0"/>
                <a:cs typeface="Calibri"/>
              </a:rPr>
              <a:t>dalam</a:t>
            </a:r>
            <a:r>
              <a:rPr sz="2800" spc="380" dirty="0">
                <a:latin typeface="Cambria" panose="02040503050406030204" pitchFamily="18" charset="0"/>
                <a:cs typeface="Calibri"/>
              </a:rPr>
              <a:t>  </a:t>
            </a:r>
            <a:r>
              <a:rPr sz="2800" dirty="0">
                <a:latin typeface="Cambria" panose="02040503050406030204" pitchFamily="18" charset="0"/>
                <a:cs typeface="Calibri"/>
              </a:rPr>
              <a:t>daerah</a:t>
            </a:r>
            <a:r>
              <a:rPr sz="2800" spc="375" dirty="0">
                <a:latin typeface="Cambria" panose="02040503050406030204" pitchFamily="18" charset="0"/>
                <a:cs typeface="Calibri"/>
              </a:rPr>
              <a:t>  </a:t>
            </a:r>
            <a:r>
              <a:rPr sz="2800" dirty="0">
                <a:latin typeface="Cambria" panose="02040503050406030204" pitchFamily="18" charset="0"/>
                <a:cs typeface="Calibri"/>
              </a:rPr>
              <a:t>hukumnya</a:t>
            </a:r>
            <a:r>
              <a:rPr sz="2800" spc="370" dirty="0">
                <a:latin typeface="Cambria" panose="02040503050406030204" pitchFamily="18" charset="0"/>
                <a:cs typeface="Calibri"/>
              </a:rPr>
              <a:t>  </a:t>
            </a:r>
            <a:r>
              <a:rPr sz="2800" dirty="0">
                <a:latin typeface="Cambria" panose="02040503050406030204" pitchFamily="18" charset="0"/>
                <a:cs typeface="Calibri"/>
              </a:rPr>
              <a:t>dengan</a:t>
            </a:r>
            <a:r>
              <a:rPr sz="2800" spc="375" dirty="0">
                <a:latin typeface="Cambria" panose="02040503050406030204" pitchFamily="18" charset="0"/>
                <a:cs typeface="Calibri"/>
              </a:rPr>
              <a:t>  </a:t>
            </a:r>
            <a:r>
              <a:rPr sz="2800" spc="-10" dirty="0">
                <a:latin typeface="Cambria" panose="02040503050406030204" pitchFamily="18" charset="0"/>
                <a:cs typeface="Calibri"/>
              </a:rPr>
              <a:t>melimpahkan </a:t>
            </a:r>
            <a:r>
              <a:rPr sz="2800" dirty="0">
                <a:latin typeface="Cambria" panose="02040503050406030204" pitchFamily="18" charset="0"/>
                <a:cs typeface="Calibri"/>
              </a:rPr>
              <a:t>perkara</a:t>
            </a:r>
            <a:r>
              <a:rPr sz="2800" spc="-110" dirty="0">
                <a:latin typeface="Cambria" panose="02040503050406030204" pitchFamily="18" charset="0"/>
                <a:cs typeface="Calibri"/>
              </a:rPr>
              <a:t> </a:t>
            </a:r>
            <a:r>
              <a:rPr sz="2800" dirty="0">
                <a:latin typeface="Cambria" panose="02040503050406030204" pitchFamily="18" charset="0"/>
                <a:cs typeface="Calibri"/>
              </a:rPr>
              <a:t>ke</a:t>
            </a:r>
            <a:r>
              <a:rPr sz="2800" spc="-85" dirty="0">
                <a:latin typeface="Cambria" panose="02040503050406030204" pitchFamily="18" charset="0"/>
                <a:cs typeface="Calibri"/>
              </a:rPr>
              <a:t> </a:t>
            </a:r>
            <a:r>
              <a:rPr sz="2800" dirty="0">
                <a:latin typeface="Cambria" panose="02040503050406030204" pitchFamily="18" charset="0"/>
                <a:cs typeface="Calibri"/>
              </a:rPr>
              <a:t>pengadilan</a:t>
            </a:r>
            <a:r>
              <a:rPr sz="2800" spc="-85" dirty="0">
                <a:latin typeface="Cambria" panose="02040503050406030204" pitchFamily="18" charset="0"/>
                <a:cs typeface="Calibri"/>
              </a:rPr>
              <a:t> </a:t>
            </a:r>
            <a:r>
              <a:rPr sz="2800" dirty="0">
                <a:latin typeface="Cambria" panose="02040503050406030204" pitchFamily="18" charset="0"/>
                <a:cs typeface="Calibri"/>
              </a:rPr>
              <a:t>yang</a:t>
            </a:r>
            <a:r>
              <a:rPr sz="2800" spc="-85" dirty="0">
                <a:latin typeface="Cambria" panose="02040503050406030204" pitchFamily="18" charset="0"/>
                <a:cs typeface="Calibri"/>
              </a:rPr>
              <a:t> </a:t>
            </a:r>
            <a:r>
              <a:rPr sz="2800" dirty="0">
                <a:latin typeface="Cambria" panose="02040503050406030204" pitchFamily="18" charset="0"/>
                <a:cs typeface="Calibri"/>
              </a:rPr>
              <a:t>berwenang</a:t>
            </a:r>
            <a:r>
              <a:rPr sz="2800" spc="-110" dirty="0">
                <a:latin typeface="Cambria" panose="02040503050406030204" pitchFamily="18" charset="0"/>
                <a:cs typeface="Calibri"/>
              </a:rPr>
              <a:t> </a:t>
            </a:r>
            <a:r>
              <a:rPr sz="2800" spc="-10" dirty="0">
                <a:latin typeface="Cambria" panose="02040503050406030204" pitchFamily="18" charset="0"/>
                <a:cs typeface="Calibri"/>
              </a:rPr>
              <a:t>mengadili</a:t>
            </a:r>
            <a:endParaRPr sz="2800" dirty="0">
              <a:latin typeface="Cambria" panose="02040503050406030204" pitchFamily="18" charset="0"/>
              <a:cs typeface="Calibri"/>
            </a:endParaRPr>
          </a:p>
        </p:txBody>
      </p:sp>
    </p:spTree>
    <p:extLst>
      <p:ext uri="{BB962C8B-B14F-4D97-AF65-F5344CB8AC3E}">
        <p14:creationId xmlns:p14="http://schemas.microsoft.com/office/powerpoint/2010/main" val="1000328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pPr marL="0" indent="0" algn="just">
              <a:buNone/>
            </a:pPr>
            <a:r>
              <a:rPr lang="en-US" dirty="0" err="1">
                <a:latin typeface="Cambria" panose="02040503050406030204" pitchFamily="18" charset="0"/>
              </a:rPr>
              <a:t>Tujuan</a:t>
            </a:r>
            <a:r>
              <a:rPr lang="en-US" dirty="0">
                <a:latin typeface="Cambria" panose="02040503050406030204" pitchFamily="18" charset="0"/>
              </a:rPr>
              <a:t> </a:t>
            </a:r>
            <a:r>
              <a:rPr lang="en-US" dirty="0" err="1">
                <a:latin typeface="Cambria" panose="02040503050406030204" pitchFamily="18" charset="0"/>
              </a:rPr>
              <a:t>melakukan</a:t>
            </a:r>
            <a:r>
              <a:rPr lang="en-US" dirty="0">
                <a:latin typeface="Cambria" panose="02040503050406030204" pitchFamily="18" charset="0"/>
              </a:rPr>
              <a:t> </a:t>
            </a:r>
            <a:r>
              <a:rPr lang="en-US" dirty="0" err="1">
                <a:latin typeface="Cambria" panose="02040503050406030204" pitchFamily="18" charset="0"/>
              </a:rPr>
              <a:t>penuntutan</a:t>
            </a:r>
            <a:r>
              <a:rPr lang="en-US" dirty="0">
                <a:latin typeface="Cambria" panose="02040503050406030204" pitchFamily="18" charset="0"/>
              </a:rPr>
              <a:t> </a:t>
            </a:r>
            <a:r>
              <a:rPr lang="en-US" dirty="0" err="1">
                <a:latin typeface="Cambria" panose="02040503050406030204" pitchFamily="18" charset="0"/>
              </a:rPr>
              <a:t>adalah</a:t>
            </a:r>
            <a:r>
              <a:rPr lang="en-US" dirty="0">
                <a:latin typeface="Cambria" panose="02040503050406030204" pitchFamily="18" charset="0"/>
              </a:rPr>
              <a:t> </a:t>
            </a:r>
            <a:r>
              <a:rPr lang="en-US" dirty="0" err="1">
                <a:latin typeface="Cambria" panose="02040503050406030204" pitchFamily="18" charset="0"/>
              </a:rPr>
              <a:t>untuk</a:t>
            </a:r>
            <a:r>
              <a:rPr lang="en-US" dirty="0">
                <a:latin typeface="Cambria" panose="02040503050406030204" pitchFamily="18" charset="0"/>
              </a:rPr>
              <a:t> </a:t>
            </a:r>
            <a:r>
              <a:rPr lang="en-US" dirty="0" err="1">
                <a:latin typeface="Cambria" panose="02040503050406030204" pitchFamily="18" charset="0"/>
              </a:rPr>
              <a:t>mendapatkan</a:t>
            </a:r>
            <a:r>
              <a:rPr lang="en-US" dirty="0">
                <a:latin typeface="Cambria" panose="02040503050406030204" pitchFamily="18" charset="0"/>
              </a:rPr>
              <a:t> </a:t>
            </a:r>
            <a:r>
              <a:rPr lang="en-US" dirty="0" err="1">
                <a:latin typeface="Cambria" panose="02040503050406030204" pitchFamily="18" charset="0"/>
              </a:rPr>
              <a:t>penetapan</a:t>
            </a:r>
            <a:r>
              <a:rPr lang="en-US" dirty="0">
                <a:latin typeface="Cambria" panose="02040503050406030204" pitchFamily="18" charset="0"/>
              </a:rPr>
              <a:t> </a:t>
            </a:r>
            <a:r>
              <a:rPr lang="en-US" dirty="0" err="1">
                <a:latin typeface="Cambria" panose="02040503050406030204" pitchFamily="18" charset="0"/>
              </a:rPr>
              <a:t>dari</a:t>
            </a:r>
            <a:r>
              <a:rPr lang="en-US" dirty="0">
                <a:latin typeface="Cambria" panose="02040503050406030204" pitchFamily="18" charset="0"/>
              </a:rPr>
              <a:t> </a:t>
            </a:r>
            <a:r>
              <a:rPr lang="en-US" dirty="0" err="1">
                <a:latin typeface="Cambria" panose="02040503050406030204" pitchFamily="18" charset="0"/>
              </a:rPr>
              <a:t>penuntut</a:t>
            </a:r>
            <a:r>
              <a:rPr lang="en-US" dirty="0">
                <a:latin typeface="Cambria" panose="02040503050406030204" pitchFamily="18" charset="0"/>
              </a:rPr>
              <a:t> </a:t>
            </a:r>
            <a:r>
              <a:rPr lang="en-US" dirty="0" err="1">
                <a:latin typeface="Cambria" panose="02040503050406030204" pitchFamily="18" charset="0"/>
              </a:rPr>
              <a:t>umum</a:t>
            </a:r>
            <a:r>
              <a:rPr lang="en-US" dirty="0">
                <a:latin typeface="Cambria" panose="02040503050406030204" pitchFamily="18" charset="0"/>
              </a:rPr>
              <a:t>, </a:t>
            </a:r>
            <a:r>
              <a:rPr lang="en-US" dirty="0" err="1">
                <a:latin typeface="Cambria" panose="02040503050406030204" pitchFamily="18" charset="0"/>
              </a:rPr>
              <a:t>tentang</a:t>
            </a:r>
            <a:r>
              <a:rPr lang="en-US" dirty="0">
                <a:latin typeface="Cambria" panose="02040503050406030204" pitchFamily="18" charset="0"/>
              </a:rPr>
              <a:t> </a:t>
            </a:r>
            <a:r>
              <a:rPr lang="en-US" dirty="0" err="1">
                <a:latin typeface="Cambria" panose="02040503050406030204" pitchFamily="18" charset="0"/>
              </a:rPr>
              <a:t>adanya</a:t>
            </a:r>
            <a:r>
              <a:rPr lang="en-US" dirty="0">
                <a:latin typeface="Cambria" panose="02040503050406030204" pitchFamily="18" charset="0"/>
              </a:rPr>
              <a:t> </a:t>
            </a:r>
            <a:r>
              <a:rPr lang="en-US" dirty="0" err="1">
                <a:latin typeface="Cambria" panose="02040503050406030204" pitchFamily="18" charset="0"/>
              </a:rPr>
              <a:t>alasan</a:t>
            </a:r>
            <a:r>
              <a:rPr lang="en-US" dirty="0">
                <a:latin typeface="Cambria" panose="02040503050406030204" pitchFamily="18" charset="0"/>
              </a:rPr>
              <a:t> yang </a:t>
            </a:r>
            <a:r>
              <a:rPr lang="en-US" dirty="0" err="1">
                <a:latin typeface="Cambria" panose="02040503050406030204" pitchFamily="18" charset="0"/>
              </a:rPr>
              <a:t>cukup</a:t>
            </a:r>
            <a:r>
              <a:rPr lang="en-US" dirty="0">
                <a:latin typeface="Cambria" panose="02040503050406030204" pitchFamily="18" charset="0"/>
              </a:rPr>
              <a:t> </a:t>
            </a:r>
            <a:r>
              <a:rPr lang="en-US" dirty="0" err="1">
                <a:latin typeface="Cambria" panose="02040503050406030204" pitchFamily="18" charset="0"/>
              </a:rPr>
              <a:t>untuk</a:t>
            </a:r>
            <a:r>
              <a:rPr lang="en-US" dirty="0">
                <a:latin typeface="Cambria" panose="02040503050406030204" pitchFamily="18" charset="0"/>
              </a:rPr>
              <a:t> </a:t>
            </a:r>
            <a:r>
              <a:rPr lang="en-US" dirty="0" err="1">
                <a:latin typeface="Cambria" panose="02040503050406030204" pitchFamily="18" charset="0"/>
              </a:rPr>
              <a:t>menuntut</a:t>
            </a:r>
            <a:r>
              <a:rPr lang="en-US" dirty="0">
                <a:latin typeface="Cambria" panose="02040503050406030204" pitchFamily="18" charset="0"/>
              </a:rPr>
              <a:t> </a:t>
            </a:r>
            <a:r>
              <a:rPr lang="en-US" dirty="0" err="1">
                <a:latin typeface="Cambria" panose="02040503050406030204" pitchFamily="18" charset="0"/>
              </a:rPr>
              <a:t>seseorang</a:t>
            </a:r>
            <a:r>
              <a:rPr lang="en-US" dirty="0">
                <a:latin typeface="Cambria" panose="02040503050406030204" pitchFamily="18" charset="0"/>
              </a:rPr>
              <a:t> </a:t>
            </a:r>
            <a:r>
              <a:rPr lang="en-US" dirty="0" err="1">
                <a:latin typeface="Cambria" panose="02040503050406030204" pitchFamily="18" charset="0"/>
              </a:rPr>
              <a:t>terdakwa</a:t>
            </a:r>
            <a:r>
              <a:rPr lang="en-US" dirty="0">
                <a:latin typeface="Cambria" panose="02040503050406030204" pitchFamily="18" charset="0"/>
              </a:rPr>
              <a:t> </a:t>
            </a:r>
            <a:r>
              <a:rPr lang="en-US" dirty="0" err="1">
                <a:latin typeface="Cambria" panose="02040503050406030204" pitchFamily="18" charset="0"/>
              </a:rPr>
              <a:t>dimuka</a:t>
            </a:r>
            <a:r>
              <a:rPr lang="en-US" dirty="0">
                <a:latin typeface="Cambria" panose="02040503050406030204" pitchFamily="18" charset="0"/>
              </a:rPr>
              <a:t> hakim. </a:t>
            </a:r>
            <a:r>
              <a:rPr lang="en-US" dirty="0" err="1">
                <a:latin typeface="Cambria" panose="02040503050406030204" pitchFamily="18" charset="0"/>
              </a:rPr>
              <a:t>Penuntut</a:t>
            </a:r>
            <a:r>
              <a:rPr lang="en-US" dirty="0">
                <a:latin typeface="Cambria" panose="02040503050406030204" pitchFamily="18" charset="0"/>
              </a:rPr>
              <a:t> </a:t>
            </a:r>
            <a:r>
              <a:rPr lang="en-US" dirty="0" err="1">
                <a:latin typeface="Cambria" panose="02040503050406030204" pitchFamily="18" charset="0"/>
              </a:rPr>
              <a:t>umum</a:t>
            </a:r>
            <a:r>
              <a:rPr lang="en-US" dirty="0">
                <a:latin typeface="Cambria" panose="02040503050406030204" pitchFamily="18" charset="0"/>
              </a:rPr>
              <a:t> </a:t>
            </a:r>
            <a:r>
              <a:rPr lang="en-US" dirty="0" err="1">
                <a:latin typeface="Cambria" panose="02040503050406030204" pitchFamily="18" charset="0"/>
              </a:rPr>
              <a:t>berwenang</a:t>
            </a:r>
            <a:r>
              <a:rPr lang="en-US" dirty="0">
                <a:latin typeface="Cambria" panose="02040503050406030204" pitchFamily="18" charset="0"/>
              </a:rPr>
              <a:t> </a:t>
            </a:r>
            <a:r>
              <a:rPr lang="en-US" dirty="0" err="1">
                <a:latin typeface="Cambria" panose="02040503050406030204" pitchFamily="18" charset="0"/>
              </a:rPr>
              <a:t>melakukan</a:t>
            </a:r>
            <a:r>
              <a:rPr lang="en-US" dirty="0">
                <a:latin typeface="Cambria" panose="02040503050406030204" pitchFamily="18" charset="0"/>
              </a:rPr>
              <a:t> </a:t>
            </a:r>
            <a:r>
              <a:rPr lang="en-US" dirty="0" err="1">
                <a:latin typeface="Cambria" panose="02040503050406030204" pitchFamily="18" charset="0"/>
              </a:rPr>
              <a:t>peuntutan</a:t>
            </a:r>
            <a:r>
              <a:rPr lang="en-US" dirty="0">
                <a:latin typeface="Cambria" panose="02040503050406030204" pitchFamily="18" charset="0"/>
              </a:rPr>
              <a:t> </a:t>
            </a:r>
            <a:r>
              <a:rPr lang="en-US" dirty="0" err="1">
                <a:latin typeface="Cambria" panose="02040503050406030204" pitchFamily="18" charset="0"/>
              </a:rPr>
              <a:t>terhadap</a:t>
            </a:r>
            <a:r>
              <a:rPr lang="en-US" dirty="0">
                <a:latin typeface="Cambria" panose="02040503050406030204" pitchFamily="18" charset="0"/>
              </a:rPr>
              <a:t> </a:t>
            </a:r>
            <a:r>
              <a:rPr lang="en-US" dirty="0" err="1">
                <a:latin typeface="Cambria" panose="02040503050406030204" pitchFamily="18" charset="0"/>
              </a:rPr>
              <a:t>siapa</a:t>
            </a:r>
            <a:r>
              <a:rPr lang="en-US" dirty="0">
                <a:latin typeface="Cambria" panose="02040503050406030204" pitchFamily="18" charset="0"/>
              </a:rPr>
              <a:t> </a:t>
            </a:r>
            <a:r>
              <a:rPr lang="en-US" dirty="0" err="1">
                <a:latin typeface="Cambria" panose="02040503050406030204" pitchFamily="18" charset="0"/>
              </a:rPr>
              <a:t>saja</a:t>
            </a:r>
            <a:r>
              <a:rPr lang="en-US" dirty="0">
                <a:latin typeface="Cambria" panose="02040503050406030204" pitchFamily="18" charset="0"/>
              </a:rPr>
              <a:t> yang </a:t>
            </a:r>
            <a:r>
              <a:rPr lang="en-US" dirty="0" err="1">
                <a:latin typeface="Cambria" panose="02040503050406030204" pitchFamily="18" charset="0"/>
              </a:rPr>
              <a:t>didakwa</a:t>
            </a:r>
            <a:r>
              <a:rPr lang="en-US" dirty="0">
                <a:latin typeface="Cambria" panose="02040503050406030204" pitchFamily="18" charset="0"/>
              </a:rPr>
              <a:t> </a:t>
            </a:r>
            <a:r>
              <a:rPr lang="en-US" dirty="0" err="1">
                <a:latin typeface="Cambria" panose="02040503050406030204" pitchFamily="18" charset="0"/>
              </a:rPr>
              <a:t>melakukan</a:t>
            </a:r>
            <a:r>
              <a:rPr lang="en-US" dirty="0">
                <a:latin typeface="Cambria" panose="02040503050406030204" pitchFamily="18" charset="0"/>
              </a:rPr>
              <a:t> </a:t>
            </a:r>
            <a:r>
              <a:rPr lang="en-US" dirty="0" err="1">
                <a:latin typeface="Cambria" panose="02040503050406030204" pitchFamily="18" charset="0"/>
              </a:rPr>
              <a:t>suatu</a:t>
            </a:r>
            <a:r>
              <a:rPr lang="en-US" dirty="0">
                <a:latin typeface="Cambria" panose="02040503050406030204" pitchFamily="18" charset="0"/>
              </a:rPr>
              <a:t> </a:t>
            </a:r>
            <a:r>
              <a:rPr lang="en-US" dirty="0" err="1">
                <a:latin typeface="Cambria" panose="02040503050406030204" pitchFamily="18" charset="0"/>
              </a:rPr>
              <a:t>tindak</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dalam</a:t>
            </a:r>
            <a:r>
              <a:rPr lang="en-US" dirty="0">
                <a:latin typeface="Cambria" panose="02040503050406030204" pitchFamily="18" charset="0"/>
              </a:rPr>
              <a:t> </a:t>
            </a:r>
            <a:r>
              <a:rPr lang="en-US" dirty="0" err="1">
                <a:latin typeface="Cambria" panose="02040503050406030204" pitchFamily="18" charset="0"/>
              </a:rPr>
              <a:t>daerah</a:t>
            </a:r>
            <a:r>
              <a:rPr lang="en-US" dirty="0">
                <a:latin typeface="Cambria" panose="02040503050406030204" pitchFamily="18" charset="0"/>
              </a:rPr>
              <a:t> </a:t>
            </a:r>
            <a:r>
              <a:rPr lang="en-US" dirty="0" err="1">
                <a:latin typeface="Cambria" panose="02040503050406030204" pitchFamily="18" charset="0"/>
              </a:rPr>
              <a:t>hukumnya</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melimpahkan</a:t>
            </a:r>
            <a:r>
              <a:rPr lang="en-US" dirty="0">
                <a:latin typeface="Cambria" panose="02040503050406030204" pitchFamily="18" charset="0"/>
              </a:rPr>
              <a:t> </a:t>
            </a:r>
            <a:r>
              <a:rPr lang="en-US" dirty="0" err="1">
                <a:latin typeface="Cambria" panose="02040503050406030204" pitchFamily="18" charset="0"/>
              </a:rPr>
              <a:t>perkara</a:t>
            </a:r>
            <a:r>
              <a:rPr lang="en-US" dirty="0">
                <a:latin typeface="Cambria" panose="02040503050406030204" pitchFamily="18" charset="0"/>
              </a:rPr>
              <a:t> </a:t>
            </a:r>
            <a:r>
              <a:rPr lang="en-US" dirty="0" err="1">
                <a:latin typeface="Cambria" panose="02040503050406030204" pitchFamily="18" charset="0"/>
              </a:rPr>
              <a:t>ke</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yang </a:t>
            </a:r>
            <a:r>
              <a:rPr lang="en-US" dirty="0" err="1">
                <a:latin typeface="Cambria" panose="02040503050406030204" pitchFamily="18" charset="0"/>
              </a:rPr>
              <a:t>berwenang</a:t>
            </a:r>
            <a:r>
              <a:rPr lang="en-US" dirty="0">
                <a:latin typeface="Cambria" panose="02040503050406030204" pitchFamily="18" charset="0"/>
              </a:rPr>
              <a:t> </a:t>
            </a:r>
            <a:r>
              <a:rPr lang="en-US" dirty="0" err="1">
                <a:latin typeface="Cambria" panose="02040503050406030204" pitchFamily="18" charset="0"/>
              </a:rPr>
              <a:t>mengadili</a:t>
            </a:r>
            <a:r>
              <a:rPr lang="en-US" dirty="0">
                <a:latin typeface="Cambria" panose="02040503050406030204" pitchFamily="18" charset="0"/>
              </a:rPr>
              <a:t> (</a:t>
            </a:r>
            <a:r>
              <a:rPr lang="en-US" dirty="0" err="1">
                <a:latin typeface="Cambria" panose="02040503050406030204" pitchFamily="18" charset="0"/>
              </a:rPr>
              <a:t>pasal</a:t>
            </a:r>
            <a:r>
              <a:rPr lang="en-US" dirty="0">
                <a:latin typeface="Cambria" panose="02040503050406030204" pitchFamily="18" charset="0"/>
              </a:rPr>
              <a:t> 237)</a:t>
            </a:r>
          </a:p>
        </p:txBody>
      </p:sp>
    </p:spTree>
    <p:extLst>
      <p:ext uri="{BB962C8B-B14F-4D97-AF65-F5344CB8AC3E}">
        <p14:creationId xmlns:p14="http://schemas.microsoft.com/office/powerpoint/2010/main" val="30081833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1424" y="1196752"/>
            <a:ext cx="10729192" cy="5432648"/>
          </a:xfrm>
        </p:spPr>
        <p:txBody>
          <a:bodyPr>
            <a:normAutofit/>
          </a:bodyPr>
          <a:lstStyle/>
          <a:p>
            <a:pPr algn="just"/>
            <a:r>
              <a:rPr lang="en-US" dirty="0" err="1">
                <a:latin typeface="Cambria" panose="02040503050406030204" pitchFamily="18" charset="0"/>
              </a:rPr>
              <a:t>Pelimpahan</a:t>
            </a:r>
            <a:r>
              <a:rPr lang="en-US" dirty="0">
                <a:latin typeface="Cambria" panose="02040503050406030204" pitchFamily="18" charset="0"/>
              </a:rPr>
              <a:t> </a:t>
            </a:r>
            <a:r>
              <a:rPr lang="en-US" dirty="0" err="1">
                <a:latin typeface="Cambria" panose="02040503050406030204" pitchFamily="18" charset="0"/>
              </a:rPr>
              <a:t>perkara</a:t>
            </a:r>
            <a:r>
              <a:rPr lang="en-US" dirty="0">
                <a:latin typeface="Cambria" panose="02040503050406030204" pitchFamily="18" charset="0"/>
              </a:rPr>
              <a:t> </a:t>
            </a:r>
            <a:r>
              <a:rPr lang="en-US" dirty="0" err="1">
                <a:latin typeface="Cambria" panose="02040503050406030204" pitchFamily="18" charset="0"/>
              </a:rPr>
              <a:t>oleh</a:t>
            </a:r>
            <a:r>
              <a:rPr lang="en-US" dirty="0">
                <a:latin typeface="Cambria" panose="02040503050406030204" pitchFamily="18" charset="0"/>
              </a:rPr>
              <a:t> JPU </a:t>
            </a:r>
            <a:r>
              <a:rPr lang="en-US" dirty="0" err="1">
                <a:latin typeface="Cambria" panose="02040503050406030204" pitchFamily="18" charset="0"/>
              </a:rPr>
              <a:t>ke</a:t>
            </a:r>
            <a:r>
              <a:rPr lang="en-US" dirty="0">
                <a:latin typeface="Cambria" panose="02040503050406030204" pitchFamily="18" charset="0"/>
              </a:rPr>
              <a:t> </a:t>
            </a:r>
            <a:r>
              <a:rPr lang="en-US" dirty="0" err="1">
                <a:latin typeface="Cambria" panose="02040503050406030204" pitchFamily="18" charset="0"/>
              </a:rPr>
              <a:t>Pengadilan</a:t>
            </a:r>
            <a:r>
              <a:rPr lang="en-US" dirty="0">
                <a:latin typeface="Cambria" panose="02040503050406030204" pitchFamily="18" charset="0"/>
              </a:rPr>
              <a:t>, </a:t>
            </a:r>
            <a:r>
              <a:rPr lang="en-US" dirty="0" err="1">
                <a:latin typeface="Cambria" panose="02040503050406030204" pitchFamily="18" charset="0"/>
              </a:rPr>
              <a:t>apabila</a:t>
            </a:r>
            <a:r>
              <a:rPr lang="en-US" dirty="0">
                <a:latin typeface="Cambria" panose="02040503050406030204" pitchFamily="18" charset="0"/>
              </a:rPr>
              <a:t> JPU </a:t>
            </a:r>
            <a:r>
              <a:rPr lang="en-US" dirty="0" err="1">
                <a:latin typeface="Cambria" panose="02040503050406030204" pitchFamily="18" charset="0"/>
              </a:rPr>
              <a:t>telah</a:t>
            </a:r>
            <a:r>
              <a:rPr lang="en-US" dirty="0">
                <a:latin typeface="Cambria" panose="02040503050406030204" pitchFamily="18" charset="0"/>
              </a:rPr>
              <a:t> </a:t>
            </a:r>
            <a:r>
              <a:rPr lang="en-US" dirty="0" err="1">
                <a:latin typeface="Cambria" panose="02040503050406030204" pitchFamily="18" charset="0"/>
              </a:rPr>
              <a:t>memeriksa</a:t>
            </a:r>
            <a:r>
              <a:rPr lang="en-US" dirty="0">
                <a:latin typeface="Cambria" panose="02040503050406030204" pitchFamily="18" charset="0"/>
              </a:rPr>
              <a:t> </a:t>
            </a: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penyidikan</a:t>
            </a:r>
            <a:r>
              <a:rPr lang="en-US" dirty="0">
                <a:latin typeface="Cambria" panose="02040503050406030204" pitchFamily="18" charset="0"/>
              </a:rPr>
              <a:t> </a:t>
            </a:r>
            <a:r>
              <a:rPr lang="en-US" dirty="0" err="1">
                <a:latin typeface="Cambria" panose="02040503050406030204" pitchFamily="18" charset="0"/>
              </a:rPr>
              <a:t>oleh</a:t>
            </a:r>
            <a:r>
              <a:rPr lang="en-US" dirty="0">
                <a:latin typeface="Cambria" panose="02040503050406030204" pitchFamily="18" charset="0"/>
              </a:rPr>
              <a:t> </a:t>
            </a:r>
            <a:r>
              <a:rPr lang="en-US" dirty="0" err="1">
                <a:latin typeface="Cambria" panose="02040503050406030204" pitchFamily="18" charset="0"/>
              </a:rPr>
              <a:t>penyidik</a:t>
            </a:r>
            <a:r>
              <a:rPr lang="en-US" dirty="0">
                <a:latin typeface="Cambria" panose="02040503050406030204" pitchFamily="18" charset="0"/>
              </a:rPr>
              <a:t> </a:t>
            </a:r>
            <a:r>
              <a:rPr lang="en-US" dirty="0" err="1">
                <a:latin typeface="Cambria" panose="02040503050406030204" pitchFamily="18" charset="0"/>
              </a:rPr>
              <a:t>maka</a:t>
            </a:r>
            <a:r>
              <a:rPr lang="en-US" dirty="0">
                <a:latin typeface="Cambria" panose="02040503050406030204" pitchFamily="18" charset="0"/>
              </a:rPr>
              <a:t> JPU </a:t>
            </a:r>
            <a:r>
              <a:rPr lang="en-US" dirty="0" err="1">
                <a:latin typeface="Cambria" panose="02040503050406030204" pitchFamily="18" charset="0"/>
              </a:rPr>
              <a:t>membuat</a:t>
            </a:r>
            <a:r>
              <a:rPr lang="en-US" dirty="0">
                <a:latin typeface="Cambria" panose="02040503050406030204" pitchFamily="18" charset="0"/>
              </a:rPr>
              <a:t> </a:t>
            </a:r>
            <a:r>
              <a:rPr lang="en-US" dirty="0" err="1">
                <a:latin typeface="Cambria" panose="02040503050406030204" pitchFamily="18" charset="0"/>
              </a:rPr>
              <a:t>surat</a:t>
            </a:r>
            <a:r>
              <a:rPr lang="en-US" dirty="0">
                <a:latin typeface="Cambria" panose="02040503050406030204" pitchFamily="18" charset="0"/>
              </a:rPr>
              <a:t> </a:t>
            </a:r>
            <a:r>
              <a:rPr lang="en-US" dirty="0" err="1">
                <a:latin typeface="Cambria" panose="02040503050406030204" pitchFamily="18" charset="0"/>
              </a:rPr>
              <a:t>dakwaan</a:t>
            </a:r>
            <a:r>
              <a:rPr lang="en-US" dirty="0">
                <a:latin typeface="Cambria" panose="02040503050406030204" pitchFamily="18" charset="0"/>
              </a:rPr>
              <a:t> yang </a:t>
            </a:r>
            <a:r>
              <a:rPr lang="en-US" dirty="0" err="1">
                <a:latin typeface="Cambria" panose="02040503050406030204" pitchFamily="18" charset="0"/>
              </a:rPr>
              <a:t>bahannya</a:t>
            </a:r>
            <a:r>
              <a:rPr lang="en-US" dirty="0">
                <a:latin typeface="Cambria" panose="02040503050406030204" pitchFamily="18" charset="0"/>
              </a:rPr>
              <a:t> :</a:t>
            </a:r>
          </a:p>
          <a:p>
            <a:pPr marL="514350" indent="-514350" algn="just">
              <a:buAutoNum type="arabicPeriod"/>
            </a:pPr>
            <a:r>
              <a:rPr lang="en-US" dirty="0" err="1">
                <a:latin typeface="Cambria" panose="02040503050406030204" pitchFamily="18" charset="0"/>
              </a:rPr>
              <a:t>Hasil-hasil</a:t>
            </a:r>
            <a:r>
              <a:rPr lang="en-US" dirty="0">
                <a:latin typeface="Cambria" panose="02040503050406030204" pitchFamily="18" charset="0"/>
              </a:rPr>
              <a:t> </a:t>
            </a:r>
            <a:r>
              <a:rPr lang="en-US" dirty="0" err="1">
                <a:latin typeface="Cambria" panose="02040503050406030204" pitchFamily="18" charset="0"/>
              </a:rPr>
              <a:t>penyidikan</a:t>
            </a:r>
            <a:endParaRPr lang="en-US" dirty="0">
              <a:latin typeface="Cambria" panose="02040503050406030204" pitchFamily="18" charset="0"/>
            </a:endParaRPr>
          </a:p>
          <a:p>
            <a:pPr marL="514350" indent="-514350" algn="just">
              <a:buAutoNum type="arabicPeriod"/>
            </a:pPr>
            <a:r>
              <a:rPr lang="en-US" dirty="0" err="1">
                <a:latin typeface="Cambria" panose="02040503050406030204" pitchFamily="18" charset="0"/>
              </a:rPr>
              <a:t>Hasil</a:t>
            </a:r>
            <a:r>
              <a:rPr lang="en-US" dirty="0">
                <a:latin typeface="Cambria" panose="02040503050406030204" pitchFamily="18" charset="0"/>
              </a:rPr>
              <a:t> </a:t>
            </a:r>
            <a:r>
              <a:rPr lang="en-US" dirty="0" err="1">
                <a:latin typeface="Cambria" panose="02040503050406030204" pitchFamily="18" charset="0"/>
              </a:rPr>
              <a:t>pemeriksaan</a:t>
            </a:r>
            <a:r>
              <a:rPr lang="en-US" dirty="0">
                <a:latin typeface="Cambria" panose="02040503050406030204" pitchFamily="18" charset="0"/>
              </a:rPr>
              <a:t> </a:t>
            </a:r>
            <a:r>
              <a:rPr lang="en-US" dirty="0" err="1">
                <a:latin typeface="Cambria" panose="02040503050406030204" pitchFamily="18" charset="0"/>
              </a:rPr>
              <a:t>tersangka</a:t>
            </a:r>
            <a:r>
              <a:rPr lang="en-US" dirty="0">
                <a:latin typeface="Cambria" panose="02040503050406030204" pitchFamily="18" charset="0"/>
              </a:rPr>
              <a:t> </a:t>
            </a:r>
            <a:r>
              <a:rPr lang="en-US" dirty="0" err="1">
                <a:latin typeface="Cambria" panose="02040503050406030204" pitchFamily="18" charset="0"/>
              </a:rPr>
              <a:t>dengan</a:t>
            </a:r>
            <a:r>
              <a:rPr lang="en-US" dirty="0">
                <a:latin typeface="Cambria" panose="02040503050406030204" pitchFamily="18" charset="0"/>
              </a:rPr>
              <a:t> </a:t>
            </a:r>
            <a:r>
              <a:rPr lang="en-US" dirty="0" err="1">
                <a:latin typeface="Cambria" panose="02040503050406030204" pitchFamily="18" charset="0"/>
              </a:rPr>
              <a:t>alat</a:t>
            </a:r>
            <a:r>
              <a:rPr lang="en-US" dirty="0">
                <a:latin typeface="Cambria" panose="02040503050406030204" pitchFamily="18" charset="0"/>
              </a:rPr>
              <a:t> </a:t>
            </a:r>
            <a:r>
              <a:rPr lang="en-US" dirty="0" err="1">
                <a:latin typeface="Cambria" panose="02040503050406030204" pitchFamily="18" charset="0"/>
              </a:rPr>
              <a:t>bukti</a:t>
            </a:r>
            <a:r>
              <a:rPr lang="en-US" dirty="0">
                <a:latin typeface="Cambria" panose="02040503050406030204" pitchFamily="18" charset="0"/>
              </a:rPr>
              <a:t> </a:t>
            </a:r>
            <a:r>
              <a:rPr lang="en-US" dirty="0" err="1">
                <a:latin typeface="Cambria" panose="02040503050406030204" pitchFamily="18" charset="0"/>
              </a:rPr>
              <a:t>lainnya</a:t>
            </a:r>
            <a:r>
              <a:rPr lang="en-US" dirty="0">
                <a:latin typeface="Cambria" panose="02040503050406030204" pitchFamily="18" charset="0"/>
              </a:rPr>
              <a:t> </a:t>
            </a:r>
            <a:r>
              <a:rPr lang="en-US" dirty="0" err="1">
                <a:latin typeface="Cambria" panose="02040503050406030204" pitchFamily="18" charset="0"/>
              </a:rPr>
              <a:t>serta</a:t>
            </a:r>
            <a:r>
              <a:rPr lang="en-US" dirty="0">
                <a:latin typeface="Cambria" panose="02040503050406030204" pitchFamily="18" charset="0"/>
              </a:rPr>
              <a:t> </a:t>
            </a:r>
            <a:r>
              <a:rPr lang="en-US" dirty="0" err="1">
                <a:latin typeface="Cambria" panose="02040503050406030204" pitchFamily="18" charset="0"/>
              </a:rPr>
              <a:t>barang-barang</a:t>
            </a:r>
            <a:r>
              <a:rPr lang="en-US" dirty="0">
                <a:latin typeface="Cambria" panose="02040503050406030204" pitchFamily="18" charset="0"/>
              </a:rPr>
              <a:t> </a:t>
            </a:r>
            <a:r>
              <a:rPr lang="en-US" dirty="0" err="1">
                <a:latin typeface="Cambria" panose="02040503050406030204" pitchFamily="18" charset="0"/>
              </a:rPr>
              <a:t>bukti</a:t>
            </a:r>
            <a:r>
              <a:rPr lang="en-US" dirty="0">
                <a:latin typeface="Cambria" panose="02040503050406030204" pitchFamily="18" charset="0"/>
              </a:rPr>
              <a:t>.</a:t>
            </a:r>
          </a:p>
        </p:txBody>
      </p:sp>
    </p:spTree>
    <p:extLst>
      <p:ext uri="{BB962C8B-B14F-4D97-AF65-F5344CB8AC3E}">
        <p14:creationId xmlns:p14="http://schemas.microsoft.com/office/powerpoint/2010/main" val="3333694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1424" y="1052736"/>
            <a:ext cx="10873208" cy="5046312"/>
          </a:xfrm>
        </p:spPr>
        <p:txBody>
          <a:bodyPr>
            <a:normAutofit lnSpcReduction="10000"/>
          </a:bodyPr>
          <a:lstStyle/>
          <a:p>
            <a:pPr algn="just"/>
            <a:r>
              <a:rPr lang="en-US" sz="3600" dirty="0" err="1">
                <a:latin typeface="Cambria" panose="02040503050406030204" pitchFamily="18" charset="0"/>
              </a:rPr>
              <a:t>Apabila</a:t>
            </a:r>
            <a:r>
              <a:rPr lang="en-US" sz="3600" dirty="0">
                <a:latin typeface="Cambria" panose="02040503050406030204" pitchFamily="18" charset="0"/>
              </a:rPr>
              <a:t> JPU </a:t>
            </a:r>
            <a:r>
              <a:rPr lang="en-US" sz="3600" dirty="0" err="1">
                <a:latin typeface="Cambria" panose="02040503050406030204" pitchFamily="18" charset="0"/>
              </a:rPr>
              <a:t>mengangkat</a:t>
            </a:r>
            <a:r>
              <a:rPr lang="en-US" sz="3600" dirty="0">
                <a:latin typeface="Cambria" panose="02040503050406030204" pitchFamily="18" charset="0"/>
              </a:rPr>
              <a:t> </a:t>
            </a:r>
            <a:r>
              <a:rPr lang="en-US" sz="3600" dirty="0" err="1">
                <a:latin typeface="Cambria" panose="02040503050406030204" pitchFamily="18" charset="0"/>
              </a:rPr>
              <a:t>sudah</a:t>
            </a:r>
            <a:r>
              <a:rPr lang="en-US" sz="3600" dirty="0">
                <a:latin typeface="Cambria" panose="02040503050406030204" pitchFamily="18" charset="0"/>
              </a:rPr>
              <a:t> </a:t>
            </a:r>
            <a:r>
              <a:rPr lang="en-US" sz="3600" dirty="0" err="1">
                <a:latin typeface="Cambria" panose="02040503050406030204" pitchFamily="18" charset="0"/>
              </a:rPr>
              <a:t>memenuhi</a:t>
            </a:r>
            <a:r>
              <a:rPr lang="en-US" sz="3600" dirty="0">
                <a:latin typeface="Cambria" panose="02040503050406030204" pitchFamily="18" charset="0"/>
              </a:rPr>
              <a:t> </a:t>
            </a:r>
            <a:r>
              <a:rPr lang="en-US" sz="3600" dirty="0" err="1">
                <a:latin typeface="Cambria" panose="02040503050406030204" pitchFamily="18" charset="0"/>
              </a:rPr>
              <a:t>persyaratan</a:t>
            </a:r>
            <a:r>
              <a:rPr lang="en-US" sz="3600" dirty="0">
                <a:latin typeface="Cambria" panose="02040503050406030204" pitchFamily="18" charset="0"/>
              </a:rPr>
              <a:t> </a:t>
            </a:r>
            <a:r>
              <a:rPr lang="en-US" sz="3600" dirty="0" err="1">
                <a:latin typeface="Cambria" panose="02040503050406030204" pitchFamily="18" charset="0"/>
              </a:rPr>
              <a:t>untuk</a:t>
            </a:r>
            <a:r>
              <a:rPr lang="en-US" sz="3600" dirty="0">
                <a:latin typeface="Cambria" panose="02040503050406030204" pitchFamily="18" charset="0"/>
              </a:rPr>
              <a:t> </a:t>
            </a:r>
            <a:r>
              <a:rPr lang="en-US" sz="3600" dirty="0" err="1">
                <a:latin typeface="Cambria" panose="02040503050406030204" pitchFamily="18" charset="0"/>
              </a:rPr>
              <a:t>dilimpahkan</a:t>
            </a:r>
            <a:r>
              <a:rPr lang="en-US" sz="3600" dirty="0">
                <a:latin typeface="Cambria" panose="02040503050406030204" pitchFamily="18" charset="0"/>
              </a:rPr>
              <a:t> </a:t>
            </a:r>
            <a:r>
              <a:rPr lang="en-US" sz="3600" dirty="0" err="1">
                <a:latin typeface="Cambria" panose="02040503050406030204" pitchFamily="18" charset="0"/>
              </a:rPr>
              <a:t>ke</a:t>
            </a:r>
            <a:r>
              <a:rPr lang="en-US" sz="3600" dirty="0">
                <a:latin typeface="Cambria" panose="02040503050406030204" pitchFamily="18" charset="0"/>
              </a:rPr>
              <a:t> </a:t>
            </a:r>
            <a:r>
              <a:rPr lang="en-US" sz="3600" dirty="0" err="1">
                <a:latin typeface="Cambria" panose="02040503050406030204" pitchFamily="18" charset="0"/>
              </a:rPr>
              <a:t>pengadilan</a:t>
            </a:r>
            <a:r>
              <a:rPr lang="en-US" sz="3600" dirty="0">
                <a:latin typeface="Cambria" panose="02040503050406030204" pitchFamily="18" charset="0"/>
              </a:rPr>
              <a:t> </a:t>
            </a:r>
            <a:r>
              <a:rPr lang="en-US" sz="3600" dirty="0" err="1">
                <a:latin typeface="Cambria" panose="02040503050406030204" pitchFamily="18" charset="0"/>
              </a:rPr>
              <a:t>maka</a:t>
            </a:r>
            <a:r>
              <a:rPr lang="en-US" sz="3600" dirty="0">
                <a:latin typeface="Cambria" panose="02040503050406030204" pitchFamily="18" charset="0"/>
              </a:rPr>
              <a:t> JPU </a:t>
            </a:r>
            <a:r>
              <a:rPr lang="en-US" sz="3600" dirty="0" err="1">
                <a:latin typeface="Cambria" panose="02040503050406030204" pitchFamily="18" charset="0"/>
              </a:rPr>
              <a:t>juga</a:t>
            </a:r>
            <a:r>
              <a:rPr lang="en-US" sz="3600" dirty="0">
                <a:latin typeface="Cambria" panose="02040503050406030204" pitchFamily="18" charset="0"/>
              </a:rPr>
              <a:t> </a:t>
            </a:r>
            <a:r>
              <a:rPr lang="en-US" sz="3600" dirty="0" err="1">
                <a:latin typeface="Cambria" panose="02040503050406030204" pitchFamily="18" charset="0"/>
              </a:rPr>
              <a:t>menyerahkan</a:t>
            </a:r>
            <a:r>
              <a:rPr lang="en-US" sz="3600" dirty="0">
                <a:latin typeface="Cambria" panose="02040503050406030204" pitchFamily="18" charset="0"/>
              </a:rPr>
              <a:t> </a:t>
            </a:r>
            <a:r>
              <a:rPr lang="en-US" sz="3600" dirty="0" err="1">
                <a:latin typeface="Cambria" panose="02040503050406030204" pitchFamily="18" charset="0"/>
              </a:rPr>
              <a:t>perkara</a:t>
            </a:r>
            <a:r>
              <a:rPr lang="en-US" sz="3600" dirty="0">
                <a:latin typeface="Cambria" panose="02040503050406030204" pitchFamily="18" charset="0"/>
              </a:rPr>
              <a:t> </a:t>
            </a:r>
            <a:r>
              <a:rPr lang="en-US" sz="3600" dirty="0" err="1">
                <a:latin typeface="Cambria" panose="02040503050406030204" pitchFamily="18" charset="0"/>
              </a:rPr>
              <a:t>dalam</a:t>
            </a:r>
            <a:r>
              <a:rPr lang="en-US" sz="3600" dirty="0">
                <a:latin typeface="Cambria" panose="02040503050406030204" pitchFamily="18" charset="0"/>
              </a:rPr>
              <a:t> 2 </a:t>
            </a:r>
            <a:r>
              <a:rPr lang="en-US" sz="3600" dirty="0" err="1">
                <a:latin typeface="Cambria" panose="02040503050406030204" pitchFamily="18" charset="0"/>
              </a:rPr>
              <a:t>tahap</a:t>
            </a:r>
            <a:r>
              <a:rPr lang="en-US" sz="3600" dirty="0">
                <a:latin typeface="Cambria" panose="02040503050406030204" pitchFamily="18" charset="0"/>
              </a:rPr>
              <a:t>:</a:t>
            </a:r>
          </a:p>
          <a:p>
            <a:pPr algn="just">
              <a:buNone/>
            </a:pPr>
            <a:endParaRPr lang="en-US" sz="3600" dirty="0">
              <a:latin typeface="Cambria" panose="02040503050406030204" pitchFamily="18" charset="0"/>
            </a:endParaRPr>
          </a:p>
          <a:p>
            <a:pPr algn="just">
              <a:buNone/>
            </a:pPr>
            <a:r>
              <a:rPr lang="en-US" sz="3600" dirty="0" err="1">
                <a:latin typeface="Cambria" panose="02040503050406030204" pitchFamily="18" charset="0"/>
              </a:rPr>
              <a:t>Tahap</a:t>
            </a:r>
            <a:r>
              <a:rPr lang="en-US" sz="3600" dirty="0">
                <a:latin typeface="Cambria" panose="02040503050406030204" pitchFamily="18" charset="0"/>
              </a:rPr>
              <a:t> 1 : </a:t>
            </a:r>
            <a:r>
              <a:rPr lang="en-US" sz="3600" dirty="0" err="1">
                <a:latin typeface="Cambria" panose="02040503050406030204" pitchFamily="18" charset="0"/>
              </a:rPr>
              <a:t>menyerahkan</a:t>
            </a:r>
            <a:r>
              <a:rPr lang="en-US" sz="3600" dirty="0">
                <a:latin typeface="Cambria" panose="02040503050406030204" pitchFamily="18" charset="0"/>
              </a:rPr>
              <a:t> </a:t>
            </a:r>
            <a:r>
              <a:rPr lang="en-US" sz="3600" dirty="0" err="1">
                <a:latin typeface="Cambria" panose="02040503050406030204" pitchFamily="18" charset="0"/>
              </a:rPr>
              <a:t>hasil</a:t>
            </a:r>
            <a:r>
              <a:rPr lang="en-US" sz="3600" dirty="0">
                <a:latin typeface="Cambria" panose="02040503050406030204" pitchFamily="18" charset="0"/>
              </a:rPr>
              <a:t> </a:t>
            </a:r>
            <a:r>
              <a:rPr lang="en-US" sz="3600" dirty="0" err="1">
                <a:latin typeface="Cambria" panose="02040503050406030204" pitchFamily="18" charset="0"/>
              </a:rPr>
              <a:t>penyidikan</a:t>
            </a:r>
            <a:r>
              <a:rPr lang="en-US" sz="3600" dirty="0">
                <a:latin typeface="Cambria" panose="02040503050406030204" pitchFamily="18" charset="0"/>
              </a:rPr>
              <a:t> </a:t>
            </a:r>
            <a:r>
              <a:rPr lang="en-US" sz="3600" dirty="0" err="1">
                <a:latin typeface="Cambria" panose="02040503050406030204" pitchFamily="18" charset="0"/>
              </a:rPr>
              <a:t>ditambah</a:t>
            </a:r>
            <a:r>
              <a:rPr lang="en-US" sz="3600" dirty="0">
                <a:latin typeface="Cambria" panose="02040503050406030204" pitchFamily="18" charset="0"/>
              </a:rPr>
              <a:t> </a:t>
            </a:r>
            <a:r>
              <a:rPr lang="en-US" sz="3600" dirty="0" err="1">
                <a:latin typeface="Cambria" panose="02040503050406030204" pitchFamily="18" charset="0"/>
              </a:rPr>
              <a:t>surat</a:t>
            </a:r>
            <a:r>
              <a:rPr lang="en-US" sz="3600" dirty="0">
                <a:latin typeface="Cambria" panose="02040503050406030204" pitchFamily="18" charset="0"/>
              </a:rPr>
              <a:t> </a:t>
            </a:r>
            <a:r>
              <a:rPr lang="en-US" sz="3600" dirty="0" err="1">
                <a:latin typeface="Cambria" panose="02040503050406030204" pitchFamily="18" charset="0"/>
              </a:rPr>
              <a:t>dakwaan</a:t>
            </a:r>
            <a:r>
              <a:rPr lang="en-US" sz="3600" dirty="0">
                <a:latin typeface="Cambria" panose="02040503050406030204" pitchFamily="18" charset="0"/>
              </a:rPr>
              <a:t> yang </a:t>
            </a:r>
            <a:r>
              <a:rPr lang="en-US" sz="3600" dirty="0" err="1">
                <a:latin typeface="Cambria" panose="02040503050406030204" pitchFamily="18" charset="0"/>
              </a:rPr>
              <a:t>dibuat</a:t>
            </a:r>
            <a:r>
              <a:rPr lang="en-US" sz="3600" dirty="0">
                <a:latin typeface="Cambria" panose="02040503050406030204" pitchFamily="18" charset="0"/>
              </a:rPr>
              <a:t> </a:t>
            </a:r>
            <a:r>
              <a:rPr lang="en-US" sz="3600" dirty="0" err="1">
                <a:latin typeface="Cambria" panose="02040503050406030204" pitchFamily="18" charset="0"/>
              </a:rPr>
              <a:t>oleh</a:t>
            </a:r>
            <a:r>
              <a:rPr lang="en-US" sz="3600" dirty="0">
                <a:latin typeface="Cambria" panose="02040503050406030204" pitchFamily="18" charset="0"/>
              </a:rPr>
              <a:t> JPU</a:t>
            </a:r>
          </a:p>
          <a:p>
            <a:pPr algn="just">
              <a:buNone/>
            </a:pPr>
            <a:r>
              <a:rPr lang="en-US" sz="3600" dirty="0" err="1">
                <a:latin typeface="Cambria" panose="02040503050406030204" pitchFamily="18" charset="0"/>
              </a:rPr>
              <a:t>Tahap</a:t>
            </a:r>
            <a:r>
              <a:rPr lang="en-US" sz="3600" dirty="0">
                <a:latin typeface="Cambria" panose="02040503050406030204" pitchFamily="18" charset="0"/>
              </a:rPr>
              <a:t> 2: </a:t>
            </a:r>
            <a:r>
              <a:rPr lang="en-US" sz="3600" dirty="0" err="1">
                <a:latin typeface="Cambria" panose="02040503050406030204" pitchFamily="18" charset="0"/>
              </a:rPr>
              <a:t>menyerahkan</a:t>
            </a:r>
            <a:r>
              <a:rPr lang="en-US" sz="3600" dirty="0">
                <a:latin typeface="Cambria" panose="02040503050406030204" pitchFamily="18" charset="0"/>
              </a:rPr>
              <a:t> </a:t>
            </a:r>
            <a:r>
              <a:rPr lang="en-US" sz="3600" dirty="0" err="1">
                <a:latin typeface="Cambria" panose="02040503050406030204" pitchFamily="18" charset="0"/>
              </a:rPr>
              <a:t>si</a:t>
            </a:r>
            <a:r>
              <a:rPr lang="en-US" sz="3600" dirty="0">
                <a:latin typeface="Cambria" panose="02040503050406030204" pitchFamily="18" charset="0"/>
              </a:rPr>
              <a:t> </a:t>
            </a:r>
            <a:r>
              <a:rPr lang="en-US" sz="3600" dirty="0" err="1">
                <a:latin typeface="Cambria" panose="02040503050406030204" pitchFamily="18" charset="0"/>
              </a:rPr>
              <a:t>terdakwa</a:t>
            </a:r>
            <a:r>
              <a:rPr lang="en-US" sz="3600" dirty="0">
                <a:latin typeface="Cambria" panose="02040503050406030204" pitchFamily="18" charset="0"/>
              </a:rPr>
              <a:t>, </a:t>
            </a:r>
            <a:r>
              <a:rPr lang="en-US" sz="3600" dirty="0" err="1">
                <a:latin typeface="Cambria" panose="02040503050406030204" pitchFamily="18" charset="0"/>
              </a:rPr>
              <a:t>barang</a:t>
            </a:r>
            <a:r>
              <a:rPr lang="en-US" sz="3600" dirty="0">
                <a:latin typeface="Cambria" panose="02040503050406030204" pitchFamily="18" charset="0"/>
              </a:rPr>
              <a:t> </a:t>
            </a:r>
            <a:r>
              <a:rPr lang="en-US" sz="3600" dirty="0" err="1">
                <a:latin typeface="Cambria" panose="02040503050406030204" pitchFamily="18" charset="0"/>
              </a:rPr>
              <a:t>bukti</a:t>
            </a:r>
            <a:r>
              <a:rPr lang="en-US" sz="3600" dirty="0">
                <a:latin typeface="Cambria" panose="02040503050406030204" pitchFamily="18" charset="0"/>
              </a:rPr>
              <a:t> </a:t>
            </a:r>
            <a:r>
              <a:rPr lang="en-US" sz="3600" dirty="0" err="1">
                <a:latin typeface="Cambria" panose="02040503050406030204" pitchFamily="18" charset="0"/>
              </a:rPr>
              <a:t>serta</a:t>
            </a:r>
            <a:r>
              <a:rPr lang="en-US" sz="3600" dirty="0">
                <a:latin typeface="Cambria" panose="02040503050406030204" pitchFamily="18" charset="0"/>
              </a:rPr>
              <a:t> </a:t>
            </a:r>
            <a:r>
              <a:rPr lang="en-US" sz="3600" dirty="0" err="1">
                <a:latin typeface="Cambria" panose="02040503050406030204" pitchFamily="18" charset="0"/>
              </a:rPr>
              <a:t>tanggung</a:t>
            </a:r>
            <a:r>
              <a:rPr lang="en-US" sz="3600" dirty="0">
                <a:latin typeface="Cambria" panose="02040503050406030204" pitchFamily="18" charset="0"/>
              </a:rPr>
              <a:t> </a:t>
            </a:r>
            <a:r>
              <a:rPr lang="en-US" sz="3600" dirty="0" err="1">
                <a:latin typeface="Cambria" panose="02040503050406030204" pitchFamily="18" charset="0"/>
              </a:rPr>
              <a:t>jawab</a:t>
            </a:r>
            <a:r>
              <a:rPr lang="en-US" sz="3600" dirty="0">
                <a:latin typeface="Cambria" panose="02040503050406030204" pitchFamily="18" charset="0"/>
              </a:rPr>
              <a:t> </a:t>
            </a:r>
            <a:r>
              <a:rPr lang="en-US" sz="3600" dirty="0" err="1">
                <a:latin typeface="Cambria" panose="02040503050406030204" pitchFamily="18" charset="0"/>
              </a:rPr>
              <a:t>kepada</a:t>
            </a:r>
            <a:r>
              <a:rPr lang="en-US" sz="3600" dirty="0">
                <a:latin typeface="Cambria" panose="02040503050406030204" pitchFamily="18" charset="0"/>
              </a:rPr>
              <a:t> </a:t>
            </a:r>
            <a:r>
              <a:rPr lang="en-US" sz="3600" dirty="0" err="1">
                <a:latin typeface="Cambria" panose="02040503050406030204" pitchFamily="18" charset="0"/>
              </a:rPr>
              <a:t>terdakwa</a:t>
            </a:r>
            <a:r>
              <a:rPr lang="en-US" sz="3600" dirty="0">
                <a:latin typeface="Cambria" panose="02040503050406030204" pitchFamily="18" charset="0"/>
              </a:rPr>
              <a:t> </a:t>
            </a:r>
            <a:r>
              <a:rPr lang="en-US" sz="3600" dirty="0" err="1">
                <a:latin typeface="Cambria" panose="02040503050406030204" pitchFamily="18" charset="0"/>
              </a:rPr>
              <a:t>ke</a:t>
            </a:r>
            <a:r>
              <a:rPr lang="en-US" sz="3600" dirty="0">
                <a:latin typeface="Cambria" panose="02040503050406030204" pitchFamily="18" charset="0"/>
              </a:rPr>
              <a:t> </a:t>
            </a:r>
            <a:r>
              <a:rPr lang="en-US" sz="3600" dirty="0" err="1">
                <a:latin typeface="Cambria" panose="02040503050406030204" pitchFamily="18" charset="0"/>
              </a:rPr>
              <a:t>Pengadilan</a:t>
            </a:r>
            <a:r>
              <a:rPr lang="en-US" sz="3600" dirty="0">
                <a:latin typeface="Cambria" panose="02040503050406030204" pitchFamily="18" charset="0"/>
              </a:rPr>
              <a:t> </a:t>
            </a:r>
            <a:r>
              <a:rPr lang="en-US" sz="3600" dirty="0" err="1">
                <a:latin typeface="Cambria" panose="02040503050406030204" pitchFamily="18" charset="0"/>
              </a:rPr>
              <a:t>Negeri</a:t>
            </a:r>
            <a:r>
              <a:rPr lang="en-US" sz="3600" dirty="0">
                <a:latin typeface="Cambria" panose="02040503050406030204" pitchFamily="18" charset="0"/>
              </a:rPr>
              <a:t>.</a:t>
            </a:r>
          </a:p>
        </p:txBody>
      </p:sp>
    </p:spTree>
    <p:extLst>
      <p:ext uri="{BB962C8B-B14F-4D97-AF65-F5344CB8AC3E}">
        <p14:creationId xmlns:p14="http://schemas.microsoft.com/office/powerpoint/2010/main" val="1030039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05080" y="260648"/>
            <a:ext cx="10972800" cy="1028166"/>
          </a:xfrm>
          <a:prstGeom prst="rect">
            <a:avLst/>
          </a:prstGeom>
        </p:spPr>
        <p:txBody>
          <a:bodyPr vert="horz" wrap="square" lIns="0" tIns="347662" rIns="0" bIns="0" rtlCol="0" anchor="ctr">
            <a:spAutoFit/>
          </a:bodyPr>
          <a:lstStyle/>
          <a:p>
            <a:pPr marL="2027555">
              <a:spcBef>
                <a:spcPts val="100"/>
              </a:spcBef>
            </a:pPr>
            <a:r>
              <a:rPr spc="-30" dirty="0">
                <a:latin typeface="Cambria" panose="02040503050406030204" pitchFamily="18" charset="0"/>
              </a:rPr>
              <a:t>SURAT</a:t>
            </a:r>
            <a:r>
              <a:rPr spc="-220" dirty="0">
                <a:latin typeface="Cambria" panose="02040503050406030204" pitchFamily="18" charset="0"/>
              </a:rPr>
              <a:t> </a:t>
            </a:r>
            <a:r>
              <a:rPr spc="-45" dirty="0">
                <a:latin typeface="Cambria" panose="02040503050406030204" pitchFamily="18" charset="0"/>
              </a:rPr>
              <a:t>DAKWAAN</a:t>
            </a:r>
          </a:p>
        </p:txBody>
      </p:sp>
      <p:sp>
        <p:nvSpPr>
          <p:cNvPr id="3" name="object 3"/>
          <p:cNvSpPr txBox="1"/>
          <p:nvPr/>
        </p:nvSpPr>
        <p:spPr>
          <a:xfrm>
            <a:off x="2060257" y="1610677"/>
            <a:ext cx="8073390" cy="880110"/>
          </a:xfrm>
          <a:prstGeom prst="rect">
            <a:avLst/>
          </a:prstGeom>
        </p:spPr>
        <p:txBody>
          <a:bodyPr vert="horz" wrap="square" lIns="0" tIns="12700" rIns="0" bIns="0" rtlCol="0">
            <a:spAutoFit/>
          </a:bodyPr>
          <a:lstStyle/>
          <a:p>
            <a:pPr marL="354965" marR="5080" indent="-342900">
              <a:spcBef>
                <a:spcPts val="100"/>
              </a:spcBef>
              <a:buFont typeface="Wingdings"/>
              <a:buChar char=""/>
              <a:tabLst>
                <a:tab pos="354965" algn="l"/>
              </a:tabLst>
            </a:pPr>
            <a:r>
              <a:rPr sz="2800" dirty="0">
                <a:latin typeface="Calibri"/>
                <a:cs typeface="Calibri"/>
              </a:rPr>
              <a:t>Kalau</a:t>
            </a:r>
            <a:r>
              <a:rPr sz="2800" spc="30" dirty="0">
                <a:latin typeface="Calibri"/>
                <a:cs typeface="Calibri"/>
              </a:rPr>
              <a:t> </a:t>
            </a:r>
            <a:r>
              <a:rPr sz="2800" dirty="0">
                <a:latin typeface="Calibri"/>
                <a:cs typeface="Calibri"/>
              </a:rPr>
              <a:t>dalam</a:t>
            </a:r>
            <a:r>
              <a:rPr sz="2800" spc="45" dirty="0">
                <a:latin typeface="Calibri"/>
                <a:cs typeface="Calibri"/>
              </a:rPr>
              <a:t> </a:t>
            </a:r>
            <a:r>
              <a:rPr sz="2800" dirty="0">
                <a:latin typeface="Calibri"/>
                <a:cs typeface="Calibri"/>
              </a:rPr>
              <a:t>tuntutan</a:t>
            </a:r>
            <a:r>
              <a:rPr sz="2800" spc="55" dirty="0">
                <a:latin typeface="Calibri"/>
                <a:cs typeface="Calibri"/>
              </a:rPr>
              <a:t> </a:t>
            </a:r>
            <a:r>
              <a:rPr sz="2800" dirty="0">
                <a:latin typeface="Calibri"/>
                <a:cs typeface="Calibri"/>
              </a:rPr>
              <a:t>perdata</a:t>
            </a:r>
            <a:r>
              <a:rPr sz="2800" spc="45" dirty="0">
                <a:latin typeface="Calibri"/>
                <a:cs typeface="Calibri"/>
              </a:rPr>
              <a:t> </a:t>
            </a:r>
            <a:r>
              <a:rPr sz="2800" dirty="0">
                <a:latin typeface="Calibri"/>
                <a:cs typeface="Calibri"/>
              </a:rPr>
              <a:t>disebut</a:t>
            </a:r>
            <a:r>
              <a:rPr sz="2800" spc="50" dirty="0">
                <a:latin typeface="Calibri"/>
                <a:cs typeface="Calibri"/>
              </a:rPr>
              <a:t> </a:t>
            </a:r>
            <a:r>
              <a:rPr sz="2800" dirty="0">
                <a:latin typeface="Calibri"/>
                <a:cs typeface="Calibri"/>
              </a:rPr>
              <a:t>surat</a:t>
            </a:r>
            <a:r>
              <a:rPr sz="2800" spc="25" dirty="0">
                <a:latin typeface="Calibri"/>
                <a:cs typeface="Calibri"/>
              </a:rPr>
              <a:t> </a:t>
            </a:r>
            <a:r>
              <a:rPr sz="2800" spc="-10" dirty="0">
                <a:latin typeface="Calibri"/>
                <a:cs typeface="Calibri"/>
              </a:rPr>
              <a:t>gugatan, </a:t>
            </a:r>
            <a:r>
              <a:rPr sz="2800" dirty="0">
                <a:latin typeface="Calibri"/>
                <a:cs typeface="Calibri"/>
              </a:rPr>
              <a:t>dalam</a:t>
            </a:r>
            <a:r>
              <a:rPr sz="2800" spc="-70" dirty="0">
                <a:latin typeface="Calibri"/>
                <a:cs typeface="Calibri"/>
              </a:rPr>
              <a:t> </a:t>
            </a:r>
            <a:r>
              <a:rPr sz="2800" dirty="0">
                <a:latin typeface="Calibri"/>
                <a:cs typeface="Calibri"/>
              </a:rPr>
              <a:t>perkara</a:t>
            </a:r>
            <a:r>
              <a:rPr sz="2800" spc="-80" dirty="0">
                <a:latin typeface="Calibri"/>
                <a:cs typeface="Calibri"/>
              </a:rPr>
              <a:t> </a:t>
            </a:r>
            <a:r>
              <a:rPr sz="2800" dirty="0">
                <a:latin typeface="Calibri"/>
                <a:cs typeface="Calibri"/>
              </a:rPr>
              <a:t>pidana</a:t>
            </a:r>
            <a:r>
              <a:rPr sz="2800" spc="-60" dirty="0">
                <a:latin typeface="Calibri"/>
                <a:cs typeface="Calibri"/>
              </a:rPr>
              <a:t> </a:t>
            </a:r>
            <a:r>
              <a:rPr sz="2800" dirty="0">
                <a:latin typeface="Calibri"/>
                <a:cs typeface="Calibri"/>
              </a:rPr>
              <a:t>disebut</a:t>
            </a:r>
            <a:r>
              <a:rPr sz="2800" spc="-70" dirty="0">
                <a:latin typeface="Calibri"/>
                <a:cs typeface="Calibri"/>
              </a:rPr>
              <a:t> </a:t>
            </a:r>
            <a:r>
              <a:rPr sz="2800" dirty="0">
                <a:latin typeface="Calibri"/>
                <a:cs typeface="Calibri"/>
              </a:rPr>
              <a:t>surat</a:t>
            </a:r>
            <a:r>
              <a:rPr sz="2800" spc="-65" dirty="0">
                <a:latin typeface="Calibri"/>
                <a:cs typeface="Calibri"/>
              </a:rPr>
              <a:t> </a:t>
            </a:r>
            <a:r>
              <a:rPr sz="2800" spc="-10" dirty="0">
                <a:latin typeface="Calibri"/>
                <a:cs typeface="Calibri"/>
              </a:rPr>
              <a:t>dakwaan</a:t>
            </a:r>
            <a:endParaRPr sz="2800" dirty="0">
              <a:latin typeface="Calibri"/>
              <a:cs typeface="Calibri"/>
            </a:endParaRPr>
          </a:p>
        </p:txBody>
      </p:sp>
      <p:sp>
        <p:nvSpPr>
          <p:cNvPr id="4" name="object 4"/>
          <p:cNvSpPr txBox="1"/>
          <p:nvPr/>
        </p:nvSpPr>
        <p:spPr>
          <a:xfrm>
            <a:off x="2060258" y="2551429"/>
            <a:ext cx="6978015" cy="878840"/>
          </a:xfrm>
          <a:prstGeom prst="rect">
            <a:avLst/>
          </a:prstGeom>
        </p:spPr>
        <p:txBody>
          <a:bodyPr vert="horz" wrap="square" lIns="0" tIns="12700" rIns="0" bIns="0" rtlCol="0">
            <a:spAutoFit/>
          </a:bodyPr>
          <a:lstStyle/>
          <a:p>
            <a:pPr marL="354965" marR="5080" indent="-342900">
              <a:spcBef>
                <a:spcPts val="100"/>
              </a:spcBef>
              <a:buFont typeface="Wingdings"/>
              <a:buChar char=""/>
              <a:tabLst>
                <a:tab pos="354965" algn="l"/>
                <a:tab pos="1414780" algn="l"/>
                <a:tab pos="1976120" algn="l"/>
                <a:tab pos="2533015" algn="l"/>
                <a:tab pos="3894454" algn="l"/>
                <a:tab pos="4333875" algn="l"/>
                <a:tab pos="5800090" algn="l"/>
                <a:tab pos="6419850" algn="l"/>
              </a:tabLst>
            </a:pPr>
            <a:r>
              <a:rPr sz="2800" spc="-10" dirty="0">
                <a:latin typeface="Calibri"/>
                <a:cs typeface="Calibri"/>
              </a:rPr>
              <a:t>Keduanya</a:t>
            </a:r>
            <a:r>
              <a:rPr sz="2800" dirty="0">
                <a:latin typeface="Calibri"/>
                <a:cs typeface="Calibri"/>
              </a:rPr>
              <a:t>	</a:t>
            </a:r>
            <a:r>
              <a:rPr sz="2800" spc="-10" dirty="0">
                <a:latin typeface="Calibri"/>
                <a:cs typeface="Calibri"/>
              </a:rPr>
              <a:t>mempunyai</a:t>
            </a:r>
            <a:r>
              <a:rPr sz="2800" dirty="0">
                <a:latin typeface="Calibri"/>
                <a:cs typeface="Calibri"/>
              </a:rPr>
              <a:t>	</a:t>
            </a:r>
            <a:r>
              <a:rPr sz="2800" spc="-10" dirty="0">
                <a:latin typeface="Calibri"/>
                <a:cs typeface="Calibri"/>
              </a:rPr>
              <a:t>persamaan,</a:t>
            </a:r>
            <a:r>
              <a:rPr sz="2800" dirty="0">
                <a:latin typeface="Calibri"/>
                <a:cs typeface="Calibri"/>
              </a:rPr>
              <a:t>	</a:t>
            </a:r>
            <a:r>
              <a:rPr sz="2800" spc="-10" dirty="0">
                <a:latin typeface="Calibri"/>
                <a:cs typeface="Calibri"/>
              </a:rPr>
              <a:t>karena itulah</a:t>
            </a:r>
            <a:r>
              <a:rPr sz="2800" dirty="0">
                <a:latin typeface="Calibri"/>
                <a:cs typeface="Calibri"/>
              </a:rPr>
              <a:t>	</a:t>
            </a:r>
            <a:r>
              <a:rPr sz="2800" spc="-20" dirty="0">
                <a:latin typeface="Calibri"/>
                <a:cs typeface="Calibri"/>
              </a:rPr>
              <a:t>hakim</a:t>
            </a:r>
            <a:r>
              <a:rPr sz="2800" dirty="0">
                <a:latin typeface="Calibri"/>
                <a:cs typeface="Calibri"/>
              </a:rPr>
              <a:t>	</a:t>
            </a:r>
            <a:r>
              <a:rPr sz="2800" spc="-10" dirty="0">
                <a:latin typeface="Calibri"/>
                <a:cs typeface="Calibri"/>
              </a:rPr>
              <a:t>melakukan</a:t>
            </a:r>
            <a:r>
              <a:rPr sz="2800" dirty="0">
                <a:latin typeface="Calibri"/>
                <a:cs typeface="Calibri"/>
              </a:rPr>
              <a:t>	</a:t>
            </a:r>
            <a:r>
              <a:rPr sz="2800" spc="-10" dirty="0">
                <a:latin typeface="Calibri"/>
                <a:cs typeface="Calibri"/>
              </a:rPr>
              <a:t>pemeriksaan</a:t>
            </a:r>
            <a:r>
              <a:rPr sz="2800" dirty="0">
                <a:latin typeface="Calibri"/>
                <a:cs typeface="Calibri"/>
              </a:rPr>
              <a:t>	</a:t>
            </a:r>
            <a:r>
              <a:rPr sz="2800" spc="-25" dirty="0">
                <a:latin typeface="Calibri"/>
                <a:cs typeface="Calibri"/>
              </a:rPr>
              <a:t>dan</a:t>
            </a:r>
            <a:endParaRPr sz="2800" dirty="0">
              <a:latin typeface="Calibri"/>
              <a:cs typeface="Calibri"/>
            </a:endParaRPr>
          </a:p>
        </p:txBody>
      </p:sp>
      <p:sp>
        <p:nvSpPr>
          <p:cNvPr id="5" name="object 5"/>
          <p:cNvSpPr txBox="1"/>
          <p:nvPr/>
        </p:nvSpPr>
        <p:spPr>
          <a:xfrm>
            <a:off x="9042018" y="2551429"/>
            <a:ext cx="1093470" cy="878840"/>
          </a:xfrm>
          <a:prstGeom prst="rect">
            <a:avLst/>
          </a:prstGeom>
        </p:spPr>
        <p:txBody>
          <a:bodyPr vert="horz" wrap="square" lIns="0" tIns="12700" rIns="0" bIns="0" rtlCol="0">
            <a:spAutoFit/>
          </a:bodyPr>
          <a:lstStyle/>
          <a:p>
            <a:pPr marL="215900" marR="5080" indent="-203200">
              <a:spcBef>
                <a:spcPts val="100"/>
              </a:spcBef>
            </a:pPr>
            <a:r>
              <a:rPr sz="2800" spc="-25" dirty="0">
                <a:latin typeface="Calibri"/>
                <a:cs typeface="Calibri"/>
              </a:rPr>
              <a:t>dengan </a:t>
            </a:r>
            <a:r>
              <a:rPr sz="2800" spc="-30" dirty="0">
                <a:latin typeface="Calibri"/>
                <a:cs typeface="Calibri"/>
              </a:rPr>
              <a:t>hanya</a:t>
            </a:r>
            <a:endParaRPr sz="2800" dirty="0">
              <a:latin typeface="Calibri"/>
              <a:cs typeface="Calibri"/>
            </a:endParaRPr>
          </a:p>
        </p:txBody>
      </p:sp>
      <p:sp>
        <p:nvSpPr>
          <p:cNvPr id="6" name="object 6"/>
          <p:cNvSpPr txBox="1"/>
          <p:nvPr/>
        </p:nvSpPr>
        <p:spPr>
          <a:xfrm>
            <a:off x="2060256" y="3405123"/>
            <a:ext cx="9364335" cy="2687915"/>
          </a:xfrm>
          <a:prstGeom prst="rect">
            <a:avLst/>
          </a:prstGeom>
        </p:spPr>
        <p:txBody>
          <a:bodyPr vert="horz" wrap="square" lIns="0" tIns="12700" rIns="0" bIns="0" rtlCol="0">
            <a:spAutoFit/>
          </a:bodyPr>
          <a:lstStyle/>
          <a:p>
            <a:pPr marL="354965" marR="5715" algn="just">
              <a:spcBef>
                <a:spcPts val="100"/>
              </a:spcBef>
            </a:pPr>
            <a:r>
              <a:rPr sz="2800" dirty="0">
                <a:latin typeface="Calibri"/>
                <a:cs typeface="Calibri"/>
              </a:rPr>
              <a:t>dalam</a:t>
            </a:r>
            <a:r>
              <a:rPr sz="2800" spc="65" dirty="0">
                <a:latin typeface="Calibri"/>
                <a:cs typeface="Calibri"/>
              </a:rPr>
              <a:t>  </a:t>
            </a:r>
            <a:r>
              <a:rPr sz="2800" spc="-30" dirty="0">
                <a:latin typeface="Calibri"/>
                <a:cs typeface="Calibri"/>
              </a:rPr>
              <a:t>batas-</a:t>
            </a:r>
            <a:r>
              <a:rPr sz="2800" dirty="0">
                <a:latin typeface="Calibri"/>
                <a:cs typeface="Calibri"/>
              </a:rPr>
              <a:t>batas</a:t>
            </a:r>
            <a:r>
              <a:rPr sz="2800" spc="75" dirty="0">
                <a:latin typeface="Calibri"/>
                <a:cs typeface="Calibri"/>
              </a:rPr>
              <a:t>  </a:t>
            </a:r>
            <a:r>
              <a:rPr sz="2800" dirty="0">
                <a:latin typeface="Calibri"/>
                <a:cs typeface="Calibri"/>
              </a:rPr>
              <a:t>dalam</a:t>
            </a:r>
            <a:r>
              <a:rPr sz="2800" spc="70" dirty="0">
                <a:latin typeface="Calibri"/>
                <a:cs typeface="Calibri"/>
              </a:rPr>
              <a:t>  </a:t>
            </a:r>
            <a:r>
              <a:rPr sz="2800" dirty="0">
                <a:latin typeface="Calibri"/>
                <a:cs typeface="Calibri"/>
              </a:rPr>
              <a:t>surat</a:t>
            </a:r>
            <a:r>
              <a:rPr sz="2800" spc="50" dirty="0">
                <a:latin typeface="Calibri"/>
                <a:cs typeface="Calibri"/>
              </a:rPr>
              <a:t>  </a:t>
            </a:r>
            <a:r>
              <a:rPr sz="2800" dirty="0">
                <a:latin typeface="Calibri"/>
                <a:cs typeface="Calibri"/>
              </a:rPr>
              <a:t>gugatan</a:t>
            </a:r>
            <a:r>
              <a:rPr sz="2800" spc="60" dirty="0">
                <a:latin typeface="Calibri"/>
                <a:cs typeface="Calibri"/>
              </a:rPr>
              <a:t>  </a:t>
            </a:r>
            <a:r>
              <a:rPr sz="2800" spc="-10" dirty="0">
                <a:latin typeface="Calibri"/>
                <a:cs typeface="Calibri"/>
              </a:rPr>
              <a:t>/dakwaan </a:t>
            </a:r>
            <a:r>
              <a:rPr sz="2800" dirty="0">
                <a:latin typeface="Calibri"/>
                <a:cs typeface="Calibri"/>
              </a:rPr>
              <a:t>itulah</a:t>
            </a:r>
            <a:r>
              <a:rPr sz="2800" spc="-30" dirty="0">
                <a:latin typeface="Calibri"/>
                <a:cs typeface="Calibri"/>
              </a:rPr>
              <a:t> </a:t>
            </a:r>
            <a:r>
              <a:rPr sz="2800" dirty="0">
                <a:latin typeface="Calibri"/>
                <a:cs typeface="Calibri"/>
              </a:rPr>
              <a:t>hakim</a:t>
            </a:r>
            <a:r>
              <a:rPr sz="2800" spc="-40" dirty="0">
                <a:latin typeface="Calibri"/>
                <a:cs typeface="Calibri"/>
              </a:rPr>
              <a:t> </a:t>
            </a:r>
            <a:r>
              <a:rPr sz="2800" dirty="0">
                <a:latin typeface="Calibri"/>
                <a:cs typeface="Calibri"/>
              </a:rPr>
              <a:t>akan</a:t>
            </a:r>
            <a:r>
              <a:rPr sz="2800" spc="-50" dirty="0">
                <a:latin typeface="Calibri"/>
                <a:cs typeface="Calibri"/>
              </a:rPr>
              <a:t> </a:t>
            </a:r>
            <a:r>
              <a:rPr sz="2800" spc="-10" dirty="0">
                <a:latin typeface="Calibri"/>
                <a:cs typeface="Calibri"/>
              </a:rPr>
              <a:t>memutuskan</a:t>
            </a:r>
            <a:endParaRPr sz="2800" dirty="0">
              <a:latin typeface="Calibri"/>
              <a:cs typeface="Calibri"/>
            </a:endParaRPr>
          </a:p>
          <a:p>
            <a:pPr marL="354965" marR="5080" indent="-342900" algn="just">
              <a:spcBef>
                <a:spcPts val="660"/>
              </a:spcBef>
              <a:buFont typeface="Wingdings"/>
              <a:buChar char=""/>
              <a:tabLst>
                <a:tab pos="354965" algn="l"/>
              </a:tabLst>
            </a:pPr>
            <a:r>
              <a:rPr sz="2800" dirty="0">
                <a:latin typeface="Calibri"/>
                <a:cs typeface="Calibri"/>
              </a:rPr>
              <a:t>Perbedaan</a:t>
            </a:r>
            <a:r>
              <a:rPr sz="2800" spc="405" dirty="0">
                <a:latin typeface="Calibri"/>
                <a:cs typeface="Calibri"/>
              </a:rPr>
              <a:t>  </a:t>
            </a:r>
            <a:r>
              <a:rPr sz="2800" dirty="0">
                <a:latin typeface="Calibri"/>
                <a:cs typeface="Calibri"/>
              </a:rPr>
              <a:t>keduanya</a:t>
            </a:r>
            <a:r>
              <a:rPr sz="2800" spc="409" dirty="0">
                <a:latin typeface="Calibri"/>
                <a:cs typeface="Calibri"/>
              </a:rPr>
              <a:t>  </a:t>
            </a:r>
            <a:r>
              <a:rPr sz="2800" dirty="0">
                <a:latin typeface="Calibri"/>
                <a:cs typeface="Calibri"/>
              </a:rPr>
              <a:t>yaitu</a:t>
            </a:r>
            <a:r>
              <a:rPr sz="2800" spc="420" dirty="0">
                <a:latin typeface="Calibri"/>
                <a:cs typeface="Calibri"/>
              </a:rPr>
              <a:t>  </a:t>
            </a:r>
            <a:r>
              <a:rPr sz="2800" dirty="0">
                <a:latin typeface="Calibri"/>
                <a:cs typeface="Calibri"/>
              </a:rPr>
              <a:t>kalau</a:t>
            </a:r>
            <a:r>
              <a:rPr sz="2800" spc="420" dirty="0">
                <a:latin typeface="Calibri"/>
                <a:cs typeface="Calibri"/>
              </a:rPr>
              <a:t>  </a:t>
            </a:r>
            <a:r>
              <a:rPr sz="2800" dirty="0">
                <a:latin typeface="Calibri"/>
                <a:cs typeface="Calibri"/>
              </a:rPr>
              <a:t>surat</a:t>
            </a:r>
            <a:r>
              <a:rPr sz="2800" spc="420" dirty="0">
                <a:latin typeface="Calibri"/>
                <a:cs typeface="Calibri"/>
              </a:rPr>
              <a:t>  </a:t>
            </a:r>
            <a:r>
              <a:rPr sz="2800" spc="-10" dirty="0">
                <a:latin typeface="Calibri"/>
                <a:cs typeface="Calibri"/>
              </a:rPr>
              <a:t>gugatan </a:t>
            </a:r>
            <a:r>
              <a:rPr sz="2800" dirty="0">
                <a:latin typeface="Calibri"/>
                <a:cs typeface="Calibri"/>
              </a:rPr>
              <a:t>disusun</a:t>
            </a:r>
            <a:r>
              <a:rPr sz="2800" spc="250" dirty="0">
                <a:latin typeface="Calibri"/>
                <a:cs typeface="Calibri"/>
              </a:rPr>
              <a:t>  </a:t>
            </a:r>
            <a:r>
              <a:rPr sz="2800" dirty="0">
                <a:latin typeface="Calibri"/>
                <a:cs typeface="Calibri"/>
              </a:rPr>
              <a:t>oleh</a:t>
            </a:r>
            <a:r>
              <a:rPr sz="2800" spc="250" dirty="0">
                <a:latin typeface="Calibri"/>
                <a:cs typeface="Calibri"/>
              </a:rPr>
              <a:t>  </a:t>
            </a:r>
            <a:r>
              <a:rPr sz="2800" dirty="0">
                <a:latin typeface="Calibri"/>
                <a:cs typeface="Calibri"/>
              </a:rPr>
              <a:t>pihak</a:t>
            </a:r>
            <a:r>
              <a:rPr sz="2800" spc="254" dirty="0">
                <a:latin typeface="Calibri"/>
                <a:cs typeface="Calibri"/>
              </a:rPr>
              <a:t>  </a:t>
            </a:r>
            <a:r>
              <a:rPr sz="2800" dirty="0">
                <a:latin typeface="Calibri"/>
                <a:cs typeface="Calibri"/>
              </a:rPr>
              <a:t>yang</a:t>
            </a:r>
            <a:r>
              <a:rPr sz="2800" spc="245" dirty="0">
                <a:latin typeface="Calibri"/>
                <a:cs typeface="Calibri"/>
              </a:rPr>
              <a:t>  </a:t>
            </a:r>
            <a:r>
              <a:rPr sz="2800" dirty="0">
                <a:latin typeface="Calibri"/>
                <a:cs typeface="Calibri"/>
              </a:rPr>
              <a:t>dirugikan,</a:t>
            </a:r>
            <a:r>
              <a:rPr sz="2800" spc="245" dirty="0">
                <a:latin typeface="Calibri"/>
                <a:cs typeface="Calibri"/>
              </a:rPr>
              <a:t>  </a:t>
            </a:r>
            <a:r>
              <a:rPr sz="2800" dirty="0">
                <a:latin typeface="Calibri"/>
                <a:cs typeface="Calibri"/>
              </a:rPr>
              <a:t>maka</a:t>
            </a:r>
            <a:r>
              <a:rPr sz="2800" spc="250" dirty="0">
                <a:latin typeface="Calibri"/>
                <a:cs typeface="Calibri"/>
              </a:rPr>
              <a:t>  </a:t>
            </a:r>
            <a:r>
              <a:rPr sz="2800" spc="-10" dirty="0">
                <a:latin typeface="Calibri"/>
                <a:cs typeface="Calibri"/>
              </a:rPr>
              <a:t>dalam </a:t>
            </a:r>
            <a:r>
              <a:rPr sz="2800" dirty="0">
                <a:latin typeface="Calibri"/>
                <a:cs typeface="Calibri"/>
              </a:rPr>
              <a:t>pembuatan</a:t>
            </a:r>
            <a:r>
              <a:rPr sz="2800" spc="35" dirty="0">
                <a:latin typeface="Calibri"/>
                <a:cs typeface="Calibri"/>
              </a:rPr>
              <a:t>  </a:t>
            </a:r>
            <a:r>
              <a:rPr sz="2800" dirty="0">
                <a:latin typeface="Calibri"/>
                <a:cs typeface="Calibri"/>
              </a:rPr>
              <a:t>surat</a:t>
            </a:r>
            <a:r>
              <a:rPr sz="2800" spc="690" dirty="0">
                <a:latin typeface="Calibri"/>
                <a:cs typeface="Calibri"/>
              </a:rPr>
              <a:t> </a:t>
            </a:r>
            <a:r>
              <a:rPr sz="2800" dirty="0">
                <a:latin typeface="Calibri"/>
                <a:cs typeface="Calibri"/>
              </a:rPr>
              <a:t>dakwaan,</a:t>
            </a:r>
            <a:r>
              <a:rPr sz="2800" spc="35" dirty="0">
                <a:latin typeface="Calibri"/>
                <a:cs typeface="Calibri"/>
              </a:rPr>
              <a:t>  </a:t>
            </a:r>
            <a:r>
              <a:rPr sz="2800" dirty="0">
                <a:latin typeface="Calibri"/>
                <a:cs typeface="Calibri"/>
              </a:rPr>
              <a:t>penuntut</a:t>
            </a:r>
            <a:r>
              <a:rPr sz="2800" spc="40" dirty="0">
                <a:latin typeface="Calibri"/>
                <a:cs typeface="Calibri"/>
              </a:rPr>
              <a:t>  </a:t>
            </a:r>
            <a:r>
              <a:rPr sz="2800" dirty="0">
                <a:latin typeface="Calibri"/>
                <a:cs typeface="Calibri"/>
              </a:rPr>
              <a:t>umum</a:t>
            </a:r>
            <a:r>
              <a:rPr sz="2800" spc="35" dirty="0">
                <a:latin typeface="Calibri"/>
                <a:cs typeface="Calibri"/>
              </a:rPr>
              <a:t>  </a:t>
            </a:r>
            <a:r>
              <a:rPr sz="2800" spc="-10" dirty="0">
                <a:latin typeface="Calibri"/>
                <a:cs typeface="Calibri"/>
              </a:rPr>
              <a:t>tidak </a:t>
            </a:r>
            <a:r>
              <a:rPr sz="2800" dirty="0">
                <a:latin typeface="Calibri"/>
                <a:cs typeface="Calibri"/>
              </a:rPr>
              <a:t>tergantung</a:t>
            </a:r>
            <a:r>
              <a:rPr sz="2800" spc="145" dirty="0">
                <a:latin typeface="Calibri"/>
                <a:cs typeface="Calibri"/>
              </a:rPr>
              <a:t>  </a:t>
            </a:r>
            <a:r>
              <a:rPr sz="2800" dirty="0">
                <a:latin typeface="Calibri"/>
                <a:cs typeface="Calibri"/>
              </a:rPr>
              <a:t>pada</a:t>
            </a:r>
            <a:r>
              <a:rPr sz="2800" spc="135" dirty="0">
                <a:latin typeface="Calibri"/>
                <a:cs typeface="Calibri"/>
              </a:rPr>
              <a:t>  </a:t>
            </a:r>
            <a:r>
              <a:rPr sz="2800" dirty="0">
                <a:latin typeface="Calibri"/>
                <a:cs typeface="Calibri"/>
              </a:rPr>
              <a:t>kemauan</a:t>
            </a:r>
            <a:r>
              <a:rPr sz="2800" spc="160" dirty="0">
                <a:latin typeface="Calibri"/>
                <a:cs typeface="Calibri"/>
              </a:rPr>
              <a:t>  </a:t>
            </a:r>
            <a:r>
              <a:rPr sz="2800" dirty="0">
                <a:latin typeface="Calibri"/>
                <a:cs typeface="Calibri"/>
              </a:rPr>
              <a:t>korban</a:t>
            </a:r>
            <a:r>
              <a:rPr sz="2800" spc="155" dirty="0">
                <a:latin typeface="Calibri"/>
                <a:cs typeface="Calibri"/>
              </a:rPr>
              <a:t>  </a:t>
            </a:r>
            <a:r>
              <a:rPr sz="2800" dirty="0">
                <a:latin typeface="Calibri"/>
                <a:cs typeface="Calibri"/>
              </a:rPr>
              <a:t>(kecuali</a:t>
            </a:r>
            <a:r>
              <a:rPr sz="2800" spc="145" dirty="0">
                <a:latin typeface="Calibri"/>
                <a:cs typeface="Calibri"/>
              </a:rPr>
              <a:t>  </a:t>
            </a:r>
            <a:r>
              <a:rPr sz="2800" spc="-10" dirty="0">
                <a:latin typeface="Calibri"/>
                <a:cs typeface="Calibri"/>
              </a:rPr>
              <a:t>dalam </a:t>
            </a:r>
            <a:r>
              <a:rPr sz="2800" dirty="0">
                <a:latin typeface="Calibri"/>
                <a:cs typeface="Calibri"/>
              </a:rPr>
              <a:t>delik</a:t>
            </a:r>
            <a:r>
              <a:rPr sz="2800" spc="-15" dirty="0">
                <a:latin typeface="Calibri"/>
                <a:cs typeface="Calibri"/>
              </a:rPr>
              <a:t> </a:t>
            </a:r>
            <a:r>
              <a:rPr sz="2800" spc="-10" dirty="0">
                <a:latin typeface="Calibri"/>
                <a:cs typeface="Calibri"/>
              </a:rPr>
              <a:t>aduan)</a:t>
            </a:r>
            <a:endParaRPr sz="2800" dirty="0">
              <a:latin typeface="Calibri"/>
              <a:cs typeface="Calibri"/>
            </a:endParaRPr>
          </a:p>
        </p:txBody>
      </p:sp>
    </p:spTree>
    <p:extLst>
      <p:ext uri="{BB962C8B-B14F-4D97-AF65-F5344CB8AC3E}">
        <p14:creationId xmlns:p14="http://schemas.microsoft.com/office/powerpoint/2010/main" val="28326513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3005</TotalTime>
  <Words>1335</Words>
  <Application>Microsoft Macintosh PowerPoint</Application>
  <PresentationFormat>Layar Lebar</PresentationFormat>
  <Paragraphs>138</Paragraphs>
  <Slides>25</Slides>
  <Notes>1</Notes>
  <HiddenSlides>0</HiddenSlides>
  <MMClips>0</MMClips>
  <ScaleCrop>false</ScaleCrop>
  <HeadingPairs>
    <vt:vector size="6" baseType="variant">
      <vt:variant>
        <vt:lpstr>Font Dipakai</vt:lpstr>
      </vt:variant>
      <vt:variant>
        <vt:i4>6</vt:i4>
      </vt:variant>
      <vt:variant>
        <vt:lpstr>Tema</vt:lpstr>
      </vt:variant>
      <vt:variant>
        <vt:i4>1</vt:i4>
      </vt:variant>
      <vt:variant>
        <vt:lpstr>Judul Slide</vt:lpstr>
      </vt:variant>
      <vt:variant>
        <vt:i4>25</vt:i4>
      </vt:variant>
    </vt:vector>
  </HeadingPairs>
  <TitlesOfParts>
    <vt:vector size="32" baseType="lpstr">
      <vt:lpstr>Arial</vt:lpstr>
      <vt:lpstr>Arial MT</vt:lpstr>
      <vt:lpstr>Calibri</vt:lpstr>
      <vt:lpstr>Cambria</vt:lpstr>
      <vt:lpstr>Times New Roman</vt:lpstr>
      <vt:lpstr>Wingdings</vt:lpstr>
      <vt:lpstr>Office Theme</vt:lpstr>
      <vt:lpstr>Presentasi PowerPoint</vt:lpstr>
      <vt:lpstr>Presentasi PowerPoint</vt:lpstr>
      <vt:lpstr>Presentasi PowerPoint</vt:lpstr>
      <vt:lpstr>Apa itu “Bersangkut-paut???”</vt:lpstr>
      <vt:lpstr>Presentasi PowerPoint</vt:lpstr>
      <vt:lpstr>Presentasi PowerPoint</vt:lpstr>
      <vt:lpstr>Presentasi PowerPoint</vt:lpstr>
      <vt:lpstr>Presentasi PowerPoint</vt:lpstr>
      <vt:lpstr>SURAT DAKWAAN</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Contoh…….</vt:lpstr>
      <vt:lpstr>Contoh……</vt:lpstr>
      <vt:lpstr>Contoh…….</vt:lpstr>
      <vt:lpstr>Contoh….</vt:lpstr>
      <vt:lpstr>Kasus Posisi</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469</cp:revision>
  <cp:lastPrinted>2017-08-29T02:54:51Z</cp:lastPrinted>
  <dcterms:created xsi:type="dcterms:W3CDTF">2010-04-18T12:06:30Z</dcterms:created>
  <dcterms:modified xsi:type="dcterms:W3CDTF">2025-11-05T00:35:59Z</dcterms:modified>
</cp:coreProperties>
</file>