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Public Sans" charset="1" panose="00000000000000000000"/>
      <p:regular r:id="rId14"/>
    </p:embeddedFont>
    <p:embeddedFont>
      <p:font typeface="Canva Sans" charset="1" panose="020B0503030501040103"/>
      <p:regular r:id="rId15"/>
    </p:embeddedFont>
    <p:embeddedFont>
      <p:font typeface="Canva Sans Bold" charset="1" panose="020B0803030501040103"/>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6E4EF"/>
        </a:solidFill>
      </p:bgPr>
    </p:bg>
    <p:spTree>
      <p:nvGrpSpPr>
        <p:cNvPr id="1" name=""/>
        <p:cNvGrpSpPr/>
        <p:nvPr/>
      </p:nvGrpSpPr>
      <p:grpSpPr>
        <a:xfrm>
          <a:off x="0" y="0"/>
          <a:ext cx="0" cy="0"/>
          <a:chOff x="0" y="0"/>
          <a:chExt cx="0" cy="0"/>
        </a:xfrm>
      </p:grpSpPr>
      <p:sp>
        <p:nvSpPr>
          <p:cNvPr name="Freeform 2" id="2"/>
          <p:cNvSpPr/>
          <p:nvPr/>
        </p:nvSpPr>
        <p:spPr>
          <a:xfrm flipH="false" flipV="false" rot="0">
            <a:off x="9796441" y="1946688"/>
            <a:ext cx="8203978" cy="5476156"/>
          </a:xfrm>
          <a:custGeom>
            <a:avLst/>
            <a:gdLst/>
            <a:ahLst/>
            <a:cxnLst/>
            <a:rect r="r" b="b" t="t" l="l"/>
            <a:pathLst>
              <a:path h="5476156" w="8203978">
                <a:moveTo>
                  <a:pt x="0" y="0"/>
                </a:moveTo>
                <a:lnTo>
                  <a:pt x="8203979" y="0"/>
                </a:lnTo>
                <a:lnTo>
                  <a:pt x="8203979" y="5476156"/>
                </a:lnTo>
                <a:lnTo>
                  <a:pt x="0" y="5476156"/>
                </a:lnTo>
                <a:lnTo>
                  <a:pt x="0" y="0"/>
                </a:lnTo>
                <a:close/>
              </a:path>
            </a:pathLst>
          </a:custGeom>
          <a:blipFill>
            <a:blip r:embed="rId2"/>
            <a:stretch>
              <a:fillRect l="0" t="0" r="0" b="0"/>
            </a:stretch>
          </a:blipFill>
        </p:spPr>
      </p:sp>
      <p:sp>
        <p:nvSpPr>
          <p:cNvPr name="TextBox 3" id="3"/>
          <p:cNvSpPr txBox="true"/>
          <p:nvPr/>
        </p:nvSpPr>
        <p:spPr>
          <a:xfrm rot="0">
            <a:off x="1028700" y="2261013"/>
            <a:ext cx="8526918" cy="5167130"/>
          </a:xfrm>
          <a:prstGeom prst="rect">
            <a:avLst/>
          </a:prstGeom>
        </p:spPr>
        <p:txBody>
          <a:bodyPr anchor="t" rtlCol="false" tIns="0" lIns="0" bIns="0" rIns="0">
            <a:spAutoFit/>
          </a:bodyPr>
          <a:lstStyle/>
          <a:p>
            <a:pPr algn="l">
              <a:lnSpc>
                <a:spcPts val="13344"/>
              </a:lnSpc>
            </a:pPr>
            <a:r>
              <a:rPr lang="en-US" sz="13900" spc="-1445">
                <a:solidFill>
                  <a:srgbClr val="272665"/>
                </a:solidFill>
                <a:latin typeface="Public Sans"/>
                <a:ea typeface="Public Sans"/>
                <a:cs typeface="Public Sans"/>
                <a:sym typeface="Public Sans"/>
              </a:rPr>
              <a:t>Effective  Recruitment Strategies</a:t>
            </a:r>
          </a:p>
        </p:txBody>
      </p:sp>
      <p:sp>
        <p:nvSpPr>
          <p:cNvPr name="TextBox 4" id="4"/>
          <p:cNvSpPr txBox="true"/>
          <p:nvPr/>
        </p:nvSpPr>
        <p:spPr>
          <a:xfrm rot="0">
            <a:off x="1225758" y="7800789"/>
            <a:ext cx="9144000" cy="580390"/>
          </a:xfrm>
          <a:prstGeom prst="rect">
            <a:avLst/>
          </a:prstGeom>
        </p:spPr>
        <p:txBody>
          <a:bodyPr anchor="t" rtlCol="false" tIns="0" lIns="0" bIns="0" rIns="0">
            <a:spAutoFit/>
          </a:bodyPr>
          <a:lstStyle/>
          <a:p>
            <a:pPr algn="ctr">
              <a:lnSpc>
                <a:spcPts val="4759"/>
              </a:lnSpc>
            </a:pPr>
            <a:r>
              <a:rPr lang="en-US" sz="3399">
                <a:solidFill>
                  <a:srgbClr val="272665"/>
                </a:solidFill>
                <a:latin typeface="Canva Sans"/>
                <a:ea typeface="Canva Sans"/>
                <a:cs typeface="Canva Sans"/>
                <a:sym typeface="Canva Sans"/>
              </a:rPr>
              <a:t>Meeting 7, Wednesday 4</a:t>
            </a:r>
            <a:r>
              <a:rPr lang="en-US" sz="3399">
                <a:solidFill>
                  <a:srgbClr val="272665"/>
                </a:solidFill>
                <a:latin typeface="Canva Sans"/>
                <a:ea typeface="Canva Sans"/>
                <a:cs typeface="Canva Sans"/>
                <a:sym typeface="Canva Sans"/>
              </a:rPr>
              <a:t>th</a:t>
            </a:r>
            <a:r>
              <a:rPr lang="en-US" sz="3399">
                <a:solidFill>
                  <a:srgbClr val="272665"/>
                </a:solidFill>
                <a:latin typeface="Canva Sans"/>
                <a:ea typeface="Canva Sans"/>
                <a:cs typeface="Canva Sans"/>
                <a:sym typeface="Canva Sans"/>
              </a:rPr>
              <a:t> November 2015</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E6E4EF"/>
        </a:solidFill>
      </p:bgPr>
    </p:bg>
    <p:spTree>
      <p:nvGrpSpPr>
        <p:cNvPr id="1" name=""/>
        <p:cNvGrpSpPr/>
        <p:nvPr/>
      </p:nvGrpSpPr>
      <p:grpSpPr>
        <a:xfrm>
          <a:off x="0" y="0"/>
          <a:ext cx="0" cy="0"/>
          <a:chOff x="0" y="0"/>
          <a:chExt cx="0" cy="0"/>
        </a:xfrm>
      </p:grpSpPr>
      <p:sp>
        <p:nvSpPr>
          <p:cNvPr name="TextBox 2" id="2"/>
          <p:cNvSpPr txBox="true"/>
          <p:nvPr/>
        </p:nvSpPr>
        <p:spPr>
          <a:xfrm rot="0">
            <a:off x="3273152" y="1938692"/>
            <a:ext cx="11741696" cy="1232538"/>
          </a:xfrm>
          <a:prstGeom prst="rect">
            <a:avLst/>
          </a:prstGeom>
        </p:spPr>
        <p:txBody>
          <a:bodyPr anchor="t" rtlCol="false" tIns="0" lIns="0" bIns="0" rIns="0">
            <a:spAutoFit/>
          </a:bodyPr>
          <a:lstStyle/>
          <a:p>
            <a:pPr algn="ctr">
              <a:lnSpc>
                <a:spcPts val="9120"/>
              </a:lnSpc>
            </a:pPr>
            <a:r>
              <a:rPr lang="en-US" sz="9500" spc="-779">
                <a:solidFill>
                  <a:srgbClr val="272665"/>
                </a:solidFill>
                <a:latin typeface="Public Sans"/>
                <a:ea typeface="Public Sans"/>
                <a:cs typeface="Public Sans"/>
                <a:sym typeface="Public Sans"/>
              </a:rPr>
              <a:t>Learning Objectives</a:t>
            </a:r>
          </a:p>
        </p:txBody>
      </p:sp>
      <p:sp>
        <p:nvSpPr>
          <p:cNvPr name="TextBox 3" id="3"/>
          <p:cNvSpPr txBox="true"/>
          <p:nvPr/>
        </p:nvSpPr>
        <p:spPr>
          <a:xfrm rot="0">
            <a:off x="2398966" y="4166353"/>
            <a:ext cx="14223862" cy="2887029"/>
          </a:xfrm>
          <a:prstGeom prst="rect">
            <a:avLst/>
          </a:prstGeom>
        </p:spPr>
        <p:txBody>
          <a:bodyPr anchor="t" rtlCol="false" tIns="0" lIns="0" bIns="0" rIns="0">
            <a:spAutoFit/>
          </a:bodyPr>
          <a:lstStyle/>
          <a:p>
            <a:pPr algn="l">
              <a:lnSpc>
                <a:spcPts val="4642"/>
              </a:lnSpc>
            </a:pPr>
            <a:r>
              <a:rPr lang="en-US" sz="3315" spc="-43">
                <a:solidFill>
                  <a:srgbClr val="272665"/>
                </a:solidFill>
                <a:latin typeface="Public Sans"/>
                <a:ea typeface="Public Sans"/>
                <a:cs typeface="Public Sans"/>
                <a:sym typeface="Public Sans"/>
              </a:rPr>
              <a:t>Students are able to:</a:t>
            </a:r>
          </a:p>
          <a:p>
            <a:pPr algn="l">
              <a:lnSpc>
                <a:spcPts val="4642"/>
              </a:lnSpc>
            </a:pPr>
            <a:r>
              <a:rPr lang="en-US" sz="3315" spc="-43">
                <a:solidFill>
                  <a:srgbClr val="272665"/>
                </a:solidFill>
                <a:latin typeface="Public Sans"/>
                <a:ea typeface="Public Sans"/>
                <a:cs typeface="Public Sans"/>
                <a:sym typeface="Public Sans"/>
              </a:rPr>
              <a:t>1. Explaining the purpose and importance of the recruitment process</a:t>
            </a:r>
          </a:p>
          <a:p>
            <a:pPr algn="l">
              <a:lnSpc>
                <a:spcPts val="4642"/>
              </a:lnSpc>
            </a:pPr>
            <a:r>
              <a:rPr lang="en-US" sz="3315" spc="-43">
                <a:solidFill>
                  <a:srgbClr val="272665"/>
                </a:solidFill>
                <a:latin typeface="Public Sans"/>
                <a:ea typeface="Public Sans"/>
                <a:cs typeface="Public Sans"/>
                <a:sym typeface="Public Sans"/>
              </a:rPr>
              <a:t>2. Choosing an effective recruitment method</a:t>
            </a:r>
          </a:p>
          <a:p>
            <a:pPr algn="l">
              <a:lnSpc>
                <a:spcPts val="4642"/>
              </a:lnSpc>
            </a:pPr>
            <a:r>
              <a:rPr lang="en-US" sz="3315" spc="-43">
                <a:solidFill>
                  <a:srgbClr val="272665"/>
                </a:solidFill>
                <a:latin typeface="Public Sans"/>
                <a:ea typeface="Public Sans"/>
                <a:cs typeface="Public Sans"/>
                <a:sym typeface="Public Sans"/>
              </a:rPr>
              <a:t>3. Practicing conversations about recruitment strategies</a:t>
            </a:r>
          </a:p>
          <a:p>
            <a:pPr algn="l">
              <a:lnSpc>
                <a:spcPts val="4642"/>
              </a:lnSpc>
            </a:pPr>
            <a:r>
              <a:rPr lang="en-US" sz="3315" spc="-43">
                <a:solidFill>
                  <a:srgbClr val="272665"/>
                </a:solidFill>
                <a:latin typeface="Public Sans"/>
                <a:ea typeface="Public Sans"/>
                <a:cs typeface="Public Sans"/>
                <a:sym typeface="Public Sans"/>
              </a:rPr>
              <a:t>4. Writing an effective job description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6E4EF"/>
        </a:solidFill>
      </p:bgPr>
    </p:bg>
    <p:spTree>
      <p:nvGrpSpPr>
        <p:cNvPr id="1" name=""/>
        <p:cNvGrpSpPr/>
        <p:nvPr/>
      </p:nvGrpSpPr>
      <p:grpSpPr>
        <a:xfrm>
          <a:off x="0" y="0"/>
          <a:ext cx="0" cy="0"/>
          <a:chOff x="0" y="0"/>
          <a:chExt cx="0" cy="0"/>
        </a:xfrm>
      </p:grpSpPr>
      <p:sp>
        <p:nvSpPr>
          <p:cNvPr name="Freeform 2" id="2"/>
          <p:cNvSpPr/>
          <p:nvPr/>
        </p:nvSpPr>
        <p:spPr>
          <a:xfrm flipH="false" flipV="false" rot="0">
            <a:off x="819460" y="6726850"/>
            <a:ext cx="6473000" cy="3560150"/>
          </a:xfrm>
          <a:custGeom>
            <a:avLst/>
            <a:gdLst/>
            <a:ahLst/>
            <a:cxnLst/>
            <a:rect r="r" b="b" t="t" l="l"/>
            <a:pathLst>
              <a:path h="3560150" w="6473000">
                <a:moveTo>
                  <a:pt x="0" y="0"/>
                </a:moveTo>
                <a:lnTo>
                  <a:pt x="6473000" y="0"/>
                </a:lnTo>
                <a:lnTo>
                  <a:pt x="6473000" y="3560150"/>
                </a:lnTo>
                <a:lnTo>
                  <a:pt x="0" y="3560150"/>
                </a:lnTo>
                <a:lnTo>
                  <a:pt x="0" y="0"/>
                </a:lnTo>
                <a:close/>
              </a:path>
            </a:pathLst>
          </a:custGeom>
          <a:blipFill>
            <a:blip r:embed="rId2"/>
            <a:stretch>
              <a:fillRect l="0" t="0" r="0" b="0"/>
            </a:stretch>
          </a:blipFill>
        </p:spPr>
      </p:sp>
      <p:sp>
        <p:nvSpPr>
          <p:cNvPr name="TextBox 3" id="3"/>
          <p:cNvSpPr txBox="true"/>
          <p:nvPr/>
        </p:nvSpPr>
        <p:spPr>
          <a:xfrm rot="0">
            <a:off x="3273152" y="1938692"/>
            <a:ext cx="11741696" cy="1232538"/>
          </a:xfrm>
          <a:prstGeom prst="rect">
            <a:avLst/>
          </a:prstGeom>
        </p:spPr>
        <p:txBody>
          <a:bodyPr anchor="t" rtlCol="false" tIns="0" lIns="0" bIns="0" rIns="0">
            <a:spAutoFit/>
          </a:bodyPr>
          <a:lstStyle/>
          <a:p>
            <a:pPr algn="ctr">
              <a:lnSpc>
                <a:spcPts val="9120"/>
              </a:lnSpc>
            </a:pPr>
            <a:r>
              <a:rPr lang="en-US" sz="9500" spc="-779">
                <a:solidFill>
                  <a:srgbClr val="272665"/>
                </a:solidFill>
                <a:latin typeface="Public Sans"/>
                <a:ea typeface="Public Sans"/>
                <a:cs typeface="Public Sans"/>
                <a:sym typeface="Public Sans"/>
              </a:rPr>
              <a:t>Discussion</a:t>
            </a:r>
          </a:p>
        </p:txBody>
      </p:sp>
      <p:sp>
        <p:nvSpPr>
          <p:cNvPr name="TextBox 4" id="4"/>
          <p:cNvSpPr txBox="true"/>
          <p:nvPr/>
        </p:nvSpPr>
        <p:spPr>
          <a:xfrm rot="0">
            <a:off x="6393264" y="3918859"/>
            <a:ext cx="10281594" cy="3791322"/>
          </a:xfrm>
          <a:prstGeom prst="rect">
            <a:avLst/>
          </a:prstGeom>
        </p:spPr>
        <p:txBody>
          <a:bodyPr anchor="t" rtlCol="false" tIns="0" lIns="0" bIns="0" rIns="0">
            <a:spAutoFit/>
          </a:bodyPr>
          <a:lstStyle/>
          <a:p>
            <a:pPr algn="l" marL="934136" indent="-467068" lvl="1">
              <a:lnSpc>
                <a:spcPts val="6014"/>
              </a:lnSpc>
              <a:buAutoNum type="arabicPeriod" startAt="1"/>
            </a:pPr>
            <a:r>
              <a:rPr lang="en-US" sz="4326" spc="-354">
                <a:solidFill>
                  <a:srgbClr val="272665"/>
                </a:solidFill>
                <a:latin typeface="Public Sans"/>
                <a:ea typeface="Public Sans"/>
                <a:cs typeface="Public Sans"/>
                <a:sym typeface="Public Sans"/>
              </a:rPr>
              <a:t>“What do you think makes a company’s recruitment process effective?”</a:t>
            </a:r>
          </a:p>
          <a:p>
            <a:pPr algn="l" marL="934136" indent="-467068" lvl="1">
              <a:lnSpc>
                <a:spcPts val="6014"/>
              </a:lnSpc>
              <a:buAutoNum type="arabicPeriod" startAt="1"/>
            </a:pPr>
            <a:r>
              <a:rPr lang="en-US" sz="4326" spc="-354">
                <a:solidFill>
                  <a:srgbClr val="272665"/>
                </a:solidFill>
                <a:latin typeface="Public Sans"/>
                <a:ea typeface="Public Sans"/>
                <a:cs typeface="Public Sans"/>
                <a:sym typeface="Public Sans"/>
              </a:rPr>
              <a:t>“Have you ever seen or experienced a good job advertisement? What made it stand out?”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6E4EF"/>
        </a:solidFill>
      </p:bgPr>
    </p:bg>
    <p:spTree>
      <p:nvGrpSpPr>
        <p:cNvPr id="1" name=""/>
        <p:cNvGrpSpPr/>
        <p:nvPr/>
      </p:nvGrpSpPr>
      <p:grpSpPr>
        <a:xfrm>
          <a:off x="0" y="0"/>
          <a:ext cx="0" cy="0"/>
          <a:chOff x="0" y="0"/>
          <a:chExt cx="0" cy="0"/>
        </a:xfrm>
      </p:grpSpPr>
      <p:sp>
        <p:nvSpPr>
          <p:cNvPr name="TextBox 2" id="2"/>
          <p:cNvSpPr txBox="true"/>
          <p:nvPr/>
        </p:nvSpPr>
        <p:spPr>
          <a:xfrm rot="0">
            <a:off x="1568533" y="2836502"/>
            <a:ext cx="9986450" cy="6752733"/>
          </a:xfrm>
          <a:prstGeom prst="rect">
            <a:avLst/>
          </a:prstGeom>
        </p:spPr>
        <p:txBody>
          <a:bodyPr anchor="t" rtlCol="false" tIns="0" lIns="0" bIns="0" rIns="0">
            <a:spAutoFit/>
          </a:bodyPr>
          <a:lstStyle/>
          <a:p>
            <a:pPr algn="just">
              <a:lnSpc>
                <a:spcPts val="3838"/>
              </a:lnSpc>
            </a:pPr>
            <a:r>
              <a:rPr lang="en-US" sz="2741">
                <a:solidFill>
                  <a:srgbClr val="272665"/>
                </a:solidFill>
                <a:latin typeface="Canva Sans"/>
                <a:ea typeface="Canva Sans"/>
                <a:cs typeface="Canva Sans"/>
                <a:sym typeface="Canva Sans"/>
              </a:rPr>
              <a:t>Recruitment is a critical process in any business. It involves attracting, screening, an</a:t>
            </a:r>
            <a:r>
              <a:rPr lang="en-US" sz="2741">
                <a:solidFill>
                  <a:srgbClr val="272665"/>
                </a:solidFill>
                <a:latin typeface="Canva Sans"/>
                <a:ea typeface="Canva Sans"/>
                <a:cs typeface="Canva Sans"/>
                <a:sym typeface="Canva Sans"/>
              </a:rPr>
              <a:t>d selecting qualified candidates to fill job vacancies. Effective recruitment ensures that businesses hire the right people for the right positions, which is essential for achieving organizational goals.</a:t>
            </a:r>
          </a:p>
          <a:p>
            <a:pPr algn="just">
              <a:lnSpc>
                <a:spcPts val="3838"/>
              </a:lnSpc>
            </a:pPr>
          </a:p>
          <a:p>
            <a:pPr algn="just">
              <a:lnSpc>
                <a:spcPts val="3838"/>
              </a:lnSpc>
            </a:pPr>
            <a:r>
              <a:rPr lang="en-US" sz="2741">
                <a:solidFill>
                  <a:srgbClr val="272665"/>
                </a:solidFill>
                <a:latin typeface="Canva Sans"/>
                <a:ea typeface="Canva Sans"/>
                <a:cs typeface="Canva Sans"/>
                <a:sym typeface="Canva Sans"/>
              </a:rPr>
              <a:t>The recruitment process typically begins with identifying the company's staffing needs. This could be due to growth, employee turnover, or the need for new skills. Once the need is established, companies create job descriptions that outline the skills, qualifications, and responsibilities required for the position. This step is important because a well-written job description attracts suitable candidates.</a:t>
            </a:r>
          </a:p>
          <a:p>
            <a:pPr algn="just">
              <a:lnSpc>
                <a:spcPts val="3838"/>
              </a:lnSpc>
            </a:pPr>
          </a:p>
        </p:txBody>
      </p:sp>
      <p:sp>
        <p:nvSpPr>
          <p:cNvPr name="Freeform 3" id="3"/>
          <p:cNvSpPr/>
          <p:nvPr/>
        </p:nvSpPr>
        <p:spPr>
          <a:xfrm flipH="false" flipV="false" rot="0">
            <a:off x="12223595" y="2884127"/>
            <a:ext cx="5711891" cy="5057620"/>
          </a:xfrm>
          <a:custGeom>
            <a:avLst/>
            <a:gdLst/>
            <a:ahLst/>
            <a:cxnLst/>
            <a:rect r="r" b="b" t="t" l="l"/>
            <a:pathLst>
              <a:path h="5057620" w="5711891">
                <a:moveTo>
                  <a:pt x="0" y="0"/>
                </a:moveTo>
                <a:lnTo>
                  <a:pt x="5711891" y="0"/>
                </a:lnTo>
                <a:lnTo>
                  <a:pt x="5711891" y="5057620"/>
                </a:lnTo>
                <a:lnTo>
                  <a:pt x="0" y="50576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4001308" y="633276"/>
            <a:ext cx="10785921" cy="1559370"/>
          </a:xfrm>
          <a:prstGeom prst="rect">
            <a:avLst/>
          </a:prstGeom>
        </p:spPr>
        <p:txBody>
          <a:bodyPr anchor="t" rtlCol="false" tIns="0" lIns="0" bIns="0" rIns="0">
            <a:spAutoFit/>
          </a:bodyPr>
          <a:lstStyle/>
          <a:p>
            <a:pPr algn="ctr">
              <a:lnSpc>
                <a:spcPts val="5983"/>
              </a:lnSpc>
            </a:pPr>
            <a:r>
              <a:rPr lang="en-US" sz="6232" spc="-511">
                <a:solidFill>
                  <a:srgbClr val="272665"/>
                </a:solidFill>
                <a:latin typeface="Public Sans"/>
                <a:ea typeface="Public Sans"/>
                <a:cs typeface="Public Sans"/>
                <a:sym typeface="Public Sans"/>
              </a:rPr>
              <a:t>The Importance of Recruitment in Business Success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6E4EF"/>
        </a:solidFill>
      </p:bgPr>
    </p:bg>
    <p:spTree>
      <p:nvGrpSpPr>
        <p:cNvPr id="1" name=""/>
        <p:cNvGrpSpPr/>
        <p:nvPr/>
      </p:nvGrpSpPr>
      <p:grpSpPr>
        <a:xfrm>
          <a:off x="0" y="0"/>
          <a:ext cx="0" cy="0"/>
          <a:chOff x="0" y="0"/>
          <a:chExt cx="0" cy="0"/>
        </a:xfrm>
      </p:grpSpPr>
      <p:sp>
        <p:nvSpPr>
          <p:cNvPr name="Freeform 2" id="2"/>
          <p:cNvSpPr/>
          <p:nvPr/>
        </p:nvSpPr>
        <p:spPr>
          <a:xfrm flipH="false" flipV="false" rot="-964035">
            <a:off x="8806573" y="6704668"/>
            <a:ext cx="4626347" cy="3556505"/>
          </a:xfrm>
          <a:custGeom>
            <a:avLst/>
            <a:gdLst/>
            <a:ahLst/>
            <a:cxnLst/>
            <a:rect r="r" b="b" t="t" l="l"/>
            <a:pathLst>
              <a:path h="3556505" w="4626347">
                <a:moveTo>
                  <a:pt x="0" y="0"/>
                </a:moveTo>
                <a:lnTo>
                  <a:pt x="4626348" y="0"/>
                </a:lnTo>
                <a:lnTo>
                  <a:pt x="4626348" y="3556504"/>
                </a:lnTo>
                <a:lnTo>
                  <a:pt x="0" y="3556504"/>
                </a:lnTo>
                <a:lnTo>
                  <a:pt x="0" y="0"/>
                </a:lnTo>
                <a:close/>
              </a:path>
            </a:pathLst>
          </a:custGeom>
          <a:blipFill>
            <a:blip r:embed="rId2"/>
            <a:stretch>
              <a:fillRect l="0" t="0" r="0" b="0"/>
            </a:stretch>
          </a:blipFill>
        </p:spPr>
      </p:sp>
      <p:sp>
        <p:nvSpPr>
          <p:cNvPr name="TextBox 3" id="3"/>
          <p:cNvSpPr txBox="true"/>
          <p:nvPr/>
        </p:nvSpPr>
        <p:spPr>
          <a:xfrm rot="0">
            <a:off x="1028700" y="778814"/>
            <a:ext cx="15815808" cy="6188325"/>
          </a:xfrm>
          <a:prstGeom prst="rect">
            <a:avLst/>
          </a:prstGeom>
        </p:spPr>
        <p:txBody>
          <a:bodyPr anchor="t" rtlCol="false" tIns="0" lIns="0" bIns="0" rIns="0">
            <a:spAutoFit/>
          </a:bodyPr>
          <a:lstStyle/>
          <a:p>
            <a:pPr algn="just">
              <a:lnSpc>
                <a:spcPts val="3509"/>
              </a:lnSpc>
            </a:pPr>
            <a:r>
              <a:rPr lang="en-US" sz="2507">
                <a:solidFill>
                  <a:srgbClr val="272665"/>
                </a:solidFill>
                <a:latin typeface="Canva Sans"/>
                <a:ea typeface="Canva Sans"/>
                <a:cs typeface="Canva Sans"/>
                <a:sym typeface="Canva Sans"/>
              </a:rPr>
              <a:t>Next, businesses use different methods to advertise the job opening. Traditional methods include posting on job boards an</a:t>
            </a:r>
            <a:r>
              <a:rPr lang="en-US" sz="2507">
                <a:solidFill>
                  <a:srgbClr val="272665"/>
                </a:solidFill>
                <a:latin typeface="Canva Sans"/>
                <a:ea typeface="Canva Sans"/>
                <a:cs typeface="Canva Sans"/>
                <a:sym typeface="Canva Sans"/>
              </a:rPr>
              <a:t>d using recruitment agencies, while modern approaches often involve social media platforms such as LinkedIn. Once applications are received, the screening process begins. This may involve reviewing resumes, conducting interviews, and administering tests to assess a candidate's fit for the role.</a:t>
            </a:r>
          </a:p>
          <a:p>
            <a:pPr algn="just">
              <a:lnSpc>
                <a:spcPts val="3509"/>
              </a:lnSpc>
            </a:pPr>
          </a:p>
          <a:p>
            <a:pPr algn="just">
              <a:lnSpc>
                <a:spcPts val="3509"/>
              </a:lnSpc>
            </a:pPr>
            <a:r>
              <a:rPr lang="en-US" sz="2507">
                <a:solidFill>
                  <a:srgbClr val="272665"/>
                </a:solidFill>
                <a:latin typeface="Canva Sans"/>
                <a:ea typeface="Canva Sans"/>
                <a:cs typeface="Canva Sans"/>
                <a:sym typeface="Canva Sans"/>
              </a:rPr>
              <a:t>An important part of recruitment is maintaining a positive employer brand. Companies with a strong employer brand can attract top talent more easily, as potential employees are more likely to want to work for an organization that has a good reputation. Recruitment is not only about finding the right candidates but also about ensuring that they are excited about joining the company.</a:t>
            </a:r>
          </a:p>
          <a:p>
            <a:pPr algn="just">
              <a:lnSpc>
                <a:spcPts val="3509"/>
              </a:lnSpc>
            </a:pPr>
          </a:p>
          <a:p>
            <a:pPr algn="just">
              <a:lnSpc>
                <a:spcPts val="3509"/>
              </a:lnSpc>
            </a:pPr>
            <a:r>
              <a:rPr lang="en-US" sz="2507">
                <a:solidFill>
                  <a:srgbClr val="272665"/>
                </a:solidFill>
                <a:latin typeface="Canva Sans"/>
                <a:ea typeface="Canva Sans"/>
                <a:cs typeface="Canva Sans"/>
                <a:sym typeface="Canva Sans"/>
              </a:rPr>
              <a:t>Lastly, businesses need to ensure that their recruitment process is fair and inclusive. Diversity in the workforce can lead to more innovation, better decision-making, and a stronger company culture.</a:t>
            </a:r>
          </a:p>
          <a:p>
            <a:pPr algn="just">
              <a:lnSpc>
                <a:spcPts val="3509"/>
              </a:lnSpc>
            </a:pP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E6E4EF"/>
        </a:solidFill>
      </p:bgPr>
    </p:bg>
    <p:spTree>
      <p:nvGrpSpPr>
        <p:cNvPr id="1" name=""/>
        <p:cNvGrpSpPr/>
        <p:nvPr/>
      </p:nvGrpSpPr>
      <p:grpSpPr>
        <a:xfrm>
          <a:off x="0" y="0"/>
          <a:ext cx="0" cy="0"/>
          <a:chOff x="0" y="0"/>
          <a:chExt cx="0" cy="0"/>
        </a:xfrm>
      </p:grpSpPr>
      <p:sp>
        <p:nvSpPr>
          <p:cNvPr name="TextBox 2" id="2"/>
          <p:cNvSpPr txBox="true"/>
          <p:nvPr/>
        </p:nvSpPr>
        <p:spPr>
          <a:xfrm rot="0">
            <a:off x="1142184" y="1713600"/>
            <a:ext cx="16003632" cy="6821700"/>
          </a:xfrm>
          <a:prstGeom prst="rect">
            <a:avLst/>
          </a:prstGeom>
        </p:spPr>
        <p:txBody>
          <a:bodyPr anchor="t" rtlCol="false" tIns="0" lIns="0" bIns="0" rIns="0">
            <a:spAutoFit/>
          </a:bodyPr>
          <a:lstStyle/>
          <a:p>
            <a:pPr algn="l" marL="523347" indent="-261674" lvl="1">
              <a:lnSpc>
                <a:spcPts val="3393"/>
              </a:lnSpc>
              <a:buAutoNum type="arabicPeriod" startAt="1"/>
            </a:pPr>
            <a:r>
              <a:rPr lang="en-US" sz="2424">
                <a:solidFill>
                  <a:srgbClr val="000000"/>
                </a:solidFill>
                <a:latin typeface="Canva Sans"/>
                <a:ea typeface="Canva Sans"/>
                <a:cs typeface="Canva Sans"/>
                <a:sym typeface="Canva Sans"/>
              </a:rPr>
              <a:t>The __________ process involves attracting, screening, an</a:t>
            </a:r>
            <a:r>
              <a:rPr lang="en-US" sz="2424">
                <a:solidFill>
                  <a:srgbClr val="000000"/>
                </a:solidFill>
                <a:latin typeface="Canva Sans"/>
                <a:ea typeface="Canva Sans"/>
                <a:cs typeface="Canva Sans"/>
                <a:sym typeface="Canva Sans"/>
              </a:rPr>
              <a:t>d selecting qualified candidates to fill job vacancies.</a:t>
            </a:r>
          </a:p>
          <a:p>
            <a:pPr algn="l" marL="523347" indent="-261674" lvl="1">
              <a:lnSpc>
                <a:spcPts val="3393"/>
              </a:lnSpc>
              <a:buAutoNum type="arabicPeriod" startAt="1"/>
            </a:pPr>
            <a:r>
              <a:rPr lang="en-US" sz="2424">
                <a:solidFill>
                  <a:srgbClr val="000000"/>
                </a:solidFill>
                <a:latin typeface="Canva Sans"/>
                <a:ea typeface="Canva Sans"/>
                <a:cs typeface="Canva Sans"/>
                <a:sym typeface="Canva Sans"/>
              </a:rPr>
              <a:t>Effective __________ is crucial for ensuring that businesses achieve their goals and operate efficiently.</a:t>
            </a:r>
          </a:p>
          <a:p>
            <a:pPr algn="l" marL="523347" indent="-261674" lvl="1">
              <a:lnSpc>
                <a:spcPts val="3393"/>
              </a:lnSpc>
              <a:buAutoNum type="arabicPeriod" startAt="1"/>
            </a:pPr>
            <a:r>
              <a:rPr lang="en-US" sz="2424">
                <a:solidFill>
                  <a:srgbClr val="000000"/>
                </a:solidFill>
                <a:latin typeface="Canva Sans"/>
                <a:ea typeface="Canva Sans"/>
                <a:cs typeface="Canva Sans"/>
                <a:sym typeface="Canva Sans"/>
              </a:rPr>
              <a:t>Companies often create __________ that outline the skills, qualifications, and responsibilities required for the position.</a:t>
            </a:r>
          </a:p>
          <a:p>
            <a:pPr algn="l" marL="523347" indent="-261674" lvl="1">
              <a:lnSpc>
                <a:spcPts val="3393"/>
              </a:lnSpc>
              <a:buAutoNum type="arabicPeriod" startAt="1"/>
            </a:pPr>
            <a:r>
              <a:rPr lang="en-US" sz="2424">
                <a:solidFill>
                  <a:srgbClr val="000000"/>
                </a:solidFill>
                <a:latin typeface="Canva Sans"/>
                <a:ea typeface="Canva Sans"/>
                <a:cs typeface="Canva Sans"/>
                <a:sym typeface="Canva Sans"/>
              </a:rPr>
              <a:t>The recruitment process can include methods such as posting on job boards and using __________ platforms like LinkedIn.</a:t>
            </a:r>
          </a:p>
          <a:p>
            <a:pPr algn="l" marL="523347" indent="-261674" lvl="1">
              <a:lnSpc>
                <a:spcPts val="3393"/>
              </a:lnSpc>
              <a:buAutoNum type="arabicPeriod" startAt="1"/>
            </a:pPr>
            <a:r>
              <a:rPr lang="en-US" sz="2424">
                <a:solidFill>
                  <a:srgbClr val="000000"/>
                </a:solidFill>
                <a:latin typeface="Canva Sans"/>
                <a:ea typeface="Canva Sans"/>
                <a:cs typeface="Canva Sans"/>
                <a:sym typeface="Canva Sans"/>
              </a:rPr>
              <a:t>An important part of recruitment is maintaining a positive __________ brand.</a:t>
            </a:r>
          </a:p>
          <a:p>
            <a:pPr algn="l" marL="523347" indent="-261674" lvl="1">
              <a:lnSpc>
                <a:spcPts val="3393"/>
              </a:lnSpc>
              <a:buAutoNum type="arabicPeriod" startAt="1"/>
            </a:pPr>
            <a:r>
              <a:rPr lang="en-US" sz="2424">
                <a:solidFill>
                  <a:srgbClr val="000000"/>
                </a:solidFill>
                <a:latin typeface="Canva Sans"/>
                <a:ea typeface="Canva Sans"/>
                <a:cs typeface="Canva Sans"/>
                <a:sym typeface="Canva Sans"/>
              </a:rPr>
              <a:t>Businesses should ensure their recruitment process is __________ and inclusive.</a:t>
            </a:r>
          </a:p>
          <a:p>
            <a:pPr algn="l" marL="523347" indent="-261674" lvl="1">
              <a:lnSpc>
                <a:spcPts val="3393"/>
              </a:lnSpc>
              <a:buAutoNum type="arabicPeriod" startAt="1"/>
            </a:pPr>
            <a:r>
              <a:rPr lang="en-US" sz="2424">
                <a:solidFill>
                  <a:srgbClr val="000000"/>
                </a:solidFill>
                <a:latin typeface="Canva Sans"/>
                <a:ea typeface="Canva Sans"/>
                <a:cs typeface="Canva Sans"/>
                <a:sym typeface="Canva Sans"/>
              </a:rPr>
              <a:t>A strong employer brand can attract __________ talent more easily.</a:t>
            </a:r>
          </a:p>
          <a:p>
            <a:pPr algn="l" marL="523347" indent="-261674" lvl="1">
              <a:lnSpc>
                <a:spcPts val="3393"/>
              </a:lnSpc>
              <a:buAutoNum type="arabicPeriod" startAt="1"/>
            </a:pPr>
            <a:r>
              <a:rPr lang="en-US" sz="2424">
                <a:solidFill>
                  <a:srgbClr val="000000"/>
                </a:solidFill>
                <a:latin typeface="Canva Sans"/>
                <a:ea typeface="Canva Sans"/>
                <a:cs typeface="Canva Sans"/>
                <a:sym typeface="Canva Sans"/>
              </a:rPr>
              <a:t>Recruitment methods include reviewing resumes, conducting interviews, and administering __________ to assess a candidate’s fit for the role.</a:t>
            </a:r>
          </a:p>
          <a:p>
            <a:pPr algn="l" marL="523347" indent="-261674" lvl="1">
              <a:lnSpc>
                <a:spcPts val="3393"/>
              </a:lnSpc>
              <a:buAutoNum type="arabicPeriod" startAt="1"/>
            </a:pPr>
            <a:r>
              <a:rPr lang="en-US" sz="2424">
                <a:solidFill>
                  <a:srgbClr val="000000"/>
                </a:solidFill>
                <a:latin typeface="Canva Sans"/>
                <a:ea typeface="Canva Sans"/>
                <a:cs typeface="Canva Sans"/>
                <a:sym typeface="Canva Sans"/>
              </a:rPr>
              <a:t>Diversity in the workforce can lead to more __________, better decision-making, and a stronger company culture.</a:t>
            </a:r>
          </a:p>
          <a:p>
            <a:pPr algn="l" marL="523347" indent="-261674" lvl="1">
              <a:lnSpc>
                <a:spcPts val="3393"/>
              </a:lnSpc>
              <a:buAutoNum type="arabicPeriod" startAt="1"/>
            </a:pPr>
            <a:r>
              <a:rPr lang="en-US" sz="2424">
                <a:solidFill>
                  <a:srgbClr val="000000"/>
                </a:solidFill>
                <a:latin typeface="Canva Sans"/>
                <a:ea typeface="Canva Sans"/>
                <a:cs typeface="Canva Sans"/>
                <a:sym typeface="Canva Sans"/>
              </a:rPr>
              <a:t>Once the staffing need is established, companies create job descriptions to __________ suitable candidates.</a:t>
            </a:r>
          </a:p>
        </p:txBody>
      </p:sp>
      <p:sp>
        <p:nvSpPr>
          <p:cNvPr name="TextBox 3" id="3"/>
          <p:cNvSpPr txBox="true"/>
          <p:nvPr/>
        </p:nvSpPr>
        <p:spPr>
          <a:xfrm rot="0">
            <a:off x="1534249" y="694737"/>
            <a:ext cx="12447706" cy="601251"/>
          </a:xfrm>
          <a:prstGeom prst="rect">
            <a:avLst/>
          </a:prstGeom>
        </p:spPr>
        <p:txBody>
          <a:bodyPr anchor="t" rtlCol="false" tIns="0" lIns="0" bIns="0" rIns="0">
            <a:spAutoFit/>
          </a:bodyPr>
          <a:lstStyle/>
          <a:p>
            <a:pPr algn="l">
              <a:lnSpc>
                <a:spcPts val="4914"/>
              </a:lnSpc>
            </a:pPr>
            <a:r>
              <a:rPr lang="en-US" sz="3510" b="true">
                <a:solidFill>
                  <a:srgbClr val="000000"/>
                </a:solidFill>
                <a:latin typeface="Canva Sans Bold"/>
                <a:ea typeface="Canva Sans Bold"/>
                <a:cs typeface="Canva Sans Bold"/>
                <a:sym typeface="Canva Sans Bold"/>
              </a:rPr>
              <a:t>Fill the blanks with thr correct vocabulary from the box</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AB9EE2"/>
        </a:solidFill>
      </p:bgPr>
    </p:bg>
    <p:spTree>
      <p:nvGrpSpPr>
        <p:cNvPr id="1" name=""/>
        <p:cNvGrpSpPr/>
        <p:nvPr/>
      </p:nvGrpSpPr>
      <p:grpSpPr>
        <a:xfrm>
          <a:off x="0" y="0"/>
          <a:ext cx="0" cy="0"/>
          <a:chOff x="0" y="0"/>
          <a:chExt cx="0" cy="0"/>
        </a:xfrm>
      </p:grpSpPr>
      <p:sp>
        <p:nvSpPr>
          <p:cNvPr name="TextBox 2" id="2"/>
          <p:cNvSpPr txBox="true"/>
          <p:nvPr/>
        </p:nvSpPr>
        <p:spPr>
          <a:xfrm rot="0">
            <a:off x="1309943" y="645335"/>
            <a:ext cx="3629285" cy="919130"/>
          </a:xfrm>
          <a:prstGeom prst="rect">
            <a:avLst/>
          </a:prstGeom>
        </p:spPr>
        <p:txBody>
          <a:bodyPr anchor="t" rtlCol="false" tIns="0" lIns="0" bIns="0" rIns="0">
            <a:spAutoFit/>
          </a:bodyPr>
          <a:lstStyle/>
          <a:p>
            <a:pPr algn="l">
              <a:lnSpc>
                <a:spcPts val="6776"/>
              </a:lnSpc>
            </a:pPr>
            <a:r>
              <a:rPr lang="en-US" sz="7058" spc="-578">
                <a:solidFill>
                  <a:srgbClr val="000000"/>
                </a:solidFill>
                <a:latin typeface="Public Sans"/>
                <a:ea typeface="Public Sans"/>
                <a:cs typeface="Public Sans"/>
                <a:sym typeface="Public Sans"/>
              </a:rPr>
              <a:t>Speaking</a:t>
            </a:r>
          </a:p>
        </p:txBody>
      </p:sp>
      <p:sp>
        <p:nvSpPr>
          <p:cNvPr name="TextBox 3" id="3"/>
          <p:cNvSpPr txBox="true"/>
          <p:nvPr/>
        </p:nvSpPr>
        <p:spPr>
          <a:xfrm rot="0">
            <a:off x="1309943" y="1793568"/>
            <a:ext cx="12039054" cy="7199630"/>
          </a:xfrm>
          <a:prstGeom prst="rect">
            <a:avLst/>
          </a:prstGeom>
        </p:spPr>
        <p:txBody>
          <a:bodyPr anchor="t" rtlCol="false" tIns="0" lIns="0" bIns="0" rIns="0">
            <a:spAutoFit/>
          </a:bodyPr>
          <a:lstStyle/>
          <a:p>
            <a:pPr algn="l">
              <a:lnSpc>
                <a:spcPts val="3220"/>
              </a:lnSpc>
            </a:pPr>
            <a:r>
              <a:rPr lang="en-US" sz="2300" spc="-29">
                <a:solidFill>
                  <a:srgbClr val="000000"/>
                </a:solidFill>
                <a:latin typeface="Public Sans"/>
                <a:ea typeface="Public Sans"/>
                <a:cs typeface="Public Sans"/>
                <a:sym typeface="Public Sans"/>
              </a:rPr>
              <a:t>Anna: Hi Sam. I heard you just got promoted to HR Manager. Congratulation!</a:t>
            </a:r>
          </a:p>
          <a:p>
            <a:pPr algn="l">
              <a:lnSpc>
                <a:spcPts val="3220"/>
              </a:lnSpc>
            </a:pPr>
            <a:r>
              <a:rPr lang="en-US" sz="2300" spc="-29">
                <a:solidFill>
                  <a:srgbClr val="000000"/>
                </a:solidFill>
                <a:latin typeface="Public Sans"/>
                <a:ea typeface="Public Sans"/>
                <a:cs typeface="Public Sans"/>
                <a:sym typeface="Public Sans"/>
              </a:rPr>
              <a:t>Sam: Thanks, Anna! Yes, it’s an exciting role. One of my main tasks is to oversee our recruitment process. </a:t>
            </a:r>
          </a:p>
          <a:p>
            <a:pPr algn="l">
              <a:lnSpc>
                <a:spcPts val="3220"/>
              </a:lnSpc>
            </a:pPr>
            <a:r>
              <a:rPr lang="en-US" sz="2300" spc="-29">
                <a:solidFill>
                  <a:srgbClr val="000000"/>
                </a:solidFill>
                <a:latin typeface="Public Sans"/>
                <a:ea typeface="Public Sans"/>
                <a:cs typeface="Public Sans"/>
                <a:sym typeface="Public Sans"/>
              </a:rPr>
              <a:t>Anna: That sounds interesting. Why do you think recruitment is so important for business success?</a:t>
            </a:r>
          </a:p>
          <a:p>
            <a:pPr algn="l">
              <a:lnSpc>
                <a:spcPts val="3220"/>
              </a:lnSpc>
            </a:pPr>
            <a:r>
              <a:rPr lang="en-US" sz="2300" spc="-29">
                <a:solidFill>
                  <a:srgbClr val="000000"/>
                </a:solidFill>
                <a:latin typeface="Public Sans"/>
                <a:ea typeface="Public Sans"/>
                <a:cs typeface="Public Sans"/>
                <a:sym typeface="Public Sans"/>
              </a:rPr>
              <a:t>Sam: Well, Ana, recruitment is crucial because hiring the right people directly impacts a company’s performance. When we find candidates with the right skills and fit for the job, it boosts productivity and help us achieve our goals.</a:t>
            </a:r>
          </a:p>
          <a:p>
            <a:pPr algn="l">
              <a:lnSpc>
                <a:spcPts val="3220"/>
              </a:lnSpc>
            </a:pPr>
            <a:r>
              <a:rPr lang="en-US" sz="2300" spc="-29">
                <a:solidFill>
                  <a:srgbClr val="000000"/>
                </a:solidFill>
                <a:latin typeface="Public Sans"/>
                <a:ea typeface="Public Sans"/>
                <a:cs typeface="Public Sans"/>
                <a:sym typeface="Public Sans"/>
              </a:rPr>
              <a:t>Anna: I see, so how do you ensure you’re hiring the best candidates?</a:t>
            </a:r>
          </a:p>
          <a:p>
            <a:pPr algn="l">
              <a:lnSpc>
                <a:spcPts val="3220"/>
              </a:lnSpc>
            </a:pPr>
            <a:r>
              <a:rPr lang="en-US" sz="2300" spc="-29">
                <a:solidFill>
                  <a:srgbClr val="000000"/>
                </a:solidFill>
                <a:latin typeface="Public Sans"/>
                <a:ea typeface="Public Sans"/>
                <a:cs typeface="Public Sans"/>
                <a:sym typeface="Public Sans"/>
              </a:rPr>
              <a:t>Sam: We start by creating detail job description to attract the right talent. We use a mix of traditional and modern recruitment methods, like job boards and social media. And, of course, we conduct through interviews and assessments. </a:t>
            </a:r>
          </a:p>
          <a:p>
            <a:pPr algn="l">
              <a:lnSpc>
                <a:spcPts val="3220"/>
              </a:lnSpc>
            </a:pPr>
            <a:r>
              <a:rPr lang="en-US" sz="2300" spc="-29">
                <a:solidFill>
                  <a:srgbClr val="000000"/>
                </a:solidFill>
                <a:latin typeface="Public Sans"/>
                <a:ea typeface="Public Sans"/>
                <a:cs typeface="Public Sans"/>
                <a:sym typeface="Public Sans"/>
              </a:rPr>
              <a:t>Anna: That makes sense. it sounds like a well-planned recruitment process can really make a different.</a:t>
            </a:r>
          </a:p>
          <a:p>
            <a:pPr algn="l">
              <a:lnSpc>
                <a:spcPts val="3220"/>
              </a:lnSpc>
            </a:pPr>
            <a:r>
              <a:rPr lang="en-US" sz="2300" spc="-29">
                <a:solidFill>
                  <a:srgbClr val="000000"/>
                </a:solidFill>
                <a:latin typeface="Public Sans"/>
                <a:ea typeface="Public Sans"/>
                <a:cs typeface="Public Sans"/>
                <a:sym typeface="Public Sans"/>
              </a:rPr>
              <a:t>Sam: Absolutely, a good recruitment strategy helps us build a strong team, which is essential for long term success. </a:t>
            </a:r>
          </a:p>
          <a:p>
            <a:pPr algn="l">
              <a:lnSpc>
                <a:spcPts val="3220"/>
              </a:lnSpc>
            </a:pPr>
          </a:p>
          <a:p>
            <a:pPr algn="l">
              <a:lnSpc>
                <a:spcPts val="3220"/>
              </a:lnSpc>
            </a:pPr>
          </a:p>
        </p:txBody>
      </p:sp>
      <p:sp>
        <p:nvSpPr>
          <p:cNvPr name="TextBox 4" id="4"/>
          <p:cNvSpPr txBox="true"/>
          <p:nvPr/>
        </p:nvSpPr>
        <p:spPr>
          <a:xfrm rot="0">
            <a:off x="5263992" y="827493"/>
            <a:ext cx="2733961" cy="469090"/>
          </a:xfrm>
          <a:prstGeom prst="rect">
            <a:avLst/>
          </a:prstGeom>
        </p:spPr>
        <p:txBody>
          <a:bodyPr anchor="t" rtlCol="false" tIns="0" lIns="0" bIns="0" rIns="0">
            <a:spAutoFit/>
          </a:bodyPr>
          <a:lstStyle/>
          <a:p>
            <a:pPr algn="l">
              <a:lnSpc>
                <a:spcPts val="3388"/>
              </a:lnSpc>
            </a:pPr>
            <a:r>
              <a:rPr lang="en-US" sz="3529" spc="-289">
                <a:solidFill>
                  <a:srgbClr val="FFFFFF"/>
                </a:solidFill>
                <a:latin typeface="Public Sans"/>
                <a:ea typeface="Public Sans"/>
                <a:cs typeface="Public Sans"/>
                <a:sym typeface="Public Sans"/>
              </a:rPr>
              <a:t>Conversation 1</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5A51B8"/>
        </a:solidFill>
      </p:bgPr>
    </p:bg>
    <p:spTree>
      <p:nvGrpSpPr>
        <p:cNvPr id="1" name=""/>
        <p:cNvGrpSpPr/>
        <p:nvPr/>
      </p:nvGrpSpPr>
      <p:grpSpPr>
        <a:xfrm>
          <a:off x="0" y="0"/>
          <a:ext cx="0" cy="0"/>
          <a:chOff x="0" y="0"/>
          <a:chExt cx="0" cy="0"/>
        </a:xfrm>
      </p:grpSpPr>
      <p:grpSp>
        <p:nvGrpSpPr>
          <p:cNvPr name="Group 2" id="2"/>
          <p:cNvGrpSpPr/>
          <p:nvPr/>
        </p:nvGrpSpPr>
        <p:grpSpPr>
          <a:xfrm rot="0">
            <a:off x="356475" y="356475"/>
            <a:ext cx="17575050" cy="9574050"/>
            <a:chOff x="0" y="0"/>
            <a:chExt cx="4628820" cy="2521560"/>
          </a:xfrm>
        </p:grpSpPr>
        <p:sp>
          <p:nvSpPr>
            <p:cNvPr name="Freeform 3" id="3"/>
            <p:cNvSpPr/>
            <p:nvPr/>
          </p:nvSpPr>
          <p:spPr>
            <a:xfrm flipH="false" flipV="false" rot="0">
              <a:off x="0" y="0"/>
              <a:ext cx="4628820" cy="2521560"/>
            </a:xfrm>
            <a:custGeom>
              <a:avLst/>
              <a:gdLst/>
              <a:ahLst/>
              <a:cxnLst/>
              <a:rect r="r" b="b" t="t" l="l"/>
              <a:pathLst>
                <a:path h="2521560" w="4628820">
                  <a:moveTo>
                    <a:pt x="7048" y="0"/>
                  </a:moveTo>
                  <a:lnTo>
                    <a:pt x="4621772" y="0"/>
                  </a:lnTo>
                  <a:cubicBezTo>
                    <a:pt x="4623641" y="0"/>
                    <a:pt x="4625434" y="743"/>
                    <a:pt x="4626756" y="2064"/>
                  </a:cubicBezTo>
                  <a:cubicBezTo>
                    <a:pt x="4628077" y="3386"/>
                    <a:pt x="4628820" y="5179"/>
                    <a:pt x="4628820" y="7048"/>
                  </a:cubicBezTo>
                  <a:lnTo>
                    <a:pt x="4628820" y="2514512"/>
                  </a:lnTo>
                  <a:cubicBezTo>
                    <a:pt x="4628820" y="2516382"/>
                    <a:pt x="4628077" y="2518174"/>
                    <a:pt x="4626756" y="2519496"/>
                  </a:cubicBezTo>
                  <a:cubicBezTo>
                    <a:pt x="4625434" y="2520818"/>
                    <a:pt x="4623641" y="2521560"/>
                    <a:pt x="4621772" y="2521560"/>
                  </a:cubicBezTo>
                  <a:lnTo>
                    <a:pt x="7048" y="2521560"/>
                  </a:lnTo>
                  <a:cubicBezTo>
                    <a:pt x="5179" y="2521560"/>
                    <a:pt x="3386" y="2520818"/>
                    <a:pt x="2064" y="2519496"/>
                  </a:cubicBezTo>
                  <a:cubicBezTo>
                    <a:pt x="743" y="2518174"/>
                    <a:pt x="0" y="2516382"/>
                    <a:pt x="0" y="2514512"/>
                  </a:cubicBezTo>
                  <a:lnTo>
                    <a:pt x="0" y="7048"/>
                  </a:lnTo>
                  <a:cubicBezTo>
                    <a:pt x="0" y="5179"/>
                    <a:pt x="743" y="3386"/>
                    <a:pt x="2064" y="2064"/>
                  </a:cubicBezTo>
                  <a:cubicBezTo>
                    <a:pt x="3386" y="743"/>
                    <a:pt x="5179" y="0"/>
                    <a:pt x="7048" y="0"/>
                  </a:cubicBezTo>
                  <a:close/>
                </a:path>
              </a:pathLst>
            </a:custGeom>
            <a:solidFill>
              <a:srgbClr val="AB9EE2"/>
            </a:solidFill>
          </p:spPr>
        </p:sp>
        <p:sp>
          <p:nvSpPr>
            <p:cNvPr name="TextBox 4" id="4"/>
            <p:cNvSpPr txBox="true"/>
            <p:nvPr/>
          </p:nvSpPr>
          <p:spPr>
            <a:xfrm>
              <a:off x="0" y="85725"/>
              <a:ext cx="4628820" cy="2435835"/>
            </a:xfrm>
            <a:prstGeom prst="rect">
              <a:avLst/>
            </a:prstGeom>
          </p:spPr>
          <p:txBody>
            <a:bodyPr anchor="ctr" rtlCol="false" tIns="50800" lIns="50800" bIns="50800" rIns="50800"/>
            <a:lstStyle/>
            <a:p>
              <a:pPr algn="ctr">
                <a:lnSpc>
                  <a:spcPts val="1925"/>
                </a:lnSpc>
              </a:pPr>
            </a:p>
          </p:txBody>
        </p:sp>
      </p:grpSp>
      <p:sp>
        <p:nvSpPr>
          <p:cNvPr name="TextBox 5" id="5"/>
          <p:cNvSpPr txBox="true"/>
          <p:nvPr/>
        </p:nvSpPr>
        <p:spPr>
          <a:xfrm rot="0">
            <a:off x="6212135" y="4274503"/>
            <a:ext cx="5863729" cy="1566544"/>
          </a:xfrm>
          <a:prstGeom prst="rect">
            <a:avLst/>
          </a:prstGeom>
        </p:spPr>
        <p:txBody>
          <a:bodyPr anchor="t" rtlCol="false" tIns="0" lIns="0" bIns="0" rIns="0">
            <a:spAutoFit/>
          </a:bodyPr>
          <a:lstStyle/>
          <a:p>
            <a:pPr algn="ctr">
              <a:lnSpc>
                <a:spcPts val="12880"/>
              </a:lnSpc>
            </a:pPr>
            <a:r>
              <a:rPr lang="en-US" sz="9200" b="true">
                <a:solidFill>
                  <a:srgbClr val="000000"/>
                </a:solidFill>
                <a:latin typeface="Canva Sans Bold"/>
                <a:ea typeface="Canva Sans Bold"/>
                <a:cs typeface="Canva Sans Bold"/>
                <a:sym typeface="Canva Sans Bold"/>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DAG3u6OSxzc</dc:identifier>
  <dcterms:modified xsi:type="dcterms:W3CDTF">2011-08-01T06:04:30Z</dcterms:modified>
  <cp:revision>1</cp:revision>
  <dc:title>Effective Recruitment Strategies</dc:title>
</cp:coreProperties>
</file>