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9"/>
  </p:handoutMasterIdLst>
  <p:sldIdLst>
    <p:sldId id="256" r:id="rId3"/>
    <p:sldId id="385" r:id="rId5"/>
    <p:sldId id="411" r:id="rId6"/>
    <p:sldId id="434" r:id="rId7"/>
    <p:sldId id="435" r:id="rId8"/>
    <p:sldId id="438" r:id="rId9"/>
    <p:sldId id="436" r:id="rId10"/>
    <p:sldId id="439" r:id="rId11"/>
    <p:sldId id="440" r:id="rId12"/>
    <p:sldId id="441" r:id="rId13"/>
    <p:sldId id="442" r:id="rId14"/>
    <p:sldId id="443" r:id="rId15"/>
    <p:sldId id="444" r:id="rId16"/>
    <p:sldId id="445" r:id="rId17"/>
    <p:sldId id="460" r:id="rId18"/>
  </p:sldIdLst>
  <p:sldSz cx="9144000" cy="6858000" type="screen4x3"/>
  <p:notesSz cx="7045325" cy="9345295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9" userDrawn="1">
          <p15:clr>
            <a:srgbClr val="A4A3A4"/>
          </p15:clr>
        </p15:guide>
        <p15:guide id="2" pos="282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81339" autoAdjust="0"/>
  </p:normalViewPr>
  <p:slideViewPr>
    <p:cSldViewPr showGuides="1">
      <p:cViewPr varScale="1">
        <p:scale>
          <a:sx n="48" d="100"/>
          <a:sy n="48" d="100"/>
        </p:scale>
        <p:origin x="1644" y="36"/>
      </p:cViewPr>
      <p:guideLst>
        <p:guide orient="horz" pos="2209"/>
        <p:guide pos="28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3011"/>
        <p:guide pos="217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4" Type="http://schemas.openxmlformats.org/officeDocument/2006/relationships/tags" Target="tags/tag3.xml"/><Relationship Id="rId23" Type="http://schemas.openxmlformats.org/officeDocument/2006/relationships/commentAuthors" Target="commentAuthors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handoutMaster" Target="handoutMasters/handoutMaster1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HKB24413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HUKUM </a:t>
            </a:r>
            <a:r>
              <a:rPr lang="en-US" alt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PERUSAHAAN</a:t>
            </a:r>
            <a:endParaRPr kumimoji="0" lang="en-US" altLang="en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lang="en-US" altLang="en-US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HKB24413</a:t>
            </a:r>
            <a:r>
              <a:rPr 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:</a:t>
            </a:r>
            <a:r>
              <a:rPr lang="id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HUKUM </a:t>
            </a:r>
            <a:r>
              <a:rPr lang="en-US" alt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PERUSAHAAN</a:t>
            </a:r>
            <a:endParaRPr kumimoji="0" lang="en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704856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lang="en-US" altLang="en-US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HKB24413</a:t>
            </a:r>
            <a:r>
              <a:rPr 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:</a:t>
            </a:r>
            <a:r>
              <a:rPr lang="id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HUKUM </a:t>
            </a:r>
            <a:r>
              <a:rPr lang="en-US" altLang="en-ID" sz="110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+mn-ea"/>
              </a:rPr>
              <a:t>PERUSAHAAN</a:t>
            </a:r>
            <a:endParaRPr kumimoji="0" lang="en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comments" Target="../comments/comment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2"/>
            </p:custDataLst>
          </p:nvPr>
        </p:nvSpPr>
        <p:spPr>
          <a:xfrm>
            <a:off x="0" y="1918097"/>
            <a:ext cx="9144000" cy="15684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CV</a:t>
            </a:r>
            <a:endParaRPr lang="en-US" altLang="en-US" sz="4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alt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Ke-7</a:t>
            </a:r>
            <a:endParaRPr lang="en-US" altLang="en-US" sz="4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Prosedur Pendirian CV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Membuat akta pendirian di notaris.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Pendaftaran online melalui sistem SABU AHU Kemenkumham.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Mengajukan NPWP Badan ke Kantor Pajak.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Mengurus NIB dan perizinan usaha melalui OSS.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CV resmi beroperasi setelah memiliki NIB.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Contoh Akta Pendirian CV (Singkat)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CV “Sejahtera Bersama” didirikan oleh: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Ahmad (Sekutu Aktif) – bertanggung jawab penuh atas jalannya usaha.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Budi (Sekutu Pasif) – menyertakan modal Rp100 juta.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Tujuan: usaha perdagangan bahan bangunan.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Akta dibuat di hadapan Notaris Rina, SH., tanggal 1 Mei 2025.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Prosedur Pembubaran CV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Berdasarkan kesepakatan para sekutu.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Karena jangka waktu berakhir.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Salah satu sekutu meninggal dunia atau pailit.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Putusan pengadilan.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Setelah dibubarkan, dilakukan likuidasi aset dan pembagian hasil kepada sekutu sesuai perjanjian.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Kelebihan dan Kekurangan CV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Kelebihan: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Modal lebih besar dari usaha perseorangan.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Manajemen lebih teratur.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Kepercayaan pihak ketiga lebih tinggi.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Kekurangan: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Sekutu aktif menanggung utang sampai harta pribadi.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Sekutu pasif tidak boleh ikut mengelola.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Rentan konflik internal jika tidak ada perjanjian jelas.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Kesimpulan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Persekutuan Komanditer (CV) merupakan bentuk usaha yang fleksibel dan populer di Indonesia karena mudah didirikan dan mampu menggabungkan modal dengan pengelolaan profesional.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Namun, karena tidak berbadan hukum, penting bagi para sekutu untuk membuat perjanjian yang jelas dan memahami batas tanggung jawab masing-masing.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  <a:endParaRPr lang="en-US" sz="4000" b="1"/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63600" y="694055"/>
            <a:ext cx="7416800" cy="1139825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  <a:sym typeface="+mn-ea"/>
              </a:rPr>
              <a:t>PENGANTAR</a:t>
            </a:r>
            <a:endParaRPr lang="en-US" alt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Subtitle 1"/>
          <p:cNvSpPr txBox="1"/>
          <p:nvPr/>
        </p:nvSpPr>
        <p:spPr>
          <a:xfrm>
            <a:off x="366395" y="1220470"/>
            <a:ext cx="8387080" cy="48793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buFont typeface="Wingdings" panose="05000000000000000000" charset="0"/>
            </a:pPr>
            <a:r>
              <a:rPr lang="en-US" altLang="en-US" sz="2100" dirty="0">
                <a:solidFill>
                  <a:schemeClr val="tx1"/>
                </a:solidFill>
              </a:rPr>
              <a:t>Persekutuan Komanditer (CV) merupakan bentuk persekutuan perdata yang dibentuk oleh dua atau lebih orang untuk menjalankan suatu usaha,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buFont typeface="Wingdings" panose="05000000000000000000" charset="0"/>
            </a:pPr>
            <a:r>
              <a:rPr lang="en-US" altLang="en-US" sz="2100" dirty="0">
                <a:solidFill>
                  <a:schemeClr val="tx1"/>
                </a:solidFill>
              </a:rPr>
              <a:t>di mana terdapat perbedaan kedudukan antara sekutu yang mengurus usaha (sekutu aktif) dan sekutu yang menyertakan modal tanpa ikut mengurus (sekutu pasif atau komanditer).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buFont typeface="Wingdings" panose="05000000000000000000" charset="0"/>
            </a:pP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buFont typeface="Wingdings" panose="05000000000000000000" charset="0"/>
            </a:pPr>
            <a:r>
              <a:rPr lang="en-US" altLang="en-US" sz="2100" dirty="0">
                <a:solidFill>
                  <a:schemeClr val="tx1"/>
                </a:solidFill>
              </a:rPr>
              <a:t>Dasar hukum: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buFont typeface="Wingdings" panose="05000000000000000000" charset="0"/>
            </a:pPr>
            <a:r>
              <a:rPr lang="en-US" altLang="en-US" sz="2100" dirty="0">
                <a:solidFill>
                  <a:schemeClr val="tx1"/>
                </a:solidFill>
              </a:rPr>
              <a:t>Pasal 19–21 Kitab Undang-Undang Hukum Dagang (KUHD)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buFont typeface="Wingdings" panose="05000000000000000000" charset="0"/>
            </a:pPr>
            <a:r>
              <a:rPr lang="en-US" altLang="en-US" sz="2100" dirty="0">
                <a:solidFill>
                  <a:schemeClr val="tx1"/>
                </a:solidFill>
              </a:rPr>
              <a:t>Pasal 22–35 Permenkumham No. 17 Tahun 2018 tentang Pendaftaran Persekutuan Komanditer, Firma, dan Persekutuan Perdata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buFont typeface="Wingdings" panose="05000000000000000000" charset="0"/>
            </a:pP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buFont typeface="Wingdings" panose="05000000000000000000" charset="0"/>
            </a:pPr>
            <a:r>
              <a:rPr lang="en-US" altLang="en-US" sz="2100" dirty="0">
                <a:solidFill>
                  <a:schemeClr val="tx1"/>
                </a:solidFill>
              </a:rPr>
              <a:t>CV “Makmur Bersama” didirikan oleh Ahmad (sekutu aktif) dan Rudi (sekutu pasif). Ahmad mengelola usaha percetakan, sedangkan Rudi hanya menanamkan modal Rp150 juta tanpa ikut manajemen.</a:t>
            </a:r>
            <a:endParaRPr lang="en-US" altLang="en-US" sz="2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1"/>
          <p:cNvSpPr txBox="1"/>
          <p:nvPr/>
        </p:nvSpPr>
        <p:spPr>
          <a:xfrm>
            <a:off x="241300" y="737870"/>
            <a:ext cx="8486775" cy="5328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350"/>
              </a:lnSpc>
              <a:buFont typeface="+mj-lt"/>
            </a:pPr>
            <a:r>
              <a:rPr lang="en-US" altLang="en-US" sz="2000" dirty="0">
                <a:solidFill>
                  <a:schemeClr val="tx1"/>
                </a:solidFill>
              </a:rPr>
              <a:t>KARAKTERISTIK PERSEKUTUAN KOMANDITER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ctr">
              <a:lnSpc>
                <a:spcPts val="2350"/>
              </a:lnSpc>
              <a:buFont typeface="+mj-lt"/>
            </a:pPr>
            <a:endParaRPr lang="en-US" altLang="en-US" sz="2000" dirty="0">
              <a:solidFill>
                <a:schemeClr val="tx1"/>
              </a:solidFill>
            </a:endParaRPr>
          </a:p>
          <a:p>
            <a:pPr marL="228600" indent="-228600" algn="just">
              <a:lnSpc>
                <a:spcPts val="2350"/>
              </a:lnSpc>
              <a:buFont typeface="+mj-lt"/>
              <a:buAutoNum type="arabicPeriod"/>
            </a:pPr>
            <a:r>
              <a:rPr lang="en-US" altLang="en-US" sz="2000" dirty="0">
                <a:solidFill>
                  <a:schemeClr val="tx1"/>
                </a:solidFill>
              </a:rPr>
              <a:t>CV tidak memiliki kepribadian hukum terpisah — artinya harta perusahaan tidak terpisah dari harta pribadi sekutu aktif.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228600" indent="-228600" algn="just">
              <a:lnSpc>
                <a:spcPts val="2350"/>
              </a:lnSpc>
              <a:buFont typeface="+mj-lt"/>
              <a:buAutoNum type="arabicPeriod"/>
            </a:pPr>
            <a:r>
              <a:rPr lang="en-US" altLang="en-US" sz="2000" dirty="0">
                <a:solidFill>
                  <a:schemeClr val="tx1"/>
                </a:solidFill>
              </a:rPr>
              <a:t>Terdiri dari minimal dua sekutu, yaitu sekutu aktif dan sekutu pasif.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228600" indent="-228600" algn="just">
              <a:lnSpc>
                <a:spcPts val="2350"/>
              </a:lnSpc>
              <a:buFont typeface="+mj-lt"/>
              <a:buAutoNum type="arabicPeriod"/>
            </a:pPr>
            <a:r>
              <a:rPr lang="en-US" altLang="en-US" sz="2000" dirty="0">
                <a:solidFill>
                  <a:schemeClr val="tx1"/>
                </a:solidFill>
              </a:rPr>
              <a:t>Nama perusahaan biasanya mencantumkan nama sekutu aktif, misalnya CV Wijaya Mandiri.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228600" indent="-228600" algn="just">
              <a:lnSpc>
                <a:spcPts val="2350"/>
              </a:lnSpc>
              <a:buFont typeface="+mj-lt"/>
              <a:buAutoNum type="arabicPeriod"/>
            </a:pPr>
            <a:r>
              <a:rPr lang="en-US" altLang="en-US" sz="2000" dirty="0">
                <a:solidFill>
                  <a:schemeClr val="tx1"/>
                </a:solidFill>
              </a:rPr>
              <a:t>Sekutu aktif berwenang menjalankan kegiatan usaha dan bertindak untuk dan atas nama CV.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228600" indent="-228600" algn="just">
              <a:lnSpc>
                <a:spcPts val="2350"/>
              </a:lnSpc>
              <a:buFont typeface="+mj-lt"/>
              <a:buAutoNum type="arabicPeriod"/>
            </a:pPr>
            <a:r>
              <a:rPr lang="en-US" altLang="en-US" sz="2000" dirty="0">
                <a:solidFill>
                  <a:schemeClr val="tx1"/>
                </a:solidFill>
              </a:rPr>
              <a:t>Sekutu pasif hanya berperan sebagai pemberi modal dan tidak boleh ikut campur dalam pengelolaan.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r>
              <a:rPr lang="en-US" altLang="en-US" sz="2000" dirty="0">
                <a:solidFill>
                  <a:schemeClr val="tx1"/>
                </a:solidFill>
              </a:rPr>
              <a:t>Dasar hukum: Pasal 19 ayat (2) KUHD.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r>
              <a:rPr lang="en-US" altLang="en-US" sz="2000" dirty="0">
                <a:solidFill>
                  <a:schemeClr val="tx1"/>
                </a:solidFill>
              </a:rPr>
              <a:t>Contoh: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lnSpc>
                <a:spcPts val="2350"/>
              </a:lnSpc>
              <a:buFont typeface="+mj-lt"/>
            </a:pPr>
            <a:r>
              <a:rPr lang="en-US" altLang="en-US" sz="2000" dirty="0">
                <a:solidFill>
                  <a:schemeClr val="tx1"/>
                </a:solidFill>
              </a:rPr>
              <a:t>CV “Cahaya Teknik” memiliki tiga sekutu aktif yang mengelola bengkel mesin, dan satu sekutu pasif yang memberikan modal tanpa ikut pengambilan keputusan.</a:t>
            </a:r>
            <a:endParaRPr lang="en-US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>
                <a:solidFill>
                  <a:schemeClr val="tx1"/>
                </a:solidFill>
              </a:rPr>
              <a:t>Tujuan Pendirian CV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/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Menghimpun modal untuk menjalankan kegiatan usaha bersama.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Membagi risiko dan tanggung jawab antara sekutu aktif dan pasif.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Meningkatkan kepercayaan usaha, karena CV lebih formal daripada usaha perseorangan.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Mempermudah akses pembiayaan, terutama dari lembaga keuangan.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>
                <a:solidFill>
                  <a:schemeClr val="tx1"/>
                </a:solidFill>
              </a:rPr>
              <a:t>Permodalan CV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/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Modal diperoleh dari setoran sekutu aktif dan sekutu pasif.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Sekutu pasif hanya menyetor modal tanpa ikut mengurus usaha.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Modal bisa berupa uang, barang, atau jasa (Pasal 1618 KUHPerdata).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Contoh: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CV “Maju Bersama” memiliki modal Rp200 juta; Sekutu aktif menyetor Rp100 juta dan sekutu pasif Rp100 juta.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>
                <a:solidFill>
                  <a:schemeClr val="tx1"/>
                </a:solidFill>
              </a:rPr>
              <a:t>Organ dalam CV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/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Sekutu Aktif (Komplementer)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Mengelola dan mewakili CV di dalam dan luar pengadilan.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Bertanggung jawab penuh terhadap utang-utang CV.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Sekutu Pasif (Komanditer)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Hanya menyertakan modal.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Tidak berhak bertindak atas nama CV.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Bertanggung jawab sebatas modal yang disetor.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>
                <a:solidFill>
                  <a:schemeClr val="tx1"/>
                </a:solidFill>
              </a:rPr>
              <a:t>Hak Para Sekutu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/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Sekutu Aktif: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Mengelola dan mengambil keputusan usaha.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Mendapat pembagian keuntungan sesuai perjanjian.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Sekutu Pasif: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Menerima bagian keuntungan sesuai kontribusi modal.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Mendapat laporan keuangan dari sekutu aktif.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>
                <a:solidFill>
                  <a:schemeClr val="tx1"/>
                </a:solidFill>
              </a:rPr>
              <a:t>Kewajiban Para Sekutu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/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Sekutu Aktif: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Menjalankan usaha dengan itikad baik.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Menanggung seluruh kewajiban perusahaan.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  <a:p>
            <a:pPr algn="just"/>
            <a:r>
              <a:rPr lang="en-US" altLang="en-US" sz="2200">
                <a:solidFill>
                  <a:schemeClr val="tx1"/>
                </a:solidFill>
              </a:rPr>
              <a:t>Sekutu Pasif: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Tidak boleh ikut mengurus atau bertindak atas nama CV.</a:t>
            </a:r>
            <a:endParaRPr lang="en-US" altLang="en-US" sz="22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200">
                <a:solidFill>
                  <a:schemeClr val="tx1"/>
                </a:solidFill>
              </a:rPr>
              <a:t>Wajib menanggung kerugian sebatas modal yang disetor.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6060" y="693420"/>
            <a:ext cx="8744585" cy="5629275"/>
          </a:xfrm>
        </p:spPr>
        <p:txBody>
          <a:bodyPr>
            <a:noAutofit/>
          </a:bodyPr>
          <a:lstStyle/>
          <a:p>
            <a:pPr algn="ctr"/>
            <a:r>
              <a:rPr lang="en-US" altLang="en-US" sz="2200">
                <a:solidFill>
                  <a:schemeClr val="tx1"/>
                </a:solidFill>
              </a:rPr>
              <a:t>Tanggung Jawab Sekutu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/>
            <a:endParaRPr lang="en-US" altLang="en-US" sz="220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/>
          <p:nvPr>
            <p:custDataLst>
              <p:tags r:id="rId1"/>
            </p:custDataLst>
          </p:nvPr>
        </p:nvGraphicFramePr>
        <p:xfrm>
          <a:off x="923925" y="1478280"/>
          <a:ext cx="7248525" cy="4274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6175"/>
                <a:gridCol w="2416175"/>
                <a:gridCol w="2416175"/>
              </a:tblGrid>
              <a:tr h="1424940">
                <a:tc>
                  <a:txBody>
                    <a:bodyPr/>
                    <a:p>
                      <a:r>
                        <a:rPr sz="2200"/>
                        <a:t>Jenis Sekutu</a:t>
                      </a:r>
                      <a:endParaRPr sz="2200"/>
                    </a:p>
                  </a:txBody>
                  <a:tcPr marL="0" marR="0" marT="0" marB="0" anchor="ctr" anchorCtr="0"/>
                </a:tc>
                <a:tc>
                  <a:txBody>
                    <a:bodyPr/>
                    <a:p>
                      <a:r>
                        <a:rPr sz="2200"/>
                        <a:t>Jenis Sekutu</a:t>
                      </a:r>
                      <a:endParaRPr sz="2200"/>
                    </a:p>
                  </a:txBody>
                  <a:tcPr marL="0" marR="0" marT="0" marB="0" anchor="ctr" anchorCtr="0"/>
                </a:tc>
                <a:tc>
                  <a:txBody>
                    <a:bodyPr/>
                    <a:p>
                      <a:r>
                        <a:rPr sz="2200"/>
                        <a:t>Jenis Sekutu</a:t>
                      </a:r>
                      <a:endParaRPr sz="2200"/>
                    </a:p>
                  </a:txBody>
                  <a:tcPr marL="0" marR="0" marT="0" marB="0" anchor="ctr" anchorCtr="0"/>
                </a:tc>
              </a:tr>
              <a:tr h="1424940">
                <a:tc>
                  <a:txBody>
                    <a:bodyPr/>
                    <a:p>
                      <a:r>
                        <a:rPr sz="2200"/>
                        <a:t>Sekutu Aktif</a:t>
                      </a:r>
                      <a:endParaRPr sz="2200"/>
                    </a:p>
                  </a:txBody>
                  <a:tcPr marL="0" marR="0" marT="0" marB="0" anchor="ctr" anchorCtr="0"/>
                </a:tc>
                <a:tc>
                  <a:txBody>
                    <a:bodyPr/>
                    <a:p>
                      <a:r>
                        <a:rPr lang="en-US" altLang="en-US" sz="2200"/>
                        <a:t>Tidak terbatas, meliputi seluruh harta pribadi</a:t>
                      </a:r>
                      <a:endParaRPr lang="en-US" altLang="en-US" sz="2200"/>
                    </a:p>
                  </a:txBody>
                  <a:tcPr marL="0" marR="0" marT="0" marB="0" anchor="ctr" anchorCtr="0"/>
                </a:tc>
                <a:tc>
                  <a:txBody>
                    <a:bodyPr/>
                    <a:p>
                      <a:r>
                        <a:rPr lang="en-US" altLang="en-US" sz="2200"/>
                        <a:t>Pasal 19 ayat (2) KUHD</a:t>
                      </a:r>
                      <a:endParaRPr lang="en-US" altLang="en-US" sz="2200"/>
                    </a:p>
                  </a:txBody>
                  <a:tcPr marL="0" marR="0" marT="0" marB="0" anchor="ctr" anchorCtr="0"/>
                </a:tc>
              </a:tr>
              <a:tr h="1424940">
                <a:tc>
                  <a:txBody>
                    <a:bodyPr/>
                    <a:p>
                      <a:r>
                        <a:rPr sz="2200"/>
                        <a:t>Sekutu Pasif</a:t>
                      </a:r>
                      <a:endParaRPr sz="2200"/>
                    </a:p>
                  </a:txBody>
                  <a:tcPr marL="0" marR="0" marT="0" marB="0" anchor="ctr" anchorCtr="0"/>
                </a:tc>
                <a:tc>
                  <a:txBody>
                    <a:bodyPr/>
                    <a:p>
                      <a:r>
                        <a:rPr lang="en-US" altLang="en-US" sz="2200"/>
                        <a:t>Terbatas sebesar modal yang disetor</a:t>
                      </a:r>
                      <a:endParaRPr lang="en-US" altLang="en-US" sz="2200"/>
                    </a:p>
                  </a:txBody>
                  <a:tcPr marL="0" marR="0" marT="0" marB="0" anchor="ctr" anchorCtr="0"/>
                </a:tc>
                <a:tc>
                  <a:txBody>
                    <a:bodyPr/>
                    <a:p>
                      <a:r>
                        <a:rPr lang="en-US" altLang="en-US" sz="2200"/>
                        <a:t>Pasal 21 KUHD</a:t>
                      </a:r>
                      <a:endParaRPr lang="en-US" altLang="en-US" sz="2200"/>
                    </a:p>
                  </a:txBody>
                  <a:tcPr marL="0" marR="0" marT="0" marB="0" anchor="ctr" anchorCtr="0"/>
                </a:tc>
              </a:tr>
            </a:tbl>
          </a:graphicData>
        </a:graphic>
      </p:graphicFrame>
    </p:spTree>
  </p:cSld>
  <p:clrMapOvr>
    <a:masterClrMapping/>
  </p:clrMapOvr>
  <p:transition spd="slow">
    <p:fade thruBlk="1"/>
  </p:transition>
</p:sld>
</file>

<file path=ppt/tags/tag1.xml><?xml version="1.0" encoding="utf-8"?>
<p:tagLst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2.xml><?xml version="1.0" encoding="utf-8"?>
<p:tagLst xmlns:p="http://schemas.openxmlformats.org/presentationml/2006/main">
  <p:tag name="TABLE_ENDDRAG_ORIGIN_RECT" val="570*336"/>
  <p:tag name="TABLE_ENDDRAG_RECT" val="72*116*570*336"/>
</p:tagLst>
</file>

<file path=ppt/tags/tag3.xml><?xml version="1.0" encoding="utf-8"?>
<p:tagLst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4317</Words>
  <Application>WPS Presentation</Application>
  <PresentationFormat>On-screen Show (4:3)</PresentationFormat>
  <Paragraphs>157</Paragraphs>
  <Slides>15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5" baseType="lpstr">
      <vt:lpstr>Arial</vt:lpstr>
      <vt:lpstr>SimSun</vt:lpstr>
      <vt:lpstr>Wingdings</vt:lpstr>
      <vt:lpstr>Calibri</vt:lpstr>
      <vt:lpstr>Times New Roman</vt:lpstr>
      <vt:lpstr>Cambria</vt:lpstr>
      <vt:lpstr>Wingdings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Intan Meitasari</cp:lastModifiedBy>
  <cp:revision>543</cp:revision>
  <cp:lastPrinted>2017-08-29T02:54:00Z</cp:lastPrinted>
  <dcterms:created xsi:type="dcterms:W3CDTF">2010-04-18T12:06:00Z</dcterms:created>
  <dcterms:modified xsi:type="dcterms:W3CDTF">2025-11-03T01:01:11Z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63FF5585FBAC497AA5C1E1856302071D_12</vt:lpwstr>
  </property>
  <property fmtid="{D5CDD505-2E9C-101B-9397-08002B2CF9AE}" pid="3" name="KSOProductBuildVer">
    <vt:lpwstr>1033-12.2.0.23131</vt:lpwstr>
  </property>
</Properties>
</file>