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7"/>
  </p:normalViewPr>
  <p:slideViewPr>
    <p:cSldViewPr>
      <p:cViewPr varScale="1">
        <p:scale>
          <a:sx n="110" d="100"/>
          <a:sy n="110" d="100"/>
        </p:scale>
        <p:origin x="632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635244" y="77215"/>
            <a:ext cx="601599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7552" y="1610677"/>
            <a:ext cx="10719435" cy="3716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51195" y="4517452"/>
            <a:ext cx="5234305" cy="1123950"/>
          </a:xfrm>
          <a:prstGeom prst="rect">
            <a:avLst/>
          </a:prstGeom>
        </p:spPr>
        <p:txBody>
          <a:bodyPr vert="horz" wrap="square" lIns="0" tIns="1962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45"/>
              </a:spcBef>
            </a:pPr>
            <a:r>
              <a:rPr lang="en-US" sz="2400" b="1" spc="-135">
                <a:solidFill>
                  <a:srgbClr val="0D0D0D"/>
                </a:solidFill>
                <a:latin typeface="Sitka Subheading"/>
                <a:cs typeface="Sitka Subheading"/>
              </a:rPr>
              <a:t>Rohiman</a:t>
            </a:r>
            <a:r>
              <a:rPr sz="2400" b="1" spc="-150">
                <a:solidFill>
                  <a:srgbClr val="0D0D0D"/>
                </a:solidFill>
                <a:latin typeface="Sitka Subheading"/>
                <a:cs typeface="Sitka Subheading"/>
              </a:rPr>
              <a:t>,</a:t>
            </a:r>
            <a:r>
              <a:rPr sz="2400" b="1" spc="-145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25" dirty="0">
                <a:solidFill>
                  <a:srgbClr val="0D0D0D"/>
                </a:solidFill>
                <a:latin typeface="Sitka Subheading"/>
                <a:cs typeface="Sitka Subheading"/>
              </a:rPr>
              <a:t>S.Pd,</a:t>
            </a:r>
            <a:r>
              <a:rPr sz="2400" b="1" spc="-114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20" dirty="0" err="1">
                <a:solidFill>
                  <a:srgbClr val="0D0D0D"/>
                </a:solidFill>
                <a:latin typeface="Sitka Subheading"/>
                <a:cs typeface="Sitka Subheading"/>
              </a:rPr>
              <a:t>M.</a:t>
            </a:r>
            <a:r>
              <a:rPr lang="en-US" sz="2400" b="1" spc="-20" dirty="0" err="1">
                <a:solidFill>
                  <a:srgbClr val="0D0D0D"/>
                </a:solidFill>
                <a:latin typeface="Sitka Subheading"/>
                <a:cs typeface="Sitka Subheading"/>
              </a:rPr>
              <a:t>Sn</a:t>
            </a:r>
            <a:endParaRPr sz="2400" dirty="0">
              <a:latin typeface="Sitka Subheading"/>
              <a:cs typeface="Sitka Subheading"/>
            </a:endParaRPr>
          </a:p>
          <a:p>
            <a:pPr algn="ctr">
              <a:lnSpc>
                <a:spcPct val="100000"/>
              </a:lnSpc>
              <a:spcBef>
                <a:spcPts val="1445"/>
              </a:spcBef>
            </a:pPr>
            <a:r>
              <a:rPr sz="2400" b="1" spc="-125" dirty="0">
                <a:solidFill>
                  <a:srgbClr val="0D0D0D"/>
                </a:solidFill>
                <a:latin typeface="Sitka Subheading"/>
                <a:cs typeface="Sitka Subheading"/>
              </a:rPr>
              <a:t>Program</a:t>
            </a:r>
            <a:r>
              <a:rPr sz="2400" b="1" spc="-295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45" dirty="0">
                <a:solidFill>
                  <a:srgbClr val="0D0D0D"/>
                </a:solidFill>
                <a:latin typeface="Sitka Subheading"/>
                <a:cs typeface="Sitka Subheading"/>
              </a:rPr>
              <a:t>Studi</a:t>
            </a:r>
            <a:r>
              <a:rPr sz="2400" b="1" spc="-4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45" dirty="0">
                <a:solidFill>
                  <a:srgbClr val="0D0D0D"/>
                </a:solidFill>
                <a:latin typeface="Sitka Subheading"/>
                <a:cs typeface="Sitka Subheading"/>
              </a:rPr>
              <a:t>Desain</a:t>
            </a:r>
            <a:r>
              <a:rPr sz="2400" b="1" spc="-10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145" dirty="0">
                <a:solidFill>
                  <a:srgbClr val="0D0D0D"/>
                </a:solidFill>
                <a:latin typeface="Sitka Subheading"/>
                <a:cs typeface="Sitka Subheading"/>
              </a:rPr>
              <a:t>Komunikasi</a:t>
            </a:r>
            <a:r>
              <a:rPr sz="2400" b="1" spc="-20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2400" b="1" spc="-65" dirty="0">
                <a:solidFill>
                  <a:srgbClr val="0D0D0D"/>
                </a:solidFill>
                <a:latin typeface="Sitka Subheading"/>
                <a:cs typeface="Sitka Subheading"/>
              </a:rPr>
              <a:t>Visual</a:t>
            </a:r>
            <a:endParaRPr sz="2400" dirty="0">
              <a:latin typeface="Sitka Subheading"/>
              <a:cs typeface="Sitka Subheading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540" y="228612"/>
            <a:ext cx="3624579" cy="82802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61404" y="1697037"/>
            <a:ext cx="4415155" cy="14744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294640" marR="31115" indent="-282575">
              <a:lnSpc>
                <a:spcPts val="5640"/>
              </a:lnSpc>
              <a:spcBef>
                <a:spcPts val="325"/>
              </a:spcBef>
            </a:pPr>
            <a:r>
              <a:rPr sz="4800" spc="-285" dirty="0">
                <a:solidFill>
                  <a:srgbClr val="0D0D0D"/>
                </a:solidFill>
                <a:latin typeface="Sitka Subheading"/>
                <a:cs typeface="Sitka Subheading"/>
              </a:rPr>
              <a:t>ILUSTRASI</a:t>
            </a:r>
            <a:r>
              <a:rPr sz="4800" spc="-36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800" spc="-340" dirty="0">
                <a:solidFill>
                  <a:srgbClr val="0D0D0D"/>
                </a:solidFill>
                <a:latin typeface="Sitka Subheading"/>
                <a:cs typeface="Sitka Subheading"/>
              </a:rPr>
              <a:t>PADA </a:t>
            </a:r>
            <a:r>
              <a:rPr sz="4800" spc="-245" dirty="0">
                <a:solidFill>
                  <a:srgbClr val="0D0D0D"/>
                </a:solidFill>
                <a:latin typeface="Sitka Subheading"/>
                <a:cs typeface="Sitka Subheading"/>
              </a:rPr>
              <a:t>SOSIAL</a:t>
            </a:r>
            <a:r>
              <a:rPr sz="4800" spc="-390" dirty="0">
                <a:solidFill>
                  <a:srgbClr val="0D0D0D"/>
                </a:solidFill>
                <a:latin typeface="Sitka Subheading"/>
                <a:cs typeface="Sitka Subheading"/>
              </a:rPr>
              <a:t> </a:t>
            </a:r>
            <a:r>
              <a:rPr sz="4800" spc="-300" dirty="0">
                <a:solidFill>
                  <a:srgbClr val="0D0D0D"/>
                </a:solidFill>
                <a:latin typeface="Sitka Subheading"/>
                <a:cs typeface="Sitka Subheading"/>
              </a:rPr>
              <a:t>MEDIA</a:t>
            </a:r>
            <a:endParaRPr sz="4800">
              <a:latin typeface="Sitka Subheading"/>
              <a:cs typeface="Sitka Subheading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9740" y="1270000"/>
            <a:ext cx="4968494" cy="5001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16700" y="0"/>
            <a:ext cx="5575300" cy="718820"/>
          </a:xfrm>
          <a:custGeom>
            <a:avLst/>
            <a:gdLst/>
            <a:ahLst/>
            <a:cxnLst/>
            <a:rect l="l" t="t" r="r" b="b"/>
            <a:pathLst>
              <a:path w="5575300" h="718820">
                <a:moveTo>
                  <a:pt x="5575300" y="0"/>
                </a:moveTo>
                <a:lnTo>
                  <a:pt x="0" y="0"/>
                </a:lnTo>
                <a:lnTo>
                  <a:pt x="0" y="718820"/>
                </a:lnTo>
                <a:lnTo>
                  <a:pt x="5575300" y="718820"/>
                </a:lnTo>
                <a:lnTo>
                  <a:pt x="55753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3575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Prinsip-</a:t>
            </a:r>
            <a:r>
              <a:rPr dirty="0"/>
              <a:t>Prinsip</a:t>
            </a:r>
            <a:r>
              <a:rPr spc="20" dirty="0"/>
              <a:t> </a:t>
            </a:r>
            <a:r>
              <a:rPr spc="-10" dirty="0"/>
              <a:t>Desain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60462" y="998473"/>
            <a:ext cx="9876155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1.</a:t>
            </a:r>
            <a:r>
              <a:rPr sz="2400" b="1" spc="2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Keseimbangan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(Balance)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Keseimbangan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sebuah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stabilitas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diciptakan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tampilan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berat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titik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puasat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berbagi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merata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setiap</a:t>
            </a:r>
            <a:r>
              <a:rPr sz="2400" spc="2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sisinya. </a:t>
            </a:r>
            <a:r>
              <a:rPr sz="2400" dirty="0">
                <a:latin typeface="Calibri"/>
                <a:cs typeface="Calibri"/>
              </a:rPr>
              <a:t>Tampilan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berat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setiap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menyesuaikan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dirty="0">
                <a:latin typeface="Calibri"/>
                <a:cs typeface="Calibri"/>
              </a:rPr>
              <a:t>faktor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ukuran,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bentuk,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warna,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tekstur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dimiliki</a:t>
            </a:r>
            <a:r>
              <a:rPr sz="2400" spc="4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oleh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masing-masing </a:t>
            </a:r>
            <a:r>
              <a:rPr sz="2400" dirty="0">
                <a:latin typeface="Calibri"/>
                <a:cs typeface="Calibri"/>
              </a:rPr>
              <a:t>elemen.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Apabila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suatu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5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diletakkan</a:t>
            </a:r>
            <a:r>
              <a:rPr sz="2400" spc="5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teratur,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maka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aan</a:t>
            </a:r>
            <a:r>
              <a:rPr sz="2400" spc="5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tercipta </a:t>
            </a:r>
            <a:r>
              <a:rPr sz="2400" dirty="0">
                <a:latin typeface="Calibri"/>
                <a:cs typeface="Calibri"/>
              </a:rPr>
              <a:t>sebuah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komposisi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terlihat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seimbang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secara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keseluruhan.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890"/>
              </a:spcBef>
            </a:pPr>
            <a:r>
              <a:rPr sz="2400" dirty="0">
                <a:latin typeface="Calibri"/>
                <a:cs typeface="Calibri"/>
              </a:rPr>
              <a:t>Terdapat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jenis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struktur</a:t>
            </a:r>
            <a:r>
              <a:rPr sz="2400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keseimbangan</a:t>
            </a:r>
            <a:r>
              <a:rPr sz="2400" spc="1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yaitu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keseimbangan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simetri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spc="-25" dirty="0">
                <a:latin typeface="Calibri"/>
                <a:cs typeface="Calibri"/>
              </a:rPr>
              <a:t>dan </a:t>
            </a:r>
            <a:r>
              <a:rPr sz="2400" dirty="0">
                <a:latin typeface="Calibri"/>
                <a:cs typeface="Calibri"/>
              </a:rPr>
              <a:t>asimetri.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Keseimbangan</a:t>
            </a:r>
            <a:r>
              <a:rPr sz="2400" spc="5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simetri</a:t>
            </a:r>
            <a:r>
              <a:rPr sz="2400" spc="5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5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tampilan</a:t>
            </a:r>
            <a:r>
              <a:rPr sz="2400" spc="5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berat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seimbang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stabil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semua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sisi</a:t>
            </a:r>
            <a:r>
              <a:rPr sz="2400" spc="5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(atas,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bawah,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kanan,</a:t>
            </a:r>
            <a:r>
              <a:rPr sz="2400" spc="5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kiri)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dengan </a:t>
            </a:r>
            <a:r>
              <a:rPr sz="2400" dirty="0">
                <a:latin typeface="Calibri"/>
                <a:cs typeface="Calibri"/>
              </a:rPr>
              <a:t>komposisi</a:t>
            </a:r>
            <a:r>
              <a:rPr sz="2400" spc="5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disusun</a:t>
            </a:r>
            <a:r>
              <a:rPr sz="2400" spc="5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5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teratur,</a:t>
            </a:r>
            <a:r>
              <a:rPr sz="2400" spc="5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sedangkan</a:t>
            </a:r>
            <a:r>
              <a:rPr sz="2400" spc="5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keseimbangan</a:t>
            </a:r>
            <a:r>
              <a:rPr sz="2400" spc="5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asimetri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tampilan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berat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stabil</a:t>
            </a:r>
            <a:r>
              <a:rPr sz="2400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walaupun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peletakkan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pada </a:t>
            </a:r>
            <a:r>
              <a:rPr sz="2400" dirty="0">
                <a:latin typeface="Calibri"/>
                <a:cs typeface="Calibri"/>
              </a:rPr>
              <a:t>komposisi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tersusun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teratur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(Landa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dkk,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4087" y="968692"/>
            <a:ext cx="10278745" cy="441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3055" indent="-300355">
              <a:lnSpc>
                <a:spcPct val="100000"/>
              </a:lnSpc>
              <a:spcBef>
                <a:spcPts val="100"/>
              </a:spcBef>
              <a:buFont typeface="Calibri"/>
              <a:buAutoNum type="arabicPeriod" startAt="2"/>
              <a:tabLst>
                <a:tab pos="313055" algn="l"/>
              </a:tabLst>
            </a:pPr>
            <a:r>
              <a:rPr sz="2400" b="1" spc="-25" dirty="0">
                <a:latin typeface="Calibri"/>
                <a:cs typeface="Calibri"/>
              </a:rPr>
              <a:t>Tekanan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(Emphasis)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Emphasis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didapatkan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beberapa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yaitu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tata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letak,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ukuran, kontras,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arah,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struktur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diagram.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menciptakan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emphasis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perlu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menampilkan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konten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diletakkan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tersusun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logis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mengontrol </a:t>
            </a:r>
            <a:r>
              <a:rPr sz="2400" dirty="0">
                <a:latin typeface="Calibri"/>
                <a:cs typeface="Calibri"/>
              </a:rPr>
              <a:t>bagaimana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diterima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tersampaikan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(Linda,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dkk, </a:t>
            </a:r>
            <a:r>
              <a:rPr sz="2400" spc="-10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  <a:p>
            <a:pPr marL="313055" indent="-300355">
              <a:lnSpc>
                <a:spcPct val="100000"/>
              </a:lnSpc>
              <a:spcBef>
                <a:spcPts val="2885"/>
              </a:spcBef>
              <a:buAutoNum type="arabicPeriod" startAt="3"/>
              <a:tabLst>
                <a:tab pos="313055" algn="l"/>
              </a:tabLst>
            </a:pPr>
            <a:r>
              <a:rPr sz="2400" b="1" dirty="0">
                <a:latin typeface="Calibri"/>
                <a:cs typeface="Calibri"/>
              </a:rPr>
              <a:t>Irama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(Rhythm)</a:t>
            </a:r>
            <a:endParaRPr sz="2400">
              <a:latin typeface="Calibri"/>
              <a:cs typeface="Calibri"/>
            </a:endParaRPr>
          </a:p>
          <a:p>
            <a:pPr marL="12700" marR="40576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proses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pengulangan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repetisi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berbagai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macam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desain, </a:t>
            </a:r>
            <a:r>
              <a:rPr sz="2400" dirty="0">
                <a:latin typeface="Calibri"/>
                <a:cs typeface="Calibri"/>
              </a:rPr>
              <a:t>maka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menciptakan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pola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irama.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Irama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mampu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menciptakan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sebuah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menarik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mampu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menyampaikan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terduga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(Landa,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dkk,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410" y="764540"/>
            <a:ext cx="294703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4.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Kesatuan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(Unity)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16000" algn="l"/>
                <a:tab pos="2123440" algn="l"/>
              </a:tabLst>
            </a:pPr>
            <a:r>
              <a:rPr sz="2400" spc="-10" dirty="0">
                <a:latin typeface="Calibri"/>
                <a:cs typeface="Calibri"/>
              </a:rPr>
              <a:t>Dalam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sebuah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desain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0120" y="1129982"/>
            <a:ext cx="57848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5760" algn="l"/>
                <a:tab pos="2959100" algn="l"/>
                <a:tab pos="3705860" algn="l"/>
                <a:tab pos="4872355" algn="l"/>
              </a:tabLst>
            </a:pPr>
            <a:r>
              <a:rPr sz="2400" spc="-10" dirty="0">
                <a:latin typeface="Calibri"/>
                <a:cs typeface="Calibri"/>
              </a:rPr>
              <a:t>dibutuhkan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kesatuan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agar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tercipta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sebuah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7410" y="1496440"/>
            <a:ext cx="8917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struktur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komposisi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perpaduan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teratur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antara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satu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elemen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37410" y="1862073"/>
            <a:ext cx="2013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800" algn="l"/>
              </a:tabLst>
            </a:pPr>
            <a:r>
              <a:rPr sz="2400" spc="-10" dirty="0">
                <a:latin typeface="Calibri"/>
                <a:cs typeface="Calibri"/>
              </a:rPr>
              <a:t>elemen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desain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81034" y="1862073"/>
            <a:ext cx="1506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mengetahui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11029" y="1862073"/>
            <a:ext cx="544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cara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32478" y="1862073"/>
            <a:ext cx="32842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  <a:tabLst>
                <a:tab pos="1257300" algn="l"/>
                <a:tab pos="2601595" algn="l"/>
              </a:tabLst>
            </a:pPr>
            <a:r>
              <a:rPr sz="2400" spc="-10" dirty="0">
                <a:latin typeface="Calibri"/>
                <a:cs typeface="Calibri"/>
              </a:rPr>
              <a:t>lainnya.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Desainer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grafis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mengatur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7800" y="2227516"/>
            <a:ext cx="18840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elemenelemen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38441" y="1862073"/>
            <a:ext cx="83375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harus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desain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37410" y="2227516"/>
            <a:ext cx="131572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menyusun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komposisi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0385" y="2227516"/>
            <a:ext cx="63588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  <a:tabLst>
                <a:tab pos="5299075" algn="l"/>
              </a:tabLst>
            </a:pPr>
            <a:r>
              <a:rPr sz="2400" spc="-25" dirty="0">
                <a:latin typeface="Calibri"/>
                <a:cs typeface="Calibri"/>
              </a:rPr>
              <a:t>dan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kedalam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02640" algn="l"/>
                <a:tab pos="1724660" algn="l"/>
                <a:tab pos="3978275" algn="l"/>
                <a:tab pos="5299075" algn="l"/>
              </a:tabLst>
            </a:pPr>
            <a:r>
              <a:rPr sz="2400" spc="-20" dirty="0">
                <a:latin typeface="Calibri"/>
                <a:cs typeface="Calibri"/>
              </a:rPr>
              <a:t>yang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dapat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memeprlihatkan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kesatuan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diantara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02216" y="2227516"/>
            <a:ext cx="95631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sebuah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mereka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37410" y="2959417"/>
            <a:ext cx="40024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(Landa,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dkk,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2011).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73825" y="1032128"/>
            <a:ext cx="1442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Komunikasi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37906" y="1032128"/>
            <a:ext cx="76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Visual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26219" y="1032128"/>
            <a:ext cx="2203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7085" algn="l"/>
                <a:tab pos="1638300" algn="l"/>
              </a:tabLst>
            </a:pPr>
            <a:r>
              <a:rPr sz="2400" spc="-20" dirty="0">
                <a:latin typeface="Calibri"/>
                <a:cs typeface="Calibri"/>
              </a:rPr>
              <a:t>atau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yang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dulu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6684" y="1398015"/>
            <a:ext cx="16878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2665" algn="l"/>
              </a:tabLst>
            </a:pPr>
            <a:r>
              <a:rPr sz="2400" spc="-10" dirty="0">
                <a:latin typeface="Calibri"/>
                <a:cs typeface="Calibri"/>
              </a:rPr>
              <a:t>desain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grafis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41106" y="1398015"/>
            <a:ext cx="850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adalah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9740" y="1398015"/>
            <a:ext cx="9220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sebuah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88990" y="1032128"/>
            <a:ext cx="9499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Desain disebut visual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30645" y="1763331"/>
            <a:ext cx="1417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komunikasi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8226" y="1763331"/>
            <a:ext cx="6089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yang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77706" y="1763331"/>
            <a:ext cx="11938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berfungsi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88990" y="2129790"/>
            <a:ext cx="32575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2800" algn="l"/>
              </a:tabLst>
            </a:pPr>
            <a:r>
              <a:rPr sz="2400" spc="-10" dirty="0">
                <a:latin typeface="Calibri"/>
                <a:cs typeface="Calibri"/>
              </a:rPr>
              <a:t>menyampaikan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informasi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03258" y="2129790"/>
            <a:ext cx="1491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680" algn="l"/>
              </a:tabLst>
            </a:pPr>
            <a:r>
              <a:rPr sz="2400" spc="-20" dirty="0">
                <a:latin typeface="Calibri"/>
                <a:cs typeface="Calibri"/>
              </a:rPr>
              <a:t>atau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pesan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88990" y="2495232"/>
            <a:ext cx="26403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93239" algn="l"/>
              </a:tabLst>
            </a:pPr>
            <a:r>
              <a:rPr sz="2400" spc="-10" dirty="0">
                <a:latin typeface="Calibri"/>
                <a:cs typeface="Calibri"/>
              </a:rPr>
              <a:t>audience.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Desain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77326" y="2495232"/>
            <a:ext cx="14414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Komunikasi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31780" y="1398015"/>
            <a:ext cx="8985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 indent="-1778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bentuk </a:t>
            </a:r>
            <a:r>
              <a:rPr sz="2400" spc="-20" dirty="0">
                <a:latin typeface="Calibri"/>
                <a:cs typeface="Calibri"/>
              </a:rPr>
              <a:t>untuk kepasa </a:t>
            </a:r>
            <a:r>
              <a:rPr sz="2400" spc="-10" dirty="0">
                <a:latin typeface="Calibri"/>
                <a:cs typeface="Calibri"/>
              </a:rPr>
              <a:t>Visual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88990" y="2861690"/>
            <a:ext cx="593979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merepresentasikan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1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ide</a:t>
            </a:r>
            <a:r>
              <a:rPr sz="2400" spc="1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bergantung</a:t>
            </a:r>
            <a:r>
              <a:rPr sz="2400" spc="4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4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pembuat</a:t>
            </a:r>
            <a:r>
              <a:rPr sz="2400" spc="4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459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pencipta, </a:t>
            </a:r>
            <a:r>
              <a:rPr sz="2400" dirty="0">
                <a:latin typeface="Calibri"/>
                <a:cs typeface="Calibri"/>
              </a:rPr>
              <a:t>pemelihara,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serta</a:t>
            </a:r>
            <a:r>
              <a:rPr sz="2400" spc="5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pengaturan</a:t>
            </a:r>
            <a:r>
              <a:rPr sz="2400" spc="50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elemen- </a:t>
            </a:r>
            <a:r>
              <a:rPr sz="2400" dirty="0">
                <a:latin typeface="Calibri"/>
                <a:cs typeface="Calibri"/>
              </a:rPr>
              <a:t>elemen</a:t>
            </a:r>
            <a:r>
              <a:rPr sz="2400" spc="4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(Robin</a:t>
            </a:r>
            <a:r>
              <a:rPr sz="2400" spc="3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Landa,</a:t>
            </a:r>
            <a:r>
              <a:rPr sz="2400" spc="4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dkk,</a:t>
            </a:r>
            <a:r>
              <a:rPr sz="2400" spc="4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2011</a:t>
            </a:r>
            <a:r>
              <a:rPr sz="2400" spc="3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dalam </a:t>
            </a:r>
            <a:r>
              <a:rPr sz="2400" dirty="0">
                <a:latin typeface="Calibri"/>
                <a:cs typeface="Calibri"/>
              </a:rPr>
              <a:t>Emanuelle,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2021).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4859"/>
            <a:ext cx="4965699" cy="4998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89575" y="903287"/>
            <a:ext cx="5941060" cy="4782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Dalam</a:t>
            </a:r>
            <a:r>
              <a:rPr sz="2400" spc="3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suatu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media,</a:t>
            </a:r>
            <a:r>
              <a:rPr sz="2400" spc="3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3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Komunikasi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Visual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perananan</a:t>
            </a:r>
            <a:r>
              <a:rPr sz="2400" spc="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sebagai</a:t>
            </a:r>
            <a:r>
              <a:rPr sz="2400" spc="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5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informasi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komunikasi.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disampaikan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3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berupa</a:t>
            </a:r>
            <a:r>
              <a:rPr sz="2400" spc="3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3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produk,</a:t>
            </a:r>
            <a:r>
              <a:rPr sz="2400" spc="3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jasa</a:t>
            </a:r>
            <a:r>
              <a:rPr sz="2400" spc="330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dirty="0">
                <a:latin typeface="Calibri"/>
                <a:cs typeface="Calibri"/>
              </a:rPr>
              <a:t>gagasan</a:t>
            </a:r>
            <a:r>
              <a:rPr sz="2400" spc="4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secara</a:t>
            </a:r>
            <a:r>
              <a:rPr sz="2400" spc="4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komunikatif</a:t>
            </a:r>
            <a:r>
              <a:rPr sz="2400" spc="4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45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persuasif </a:t>
            </a:r>
            <a:r>
              <a:rPr sz="2400" dirty="0">
                <a:latin typeface="Calibri"/>
                <a:cs typeface="Calibri"/>
              </a:rPr>
              <a:t>(tujuan</a:t>
            </a:r>
            <a:r>
              <a:rPr sz="2400" spc="2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publikasi,</a:t>
            </a:r>
            <a:r>
              <a:rPr sz="2400" spc="2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promosi,</a:t>
            </a:r>
            <a:r>
              <a:rPr sz="2400" spc="254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25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pemasaran) </a:t>
            </a:r>
            <a:r>
              <a:rPr sz="2400" dirty="0">
                <a:latin typeface="Calibri"/>
                <a:cs typeface="Calibri"/>
              </a:rPr>
              <a:t>menggunakan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informasi.</a:t>
            </a:r>
            <a:endParaRPr sz="2400">
              <a:latin typeface="Calibri"/>
              <a:cs typeface="Calibri"/>
            </a:endParaRPr>
          </a:p>
          <a:p>
            <a:pPr marL="12700" marR="6350" algn="just">
              <a:lnSpc>
                <a:spcPct val="100000"/>
              </a:lnSpc>
              <a:spcBef>
                <a:spcPts val="2890"/>
              </a:spcBef>
            </a:pP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Komunikasi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Visual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membuat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ingin</a:t>
            </a:r>
            <a:r>
              <a:rPr sz="2400" spc="5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disampaikan</a:t>
            </a:r>
            <a:r>
              <a:rPr sz="2400" spc="50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5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efektif</a:t>
            </a:r>
            <a:r>
              <a:rPr sz="2400" spc="52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dipahami, </a:t>
            </a:r>
            <a:r>
              <a:rPr sz="2400" dirty="0">
                <a:latin typeface="Calibri"/>
                <a:cs typeface="Calibri"/>
              </a:rPr>
              <a:t>diterima,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dapat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mengubah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sikap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audience, </a:t>
            </a:r>
            <a:r>
              <a:rPr sz="2400" dirty="0">
                <a:latin typeface="Calibri"/>
                <a:cs typeface="Calibri"/>
              </a:rPr>
              <a:t>sesuai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tujuan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pemasaran.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(Rio,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Andriyat, 2020).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84859"/>
            <a:ext cx="4965699" cy="4998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628" y="1225550"/>
            <a:ext cx="594296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grafis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sering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dijumpai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dalam </a:t>
            </a:r>
            <a:r>
              <a:rPr sz="2400" dirty="0">
                <a:latin typeface="Calibri"/>
                <a:cs typeface="Calibri"/>
              </a:rPr>
              <a:t>pembuatan</a:t>
            </a:r>
            <a:r>
              <a:rPr sz="2400" spc="415" dirty="0">
                <a:latin typeface="Calibri"/>
                <a:cs typeface="Calibri"/>
              </a:rPr>
              <a:t>   </a:t>
            </a:r>
            <a:r>
              <a:rPr sz="2400" spc="-30" dirty="0">
                <a:latin typeface="Calibri"/>
                <a:cs typeface="Calibri"/>
              </a:rPr>
              <a:t>konten-</a:t>
            </a:r>
            <a:r>
              <a:rPr sz="2400" dirty="0">
                <a:latin typeface="Calibri"/>
                <a:cs typeface="Calibri"/>
              </a:rPr>
              <a:t>konten</a:t>
            </a:r>
            <a:r>
              <a:rPr sz="2400" spc="42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415" dirty="0">
                <a:latin typeface="Calibri"/>
                <a:cs typeface="Calibri"/>
              </a:rPr>
              <a:t>   </a:t>
            </a:r>
            <a:r>
              <a:rPr sz="2400" spc="-10" dirty="0">
                <a:latin typeface="Calibri"/>
                <a:cs typeface="Calibri"/>
              </a:rPr>
              <a:t>sosial. </a:t>
            </a:r>
            <a:r>
              <a:rPr sz="2400" dirty="0">
                <a:latin typeface="Calibri"/>
                <a:cs typeface="Calibri"/>
              </a:rPr>
              <a:t>Konten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diunggah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10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akun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Instagram </a:t>
            </a:r>
            <a:r>
              <a:rPr sz="2400" dirty="0">
                <a:latin typeface="Calibri"/>
                <a:cs typeface="Calibri"/>
              </a:rPr>
              <a:t>menerapkan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peranan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desain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grafis </a:t>
            </a:r>
            <a:r>
              <a:rPr sz="2400" dirty="0">
                <a:latin typeface="Calibri"/>
                <a:cs typeface="Calibri"/>
              </a:rPr>
              <a:t>sebagai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media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persuasi.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Ilustrasi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bahasa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Belanda</a:t>
            </a:r>
            <a:r>
              <a:rPr sz="2400" spc="2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‘ilustratie’</a:t>
            </a:r>
            <a:r>
              <a:rPr sz="2400" spc="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arti </a:t>
            </a:r>
            <a:r>
              <a:rPr sz="2400" dirty="0">
                <a:latin typeface="Calibri"/>
                <a:cs typeface="Calibri"/>
              </a:rPr>
              <a:t>sebagai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hiasan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pembuatan </a:t>
            </a:r>
            <a:r>
              <a:rPr sz="2400" dirty="0">
                <a:latin typeface="Calibri"/>
                <a:cs typeface="Calibri"/>
              </a:rPr>
              <a:t>sesuatu</a:t>
            </a:r>
            <a:r>
              <a:rPr sz="2400" spc="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jelas.</a:t>
            </a:r>
            <a:r>
              <a:rPr sz="2400" spc="9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Kebanyakan</a:t>
            </a:r>
            <a:r>
              <a:rPr sz="2400" spc="10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penggunaan </a:t>
            </a:r>
            <a:r>
              <a:rPr sz="2400" dirty="0">
                <a:latin typeface="Calibri"/>
                <a:cs typeface="Calibri"/>
              </a:rPr>
              <a:t>ilustrasidalam</a:t>
            </a:r>
            <a:r>
              <a:rPr sz="2400" spc="509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buku</a:t>
            </a:r>
            <a:r>
              <a:rPr sz="2400" spc="5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adalah</a:t>
            </a:r>
            <a:r>
              <a:rPr sz="2400" spc="5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51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bentuk </a:t>
            </a:r>
            <a:r>
              <a:rPr sz="2400" dirty="0">
                <a:latin typeface="Calibri"/>
                <a:cs typeface="Calibri"/>
              </a:rPr>
              <a:t>kartun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(Nurhadiat,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Dedi,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2004).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5880"/>
            <a:ext cx="4897119" cy="3672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8615" y="1549653"/>
            <a:ext cx="593979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Kata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berasal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dari kata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‘illusion’. Sebagai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perumpamaan</a:t>
            </a:r>
            <a:r>
              <a:rPr sz="2400" spc="4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terbentuk</a:t>
            </a:r>
            <a:r>
              <a:rPr sz="2400" spc="4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dalam </a:t>
            </a:r>
            <a:r>
              <a:rPr sz="2400" dirty="0">
                <a:latin typeface="Calibri"/>
                <a:cs typeface="Calibri"/>
              </a:rPr>
              <a:t>pikiran</a:t>
            </a:r>
            <a:r>
              <a:rPr sz="2400" spc="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manusia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5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dilatarbelakangi</a:t>
            </a:r>
            <a:r>
              <a:rPr sz="2400" spc="5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banyak </a:t>
            </a:r>
            <a:r>
              <a:rPr sz="2400" dirty="0">
                <a:latin typeface="Calibri"/>
                <a:cs typeface="Calibri"/>
              </a:rPr>
              <a:t>sebab.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Ilutrasi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tumbuh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sebagai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suatu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ekpektasi </a:t>
            </a:r>
            <a:r>
              <a:rPr sz="2400" dirty="0">
                <a:latin typeface="Calibri"/>
                <a:cs typeface="Calibri"/>
              </a:rPr>
              <a:t>dari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ketidakmungkinan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tidak</a:t>
            </a:r>
            <a:r>
              <a:rPr sz="2400" spc="1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berbeda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jauh </a:t>
            </a:r>
            <a:r>
              <a:rPr sz="2400" dirty="0">
                <a:latin typeface="Calibri"/>
                <a:cs typeface="Calibri"/>
              </a:rPr>
              <a:t>dengan</a:t>
            </a:r>
            <a:r>
              <a:rPr sz="2400" spc="560" dirty="0">
                <a:latin typeface="Calibri"/>
                <a:cs typeface="Calibri"/>
              </a:rPr>
              <a:t>  </a:t>
            </a:r>
            <a:r>
              <a:rPr sz="2400" spc="-25" dirty="0">
                <a:latin typeface="Calibri"/>
                <a:cs typeface="Calibri"/>
              </a:rPr>
              <a:t>angan-</a:t>
            </a:r>
            <a:r>
              <a:rPr sz="2400" dirty="0">
                <a:latin typeface="Calibri"/>
                <a:cs typeface="Calibri"/>
              </a:rPr>
              <a:t>angan,</a:t>
            </a:r>
            <a:r>
              <a:rPr sz="2400" spc="5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bersifat</a:t>
            </a:r>
            <a:r>
              <a:rPr sz="2400" spc="5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maya</a:t>
            </a:r>
            <a:r>
              <a:rPr sz="2400" spc="560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atau </a:t>
            </a:r>
            <a:r>
              <a:rPr sz="2400" dirty="0">
                <a:latin typeface="Calibri"/>
                <a:cs typeface="Calibri"/>
              </a:rPr>
              <a:t>virtual.</a:t>
            </a:r>
            <a:r>
              <a:rPr sz="2400" spc="22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225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bisa</a:t>
            </a:r>
            <a:r>
              <a:rPr sz="2400" spc="220" dirty="0">
                <a:latin typeface="Calibri"/>
                <a:cs typeface="Calibri"/>
              </a:rPr>
              <a:t>   </a:t>
            </a:r>
            <a:r>
              <a:rPr sz="2400" dirty="0">
                <a:latin typeface="Calibri"/>
                <a:cs typeface="Calibri"/>
              </a:rPr>
              <a:t>digambarkan</a:t>
            </a:r>
            <a:r>
              <a:rPr sz="2400" spc="59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dalam </a:t>
            </a:r>
            <a:r>
              <a:rPr sz="2400" dirty="0">
                <a:latin typeface="Calibri"/>
                <a:cs typeface="Calibri"/>
              </a:rPr>
              <a:t>berbagai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macam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bentuk,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lewat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tulisan,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gambar </a:t>
            </a:r>
            <a:r>
              <a:rPr sz="2400" dirty="0">
                <a:latin typeface="Calibri"/>
                <a:cs typeface="Calibri"/>
              </a:rPr>
              <a:t>maupun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bunyi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(Fariz,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2009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Santoso</a:t>
            </a:r>
            <a:r>
              <a:rPr sz="2400" spc="54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&amp; </a:t>
            </a:r>
            <a:r>
              <a:rPr sz="2400" dirty="0">
                <a:latin typeface="Calibri"/>
                <a:cs typeface="Calibri"/>
              </a:rPr>
              <a:t>Aditia,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2020).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876799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05450" y="762952"/>
            <a:ext cx="179323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4865" algn="l"/>
              </a:tabLst>
            </a:pPr>
            <a:r>
              <a:rPr sz="2400" spc="-20" dirty="0">
                <a:latin typeface="Calibri"/>
                <a:cs typeface="Calibri"/>
              </a:rPr>
              <a:t>Kata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ilustrasi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47991" y="762952"/>
            <a:ext cx="3947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9020" algn="l"/>
                <a:tab pos="2197100" algn="l"/>
                <a:tab pos="3286760" algn="l"/>
              </a:tabLst>
            </a:pPr>
            <a:r>
              <a:rPr sz="2400" spc="-10" dirty="0">
                <a:latin typeface="Calibri"/>
                <a:cs typeface="Calibri"/>
              </a:rPr>
              <a:t>dalam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bahasa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inggris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yakni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05450" y="1129284"/>
            <a:ext cx="5988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‘illustration’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arti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gambar,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foto,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ataupun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5450" y="1494853"/>
            <a:ext cx="59880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34745" algn="l"/>
                <a:tab pos="2311400" algn="l"/>
                <a:tab pos="3446779" algn="l"/>
                <a:tab pos="5037455" algn="l"/>
              </a:tabLst>
            </a:pPr>
            <a:r>
              <a:rPr sz="2400" spc="-10" dirty="0">
                <a:latin typeface="Calibri"/>
                <a:cs typeface="Calibri"/>
              </a:rPr>
              <a:t>lukisan.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Gambar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ilustrasi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merupakan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gambar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Calibri"/>
                <a:cs typeface="Calibri"/>
              </a:rPr>
              <a:t>yang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7809" y="1861184"/>
            <a:ext cx="4890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35200" algn="l"/>
                <a:tab pos="3304540" algn="l"/>
              </a:tabLst>
            </a:pPr>
            <a:r>
              <a:rPr sz="2400" spc="-10" dirty="0">
                <a:latin typeface="Calibri"/>
                <a:cs typeface="Calibri"/>
              </a:rPr>
              <a:t>menceritakan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atau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memberikan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05450" y="2226945"/>
            <a:ext cx="5989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16380" algn="l"/>
                <a:tab pos="2227580" algn="l"/>
                <a:tab pos="3959860" algn="l"/>
                <a:tab pos="5362575" algn="l"/>
              </a:tabLst>
            </a:pPr>
            <a:r>
              <a:rPr sz="2400" spc="-10" dirty="0">
                <a:latin typeface="Calibri"/>
                <a:cs typeface="Calibri"/>
              </a:rPr>
              <a:t>penjelasan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atau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memberikan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gambaran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pada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5450" y="2592959"/>
            <a:ext cx="4916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9805" algn="l"/>
                <a:tab pos="2128520" algn="l"/>
                <a:tab pos="2961640" algn="l"/>
                <a:tab pos="3947160" algn="l"/>
              </a:tabLst>
            </a:pPr>
            <a:r>
              <a:rPr sz="2400" spc="-10" dirty="0">
                <a:latin typeface="Calibri"/>
                <a:cs typeface="Calibri"/>
              </a:rPr>
              <a:t>suatu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naskah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atau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cerita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tertulis.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05450" y="2958846"/>
            <a:ext cx="18776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perkembangan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0404" y="2958846"/>
            <a:ext cx="3014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6980" algn="l"/>
                <a:tab pos="2382520" algn="l"/>
              </a:tabLst>
            </a:pPr>
            <a:r>
              <a:rPr sz="2400" spc="-10" dirty="0">
                <a:latin typeface="Calibri"/>
                <a:cs typeface="Calibri"/>
              </a:rPr>
              <a:t>ilustrasi,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ilustrasi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tidak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5450" y="3324161"/>
            <a:ext cx="22364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9685" algn="l"/>
              </a:tabLst>
            </a:pPr>
            <a:r>
              <a:rPr sz="2400" spc="-10" dirty="0">
                <a:latin typeface="Calibri"/>
                <a:cs typeface="Calibri"/>
              </a:rPr>
              <a:t>berguna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sebagai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72043" y="3324161"/>
            <a:ext cx="8432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sarana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44305" y="3324161"/>
            <a:ext cx="1418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pendukung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77906" y="2592959"/>
            <a:ext cx="8191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5080" indent="-15240" algn="just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Dalam hanya cerita,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05450" y="3690620"/>
            <a:ext cx="2600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9165" algn="l"/>
                <a:tab pos="1658620" algn="l"/>
              </a:tabLst>
            </a:pPr>
            <a:r>
              <a:rPr sz="2400" spc="-10" dirty="0">
                <a:latin typeface="Calibri"/>
                <a:cs typeface="Calibri"/>
              </a:rPr>
              <a:t>tetapi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juga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sebagai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7131" y="3690620"/>
            <a:ext cx="3207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5880" algn="l"/>
                <a:tab pos="2245360" algn="l"/>
              </a:tabLst>
            </a:pPr>
            <a:r>
              <a:rPr sz="2400" spc="-10" dirty="0">
                <a:latin typeface="Calibri"/>
                <a:cs typeface="Calibri"/>
              </a:rPr>
              <a:t>penghias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ruang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kosong.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05450" y="4056062"/>
            <a:ext cx="59886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80820" algn="l"/>
                <a:tab pos="2382520" algn="l"/>
                <a:tab pos="3291840" algn="l"/>
                <a:tab pos="4488815" algn="l"/>
                <a:tab pos="5509895" algn="l"/>
              </a:tabLst>
            </a:pPr>
            <a:r>
              <a:rPr sz="2400" spc="-10" dirty="0">
                <a:latin typeface="Calibri"/>
                <a:cs typeface="Calibri"/>
              </a:rPr>
              <a:t>Contohnya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dalam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koran,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majalah,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tabloit,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dan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5383" y="4422520"/>
            <a:ext cx="1082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memiliki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18831" y="4788154"/>
            <a:ext cx="14928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77900" algn="l"/>
              </a:tabLst>
            </a:pPr>
            <a:r>
              <a:rPr sz="2400" spc="-10" dirty="0">
                <a:latin typeface="Calibri"/>
                <a:cs typeface="Calibri"/>
              </a:rPr>
              <a:t>karya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0" dirty="0">
                <a:latin typeface="Calibri"/>
                <a:cs typeface="Calibri"/>
              </a:rPr>
              <a:t>seni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387205" y="4422520"/>
            <a:ext cx="11690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banyak</a:t>
            </a:r>
            <a:endParaRPr sz="2400">
              <a:latin typeface="Calibri"/>
              <a:cs typeface="Calibri"/>
            </a:endParaRPr>
          </a:p>
          <a:p>
            <a:pPr marL="31496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sketsa,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05450" y="4422520"/>
            <a:ext cx="11785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lainnya. bentuk, </a:t>
            </a:r>
            <a:r>
              <a:rPr sz="2400" spc="-40" dirty="0">
                <a:latin typeface="Calibri"/>
                <a:cs typeface="Calibri"/>
              </a:rPr>
              <a:t>karikatur,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55130" y="4422520"/>
            <a:ext cx="9969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7620" algn="ct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Ilustrasi seperti grafis,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27391" y="5153723"/>
            <a:ext cx="25495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340" algn="l"/>
                <a:tab pos="2237740" algn="l"/>
              </a:tabLst>
            </a:pPr>
            <a:r>
              <a:rPr sz="2400" spc="-25" dirty="0">
                <a:latin typeface="Calibri"/>
                <a:cs typeface="Calibri"/>
              </a:rPr>
              <a:t>dan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10" dirty="0">
                <a:latin typeface="Calibri"/>
                <a:cs typeface="Calibri"/>
              </a:rPr>
              <a:t>akhir-</a:t>
            </a:r>
            <a:r>
              <a:rPr sz="2400" spc="-20" dirty="0">
                <a:latin typeface="Calibri"/>
                <a:cs typeface="Calibri"/>
              </a:rPr>
              <a:t>akhir</a:t>
            </a:r>
            <a:r>
              <a:rPr sz="2400" dirty="0">
                <a:latin typeface="Calibri"/>
                <a:cs typeface="Calibri"/>
              </a:rPr>
              <a:t>	</a:t>
            </a:r>
            <a:r>
              <a:rPr sz="2400" spc="-25" dirty="0">
                <a:latin typeface="Calibri"/>
                <a:cs typeface="Calibri"/>
              </a:rPr>
              <a:t>ini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63606" y="4422520"/>
            <a:ext cx="9321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r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macam </a:t>
            </a:r>
            <a:r>
              <a:rPr sz="2400" spc="-10" dirty="0">
                <a:latin typeface="Calibri"/>
                <a:cs typeface="Calibri"/>
              </a:rPr>
              <a:t>lukis, </a:t>
            </a:r>
            <a:r>
              <a:rPr sz="2400" spc="-20" dirty="0">
                <a:latin typeface="Calibri"/>
                <a:cs typeface="Calibri"/>
              </a:rPr>
              <a:t>bahkan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505450" y="5520054"/>
            <a:ext cx="59886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banyak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dipakai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image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bitmap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hingga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karya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foto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(Soedarso,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2014).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18919"/>
            <a:ext cx="5092699" cy="38201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57249" y="1610677"/>
            <a:ext cx="9480550" cy="331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Calibri"/>
              <a:buAutoNum type="alphaLcPeriod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sebagai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memperjelas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informasi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ingin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disampaikan.</a:t>
            </a:r>
            <a:endParaRPr sz="2400">
              <a:latin typeface="Calibri"/>
              <a:cs typeface="Calibri"/>
            </a:endParaRPr>
          </a:p>
          <a:p>
            <a:pPr marL="466090" marR="5080" indent="-454025" algn="just">
              <a:lnSpc>
                <a:spcPct val="100000"/>
              </a:lnSpc>
              <a:spcBef>
                <a:spcPts val="2880"/>
              </a:spcBef>
              <a:buAutoNum type="alphaLcPeriod" startAt="2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digunakan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memberikan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variasi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bahan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ajar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sehungga 	</a:t>
            </a:r>
            <a:r>
              <a:rPr sz="2400" dirty="0">
                <a:latin typeface="Calibri"/>
                <a:cs typeface="Calibri"/>
              </a:rPr>
              <a:t>pelajaran</a:t>
            </a:r>
            <a:r>
              <a:rPr sz="2400" spc="48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menjadi</a:t>
            </a:r>
            <a:r>
              <a:rPr sz="2400" spc="5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lebih</a:t>
            </a:r>
            <a:r>
              <a:rPr sz="2400" spc="5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menarik,</a:t>
            </a:r>
            <a:r>
              <a:rPr sz="2400" spc="5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memotivasi,</a:t>
            </a:r>
            <a:r>
              <a:rPr sz="2400" spc="5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komunikatif,</a:t>
            </a:r>
            <a:r>
              <a:rPr sz="2400" spc="4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4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lebih 	</a:t>
            </a:r>
            <a:r>
              <a:rPr sz="2400" dirty="0">
                <a:latin typeface="Calibri"/>
                <a:cs typeface="Calibri"/>
              </a:rPr>
              <a:t>memudahkan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pembaca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memahami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pesan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dimaksudkan.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2885"/>
              </a:spcBef>
              <a:buAutoNum type="alphaLcPeriod" startAt="2"/>
              <a:tabLst>
                <a:tab pos="469900" algn="l"/>
              </a:tabLst>
            </a:pP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memudahkan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pembaca</a:t>
            </a:r>
            <a:r>
              <a:rPr sz="2400" spc="2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mengingat</a:t>
            </a:r>
            <a:r>
              <a:rPr sz="2400" spc="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gagasan</a:t>
            </a:r>
            <a:r>
              <a:rPr sz="2400" spc="2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2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konsep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yang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disampaikan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melalui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ilustrasi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(Arifin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&amp;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Kusrianto,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2009).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90159" y="0"/>
            <a:ext cx="7101840" cy="718820"/>
          </a:xfrm>
          <a:custGeom>
            <a:avLst/>
            <a:gdLst/>
            <a:ahLst/>
            <a:cxnLst/>
            <a:rect l="l" t="t" r="r" b="b"/>
            <a:pathLst>
              <a:path w="7101840" h="718820">
                <a:moveTo>
                  <a:pt x="7101840" y="0"/>
                </a:moveTo>
                <a:lnTo>
                  <a:pt x="0" y="0"/>
                </a:lnTo>
                <a:lnTo>
                  <a:pt x="0" y="718820"/>
                </a:lnTo>
                <a:lnTo>
                  <a:pt x="7101840" y="718820"/>
                </a:lnTo>
                <a:lnTo>
                  <a:pt x="710184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Tujuan</a:t>
            </a:r>
            <a:r>
              <a:rPr spc="-90" dirty="0"/>
              <a:t> </a:t>
            </a:r>
            <a:r>
              <a:rPr dirty="0"/>
              <a:t>Ilustrasi</a:t>
            </a:r>
            <a:r>
              <a:rPr spc="-75" dirty="0"/>
              <a:t> </a:t>
            </a:r>
            <a:r>
              <a:rPr dirty="0"/>
              <a:t>pada</a:t>
            </a:r>
            <a:r>
              <a:rPr spc="-95" dirty="0"/>
              <a:t> </a:t>
            </a:r>
            <a:r>
              <a:rPr dirty="0"/>
              <a:t>Sebuah</a:t>
            </a:r>
            <a:r>
              <a:rPr spc="-100" dirty="0"/>
              <a:t> </a:t>
            </a:r>
            <a:r>
              <a:rPr spc="-10" dirty="0"/>
              <a:t>Media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6090" marR="5715" indent="-454025" algn="just">
              <a:lnSpc>
                <a:spcPct val="100000"/>
              </a:lnSpc>
              <a:spcBef>
                <a:spcPts val="100"/>
              </a:spcBef>
              <a:buFont typeface="Calibri"/>
              <a:buAutoNum type="alphaLcPeriod"/>
              <a:tabLst>
                <a:tab pos="469900" algn="l"/>
              </a:tabLst>
            </a:pPr>
            <a:r>
              <a:rPr b="1" dirty="0">
                <a:latin typeface="Calibri"/>
                <a:cs typeface="Calibri"/>
              </a:rPr>
              <a:t>Ilustrasi</a:t>
            </a:r>
            <a:r>
              <a:rPr b="1" spc="2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Naturalis</a:t>
            </a:r>
            <a:r>
              <a:rPr b="1" spc="40" dirty="0">
                <a:latin typeface="Calibri"/>
                <a:cs typeface="Calibri"/>
              </a:rPr>
              <a:t> </a:t>
            </a:r>
            <a:r>
              <a:rPr dirty="0"/>
              <a:t>merupakan</a:t>
            </a:r>
            <a:r>
              <a:rPr spc="35" dirty="0"/>
              <a:t> </a:t>
            </a:r>
            <a:r>
              <a:rPr dirty="0"/>
              <a:t>gambar</a:t>
            </a:r>
            <a:r>
              <a:rPr spc="45" dirty="0"/>
              <a:t> </a:t>
            </a:r>
            <a:r>
              <a:rPr dirty="0"/>
              <a:t>yang</a:t>
            </a:r>
            <a:r>
              <a:rPr spc="25" dirty="0"/>
              <a:t> </a:t>
            </a:r>
            <a:r>
              <a:rPr dirty="0"/>
              <a:t>memilki</a:t>
            </a:r>
            <a:r>
              <a:rPr spc="45" dirty="0"/>
              <a:t> </a:t>
            </a:r>
            <a:r>
              <a:rPr dirty="0"/>
              <a:t>bentuk</a:t>
            </a:r>
            <a:r>
              <a:rPr spc="35" dirty="0"/>
              <a:t> </a:t>
            </a:r>
            <a:r>
              <a:rPr dirty="0"/>
              <a:t>dan</a:t>
            </a:r>
            <a:r>
              <a:rPr spc="35" dirty="0"/>
              <a:t> </a:t>
            </a:r>
            <a:r>
              <a:rPr dirty="0"/>
              <a:t>warna</a:t>
            </a:r>
            <a:r>
              <a:rPr spc="25" dirty="0"/>
              <a:t> </a:t>
            </a:r>
            <a:r>
              <a:rPr dirty="0"/>
              <a:t>yang</a:t>
            </a:r>
            <a:r>
              <a:rPr spc="15" dirty="0"/>
              <a:t> </a:t>
            </a:r>
            <a:r>
              <a:rPr spc="-20" dirty="0"/>
              <a:t>sama 	</a:t>
            </a:r>
            <a:r>
              <a:rPr dirty="0"/>
              <a:t>dengan</a:t>
            </a:r>
            <a:r>
              <a:rPr spc="300" dirty="0"/>
              <a:t> </a:t>
            </a:r>
            <a:r>
              <a:rPr dirty="0"/>
              <a:t>kenyataan,</a:t>
            </a:r>
            <a:r>
              <a:rPr spc="325" dirty="0"/>
              <a:t> </a:t>
            </a:r>
            <a:r>
              <a:rPr dirty="0"/>
              <a:t>yang</a:t>
            </a:r>
            <a:r>
              <a:rPr spc="300" dirty="0"/>
              <a:t> </a:t>
            </a:r>
            <a:r>
              <a:rPr dirty="0"/>
              <a:t>terdapat</a:t>
            </a:r>
            <a:r>
              <a:rPr spc="305" dirty="0"/>
              <a:t> </a:t>
            </a:r>
            <a:r>
              <a:rPr dirty="0"/>
              <a:t>di</a:t>
            </a:r>
            <a:r>
              <a:rPr spc="310" dirty="0"/>
              <a:t> </a:t>
            </a:r>
            <a:r>
              <a:rPr dirty="0"/>
              <a:t>alam</a:t>
            </a:r>
            <a:r>
              <a:rPr spc="310" dirty="0"/>
              <a:t> </a:t>
            </a:r>
            <a:r>
              <a:rPr dirty="0"/>
              <a:t>tanpa</a:t>
            </a:r>
            <a:r>
              <a:rPr spc="300" dirty="0"/>
              <a:t> </a:t>
            </a:r>
            <a:r>
              <a:rPr dirty="0"/>
              <a:t>adanya</a:t>
            </a:r>
            <a:r>
              <a:rPr spc="295" dirty="0"/>
              <a:t> </a:t>
            </a:r>
            <a:r>
              <a:rPr dirty="0"/>
              <a:t>penambahan</a:t>
            </a:r>
            <a:r>
              <a:rPr spc="295" dirty="0"/>
              <a:t> </a:t>
            </a:r>
            <a:r>
              <a:rPr dirty="0"/>
              <a:t>atau</a:t>
            </a:r>
            <a:r>
              <a:rPr spc="300" dirty="0"/>
              <a:t> </a:t>
            </a:r>
            <a:r>
              <a:rPr spc="-25" dirty="0"/>
              <a:t>pun 	</a:t>
            </a:r>
            <a:r>
              <a:rPr spc="-10" dirty="0"/>
              <a:t>pengurangan.</a:t>
            </a:r>
          </a:p>
          <a:p>
            <a:pPr marL="469900" indent="-457200">
              <a:lnSpc>
                <a:spcPct val="100000"/>
              </a:lnSpc>
              <a:spcBef>
                <a:spcPts val="2880"/>
              </a:spcBef>
              <a:buAutoNum type="alphaLcPeriod"/>
              <a:tabLst>
                <a:tab pos="469900" algn="l"/>
                <a:tab pos="1623060" algn="l"/>
                <a:tab pos="2959735" algn="l"/>
                <a:tab pos="4529455" algn="l"/>
                <a:tab pos="5629910" algn="l"/>
                <a:tab pos="6371590" algn="l"/>
                <a:tab pos="7593330" algn="l"/>
                <a:tab pos="8500110" algn="l"/>
                <a:tab pos="9592945" algn="l"/>
              </a:tabLst>
            </a:pPr>
            <a:r>
              <a:rPr b="1" spc="-10" dirty="0">
                <a:latin typeface="Calibri"/>
                <a:cs typeface="Calibri"/>
              </a:rPr>
              <a:t>Ilustrasi</a:t>
            </a:r>
            <a:r>
              <a:rPr b="1" dirty="0">
                <a:latin typeface="Calibri"/>
                <a:cs typeface="Calibri"/>
              </a:rPr>
              <a:t>	</a:t>
            </a:r>
            <a:r>
              <a:rPr b="1" spc="-10" dirty="0">
                <a:latin typeface="Calibri"/>
                <a:cs typeface="Calibri"/>
              </a:rPr>
              <a:t>Dekoratif</a:t>
            </a:r>
            <a:r>
              <a:rPr b="1" dirty="0">
                <a:latin typeface="Calibri"/>
                <a:cs typeface="Calibri"/>
              </a:rPr>
              <a:t>	</a:t>
            </a:r>
            <a:r>
              <a:rPr spc="-10" dirty="0"/>
              <a:t>merupakan</a:t>
            </a:r>
            <a:r>
              <a:rPr dirty="0"/>
              <a:t>	</a:t>
            </a:r>
            <a:r>
              <a:rPr spc="-10" dirty="0"/>
              <a:t>gambar</a:t>
            </a:r>
            <a:r>
              <a:rPr dirty="0"/>
              <a:t>	</a:t>
            </a:r>
            <a:r>
              <a:rPr spc="-20" dirty="0"/>
              <a:t>yang</a:t>
            </a:r>
            <a:r>
              <a:rPr dirty="0"/>
              <a:t>	</a:t>
            </a:r>
            <a:r>
              <a:rPr spc="-10" dirty="0"/>
              <a:t>memiliki</a:t>
            </a:r>
            <a:r>
              <a:rPr dirty="0"/>
              <a:t>	</a:t>
            </a:r>
            <a:r>
              <a:rPr spc="-10" dirty="0"/>
              <a:t>fungsi</a:t>
            </a:r>
            <a:r>
              <a:rPr dirty="0"/>
              <a:t>	</a:t>
            </a:r>
            <a:r>
              <a:rPr spc="-10" dirty="0"/>
              <a:t>sebagai</a:t>
            </a:r>
            <a:r>
              <a:rPr dirty="0"/>
              <a:t>	</a:t>
            </a:r>
            <a:r>
              <a:rPr spc="-10" dirty="0"/>
              <a:t>penghias</a:t>
            </a: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dirty="0"/>
              <a:t>sesuatu</a:t>
            </a:r>
            <a:r>
              <a:rPr spc="-90" dirty="0"/>
              <a:t> </a:t>
            </a:r>
            <a:r>
              <a:rPr dirty="0"/>
              <a:t>dengan</a:t>
            </a:r>
            <a:r>
              <a:rPr spc="-70" dirty="0"/>
              <a:t> </a:t>
            </a:r>
            <a:r>
              <a:rPr dirty="0"/>
              <a:t>bentuk</a:t>
            </a:r>
            <a:r>
              <a:rPr spc="-80" dirty="0"/>
              <a:t> </a:t>
            </a:r>
            <a:r>
              <a:rPr dirty="0"/>
              <a:t>yang</a:t>
            </a:r>
            <a:r>
              <a:rPr spc="-80" dirty="0"/>
              <a:t> </a:t>
            </a:r>
            <a:r>
              <a:rPr spc="-10" dirty="0"/>
              <a:t>disederhanakan</a:t>
            </a:r>
            <a:r>
              <a:rPr spc="-85" dirty="0"/>
              <a:t> </a:t>
            </a:r>
            <a:r>
              <a:rPr dirty="0"/>
              <a:t>atau</a:t>
            </a:r>
            <a:r>
              <a:rPr spc="-70" dirty="0"/>
              <a:t> </a:t>
            </a:r>
            <a:r>
              <a:rPr spc="-10" dirty="0"/>
              <a:t>dilebih-lebihkan.</a:t>
            </a:r>
          </a:p>
          <a:p>
            <a:pPr marL="466725" marR="5080" indent="-454659" algn="just">
              <a:lnSpc>
                <a:spcPct val="100000"/>
              </a:lnSpc>
              <a:spcBef>
                <a:spcPts val="2880"/>
              </a:spcBef>
              <a:buAutoNum type="alphaLcPeriod" startAt="3"/>
              <a:tabLst>
                <a:tab pos="469900" algn="l"/>
              </a:tabLst>
            </a:pPr>
            <a:r>
              <a:rPr b="1" dirty="0">
                <a:latin typeface="Calibri"/>
                <a:cs typeface="Calibri"/>
              </a:rPr>
              <a:t>Ilustrasi</a:t>
            </a:r>
            <a:r>
              <a:rPr b="1" spc="175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Kartun</a:t>
            </a:r>
            <a:r>
              <a:rPr b="1" spc="180" dirty="0">
                <a:latin typeface="Calibri"/>
                <a:cs typeface="Calibri"/>
              </a:rPr>
              <a:t> </a:t>
            </a:r>
            <a:r>
              <a:rPr dirty="0"/>
              <a:t>merupakan</a:t>
            </a:r>
            <a:r>
              <a:rPr spc="180" dirty="0"/>
              <a:t> </a:t>
            </a:r>
            <a:r>
              <a:rPr dirty="0"/>
              <a:t>gambar</a:t>
            </a:r>
            <a:r>
              <a:rPr spc="175" dirty="0"/>
              <a:t> </a:t>
            </a:r>
            <a:r>
              <a:rPr dirty="0"/>
              <a:t>yang</a:t>
            </a:r>
            <a:r>
              <a:rPr spc="180" dirty="0"/>
              <a:t> </a:t>
            </a:r>
            <a:r>
              <a:rPr dirty="0"/>
              <a:t>memiliki</a:t>
            </a:r>
            <a:r>
              <a:rPr spc="195" dirty="0"/>
              <a:t> </a:t>
            </a:r>
            <a:r>
              <a:rPr dirty="0"/>
              <a:t>bentuk</a:t>
            </a:r>
            <a:r>
              <a:rPr spc="175" dirty="0"/>
              <a:t> </a:t>
            </a:r>
            <a:r>
              <a:rPr dirty="0"/>
              <a:t>lucu</a:t>
            </a:r>
            <a:r>
              <a:rPr spc="175" dirty="0"/>
              <a:t> </a:t>
            </a:r>
            <a:r>
              <a:rPr dirty="0"/>
              <a:t>ataupun</a:t>
            </a:r>
            <a:r>
              <a:rPr spc="185" dirty="0"/>
              <a:t> </a:t>
            </a:r>
            <a:r>
              <a:rPr spc="-10" dirty="0"/>
              <a:t>memiliki 	</a:t>
            </a:r>
            <a:r>
              <a:rPr dirty="0"/>
              <a:t>ciri</a:t>
            </a:r>
            <a:r>
              <a:rPr spc="5" dirty="0"/>
              <a:t> </a:t>
            </a:r>
            <a:r>
              <a:rPr dirty="0"/>
              <a:t>khas</a:t>
            </a:r>
            <a:r>
              <a:rPr spc="35" dirty="0"/>
              <a:t> </a:t>
            </a:r>
            <a:r>
              <a:rPr dirty="0"/>
              <a:t>tertentu.</a:t>
            </a:r>
            <a:r>
              <a:rPr spc="25" dirty="0"/>
              <a:t> </a:t>
            </a:r>
            <a:r>
              <a:rPr dirty="0"/>
              <a:t>Biasanya</a:t>
            </a:r>
            <a:r>
              <a:rPr spc="25" dirty="0"/>
              <a:t> </a:t>
            </a:r>
            <a:r>
              <a:rPr dirty="0"/>
              <a:t>gambar</a:t>
            </a:r>
            <a:r>
              <a:rPr spc="25" dirty="0"/>
              <a:t> </a:t>
            </a:r>
            <a:r>
              <a:rPr dirty="0"/>
              <a:t>kartu</a:t>
            </a:r>
            <a:r>
              <a:rPr spc="30" dirty="0"/>
              <a:t> </a:t>
            </a:r>
            <a:r>
              <a:rPr dirty="0"/>
              <a:t>banyak</a:t>
            </a:r>
            <a:r>
              <a:rPr spc="40" dirty="0"/>
              <a:t> </a:t>
            </a:r>
            <a:r>
              <a:rPr dirty="0"/>
              <a:t>menghiasi,</a:t>
            </a:r>
            <a:r>
              <a:rPr spc="20" dirty="0"/>
              <a:t> </a:t>
            </a:r>
            <a:r>
              <a:rPr dirty="0"/>
              <a:t>komik,</a:t>
            </a:r>
            <a:r>
              <a:rPr spc="10" dirty="0"/>
              <a:t> </a:t>
            </a:r>
            <a:r>
              <a:rPr dirty="0"/>
              <a:t>majalah</a:t>
            </a:r>
            <a:r>
              <a:rPr spc="30" dirty="0"/>
              <a:t> </a:t>
            </a:r>
            <a:r>
              <a:rPr spc="-10" dirty="0"/>
              <a:t>anak- 	</a:t>
            </a:r>
            <a:r>
              <a:rPr dirty="0"/>
              <a:t>anak,</a:t>
            </a:r>
            <a:r>
              <a:rPr spc="-35" dirty="0"/>
              <a:t> </a:t>
            </a:r>
            <a:r>
              <a:rPr dirty="0"/>
              <a:t>dan</a:t>
            </a:r>
            <a:r>
              <a:rPr spc="-20" dirty="0"/>
              <a:t> </a:t>
            </a:r>
            <a:r>
              <a:rPr dirty="0"/>
              <a:t>cerita</a:t>
            </a:r>
            <a:r>
              <a:rPr spc="-65" dirty="0"/>
              <a:t> </a:t>
            </a:r>
            <a:r>
              <a:rPr spc="-10" dirty="0"/>
              <a:t>bergambar.</a:t>
            </a:r>
          </a:p>
        </p:txBody>
      </p:sp>
      <p:sp>
        <p:nvSpPr>
          <p:cNvPr id="3" name="object 3"/>
          <p:cNvSpPr/>
          <p:nvPr/>
        </p:nvSpPr>
        <p:spPr>
          <a:xfrm>
            <a:off x="4978400" y="0"/>
            <a:ext cx="7213600" cy="718820"/>
          </a:xfrm>
          <a:custGeom>
            <a:avLst/>
            <a:gdLst/>
            <a:ahLst/>
            <a:cxnLst/>
            <a:rect l="l" t="t" r="r" b="b"/>
            <a:pathLst>
              <a:path w="7213600" h="718820">
                <a:moveTo>
                  <a:pt x="7213600" y="0"/>
                </a:moveTo>
                <a:lnTo>
                  <a:pt x="0" y="0"/>
                </a:lnTo>
                <a:lnTo>
                  <a:pt x="0" y="718820"/>
                </a:lnTo>
                <a:lnTo>
                  <a:pt x="7213600" y="718820"/>
                </a:lnTo>
                <a:lnTo>
                  <a:pt x="721360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00"/>
              </a:spcBef>
            </a:pPr>
            <a:r>
              <a:rPr dirty="0"/>
              <a:t>Jenis</a:t>
            </a:r>
            <a:r>
              <a:rPr spc="-75" dirty="0"/>
              <a:t> </a:t>
            </a:r>
            <a:r>
              <a:rPr dirty="0"/>
              <a:t>Ilustrasi</a:t>
            </a:r>
            <a:r>
              <a:rPr spc="-80" dirty="0"/>
              <a:t> </a:t>
            </a:r>
            <a:r>
              <a:rPr spc="-10" dirty="0"/>
              <a:t>(Soedarso,</a:t>
            </a:r>
            <a:r>
              <a:rPr spc="-105" dirty="0"/>
              <a:t> </a:t>
            </a:r>
            <a:r>
              <a:rPr spc="-10" dirty="0"/>
              <a:t>2014)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4717" y="625411"/>
            <a:ext cx="10542270" cy="551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459740" algn="just">
              <a:lnSpc>
                <a:spcPct val="100000"/>
              </a:lnSpc>
              <a:spcBef>
                <a:spcPts val="100"/>
              </a:spcBef>
              <a:buFont typeface="Calibri"/>
              <a:buAutoNum type="alphaLcPeriod" startAt="4"/>
              <a:tabLst>
                <a:tab pos="472440" algn="l"/>
              </a:tabLst>
            </a:pPr>
            <a:r>
              <a:rPr sz="2400" b="1" dirty="0">
                <a:latin typeface="Calibri"/>
                <a:cs typeface="Calibri"/>
              </a:rPr>
              <a:t>Ilustrasi</a:t>
            </a:r>
            <a:r>
              <a:rPr sz="2400" b="1" spc="260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Karikatur</a:t>
            </a:r>
            <a:r>
              <a:rPr sz="2400" b="1" spc="2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merupakan</a:t>
            </a:r>
            <a:r>
              <a:rPr sz="2400" spc="2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2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sindiran</a:t>
            </a:r>
            <a:r>
              <a:rPr sz="2400" spc="2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2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kritikan</a:t>
            </a:r>
            <a:r>
              <a:rPr sz="2400" spc="2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26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dalam </a:t>
            </a:r>
            <a:r>
              <a:rPr sz="2400" dirty="0">
                <a:latin typeface="Calibri"/>
                <a:cs typeface="Calibri"/>
              </a:rPr>
              <a:t>penggambarannya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telah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mengalami</a:t>
            </a:r>
            <a:r>
              <a:rPr sz="2400" spc="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penyimpangan</a:t>
            </a:r>
            <a:r>
              <a:rPr sz="2400" spc="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proporsi</a:t>
            </a:r>
            <a:r>
              <a:rPr sz="2400" spc="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tubuh.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Gambar karikatur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banyak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ditemukan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koran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majalah.</a:t>
            </a:r>
            <a:endParaRPr sz="2400">
              <a:latin typeface="Calibri"/>
              <a:cs typeface="Calibri"/>
            </a:endParaRPr>
          </a:p>
          <a:p>
            <a:pPr marL="12700" marR="5080" indent="326390" algn="just">
              <a:lnSpc>
                <a:spcPct val="100000"/>
              </a:lnSpc>
              <a:spcBef>
                <a:spcPts val="2885"/>
              </a:spcBef>
              <a:buAutoNum type="alphaLcPeriod" startAt="4"/>
              <a:tabLst>
                <a:tab pos="339090" algn="l"/>
              </a:tabLst>
            </a:pPr>
            <a:r>
              <a:rPr sz="2400" b="1" dirty="0">
                <a:latin typeface="Calibri"/>
                <a:cs typeface="Calibri"/>
              </a:rPr>
              <a:t>Ilustrasi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Cerita</a:t>
            </a:r>
            <a:r>
              <a:rPr sz="2400" b="1" spc="10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Bergambar</a:t>
            </a:r>
            <a:r>
              <a:rPr sz="2400" b="1" spc="8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(Cergam)</a:t>
            </a:r>
            <a:r>
              <a:rPr sz="2400" b="1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merupakan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sejenis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komik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7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yang </a:t>
            </a:r>
            <a:r>
              <a:rPr sz="2400" dirty="0">
                <a:latin typeface="Calibri"/>
                <a:cs typeface="Calibri"/>
              </a:rPr>
              <a:t>berisikan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teks.</a:t>
            </a:r>
            <a:r>
              <a:rPr sz="2400" spc="5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Dalam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menggambar</a:t>
            </a:r>
            <a:r>
              <a:rPr sz="2400" spc="5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cergam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terdapat</a:t>
            </a:r>
            <a:r>
              <a:rPr sz="2400" spc="5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teknik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5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5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dibuat berdasarkan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cerita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berbagai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macam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sudut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pandang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penggambaran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yang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menarik.</a:t>
            </a:r>
            <a:endParaRPr sz="2400">
              <a:latin typeface="Calibri"/>
              <a:cs typeface="Calibri"/>
            </a:endParaRPr>
          </a:p>
          <a:p>
            <a:pPr marL="12700" marR="5715" indent="350520" algn="just">
              <a:lnSpc>
                <a:spcPct val="100000"/>
              </a:lnSpc>
              <a:spcBef>
                <a:spcPts val="2885"/>
              </a:spcBef>
              <a:buAutoNum type="alphaLcPeriod" startAt="4"/>
              <a:tabLst>
                <a:tab pos="363220" algn="l"/>
              </a:tabLst>
            </a:pPr>
            <a:r>
              <a:rPr sz="2400" b="1" dirty="0">
                <a:latin typeface="Calibri"/>
                <a:cs typeface="Calibri"/>
              </a:rPr>
              <a:t>Ilustrasi</a:t>
            </a:r>
            <a:r>
              <a:rPr sz="2400" b="1" spc="15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Buku</a:t>
            </a:r>
            <a:r>
              <a:rPr sz="2400" b="1" spc="15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Pelajaran</a:t>
            </a:r>
            <a:r>
              <a:rPr sz="2400" b="1" spc="15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memiliki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fungsi</a:t>
            </a:r>
            <a:r>
              <a:rPr sz="2400" spc="1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untuk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merancang</a:t>
            </a:r>
            <a:r>
              <a:rPr sz="2400" spc="1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teks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atau</a:t>
            </a:r>
            <a:r>
              <a:rPr sz="2400" spc="16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suatu keterangan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peristiwa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baik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ilmiah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maupun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bagian.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buku </a:t>
            </a:r>
            <a:r>
              <a:rPr sz="2400" spc="-10" dirty="0">
                <a:latin typeface="Calibri"/>
                <a:cs typeface="Calibri"/>
              </a:rPr>
              <a:t>pelajaran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bisa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berupa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foto,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natural,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bentuk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bagian.</a:t>
            </a:r>
            <a:endParaRPr sz="2400">
              <a:latin typeface="Calibri"/>
              <a:cs typeface="Calibri"/>
            </a:endParaRPr>
          </a:p>
          <a:p>
            <a:pPr marL="12700" marR="5080" indent="424180" algn="just">
              <a:lnSpc>
                <a:spcPct val="100000"/>
              </a:lnSpc>
              <a:spcBef>
                <a:spcPts val="2885"/>
              </a:spcBef>
              <a:buAutoNum type="alphaLcPeriod" startAt="4"/>
              <a:tabLst>
                <a:tab pos="436880" algn="l"/>
              </a:tabLst>
            </a:pPr>
            <a:r>
              <a:rPr sz="2400" b="1" dirty="0">
                <a:latin typeface="Calibri"/>
                <a:cs typeface="Calibri"/>
              </a:rPr>
              <a:t>Ilustrasi</a:t>
            </a:r>
            <a:r>
              <a:rPr sz="2400" b="1" spc="195" dirty="0">
                <a:latin typeface="Calibri"/>
                <a:cs typeface="Calibri"/>
              </a:rPr>
              <a:t>  </a:t>
            </a:r>
            <a:r>
              <a:rPr sz="2400" b="1" dirty="0">
                <a:latin typeface="Calibri"/>
                <a:cs typeface="Calibri"/>
              </a:rPr>
              <a:t>Khayalan</a:t>
            </a:r>
            <a:r>
              <a:rPr sz="2400" b="1" spc="2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merupakan</a:t>
            </a:r>
            <a:r>
              <a:rPr sz="2400" spc="2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gambar</a:t>
            </a:r>
            <a:r>
              <a:rPr sz="2400" spc="21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hasil</a:t>
            </a:r>
            <a:r>
              <a:rPr sz="2400" spc="21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pengolahan</a:t>
            </a:r>
            <a:r>
              <a:rPr sz="2400" spc="2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daya</a:t>
            </a:r>
            <a:r>
              <a:rPr sz="2400" spc="20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cipta</a:t>
            </a:r>
            <a:r>
              <a:rPr sz="2400" spc="200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secara </a:t>
            </a:r>
            <a:r>
              <a:rPr sz="2400" dirty="0">
                <a:latin typeface="Calibri"/>
                <a:cs typeface="Calibri"/>
              </a:rPr>
              <a:t>imajinatif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(khayal).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Penggambaran</a:t>
            </a:r>
            <a:r>
              <a:rPr sz="2400" spc="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khayalan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banyak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ditemukan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pada</a:t>
            </a:r>
            <a:r>
              <a:rPr sz="2400" spc="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novel, </a:t>
            </a:r>
            <a:r>
              <a:rPr sz="2400" dirty="0">
                <a:latin typeface="Calibri"/>
                <a:cs typeface="Calibri"/>
              </a:rPr>
              <a:t>ilustrasi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cerita,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roman,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komik.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1015</Words>
  <Application>Microsoft Macintosh PowerPoint</Application>
  <PresentationFormat>Widescreen</PresentationFormat>
  <Paragraphs>92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Sitka Subheading</vt:lpstr>
      <vt:lpstr>Office Theme</vt:lpstr>
      <vt:lpstr>ILUSTRASI PADA SOSIAL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Tujuan Ilustrasi pada Sebuah Media</vt:lpstr>
      <vt:lpstr>Jenis Ilustrasi (Soedarso, 2014)</vt:lpstr>
      <vt:lpstr>PowerPoint Presentation</vt:lpstr>
      <vt:lpstr>Prinsip-Prinsip Desain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Desiana Muryasari</dc:creator>
  <cp:lastModifiedBy>Microsoft Office User</cp:lastModifiedBy>
  <cp:revision>1</cp:revision>
  <dcterms:created xsi:type="dcterms:W3CDTF">2025-11-05T01:41:46Z</dcterms:created>
  <dcterms:modified xsi:type="dcterms:W3CDTF">2025-11-05T01:42:41Z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2023-10-28T00:00:00Z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2025-11-05T00:00:00Z</vt:filetime>
  </property>
  <property fmtid="{D5CDD505-2E9C-101B-9397-08002B2CF9AE}" pid="5" name="Producer">
    <vt:lpwstr>3-Heights(TM) PDF Security Shell 4.8.25.2 (http://www.pdf-tools.com)</vt:lpwstr>
  </property>
</Properties>
</file>