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1" autoAdjust="0"/>
    <p:restoredTop sz="86397" autoAdjust="0"/>
  </p:normalViewPr>
  <p:slideViewPr>
    <p:cSldViewPr snapToGrid="0">
      <p:cViewPr varScale="1">
        <p:scale>
          <a:sx n="59" d="100"/>
          <a:sy n="59" d="100"/>
        </p:scale>
        <p:origin x="300" y="66"/>
      </p:cViewPr>
      <p:guideLst/>
    </p:cSldViewPr>
  </p:slideViewPr>
  <p:outlineViewPr>
    <p:cViewPr>
      <p:scale>
        <a:sx n="33" d="100"/>
        <a:sy n="33" d="100"/>
      </p:scale>
      <p:origin x="0" y="-1262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811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6942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02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6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04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2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10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6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8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22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23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36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2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A2C43-0B95-4144-BD68-508E2D64771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495C9-9794-4AB3-A352-0AABF29CE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502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  <p:sldLayoutId id="214748376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4BA4C-DC31-4BCD-1671-9326C2658C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453" y="963386"/>
            <a:ext cx="10058400" cy="3838533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err="1"/>
              <a:t>Pengambilan</a:t>
            </a:r>
            <a:r>
              <a:rPr lang="en-US" sz="5400" b="1" dirty="0"/>
              <a:t> Keputusan </a:t>
            </a:r>
            <a:r>
              <a:rPr lang="en-US" sz="5400" b="1" dirty="0" err="1"/>
              <a:t>dalam</a:t>
            </a:r>
            <a:r>
              <a:rPr lang="en-US" sz="5400" b="1" dirty="0"/>
              <a:t> </a:t>
            </a:r>
            <a:r>
              <a:rPr lang="en-US" sz="5400" b="1" dirty="0" err="1"/>
              <a:t>Ketidakpastian</a:t>
            </a:r>
            <a:br>
              <a:rPr lang="en-US" sz="5400" dirty="0"/>
            </a:br>
            <a:r>
              <a:rPr lang="en-US" sz="5400" i="1" dirty="0" err="1"/>
              <a:t>Konteks</a:t>
            </a:r>
            <a:r>
              <a:rPr lang="en-US" sz="5400" i="1" dirty="0"/>
              <a:t>: Manajemen </a:t>
            </a:r>
            <a:r>
              <a:rPr lang="en-US" sz="5400" i="1" dirty="0" err="1"/>
              <a:t>Informasi</a:t>
            </a:r>
            <a:r>
              <a:rPr lang="en-US" sz="5400" i="1" dirty="0"/>
              <a:t> dan </a:t>
            </a:r>
            <a:r>
              <a:rPr lang="en-US" sz="5400" i="1" dirty="0" err="1"/>
              <a:t>Inovasi</a:t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692F07-5C62-C4A4-730C-1A3A5C15F3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686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4C78D-ED6F-6601-A9DD-8183AC953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🟦 </a:t>
            </a:r>
            <a:r>
              <a:rPr lang="en-US" b="1" dirty="0" err="1"/>
              <a:t>Pertanyaan</a:t>
            </a:r>
            <a:r>
              <a:rPr lang="en-US" b="1" dirty="0"/>
              <a:t> / Diskusi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A1E35-ABA3-799E-E99C-E9E9B4D60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💬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Anda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b="1" dirty="0" err="1"/>
              <a:t>informasi</a:t>
            </a:r>
            <a:r>
              <a:rPr lang="en-US" dirty="0"/>
              <a:t> untuk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inovasi</a:t>
            </a:r>
            <a:r>
              <a:rPr lang="en-US" dirty="0"/>
              <a:t>?</a:t>
            </a:r>
            <a:br>
              <a:rPr lang="en-US" dirty="0"/>
            </a:br>
            <a:r>
              <a:rPr lang="en-US" dirty="0"/>
              <a:t>Apa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 yang </a:t>
            </a:r>
            <a:r>
              <a:rPr lang="en-US" dirty="0" err="1"/>
              <a:t>berdampak</a:t>
            </a:r>
            <a:r>
              <a:rPr lang="en-US" dirty="0"/>
              <a:t> pada </a:t>
            </a:r>
            <a:r>
              <a:rPr lang="en-US" dirty="0" err="1"/>
              <a:t>inovasi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Anda?</a:t>
            </a:r>
          </a:p>
        </p:txBody>
      </p:sp>
    </p:spTree>
    <p:extLst>
      <p:ext uri="{BB962C8B-B14F-4D97-AF65-F5344CB8AC3E}">
        <p14:creationId xmlns:p14="http://schemas.microsoft.com/office/powerpoint/2010/main" val="832377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64DA1-36F9-1CA0-5CC9-5F3A1CF17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🟦 </a:t>
            </a:r>
            <a:r>
              <a:rPr lang="en-US" b="1" dirty="0" err="1"/>
              <a:t>Pengantar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92592-3055-9363-8F3A-CA583F33B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Dalam era digital dan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dihadapkan</a:t>
            </a:r>
            <a:r>
              <a:rPr lang="en-US" dirty="0"/>
              <a:t> pada </a:t>
            </a:r>
            <a:r>
              <a:rPr lang="en-US" b="1" dirty="0" err="1"/>
              <a:t>ketidakpastian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Keputusan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yang belum lengkap atau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Informasi</a:t>
            </a:r>
            <a:r>
              <a:rPr lang="en-US" b="1" dirty="0"/>
              <a:t> dan </a:t>
            </a:r>
            <a:r>
              <a:rPr lang="en-US" b="1" dirty="0" err="1"/>
              <a:t>inovasi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 dan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saing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Perusahaan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meski</a:t>
            </a:r>
            <a:r>
              <a:rPr lang="en-US" dirty="0"/>
              <a:t> data pasar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.</a:t>
            </a:r>
          </a:p>
          <a:p>
            <a:pPr marL="0" lvl="0" indent="0">
              <a:buNone/>
            </a:pP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787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20A4C-904F-1957-1F57-6479CF611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🟦 </a:t>
            </a:r>
            <a:r>
              <a:rPr lang="en-US" b="1" dirty="0" err="1"/>
              <a:t>Tipe</a:t>
            </a:r>
            <a:r>
              <a:rPr lang="en-US" b="1" dirty="0"/>
              <a:t> Keputusan </a:t>
            </a:r>
            <a:r>
              <a:rPr lang="en-US" b="1" dirty="0" err="1"/>
              <a:t>dalam</a:t>
            </a:r>
            <a:r>
              <a:rPr lang="en-US" b="1" dirty="0"/>
              <a:t> Manajemen </a:t>
            </a:r>
            <a:r>
              <a:rPr lang="en-US" b="1" dirty="0" err="1"/>
              <a:t>Informasi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ACF2C-529B-DEA4-9CF5-4DCC832EF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b="1" dirty="0"/>
              <a:t>Keputusan </a:t>
            </a:r>
            <a:r>
              <a:rPr lang="en-US" b="1" dirty="0" err="1"/>
              <a:t>Terprogram</a:t>
            </a:r>
            <a:r>
              <a:rPr lang="en-US" b="1" dirty="0"/>
              <a:t> (Programmed Decision)</a:t>
            </a:r>
            <a:endParaRPr lang="en-US" dirty="0"/>
          </a:p>
          <a:p>
            <a:pPr lvl="0"/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rutin, </a:t>
            </a:r>
            <a:r>
              <a:rPr lang="en-US" dirty="0" err="1"/>
              <a:t>seperti</a:t>
            </a:r>
            <a:r>
              <a:rPr lang="en-US" dirty="0"/>
              <a:t> laporan </a:t>
            </a:r>
            <a:r>
              <a:rPr lang="en-US" dirty="0" err="1"/>
              <a:t>penjualan</a:t>
            </a:r>
            <a:r>
              <a:rPr lang="en-US" dirty="0"/>
              <a:t> dan </a:t>
            </a:r>
            <a:r>
              <a:rPr lang="en-US" dirty="0" err="1"/>
              <a:t>stok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ERP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restock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Keputusan Tidak </a:t>
            </a:r>
            <a:r>
              <a:rPr lang="en-US" b="1" dirty="0" err="1"/>
              <a:t>Terprogram</a:t>
            </a:r>
            <a:r>
              <a:rPr lang="en-US" b="1" dirty="0"/>
              <a:t> (Non-Programmed Decision)</a:t>
            </a:r>
            <a:endParaRPr lang="en-US" dirty="0"/>
          </a:p>
          <a:p>
            <a:pPr lvl="0"/>
            <a:r>
              <a:rPr lang="en-US" dirty="0" err="1"/>
              <a:t>Mengandalkan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data, </a:t>
            </a:r>
            <a:r>
              <a:rPr lang="en-US" dirty="0" err="1"/>
              <a:t>kreativitas</a:t>
            </a:r>
            <a:r>
              <a:rPr lang="en-US" dirty="0"/>
              <a:t>, dan </a:t>
            </a:r>
            <a:r>
              <a:rPr lang="en-US" dirty="0" err="1"/>
              <a:t>inovasi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platform digital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🟢 </a:t>
            </a:r>
            <a:r>
              <a:rPr lang="en-US" i="1" dirty="0" err="1"/>
              <a:t>Keterkaitan</a:t>
            </a:r>
            <a:r>
              <a:rPr lang="en-US" i="1" dirty="0"/>
              <a:t>:</a:t>
            </a:r>
            <a:br>
              <a:rPr lang="en-US" dirty="0"/>
            </a:b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terprogram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terprogram</a:t>
            </a:r>
            <a:r>
              <a:rPr lang="en-US" dirty="0"/>
              <a:t>.</a:t>
            </a:r>
          </a:p>
          <a:p>
            <a:pPr lvl="0"/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04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1BFB4-DC9D-FD5F-0DA1-90A69EB68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🟦 </a:t>
            </a:r>
            <a:r>
              <a:rPr lang="en-US" b="1" dirty="0" err="1"/>
              <a:t>Kondisi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Keputusan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C96A5-28AC-A7B8-C23E-CED025D11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Kepastian</a:t>
            </a:r>
            <a:r>
              <a:rPr lang="en-US" b="1" dirty="0"/>
              <a:t> (Certainty)</a:t>
            </a:r>
            <a:endParaRPr lang="en-US" dirty="0"/>
          </a:p>
          <a:p>
            <a:pPr lvl="0"/>
            <a:r>
              <a:rPr lang="en-US" dirty="0"/>
              <a:t>Data dan </a:t>
            </a:r>
            <a:r>
              <a:rPr lang="en-US" dirty="0" err="1"/>
              <a:t>informasi</a:t>
            </a:r>
            <a:r>
              <a:rPr lang="en-US" dirty="0"/>
              <a:t> lengkap </a:t>
            </a:r>
            <a:r>
              <a:rPr lang="en-US" dirty="0" err="1"/>
              <a:t>tersedia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yang </a:t>
            </a:r>
            <a:r>
              <a:rPr lang="en-US" dirty="0" err="1"/>
              <a:t>stabil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Risiko</a:t>
            </a:r>
            <a:r>
              <a:rPr lang="en-US" b="1" dirty="0"/>
              <a:t> (Risk)</a:t>
            </a:r>
            <a:endParaRPr lang="en-US" dirty="0"/>
          </a:p>
          <a:p>
            <a:pPr lvl="0"/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;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yang </a:t>
            </a:r>
            <a:r>
              <a:rPr lang="en-US" dirty="0" err="1"/>
              <a:t>diprediksi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pasar.</a:t>
            </a:r>
          </a:p>
          <a:p>
            <a:pPr marL="0" lvl="0" indent="0">
              <a:buNone/>
            </a:pPr>
            <a:r>
              <a:rPr lang="en-US" b="1" dirty="0" err="1"/>
              <a:t>Ketidakpastian</a:t>
            </a:r>
            <a:r>
              <a:rPr lang="en-US" b="1" dirty="0"/>
              <a:t> (Uncertainty)</a:t>
            </a:r>
            <a:endParaRPr lang="en-US" dirty="0"/>
          </a:p>
          <a:p>
            <a:pPr lvl="0"/>
            <a:r>
              <a:rPr lang="en-US" dirty="0"/>
              <a:t>Data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atau </a:t>
            </a:r>
            <a:r>
              <a:rPr lang="en-US" dirty="0" err="1"/>
              <a:t>berubah</a:t>
            </a:r>
            <a:r>
              <a:rPr lang="en-US" dirty="0"/>
              <a:t> sangat </a:t>
            </a:r>
            <a:r>
              <a:rPr lang="en-US" dirty="0" err="1"/>
              <a:t>cepat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pada </a:t>
            </a:r>
            <a:r>
              <a:rPr lang="en-US" dirty="0" err="1"/>
              <a:t>teknologi</a:t>
            </a:r>
            <a:r>
              <a:rPr lang="en-US" dirty="0"/>
              <a:t> AI </a:t>
            </a:r>
            <a:r>
              <a:rPr lang="en-US" dirty="0" err="1"/>
              <a:t>baru</a:t>
            </a:r>
            <a:r>
              <a:rPr lang="en-US" dirty="0"/>
              <a:t> yang belum </a:t>
            </a:r>
            <a:r>
              <a:rPr lang="en-US" dirty="0" err="1"/>
              <a:t>teruji</a:t>
            </a:r>
            <a:r>
              <a:rPr lang="en-US" dirty="0"/>
              <a:t> di pasar </a:t>
            </a:r>
            <a:r>
              <a:rPr lang="en-US" dirty="0" err="1"/>
              <a:t>lokal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🟢 </a:t>
            </a:r>
            <a:r>
              <a:rPr lang="en-US" i="1" dirty="0" err="1"/>
              <a:t>Keterkaitan</a:t>
            </a:r>
            <a:r>
              <a:rPr lang="en-US" i="1" dirty="0"/>
              <a:t>:</a:t>
            </a:r>
            <a:br>
              <a:rPr lang="en-US" dirty="0"/>
            </a:br>
            <a:r>
              <a:rPr lang="en-US" dirty="0"/>
              <a:t>Manajemen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b="1" dirty="0" err="1"/>
              <a:t>mengurangi</a:t>
            </a:r>
            <a:r>
              <a:rPr lang="en-US" b="1" dirty="0"/>
              <a:t> </a:t>
            </a:r>
            <a:r>
              <a:rPr lang="en-US" b="1" dirty="0" err="1"/>
              <a:t>ketidakpastian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mengumpulkan</a:t>
            </a:r>
            <a:r>
              <a:rPr lang="en-US" dirty="0"/>
              <a:t> dan </a:t>
            </a:r>
            <a:r>
              <a:rPr lang="en-US" dirty="0" err="1"/>
              <a:t>menganalisis</a:t>
            </a:r>
            <a:r>
              <a:rPr lang="en-US" dirty="0"/>
              <a:t> data;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keberanian</a:t>
            </a:r>
            <a:r>
              <a:rPr lang="en-US" dirty="0"/>
              <a:t> </a:t>
            </a:r>
            <a:r>
              <a:rPr lang="en-US" b="1" dirty="0" err="1"/>
              <a:t>mengambil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kondisi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pasti</a:t>
            </a:r>
            <a:r>
              <a:rPr lang="en-US" dirty="0"/>
              <a:t>.</a:t>
            </a:r>
          </a:p>
          <a:p>
            <a:pPr marL="0" lvl="0" indent="0">
              <a:buNone/>
            </a:pP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05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DAB56-1333-9F9D-D8A9-0747C69B1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🟦 Teknik </a:t>
            </a:r>
            <a:r>
              <a:rPr lang="en-US" b="1" dirty="0" err="1"/>
              <a:t>Pengambilan</a:t>
            </a:r>
            <a:r>
              <a:rPr lang="en-US" b="1" dirty="0"/>
              <a:t> Keputusan </a:t>
            </a:r>
            <a:r>
              <a:rPr lang="en-US" b="1" dirty="0" err="1"/>
              <a:t>Berbasis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27D51-8B06-6194-99B8-D7F6CA673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Analisis</a:t>
            </a:r>
            <a:r>
              <a:rPr lang="en-US" b="1" dirty="0"/>
              <a:t> Payoff dan Opportunity Loss</a:t>
            </a:r>
            <a:endParaRPr lang="en-US" dirty="0"/>
          </a:p>
          <a:p>
            <a:pPr lvl="0"/>
            <a:r>
              <a:rPr lang="en-US" dirty="0" err="1"/>
              <a:t>Menggunakan</a:t>
            </a:r>
            <a:r>
              <a:rPr lang="en-US" dirty="0"/>
              <a:t> data untuk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dan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internal atau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lisensi</a:t>
            </a:r>
            <a:r>
              <a:rPr lang="en-US" dirty="0"/>
              <a:t> software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Decision Tree (</a:t>
            </a:r>
            <a:r>
              <a:rPr lang="en-US" b="1" dirty="0" err="1"/>
              <a:t>Pohon</a:t>
            </a:r>
            <a:r>
              <a:rPr lang="en-US" b="1" dirty="0"/>
              <a:t> Keputusan)</a:t>
            </a:r>
            <a:endParaRPr lang="en-US" dirty="0"/>
          </a:p>
          <a:p>
            <a:pPr lvl="0"/>
            <a:r>
              <a:rPr lang="en-US" dirty="0" err="1"/>
              <a:t>Visualisasi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dan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data dan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inovatif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meluncurkan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inovatif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atau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uji pasar.</a:t>
            </a:r>
          </a:p>
          <a:p>
            <a:pPr marL="0" lvl="0" indent="0">
              <a:buNone/>
            </a:pPr>
            <a:r>
              <a:rPr lang="en-US" b="1" dirty="0"/>
              <a:t>Expected Value Analysis (</a:t>
            </a:r>
            <a:r>
              <a:rPr lang="en-US" b="1" dirty="0" err="1"/>
              <a:t>Analisis</a:t>
            </a:r>
            <a:r>
              <a:rPr lang="en-US" b="1" dirty="0"/>
              <a:t> Nilai Harapan)</a:t>
            </a:r>
            <a:endParaRPr lang="en-US" dirty="0"/>
          </a:p>
          <a:p>
            <a:pPr lvl="0"/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probabilitas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strategi pemasaran digital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ROI </a:t>
            </a:r>
            <a:r>
              <a:rPr lang="en-US" dirty="0" err="1"/>
              <a:t>tertinggi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Sensitivitas</a:t>
            </a:r>
            <a:endParaRPr lang="en-US" dirty="0"/>
          </a:p>
          <a:p>
            <a:pPr lvl="0"/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data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Simulasi</a:t>
            </a:r>
            <a:r>
              <a:rPr lang="en-US" b="1" dirty="0"/>
              <a:t> (Monte Carlo, Big Data, AI)</a:t>
            </a:r>
            <a:endParaRPr lang="en-US" dirty="0"/>
          </a:p>
          <a:p>
            <a:pPr lvl="0"/>
            <a:r>
              <a:rPr lang="en-US" dirty="0" err="1"/>
              <a:t>Menggunakan</a:t>
            </a:r>
            <a:r>
              <a:rPr lang="en-US" dirty="0"/>
              <a:t> model digital untuk </a:t>
            </a:r>
            <a:r>
              <a:rPr lang="en-US" dirty="0" err="1"/>
              <a:t>memprediksi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 err="1"/>
              <a:t>Contoh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data media </a:t>
            </a:r>
            <a:r>
              <a:rPr lang="en-US" dirty="0" err="1"/>
              <a:t>sosial</a:t>
            </a:r>
            <a:r>
              <a:rPr lang="en-US" dirty="0"/>
              <a:t> untuk </a:t>
            </a:r>
            <a:r>
              <a:rPr lang="en-US" dirty="0" err="1"/>
              <a:t>menentukan</a:t>
            </a:r>
            <a:r>
              <a:rPr lang="en-US" dirty="0"/>
              <a:t> strategi </a:t>
            </a:r>
            <a:r>
              <a:rPr lang="en-US" dirty="0" err="1"/>
              <a:t>inovasi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11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DDD9-04AE-1B3E-AFAE-88CB665E3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🟦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Skenario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Inovasi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B2A2D-9E4E-2567-B9D7-DF15F60C7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/>
              <a:t>Tujuan:</a:t>
            </a:r>
            <a:br>
              <a:rPr lang="en-US" dirty="0"/>
            </a:br>
            <a:r>
              <a:rPr lang="en-US" dirty="0" err="1"/>
              <a:t>Mengantisipasi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masa </a:t>
            </a:r>
            <a:r>
              <a:rPr lang="en-US" dirty="0" err="1"/>
              <a:t>depan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Langkah-</a:t>
            </a:r>
            <a:r>
              <a:rPr lang="en-US" b="1" dirty="0" err="1"/>
              <a:t>langkah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(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, </a:t>
            </a:r>
            <a:r>
              <a:rPr lang="en-US" dirty="0" err="1"/>
              <a:t>regulasi</a:t>
            </a:r>
            <a:r>
              <a:rPr lang="en-US" dirty="0"/>
              <a:t>, ekonomi).</a:t>
            </a:r>
          </a:p>
          <a:p>
            <a:pPr lvl="0"/>
            <a:r>
              <a:rPr lang="en-US" dirty="0"/>
              <a:t>Buat </a:t>
            </a:r>
            <a:r>
              <a:rPr lang="en-US" dirty="0" err="1"/>
              <a:t>skenario</a:t>
            </a:r>
            <a:r>
              <a:rPr lang="en-US" dirty="0"/>
              <a:t> </a:t>
            </a:r>
            <a:r>
              <a:rPr lang="en-US" dirty="0" err="1"/>
              <a:t>optimis</a:t>
            </a:r>
            <a:r>
              <a:rPr lang="en-US" dirty="0"/>
              <a:t>, </a:t>
            </a:r>
            <a:r>
              <a:rPr lang="en-US" dirty="0" err="1"/>
              <a:t>moderat</a:t>
            </a:r>
            <a:r>
              <a:rPr lang="en-US" dirty="0"/>
              <a:t>, dan </a:t>
            </a:r>
            <a:r>
              <a:rPr lang="en-US" dirty="0" err="1"/>
              <a:t>pesimis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Gunakan</a:t>
            </a:r>
            <a:r>
              <a:rPr lang="en-US" dirty="0"/>
              <a:t> data </a:t>
            </a:r>
            <a:r>
              <a:rPr lang="en-US" dirty="0" err="1"/>
              <a:t>informasi</a:t>
            </a:r>
            <a:r>
              <a:rPr lang="en-US" dirty="0"/>
              <a:t> untuk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skenario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Rancang</a:t>
            </a:r>
            <a:r>
              <a:rPr lang="en-US" dirty="0"/>
              <a:t> strategi </a:t>
            </a:r>
            <a:r>
              <a:rPr lang="en-US" dirty="0" err="1"/>
              <a:t>inovasi</a:t>
            </a:r>
            <a:r>
              <a:rPr lang="en-US" dirty="0"/>
              <a:t> yang </a:t>
            </a:r>
            <a:r>
              <a:rPr lang="en-US" dirty="0" err="1"/>
              <a:t>adaptif</a:t>
            </a:r>
            <a:r>
              <a:rPr lang="en-US" dirty="0"/>
              <a:t> di semua </a:t>
            </a:r>
            <a:r>
              <a:rPr lang="en-US" dirty="0" err="1"/>
              <a:t>skenario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Contoh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Startup fintech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skenario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untuk </a:t>
            </a: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kompetitif</a:t>
            </a:r>
            <a:r>
              <a:rPr lang="en-US" dirty="0"/>
              <a:t>.</a:t>
            </a:r>
          </a:p>
          <a:p>
            <a:pPr lvl="0"/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029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14032-C7CA-9D6A-BF6A-F33B7B277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🟦 </a:t>
            </a: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Skenario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F69F3-7923-97F9-9AFF-395B64B9B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Skenario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Utama </a:t>
            </a:r>
            <a:r>
              <a:rPr lang="en-US" dirty="0" err="1"/>
              <a:t>Dampak</a:t>
            </a:r>
            <a:r>
              <a:rPr lang="en-US" dirty="0"/>
              <a:t> pada Keputusan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b="1" dirty="0" err="1"/>
              <a:t>Optimis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, </a:t>
            </a:r>
            <a:r>
              <a:rPr lang="en-US" dirty="0" err="1"/>
              <a:t>adopsi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Perluasan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inovatif</a:t>
            </a:r>
            <a:r>
              <a:rPr lang="en-US" dirty="0"/>
              <a:t> </a:t>
            </a:r>
            <a:r>
              <a:rPr lang="en-US" b="1" dirty="0" err="1"/>
              <a:t>Moderat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stabil</a:t>
            </a:r>
            <a:r>
              <a:rPr lang="en-US" dirty="0"/>
              <a:t>,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bertahap</a:t>
            </a:r>
            <a:r>
              <a:rPr lang="en-US" dirty="0"/>
              <a:t> dan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b="1" dirty="0" err="1"/>
              <a:t>Pesimis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, pasar </a:t>
            </a:r>
            <a:r>
              <a:rPr lang="en-US" dirty="0" err="1"/>
              <a:t>menurun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pada </a:t>
            </a:r>
            <a:r>
              <a:rPr lang="en-US" dirty="0" err="1"/>
              <a:t>riset</a:t>
            </a:r>
            <a:r>
              <a:rPr lang="en-US" dirty="0"/>
              <a:t> dan </a:t>
            </a:r>
            <a:r>
              <a:rPr lang="en-US" dirty="0" err="1"/>
              <a:t>efisiensi</a:t>
            </a:r>
            <a:r>
              <a:rPr lang="en-US" dirty="0"/>
              <a:t> internal </a:t>
            </a:r>
          </a:p>
          <a:p>
            <a:pPr marL="0" lvl="0" indent="0">
              <a:buNone/>
            </a:pP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505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750B6-31C5-B787-90E9-0DC341C90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🟦 Studi </a:t>
            </a:r>
            <a:r>
              <a:rPr lang="en-US" b="1" dirty="0" err="1"/>
              <a:t>Kasus</a:t>
            </a:r>
            <a:r>
              <a:rPr lang="en-US" b="1" dirty="0"/>
              <a:t>: Keputusan </a:t>
            </a:r>
            <a:r>
              <a:rPr lang="en-US" b="1" dirty="0" err="1"/>
              <a:t>Inovasi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Ketidakpastian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92348-7AC2-F85B-068E-D6EC81721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b="1" dirty="0" err="1"/>
              <a:t>Kasus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ritel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b="1" dirty="0"/>
              <a:t>platform </a:t>
            </a:r>
            <a:r>
              <a:rPr lang="en-US" b="1" dirty="0" err="1"/>
              <a:t>belanja</a:t>
            </a:r>
            <a:r>
              <a:rPr lang="en-US" b="1" dirty="0"/>
              <a:t> </a:t>
            </a:r>
            <a:r>
              <a:rPr lang="en-US" b="1" dirty="0" err="1"/>
              <a:t>berbasis</a:t>
            </a:r>
            <a:r>
              <a:rPr lang="en-US" b="1" dirty="0"/>
              <a:t> AI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Masalah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Data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belum lengkap, dan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AI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di </a:t>
            </a:r>
            <a:r>
              <a:rPr lang="en-US" dirty="0" err="1"/>
              <a:t>industri</a:t>
            </a:r>
            <a:r>
              <a:rPr lang="en-US" dirty="0"/>
              <a:t> ini.</a:t>
            </a:r>
          </a:p>
          <a:p>
            <a:pPr lvl="0"/>
            <a:r>
              <a:rPr lang="en-US" b="1" dirty="0"/>
              <a:t>Langkah </a:t>
            </a:r>
            <a:r>
              <a:rPr lang="en-US" b="1" dirty="0" err="1"/>
              <a:t>Pengambilan</a:t>
            </a:r>
            <a:r>
              <a:rPr lang="en-US" b="1" dirty="0"/>
              <a:t> Keputusan:</a:t>
            </a:r>
            <a:endParaRPr lang="en-US" dirty="0"/>
          </a:p>
          <a:p>
            <a:pPr lvl="0"/>
            <a:r>
              <a:rPr lang="en-US" b="1" dirty="0" err="1"/>
              <a:t>Kumpulkan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big data dan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Bangun</a:t>
            </a:r>
            <a:r>
              <a:rPr lang="en-US" b="1" dirty="0"/>
              <a:t> </a:t>
            </a:r>
            <a:r>
              <a:rPr lang="en-US" b="1" dirty="0" err="1"/>
              <a:t>skenario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Optimis</a:t>
            </a:r>
            <a:r>
              <a:rPr lang="en-US" dirty="0"/>
              <a:t>: AI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→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Moderat</a:t>
            </a:r>
            <a:r>
              <a:rPr lang="en-US" dirty="0"/>
              <a:t>: </a:t>
            </a:r>
            <a:r>
              <a:rPr lang="en-US" dirty="0" err="1"/>
              <a:t>adopsi</a:t>
            </a:r>
            <a:r>
              <a:rPr lang="en-US" dirty="0"/>
              <a:t> </a:t>
            </a:r>
            <a:r>
              <a:rPr lang="en-US" dirty="0" err="1"/>
              <a:t>lambat</a:t>
            </a:r>
            <a:r>
              <a:rPr lang="en-US" dirty="0"/>
              <a:t> → uji </a:t>
            </a:r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Pesimis</a:t>
            </a:r>
            <a:r>
              <a:rPr lang="en-US" dirty="0"/>
              <a:t>: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AI → </a:t>
            </a:r>
            <a:r>
              <a:rPr lang="en-US" dirty="0" err="1"/>
              <a:t>batasi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Gunakan</a:t>
            </a:r>
            <a:r>
              <a:rPr lang="en-US" b="1" dirty="0"/>
              <a:t> Decision Tree</a:t>
            </a:r>
            <a:r>
              <a:rPr lang="en-US" dirty="0"/>
              <a:t> untuk </a:t>
            </a:r>
            <a:r>
              <a:rPr lang="en-US" dirty="0" err="1"/>
              <a:t>memetakan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Ambil </a:t>
            </a:r>
            <a:r>
              <a:rPr lang="en-US" b="1" dirty="0" err="1"/>
              <a:t>keputusan</a:t>
            </a:r>
            <a:r>
              <a:rPr lang="en-US" b="1" dirty="0"/>
              <a:t>:</a:t>
            </a:r>
            <a:r>
              <a:rPr lang="en-US" dirty="0"/>
              <a:t> Mulai pilot project AI di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untuk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Hasil:</a:t>
            </a:r>
            <a:br>
              <a:rPr lang="en-US" dirty="0"/>
            </a:br>
            <a:r>
              <a:rPr lang="en-US" dirty="0"/>
              <a:t>Perusahaan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berinovasi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menanggung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berkat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data dan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skenario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8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E4786-11F9-352C-5335-9D70C1665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🟦 Kesimpulan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FA2B1-1B9B-0FC1-6905-70E3F4745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b="1" dirty="0" err="1"/>
              <a:t>Informasi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dan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Inovasi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keberanian</a:t>
            </a:r>
            <a:r>
              <a:rPr lang="en-US" dirty="0"/>
              <a:t> untuk </a:t>
            </a:r>
            <a:r>
              <a:rPr lang="en-US" dirty="0" err="1"/>
              <a:t>bertindak</a:t>
            </a:r>
            <a:r>
              <a:rPr lang="en-US" dirty="0"/>
              <a:t> di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yang </a:t>
            </a:r>
            <a:r>
              <a:rPr lang="en-US" b="1" dirty="0" err="1"/>
              <a:t>cerdas</a:t>
            </a:r>
            <a:r>
              <a:rPr lang="en-US" b="1" dirty="0"/>
              <a:t>, </a:t>
            </a:r>
            <a:r>
              <a:rPr lang="en-US" b="1" dirty="0" err="1"/>
              <a:t>adaptif</a:t>
            </a:r>
            <a:r>
              <a:rPr lang="en-US" b="1" dirty="0"/>
              <a:t>, dan </a:t>
            </a:r>
            <a:r>
              <a:rPr lang="en-US" b="1" dirty="0" err="1"/>
              <a:t>berorientasi</a:t>
            </a:r>
            <a:r>
              <a:rPr lang="en-US" b="1" dirty="0"/>
              <a:t> masa </a:t>
            </a:r>
            <a:r>
              <a:rPr lang="en-US" b="1" dirty="0" err="1"/>
              <a:t>depan</a:t>
            </a:r>
            <a:r>
              <a:rPr lang="en-US" b="1" dirty="0"/>
              <a:t>.</a:t>
            </a:r>
            <a:endParaRPr lang="en-US" dirty="0"/>
          </a:p>
          <a:p>
            <a:pPr lvl="0"/>
            <a:r>
              <a:rPr lang="en-US" dirty="0"/>
              <a:t>Teknik </a:t>
            </a:r>
            <a:r>
              <a:rPr lang="en-US" dirty="0" err="1"/>
              <a:t>analisis</a:t>
            </a:r>
            <a:r>
              <a:rPr lang="en-US" dirty="0"/>
              <a:t> data dan </a:t>
            </a:r>
            <a:r>
              <a:rPr lang="en-US" dirty="0" err="1"/>
              <a:t>skenario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b="1" dirty="0" err="1"/>
              <a:t>kompetitif</a:t>
            </a:r>
            <a:r>
              <a:rPr lang="en-US" b="1" dirty="0"/>
              <a:t> dan </a:t>
            </a:r>
            <a:r>
              <a:rPr lang="en-US" b="1" dirty="0" err="1"/>
              <a:t>inovatif</a:t>
            </a:r>
            <a:r>
              <a:rPr lang="en-US" b="1" dirty="0"/>
              <a:t>.</a:t>
            </a:r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0261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</TotalTime>
  <Words>754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Trebuchet MS</vt:lpstr>
      <vt:lpstr>Berlin</vt:lpstr>
      <vt:lpstr>Pengambilan Keputusan dalam Ketidakpastian Konteks: Manajemen Informasi dan Inovasi </vt:lpstr>
      <vt:lpstr>🟦 Pengantar</vt:lpstr>
      <vt:lpstr>🟦 Tipe Keputusan dalam Manajemen Informasi</vt:lpstr>
      <vt:lpstr>🟦 Kondisi dalam Pengambilan Keputusan</vt:lpstr>
      <vt:lpstr>🟦 Teknik Pengambilan Keputusan Berbasis Informasi</vt:lpstr>
      <vt:lpstr>🟦 Analisis Skenario dalam Inovasi</vt:lpstr>
      <vt:lpstr>🟦 Contoh Analisis Skenario</vt:lpstr>
      <vt:lpstr>🟦 Studi Kasus: Keputusan Inovasi dalam Ketidakpastian</vt:lpstr>
      <vt:lpstr>🟦 Kesimpulan</vt:lpstr>
      <vt:lpstr>🟦 Pertanyaan / Diskusi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 rafiq</dc:creator>
  <cp:lastModifiedBy>muh rafiq</cp:lastModifiedBy>
  <cp:revision>3</cp:revision>
  <dcterms:created xsi:type="dcterms:W3CDTF">2025-11-05T00:53:23Z</dcterms:created>
  <dcterms:modified xsi:type="dcterms:W3CDTF">2025-11-05T00:57:29Z</dcterms:modified>
</cp:coreProperties>
</file>