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39" r:id="rId3"/>
    <p:sldId id="351" r:id="rId4"/>
    <p:sldId id="323" r:id="rId5"/>
    <p:sldId id="257" r:id="rId6"/>
    <p:sldId id="258" r:id="rId7"/>
    <p:sldId id="321" r:id="rId8"/>
    <p:sldId id="318" r:id="rId9"/>
    <p:sldId id="301" r:id="rId10"/>
    <p:sldId id="343" r:id="rId11"/>
    <p:sldId id="365" r:id="rId12"/>
    <p:sldId id="331" r:id="rId13"/>
    <p:sldId id="333" r:id="rId14"/>
    <p:sldId id="334" r:id="rId15"/>
    <p:sldId id="357" r:id="rId16"/>
    <p:sldId id="366" r:id="rId17"/>
    <p:sldId id="362" r:id="rId18"/>
    <p:sldId id="265" r:id="rId19"/>
    <p:sldId id="266" r:id="rId20"/>
    <p:sldId id="267" r:id="rId21"/>
    <p:sldId id="268" r:id="rId22"/>
    <p:sldId id="269" r:id="rId23"/>
    <p:sldId id="270" r:id="rId24"/>
    <p:sldId id="367" r:id="rId25"/>
    <p:sldId id="272" r:id="rId26"/>
    <p:sldId id="273" r:id="rId27"/>
    <p:sldId id="368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369" r:id="rId37"/>
    <p:sldId id="283" r:id="rId38"/>
  </p:sldIdLst>
  <p:sldSz cx="12192000" cy="6858000"/>
  <p:notesSz cx="7045325" cy="9345613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309" autoAdjust="0"/>
  </p:normalViewPr>
  <p:slideViewPr>
    <p:cSldViewPr>
      <p:cViewPr varScale="1">
        <p:scale>
          <a:sx n="121" d="100"/>
          <a:sy n="121" d="100"/>
        </p:scale>
        <p:origin x="448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05T10:16:23.762" idx="1">
    <p:pos x="5643" y="64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4" qsCatId="simple" csTypeId="urn:microsoft.com/office/officeart/2005/8/colors/colorful4" csCatId="colorful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4" qsCatId="simple" csTypeId="urn:microsoft.com/office/officeart/2005/8/colors/colorful1" csCatId="colorful" phldr="1"/>
      <dgm:spPr/>
    </dgm:pt>
    <dgm:pt modelId="{64322253-020F-44A7-B321-CADB1D8D6A58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F23A27FB-D3F9-47E0-8F78-02A76C121DF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D029803-2A92-4555-93CD-5C23531D5250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51D450-80E7-4201-A688-243E56D889FB}" type="parTrans" cxnId="{0D0B31EA-14EF-4F07-A61B-59DE074AD50B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A1427E-5AB8-4B43-9786-0476D7EC8561}" type="sibTrans" cxnId="{0D0B31EA-14EF-4F07-A61B-59DE074AD50B}">
      <dgm:prSet/>
      <dgm:spPr/>
      <dgm:t>
        <a:bodyPr/>
        <a:lstStyle/>
        <a:p>
          <a:endParaRPr lang="en-ID"/>
        </a:p>
      </dgm:t>
    </dgm:pt>
    <dgm:pt modelId="{918CA633-7D1A-4DCF-9281-2612D2AF751A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D653A8-0C27-4337-80C5-C47D707C7DAE}" type="parTrans" cxnId="{2C510652-9024-46BA-BBB0-60A89118FAF3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92B63C2-EA52-42B8-8112-475CC1327BBA}" type="sibTrans" cxnId="{2C510652-9024-46BA-BBB0-60A89118FAF3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4"/>
      <dgm:spPr/>
    </dgm:pt>
    <dgm:pt modelId="{007004D9-BD76-41FB-9BD6-C046998D8F1A}" type="pres">
      <dgm:prSet presAssocID="{8001C48F-A770-43FC-A8E6-EF3C3FDA8F69}" presName="connTx" presStyleLbl="parChTrans1D2" presStyleIdx="0" presStyleCnt="4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4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4"/>
      <dgm:spPr/>
    </dgm:pt>
    <dgm:pt modelId="{BB6F280D-2D50-4425-B7F4-B0CA8C30159A}" type="pres">
      <dgm:prSet presAssocID="{96617991-9BE8-4EE9-80A7-47DCDFE92384}" presName="connTx" presStyleLbl="parChTrans1D2" presStyleIdx="1" presStyleCnt="4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4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  <dgm:pt modelId="{B7DABA05-9DD2-44DE-B140-51489EC1500D}" type="pres">
      <dgm:prSet presAssocID="{E751D450-80E7-4201-A688-243E56D889FB}" presName="conn2-1" presStyleLbl="parChTrans1D2" presStyleIdx="2" presStyleCnt="4"/>
      <dgm:spPr/>
    </dgm:pt>
    <dgm:pt modelId="{B22B9902-AC1A-44AB-8A3F-583F4AAF9848}" type="pres">
      <dgm:prSet presAssocID="{E751D450-80E7-4201-A688-243E56D889FB}" presName="connTx" presStyleLbl="parChTrans1D2" presStyleIdx="2" presStyleCnt="4"/>
      <dgm:spPr/>
    </dgm:pt>
    <dgm:pt modelId="{57FDD260-6742-4DD2-BE3C-CC225E3B792A}" type="pres">
      <dgm:prSet presAssocID="{CD029803-2A92-4555-93CD-5C23531D5250}" presName="root2" presStyleCnt="0"/>
      <dgm:spPr/>
    </dgm:pt>
    <dgm:pt modelId="{581A1E03-EBCD-442F-A765-08D2466E2F0E}" type="pres">
      <dgm:prSet presAssocID="{CD029803-2A92-4555-93CD-5C23531D5250}" presName="LevelTwoTextNode" presStyleLbl="node2" presStyleIdx="2" presStyleCnt="4">
        <dgm:presLayoutVars>
          <dgm:chPref val="3"/>
        </dgm:presLayoutVars>
      </dgm:prSet>
      <dgm:spPr/>
    </dgm:pt>
    <dgm:pt modelId="{6151DA43-F409-4F8F-8766-8A513268C873}" type="pres">
      <dgm:prSet presAssocID="{CD029803-2A92-4555-93CD-5C23531D5250}" presName="level3hierChild" presStyleCnt="0"/>
      <dgm:spPr/>
    </dgm:pt>
    <dgm:pt modelId="{EC5BE43E-4AA6-4253-B7D1-F4C6079646CF}" type="pres">
      <dgm:prSet presAssocID="{5CD653A8-0C27-4337-80C5-C47D707C7DAE}" presName="conn2-1" presStyleLbl="parChTrans1D2" presStyleIdx="3" presStyleCnt="4"/>
      <dgm:spPr/>
    </dgm:pt>
    <dgm:pt modelId="{2693BE61-8D82-40B4-8E1D-114A829F5413}" type="pres">
      <dgm:prSet presAssocID="{5CD653A8-0C27-4337-80C5-C47D707C7DAE}" presName="connTx" presStyleLbl="parChTrans1D2" presStyleIdx="3" presStyleCnt="4"/>
      <dgm:spPr/>
    </dgm:pt>
    <dgm:pt modelId="{C3EAA702-BE6D-4C2E-9485-30EB1EE4FBD0}" type="pres">
      <dgm:prSet presAssocID="{918CA633-7D1A-4DCF-9281-2612D2AF751A}" presName="root2" presStyleCnt="0"/>
      <dgm:spPr/>
    </dgm:pt>
    <dgm:pt modelId="{C55D3350-7F2B-4646-B24C-440A1C2B7149}" type="pres">
      <dgm:prSet presAssocID="{918CA633-7D1A-4DCF-9281-2612D2AF751A}" presName="LevelTwoTextNode" presStyleLbl="node2" presStyleIdx="3" presStyleCnt="4">
        <dgm:presLayoutVars>
          <dgm:chPref val="3"/>
        </dgm:presLayoutVars>
      </dgm:prSet>
      <dgm:spPr/>
    </dgm:pt>
    <dgm:pt modelId="{25F9D2E4-CA0C-48DC-9466-99B4B795B4D9}" type="pres">
      <dgm:prSet presAssocID="{918CA633-7D1A-4DCF-9281-2612D2AF751A}" presName="level3hierChild" presStyleCnt="0"/>
      <dgm:spPr/>
    </dgm:pt>
  </dgm:ptLst>
  <dgm:cxnLst>
    <dgm:cxn modelId="{852B9C13-5033-4C3B-8207-4CA0A9CDCA36}" type="presOf" srcId="{918CA633-7D1A-4DCF-9281-2612D2AF751A}" destId="{C55D3350-7F2B-4646-B24C-440A1C2B7149}" srcOrd="0" destOrd="0" presId="urn:microsoft.com/office/officeart/2005/8/layout/hierarchy2"/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2C510652-9024-46BA-BBB0-60A89118FAF3}" srcId="{F23A27FB-D3F9-47E0-8F78-02A76C121DFC}" destId="{918CA633-7D1A-4DCF-9281-2612D2AF751A}" srcOrd="3" destOrd="0" parTransId="{5CD653A8-0C27-4337-80C5-C47D707C7DAE}" sibTransId="{092B63C2-EA52-42B8-8112-475CC1327BBA}"/>
    <dgm:cxn modelId="{607FC861-3C19-47AB-95CC-98D19A24F104}" type="presOf" srcId="{E751D450-80E7-4201-A688-243E56D889FB}" destId="{B7DABA05-9DD2-44DE-B140-51489EC1500D}" srcOrd="0" destOrd="0" presId="urn:microsoft.com/office/officeart/2005/8/layout/hierarchy2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3E0AE47C-E0FE-4EAE-B6D4-88C0ADFA0E9D}" type="presOf" srcId="{E751D450-80E7-4201-A688-243E56D889FB}" destId="{B22B9902-AC1A-44AB-8A3F-583F4AAF9848}" srcOrd="1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38F3D9A0-DC72-405D-9618-2FC774C0723C}" type="presOf" srcId="{CD029803-2A92-4555-93CD-5C23531D5250}" destId="{581A1E03-EBCD-442F-A765-08D2466E2F0E}" srcOrd="0" destOrd="0" presId="urn:microsoft.com/office/officeart/2005/8/layout/hierarchy2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FEC0A6BA-FA48-446F-A436-55C41D55B707}" type="presOf" srcId="{5CD653A8-0C27-4337-80C5-C47D707C7DAE}" destId="{EC5BE43E-4AA6-4253-B7D1-F4C6079646CF}" srcOrd="0" destOrd="0" presId="urn:microsoft.com/office/officeart/2005/8/layout/hierarchy2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E9CE55E5-0EE6-4B78-BE53-94517070469C}" type="presOf" srcId="{5CD653A8-0C27-4337-80C5-C47D707C7DAE}" destId="{2693BE61-8D82-40B4-8E1D-114A829F5413}" srcOrd="1" destOrd="0" presId="urn:microsoft.com/office/officeart/2005/8/layout/hierarchy2"/>
    <dgm:cxn modelId="{0D0B31EA-14EF-4F07-A61B-59DE074AD50B}" srcId="{F23A27FB-D3F9-47E0-8F78-02A76C121DFC}" destId="{CD029803-2A92-4555-93CD-5C23531D5250}" srcOrd="2" destOrd="0" parTransId="{E751D450-80E7-4201-A688-243E56D889FB}" sibTransId="{3FA1427E-5AB8-4B43-9786-0476D7EC8561}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  <dgm:cxn modelId="{2D911D94-64AE-4AFA-AA29-ACAA1854E0A6}" type="presParOf" srcId="{A84F3035-BD49-4A32-A9FC-0C7F51EF0B93}" destId="{B7DABA05-9DD2-44DE-B140-51489EC1500D}" srcOrd="4" destOrd="0" presId="urn:microsoft.com/office/officeart/2005/8/layout/hierarchy2"/>
    <dgm:cxn modelId="{3F08CCC5-CE43-42D1-8731-B71D4566A6F7}" type="presParOf" srcId="{B7DABA05-9DD2-44DE-B140-51489EC1500D}" destId="{B22B9902-AC1A-44AB-8A3F-583F4AAF9848}" srcOrd="0" destOrd="0" presId="urn:microsoft.com/office/officeart/2005/8/layout/hierarchy2"/>
    <dgm:cxn modelId="{9D44222B-8338-4A66-BDA6-83B6E5D9A2C2}" type="presParOf" srcId="{A84F3035-BD49-4A32-A9FC-0C7F51EF0B93}" destId="{57FDD260-6742-4DD2-BE3C-CC225E3B792A}" srcOrd="5" destOrd="0" presId="urn:microsoft.com/office/officeart/2005/8/layout/hierarchy2"/>
    <dgm:cxn modelId="{B10D5A7E-A663-48F5-B56B-123CC5266C51}" type="presParOf" srcId="{57FDD260-6742-4DD2-BE3C-CC225E3B792A}" destId="{581A1E03-EBCD-442F-A765-08D2466E2F0E}" srcOrd="0" destOrd="0" presId="urn:microsoft.com/office/officeart/2005/8/layout/hierarchy2"/>
    <dgm:cxn modelId="{E9627692-2A36-4093-9B5D-9875DC541ABD}" type="presParOf" srcId="{57FDD260-6742-4DD2-BE3C-CC225E3B792A}" destId="{6151DA43-F409-4F8F-8766-8A513268C873}" srcOrd="1" destOrd="0" presId="urn:microsoft.com/office/officeart/2005/8/layout/hierarchy2"/>
    <dgm:cxn modelId="{FDFBC03F-C255-49EF-B907-BF4C1FD2C6DC}" type="presParOf" srcId="{A84F3035-BD49-4A32-A9FC-0C7F51EF0B93}" destId="{EC5BE43E-4AA6-4253-B7D1-F4C6079646CF}" srcOrd="6" destOrd="0" presId="urn:microsoft.com/office/officeart/2005/8/layout/hierarchy2"/>
    <dgm:cxn modelId="{96236A2B-E934-4A80-A325-8C44602F6103}" type="presParOf" srcId="{EC5BE43E-4AA6-4253-B7D1-F4C6079646CF}" destId="{2693BE61-8D82-40B4-8E1D-114A829F5413}" srcOrd="0" destOrd="0" presId="urn:microsoft.com/office/officeart/2005/8/layout/hierarchy2"/>
    <dgm:cxn modelId="{F3D55467-C791-4643-88ED-D267087710CA}" type="presParOf" srcId="{A84F3035-BD49-4A32-A9FC-0C7F51EF0B93}" destId="{C3EAA702-BE6D-4C2E-9485-30EB1EE4FBD0}" srcOrd="7" destOrd="0" presId="urn:microsoft.com/office/officeart/2005/8/layout/hierarchy2"/>
    <dgm:cxn modelId="{16EE9974-9238-4F00-8241-7C7D6B4FA5E9}" type="presParOf" srcId="{C3EAA702-BE6D-4C2E-9485-30EB1EE4FBD0}" destId="{C55D3350-7F2B-4646-B24C-440A1C2B7149}" srcOrd="0" destOrd="0" presId="urn:microsoft.com/office/officeart/2005/8/layout/hierarchy2"/>
    <dgm:cxn modelId="{EF9063A4-8E8C-40AD-8302-681AAD30C5CB}" type="presParOf" srcId="{C3EAA702-BE6D-4C2E-9485-30EB1EE4FBD0}" destId="{25F9D2E4-CA0C-48DC-9466-99B4B795B4D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4904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590" y="438450"/>
        <a:ext cx="2069133" cy="1211331"/>
      </dsp:txXfrm>
    </dsp:sp>
    <dsp:sp modelId="{9CF451D8-9866-4C8C-AAFB-409B663D0B29}">
      <dsp:nvSpPr>
        <dsp:cNvPr id="0" name=""/>
        <dsp:cNvSpPr/>
      </dsp:nvSpPr>
      <dsp:spPr>
        <a:xfrm>
          <a:off x="2363861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363861" y="884564"/>
        <a:ext cx="318245" cy="319103"/>
      </dsp:txXfrm>
    </dsp:sp>
    <dsp:sp modelId="{77AAE780-C31B-4601-AA93-3E41D147F050}">
      <dsp:nvSpPr>
        <dsp:cNvPr id="0" name=""/>
        <dsp:cNvSpPr/>
      </dsp:nvSpPr>
      <dsp:spPr>
        <a:xfrm>
          <a:off x="3007212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044898" y="438450"/>
        <a:ext cx="2069133" cy="1211331"/>
      </dsp:txXfrm>
    </dsp:sp>
    <dsp:sp modelId="{BBE15FEC-A314-43C3-AFA3-6AED392D0E0B}">
      <dsp:nvSpPr>
        <dsp:cNvPr id="0" name=""/>
        <dsp:cNvSpPr/>
      </dsp:nvSpPr>
      <dsp:spPr>
        <a:xfrm>
          <a:off x="5366168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366168" y="884564"/>
        <a:ext cx="318245" cy="319103"/>
      </dsp:txXfrm>
    </dsp:sp>
    <dsp:sp modelId="{69DB9BB6-9DDC-451E-BF24-338356D9673F}">
      <dsp:nvSpPr>
        <dsp:cNvPr id="0" name=""/>
        <dsp:cNvSpPr/>
      </dsp:nvSpPr>
      <dsp:spPr>
        <a:xfrm>
          <a:off x="6009520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24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sz="24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047206" y="438450"/>
        <a:ext cx="2069133" cy="1211331"/>
      </dsp:txXfrm>
    </dsp:sp>
    <dsp:sp modelId="{A476DBB3-992A-439F-A6AF-63FB2FF3D656}">
      <dsp:nvSpPr>
        <dsp:cNvPr id="0" name=""/>
        <dsp:cNvSpPr/>
      </dsp:nvSpPr>
      <dsp:spPr>
        <a:xfrm>
          <a:off x="8368476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>
        <a:off x="8368476" y="884564"/>
        <a:ext cx="318245" cy="319103"/>
      </dsp:txXfrm>
    </dsp:sp>
    <dsp:sp modelId="{BD3E463C-8D1E-407D-A338-6F44382F9C82}">
      <dsp:nvSpPr>
        <dsp:cNvPr id="0" name=""/>
        <dsp:cNvSpPr/>
      </dsp:nvSpPr>
      <dsp:spPr>
        <a:xfrm>
          <a:off x="9011828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9049514" y="438450"/>
        <a:ext cx="2069133" cy="12113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4556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8" y="1119803"/>
        <a:ext cx="1922290" cy="1125364"/>
      </dsp:txXfrm>
    </dsp:sp>
    <dsp:sp modelId="{9CF451D8-9866-4C8C-AAFB-409B663D0B29}">
      <dsp:nvSpPr>
        <dsp:cNvPr id="0" name=""/>
        <dsp:cNvSpPr/>
      </dsp:nvSpPr>
      <dsp:spPr>
        <a:xfrm>
          <a:off x="2196103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196103" y="1534257"/>
        <a:ext cx="295659" cy="296456"/>
      </dsp:txXfrm>
    </dsp:sp>
    <dsp:sp modelId="{77AAE780-C31B-4601-AA93-3E41D147F050}">
      <dsp:nvSpPr>
        <dsp:cNvPr id="0" name=""/>
        <dsp:cNvSpPr/>
      </dsp:nvSpPr>
      <dsp:spPr>
        <a:xfrm>
          <a:off x="2793797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28809" y="1119803"/>
        <a:ext cx="1922290" cy="1125364"/>
      </dsp:txXfrm>
    </dsp:sp>
    <dsp:sp modelId="{BBE15FEC-A314-43C3-AFA3-6AED392D0E0B}">
      <dsp:nvSpPr>
        <dsp:cNvPr id="0" name=""/>
        <dsp:cNvSpPr/>
      </dsp:nvSpPr>
      <dsp:spPr>
        <a:xfrm>
          <a:off x="4985344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985344" y="1534257"/>
        <a:ext cx="295659" cy="296456"/>
      </dsp:txXfrm>
    </dsp:sp>
    <dsp:sp modelId="{69DB9BB6-9DDC-451E-BF24-338356D9673F}">
      <dsp:nvSpPr>
        <dsp:cNvPr id="0" name=""/>
        <dsp:cNvSpPr/>
      </dsp:nvSpPr>
      <dsp:spPr>
        <a:xfrm>
          <a:off x="5583038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sz="23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618050" y="1119803"/>
        <a:ext cx="1922290" cy="1125364"/>
      </dsp:txXfrm>
    </dsp:sp>
    <dsp:sp modelId="{A476DBB3-992A-439F-A6AF-63FB2FF3D656}">
      <dsp:nvSpPr>
        <dsp:cNvPr id="0" name=""/>
        <dsp:cNvSpPr/>
      </dsp:nvSpPr>
      <dsp:spPr>
        <a:xfrm>
          <a:off x="7774584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/>
        </a:p>
      </dsp:txBody>
      <dsp:txXfrm>
        <a:off x="7774584" y="1534257"/>
        <a:ext cx="295659" cy="296456"/>
      </dsp:txXfrm>
    </dsp:sp>
    <dsp:sp modelId="{BD3E463C-8D1E-407D-A338-6F44382F9C82}">
      <dsp:nvSpPr>
        <dsp:cNvPr id="0" name=""/>
        <dsp:cNvSpPr/>
      </dsp:nvSpPr>
      <dsp:spPr>
        <a:xfrm>
          <a:off x="8372279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407291" y="1119803"/>
        <a:ext cx="1922290" cy="11253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2741929" y="1730864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71299" y="1760234"/>
        <a:ext cx="1946795" cy="944027"/>
      </dsp:txXfrm>
    </dsp:sp>
    <dsp:sp modelId="{755434BC-5BC9-4423-A2A5-D3CFE219544C}">
      <dsp:nvSpPr>
        <dsp:cNvPr id="0" name=""/>
        <dsp:cNvSpPr/>
      </dsp:nvSpPr>
      <dsp:spPr>
        <a:xfrm rot="17692822">
          <a:off x="4195200" y="1347146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00903" y="1319692"/>
        <a:ext cx="95337" cy="95337"/>
      </dsp:txXfrm>
    </dsp:sp>
    <dsp:sp modelId="{1FA063DA-ABCF-4B79-9DEC-1874A11436A7}">
      <dsp:nvSpPr>
        <dsp:cNvPr id="0" name=""/>
        <dsp:cNvSpPr/>
      </dsp:nvSpPr>
      <dsp:spPr>
        <a:xfrm>
          <a:off x="5549679" y="1089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30459"/>
        <a:ext cx="1946795" cy="944027"/>
      </dsp:txXfrm>
    </dsp:sp>
    <dsp:sp modelId="{8871AB0B-8041-487E-BA6B-3D40E3E170E0}">
      <dsp:nvSpPr>
        <dsp:cNvPr id="0" name=""/>
        <dsp:cNvSpPr/>
      </dsp:nvSpPr>
      <dsp:spPr>
        <a:xfrm rot="19457599">
          <a:off x="4654607" y="1923737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23873" y="1919254"/>
        <a:ext cx="49396" cy="49396"/>
      </dsp:txXfrm>
    </dsp:sp>
    <dsp:sp modelId="{3E688C58-BBFD-4398-B0EC-602295F2833A}">
      <dsp:nvSpPr>
        <dsp:cNvPr id="0" name=""/>
        <dsp:cNvSpPr/>
      </dsp:nvSpPr>
      <dsp:spPr>
        <a:xfrm>
          <a:off x="5549679" y="1154272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1183642"/>
        <a:ext cx="1946795" cy="944027"/>
      </dsp:txXfrm>
    </dsp:sp>
    <dsp:sp modelId="{B7DABA05-9DD2-44DE-B140-51489EC1500D}">
      <dsp:nvSpPr>
        <dsp:cNvPr id="0" name=""/>
        <dsp:cNvSpPr/>
      </dsp:nvSpPr>
      <dsp:spPr>
        <a:xfrm rot="2142401">
          <a:off x="4654607" y="2500328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23873" y="2495845"/>
        <a:ext cx="49396" cy="49396"/>
      </dsp:txXfrm>
    </dsp:sp>
    <dsp:sp modelId="{581A1E03-EBCD-442F-A765-08D2466E2F0E}">
      <dsp:nvSpPr>
        <dsp:cNvPr id="0" name=""/>
        <dsp:cNvSpPr/>
      </dsp:nvSpPr>
      <dsp:spPr>
        <a:xfrm>
          <a:off x="5549679" y="2307455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2336825"/>
        <a:ext cx="1946795" cy="944027"/>
      </dsp:txXfrm>
    </dsp:sp>
    <dsp:sp modelId="{EC5BE43E-4AA6-4253-B7D1-F4C6079646CF}">
      <dsp:nvSpPr>
        <dsp:cNvPr id="0" name=""/>
        <dsp:cNvSpPr/>
      </dsp:nvSpPr>
      <dsp:spPr>
        <a:xfrm rot="3907178">
          <a:off x="4195200" y="3076920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00903" y="3049466"/>
        <a:ext cx="95337" cy="95337"/>
      </dsp:txXfrm>
    </dsp:sp>
    <dsp:sp modelId="{C55D3350-7F2B-4646-B24C-440A1C2B7149}">
      <dsp:nvSpPr>
        <dsp:cNvPr id="0" name=""/>
        <dsp:cNvSpPr/>
      </dsp:nvSpPr>
      <dsp:spPr>
        <a:xfrm>
          <a:off x="5549679" y="3460638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3490008"/>
        <a:ext cx="1946795" cy="944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701675"/>
            <a:ext cx="622617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701675"/>
            <a:ext cx="6226175" cy="3503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186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1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16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63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67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25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98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17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74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1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83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24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r>
              <a:rPr lang="id-ID"/>
              <a:t>Joeni</a:t>
            </a:r>
            <a:r>
              <a:rPr lang="id-ID" spc="-31"/>
              <a:t> </a:t>
            </a:r>
            <a:r>
              <a:rPr lang="id-ID"/>
              <a:t>Arianto</a:t>
            </a:r>
            <a:r>
              <a:rPr lang="id-ID" spc="-31"/>
              <a:t> </a:t>
            </a:r>
            <a:r>
              <a:rPr lang="id-ID"/>
              <a:t>K</a:t>
            </a:r>
            <a:r>
              <a:rPr lang="id-ID" spc="-4"/>
              <a:t> </a:t>
            </a:r>
            <a:r>
              <a:rPr lang="id-ID"/>
              <a:t>-</a:t>
            </a:r>
            <a:r>
              <a:rPr lang="id-ID" spc="-9"/>
              <a:t> Pengantar</a:t>
            </a:r>
            <a:r>
              <a:rPr lang="id-ID" spc="-53"/>
              <a:t> </a:t>
            </a:r>
            <a:r>
              <a:rPr lang="id-ID"/>
              <a:t>Hukum</a:t>
            </a:r>
            <a:r>
              <a:rPr lang="id-ID" spc="-4"/>
              <a:t> </a:t>
            </a:r>
            <a:r>
              <a:rPr lang="id-ID" spc="-9"/>
              <a:t>Perdata</a:t>
            </a:r>
            <a:endParaRPr lang="id-ID" spc="-9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fld id="{81D60167-4931-47E6-BA6A-407CBD079E47}" type="slidenum">
              <a:rPr lang="id-ID" spc="-22" smtClean="0"/>
              <a:pPr marL="11206">
                <a:lnSpc>
                  <a:spcPts val="1094"/>
                </a:lnSpc>
              </a:pPr>
              <a:t>‹#›</a:t>
            </a:fld>
            <a:endParaRPr lang="id-ID" spc="-22" dirty="0"/>
          </a:p>
        </p:txBody>
      </p:sp>
    </p:spTree>
    <p:extLst>
      <p:ext uri="{BB962C8B-B14F-4D97-AF65-F5344CB8AC3E}">
        <p14:creationId xmlns:p14="http://schemas.microsoft.com/office/powerpoint/2010/main" val="295637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73790" y="467952"/>
            <a:ext cx="923635" cy="844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r>
              <a:rPr lang="id-ID"/>
              <a:t>Joeni</a:t>
            </a:r>
            <a:r>
              <a:rPr lang="id-ID" spc="-31"/>
              <a:t> </a:t>
            </a:r>
            <a:r>
              <a:rPr lang="id-ID"/>
              <a:t>Arianto</a:t>
            </a:r>
            <a:r>
              <a:rPr lang="id-ID" spc="-31"/>
              <a:t> </a:t>
            </a:r>
            <a:r>
              <a:rPr lang="id-ID"/>
              <a:t>K</a:t>
            </a:r>
            <a:r>
              <a:rPr lang="id-ID" spc="-4"/>
              <a:t> </a:t>
            </a:r>
            <a:r>
              <a:rPr lang="id-ID"/>
              <a:t>-</a:t>
            </a:r>
            <a:r>
              <a:rPr lang="id-ID" spc="-9"/>
              <a:t> Pengantar</a:t>
            </a:r>
            <a:r>
              <a:rPr lang="id-ID" spc="-53"/>
              <a:t> </a:t>
            </a:r>
            <a:r>
              <a:rPr lang="id-ID"/>
              <a:t>Hukum</a:t>
            </a:r>
            <a:r>
              <a:rPr lang="id-ID" spc="-4"/>
              <a:t> </a:t>
            </a:r>
            <a:r>
              <a:rPr lang="id-ID" spc="-9"/>
              <a:t>Perdata</a:t>
            </a:r>
            <a:endParaRPr lang="id-ID" spc="-9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fld id="{81D60167-4931-47E6-BA6A-407CBD079E47}" type="slidenum">
              <a:rPr lang="id-ID" spc="-22" smtClean="0"/>
              <a:pPr marL="11206">
                <a:lnSpc>
                  <a:spcPts val="1094"/>
                </a:lnSpc>
              </a:pPr>
              <a:t>‹#›</a:t>
            </a:fld>
            <a:endParaRPr lang="id-ID" spc="-22" dirty="0"/>
          </a:p>
        </p:txBody>
      </p:sp>
    </p:spTree>
    <p:extLst>
      <p:ext uri="{BB962C8B-B14F-4D97-AF65-F5344CB8AC3E}">
        <p14:creationId xmlns:p14="http://schemas.microsoft.com/office/powerpoint/2010/main" val="221055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  <p:sldLayoutId id="2147483655" r:id="rId6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tags" Target="../tags/tag4.xml"/><Relationship Id="rId7" Type="http://schemas.openxmlformats.org/officeDocument/2006/relationships/image" Target="../media/image4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52400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PERDATA INDONESIA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9336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095A5225-F6B8-5847-B850-82EC68E829D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87488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344B9E8-5F90-AD46-9259-05CEBEC2040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87488" y="502537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Nopianti, S.H., M.H.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7408" y="1052736"/>
            <a:ext cx="10801200" cy="5040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Burgerlijk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Wetboek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(BW)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disusun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diumumkan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30 April 1847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Staatsblad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No. 23 dan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Januari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1948</a:t>
            </a:r>
            <a:endParaRPr lang="en-ID" sz="4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0947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9416" y="908720"/>
            <a:ext cx="10801200" cy="51845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hub. Hukum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2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3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Arti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Arti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sempit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6943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1910E22F-1DCE-F7ED-B56F-CB732B133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7281" y="620268"/>
            <a:ext cx="6400800" cy="770039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Ciri-Ciri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Nasional </a:t>
            </a:r>
            <a:endParaRPr lang="id-ID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BE9BF9-E736-64E1-41C8-49CCD1C4C0E6}"/>
              </a:ext>
            </a:extLst>
          </p:cNvPr>
          <p:cNvSpPr/>
          <p:nvPr/>
        </p:nvSpPr>
        <p:spPr>
          <a:xfrm>
            <a:off x="1989229" y="1532233"/>
            <a:ext cx="8136904" cy="43204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Bersifat</a:t>
            </a:r>
            <a:r>
              <a:rPr lang="en-US" sz="2400" dirty="0">
                <a:latin typeface="Cambria" panose="02040503050406030204" pitchFamily="18" charset="0"/>
              </a:rPr>
              <a:t> Privat : </a:t>
            </a:r>
            <a:r>
              <a:rPr lang="en-US" sz="2400" dirty="0" err="1">
                <a:latin typeface="Cambria" panose="02040503050406030204" pitchFamily="18" charset="0"/>
              </a:rPr>
              <a:t>Mengatur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Hubungan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antara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individu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badan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Berlaku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</a:rPr>
              <a:t> Masyarakat </a:t>
            </a:r>
            <a:r>
              <a:rPr lang="en-US" sz="2400" dirty="0" err="1">
                <a:latin typeface="Cambria" panose="02040503050406030204" pitchFamily="18" charset="0"/>
              </a:rPr>
              <a:t>Umum</a:t>
            </a:r>
            <a:r>
              <a:rPr lang="en-US" sz="2400" dirty="0">
                <a:latin typeface="Cambria" panose="02040503050406030204" pitchFamily="18" charset="0"/>
              </a:rPr>
              <a:t> : </a:t>
            </a:r>
            <a:r>
              <a:rPr lang="en-US" sz="2400" dirty="0" err="1">
                <a:latin typeface="Cambria" panose="02040503050406030204" pitchFamily="18" charset="0"/>
              </a:rPr>
              <a:t>Mengatur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kehidupan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sehari-hari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warga</a:t>
            </a:r>
            <a:r>
              <a:rPr lang="en-US" sz="2400" dirty="0">
                <a:latin typeface="Cambria" panose="02040503050406030204" pitchFamily="18" charset="0"/>
              </a:rPr>
              <a:t> negara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berbagai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endParaRPr lang="en-US" sz="2400" dirty="0">
              <a:latin typeface="Cambria" panose="020405030504060302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Cambria" panose="02040503050406030204" pitchFamily="18" charset="0"/>
              </a:rPr>
              <a:t>Masih </a:t>
            </a:r>
            <a:r>
              <a:rPr lang="en-US" sz="2400" dirty="0" err="1">
                <a:latin typeface="Cambria" panose="02040503050406030204" pitchFamily="18" charset="0"/>
              </a:rPr>
              <a:t>dipengaruhi</a:t>
            </a:r>
            <a:r>
              <a:rPr lang="en-US" sz="2400" dirty="0">
                <a:latin typeface="Cambria" panose="02040503050406030204" pitchFamily="18" charset="0"/>
              </a:rPr>
              <a:t> Hukum </a:t>
            </a:r>
            <a:r>
              <a:rPr lang="en-US" sz="2400" dirty="0" err="1">
                <a:latin typeface="Cambria" panose="02040503050406030204" pitchFamily="18" charset="0"/>
              </a:rPr>
              <a:t>Kolonial</a:t>
            </a:r>
            <a:r>
              <a:rPr lang="en-US" sz="2400" dirty="0">
                <a:latin typeface="Cambria" panose="02040503050406030204" pitchFamily="18" charset="0"/>
              </a:rPr>
              <a:t> : KUH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masih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menjadi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rujukan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utama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praktik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. 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Mengalami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Kodifikasi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Modernisasi</a:t>
            </a:r>
            <a:r>
              <a:rPr lang="en-US" sz="2400" dirty="0">
                <a:latin typeface="Cambria" panose="02040503050406030204" pitchFamily="18" charset="0"/>
              </a:rPr>
              <a:t> : </a:t>
            </a:r>
            <a:r>
              <a:rPr lang="en-US" sz="2400" dirty="0" err="1">
                <a:latin typeface="Cambria" panose="02040503050406030204" pitchFamily="18" charset="0"/>
              </a:rPr>
              <a:t>Beberapa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telah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memiliki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undang-undang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khusus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lebih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relevan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kondisi</a:t>
            </a:r>
            <a:r>
              <a:rPr lang="en-US" sz="2400" dirty="0">
                <a:latin typeface="Cambria" panose="02040503050406030204" pitchFamily="18" charset="0"/>
              </a:rPr>
              <a:t> Indonesia </a:t>
            </a:r>
            <a:endParaRPr lang="en-ID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4999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759F3D1-E4A0-8F7B-1CBD-EB193A0A1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80728"/>
            <a:ext cx="8964488" cy="50405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Dasar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Pemberlakuan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di Indonesia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Konkordansi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mengacu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Belanda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wilayah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jajahannya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termasuk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Indonesia 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KUH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mulai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Hindia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Belanda pada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1848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2.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Peraturan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Nasional : 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Seiring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KUH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diperbarui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Nasional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spt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 16 Th 2019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Jaminan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Fidusia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 42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1999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Hak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Cipta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No. 28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2014</a:t>
            </a:r>
            <a:endParaRPr lang="en-ID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6054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FC1323B-30D8-41CE-811E-8677BC3F9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3512" y="908720"/>
            <a:ext cx="8712968" cy="4730080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Pemberlakuan</a:t>
            </a:r>
            <a:r>
              <a:rPr lang="en-US" dirty="0">
                <a:solidFill>
                  <a:schemeClr val="tx1"/>
                </a:solidFill>
              </a:rPr>
              <a:t> Hukum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di Indonesia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Pada masa </a:t>
            </a:r>
            <a:r>
              <a:rPr lang="en-US" dirty="0" err="1">
                <a:solidFill>
                  <a:schemeClr val="tx1"/>
                </a:solidFill>
              </a:rPr>
              <a:t>kolonial</a:t>
            </a:r>
            <a:r>
              <a:rPr lang="en-US" dirty="0">
                <a:solidFill>
                  <a:schemeClr val="tx1"/>
                </a:solidFill>
              </a:rPr>
              <a:t>,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melainkan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Eropa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penuh</a:t>
            </a:r>
            <a:r>
              <a:rPr lang="en-US" dirty="0">
                <a:solidFill>
                  <a:schemeClr val="tx1"/>
                </a:solidFill>
              </a:rPr>
              <a:t>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Timur </a:t>
            </a:r>
            <a:r>
              <a:rPr lang="en-US" dirty="0" err="1">
                <a:solidFill>
                  <a:schemeClr val="tx1"/>
                </a:solidFill>
              </a:rPr>
              <a:t>Asing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Tionghoa</a:t>
            </a:r>
            <a:r>
              <a:rPr lang="en-US" dirty="0">
                <a:solidFill>
                  <a:schemeClr val="tx1"/>
                </a:solidFill>
              </a:rPr>
              <a:t> dan Arab)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sebagian</a:t>
            </a:r>
            <a:r>
              <a:rPr lang="en-US" dirty="0">
                <a:solidFill>
                  <a:schemeClr val="tx1"/>
                </a:solidFill>
              </a:rPr>
              <a:t>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diakui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Pribumi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islam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keluarga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waris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7188450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4942154"/>
              </p:ext>
            </p:extLst>
          </p:nvPr>
        </p:nvGraphicFramePr>
        <p:xfrm>
          <a:off x="551384" y="1389449"/>
          <a:ext cx="1116123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07368" y="3486902"/>
            <a:ext cx="11305255" cy="2302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IV: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3439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Hukum Perdata menurut Ilmu Pengetahuan</a:t>
            </a:r>
            <a:endParaRPr lang="id-ID" sz="28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1985285"/>
              </p:ext>
            </p:extLst>
          </p:nvPr>
        </p:nvGraphicFramePr>
        <p:xfrm>
          <a:off x="1055440" y="2080252"/>
          <a:ext cx="10369151" cy="3364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5771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7408" y="1772816"/>
            <a:ext cx="10873208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badan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berstatus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BW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berumur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21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Perorangan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10240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070958">
              <a:spcBef>
                <a:spcPts val="88"/>
              </a:spcBef>
            </a:pPr>
            <a:r>
              <a:rPr dirty="0"/>
              <a:t>Subyek</a:t>
            </a:r>
            <a:r>
              <a:rPr spc="-115" dirty="0"/>
              <a:t> </a:t>
            </a:r>
            <a:r>
              <a:rPr spc="-9" dirty="0"/>
              <a:t>Hukum</a:t>
            </a:r>
          </a:p>
        </p:txBody>
      </p:sp>
      <p:sp>
        <p:nvSpPr>
          <p:cNvPr id="4" name="object 4"/>
          <p:cNvSpPr/>
          <p:nvPr/>
        </p:nvSpPr>
        <p:spPr>
          <a:xfrm>
            <a:off x="3827470" y="2857499"/>
            <a:ext cx="3593165" cy="712694"/>
          </a:xfrm>
          <a:custGeom>
            <a:avLst/>
            <a:gdLst/>
            <a:ahLst/>
            <a:cxnLst/>
            <a:rect l="l" t="t" r="r" b="b"/>
            <a:pathLst>
              <a:path w="4072254" h="807720">
                <a:moveTo>
                  <a:pt x="4072128" y="790956"/>
                </a:moveTo>
                <a:lnTo>
                  <a:pt x="4009644" y="714756"/>
                </a:lnTo>
                <a:lnTo>
                  <a:pt x="4008120" y="711708"/>
                </a:lnTo>
                <a:lnTo>
                  <a:pt x="4003548" y="711708"/>
                </a:lnTo>
                <a:lnTo>
                  <a:pt x="3997452" y="714756"/>
                </a:lnTo>
                <a:lnTo>
                  <a:pt x="3997452" y="719328"/>
                </a:lnTo>
                <a:lnTo>
                  <a:pt x="3998976" y="722376"/>
                </a:lnTo>
                <a:lnTo>
                  <a:pt x="4039184" y="771283"/>
                </a:lnTo>
                <a:lnTo>
                  <a:pt x="3712870" y="647700"/>
                </a:lnTo>
                <a:lnTo>
                  <a:pt x="2002536" y="0"/>
                </a:lnTo>
                <a:lnTo>
                  <a:pt x="2000250" y="5334"/>
                </a:lnTo>
                <a:lnTo>
                  <a:pt x="1997964" y="0"/>
                </a:lnTo>
                <a:lnTo>
                  <a:pt x="347091" y="647700"/>
                </a:lnTo>
                <a:lnTo>
                  <a:pt x="32194" y="771258"/>
                </a:lnTo>
                <a:lnTo>
                  <a:pt x="71628" y="720852"/>
                </a:lnTo>
                <a:lnTo>
                  <a:pt x="73152" y="719328"/>
                </a:lnTo>
                <a:lnTo>
                  <a:pt x="73152" y="714756"/>
                </a:lnTo>
                <a:lnTo>
                  <a:pt x="70104" y="713232"/>
                </a:lnTo>
                <a:lnTo>
                  <a:pt x="67056" y="710184"/>
                </a:lnTo>
                <a:lnTo>
                  <a:pt x="64008" y="710184"/>
                </a:lnTo>
                <a:lnTo>
                  <a:pt x="60960" y="713232"/>
                </a:lnTo>
                <a:lnTo>
                  <a:pt x="0" y="790956"/>
                </a:lnTo>
                <a:lnTo>
                  <a:pt x="9144" y="792391"/>
                </a:lnTo>
                <a:lnTo>
                  <a:pt x="97536" y="806196"/>
                </a:lnTo>
                <a:lnTo>
                  <a:pt x="100584" y="807720"/>
                </a:lnTo>
                <a:lnTo>
                  <a:pt x="105156" y="804672"/>
                </a:lnTo>
                <a:lnTo>
                  <a:pt x="105156" y="797052"/>
                </a:lnTo>
                <a:lnTo>
                  <a:pt x="103632" y="794004"/>
                </a:lnTo>
                <a:lnTo>
                  <a:pt x="99060" y="794004"/>
                </a:lnTo>
                <a:lnTo>
                  <a:pt x="35407" y="783958"/>
                </a:lnTo>
                <a:lnTo>
                  <a:pt x="382016" y="647700"/>
                </a:lnTo>
                <a:lnTo>
                  <a:pt x="2000288" y="11557"/>
                </a:lnTo>
                <a:lnTo>
                  <a:pt x="3676853" y="647700"/>
                </a:lnTo>
                <a:lnTo>
                  <a:pt x="4036441" y="784148"/>
                </a:lnTo>
                <a:lnTo>
                  <a:pt x="3971544" y="795528"/>
                </a:lnTo>
                <a:lnTo>
                  <a:pt x="3968496" y="795528"/>
                </a:lnTo>
                <a:lnTo>
                  <a:pt x="3966972" y="798576"/>
                </a:lnTo>
                <a:lnTo>
                  <a:pt x="3966972" y="806196"/>
                </a:lnTo>
                <a:lnTo>
                  <a:pt x="3970020" y="807720"/>
                </a:lnTo>
                <a:lnTo>
                  <a:pt x="3974592" y="807720"/>
                </a:lnTo>
                <a:lnTo>
                  <a:pt x="4062984" y="792530"/>
                </a:lnTo>
                <a:lnTo>
                  <a:pt x="4072128" y="790956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" name="object 5"/>
          <p:cNvSpPr txBox="1"/>
          <p:nvPr/>
        </p:nvSpPr>
        <p:spPr>
          <a:xfrm>
            <a:off x="2536110" y="1737448"/>
            <a:ext cx="4945716" cy="961998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DEFINISI:</a:t>
            </a:r>
            <a:endParaRPr sz="2824">
              <a:latin typeface="Calibri"/>
              <a:cs typeface="Calibri"/>
            </a:endParaRPr>
          </a:p>
          <a:p>
            <a:pPr marL="313221">
              <a:spcBef>
                <a:spcPts val="340"/>
              </a:spcBef>
            </a:pPr>
            <a:r>
              <a:rPr sz="2824" spc="-18" dirty="0">
                <a:latin typeface="Calibri"/>
                <a:cs typeface="Calibri"/>
              </a:rPr>
              <a:t>“Penyandang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&amp;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kewajiban.”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346972" y="5091950"/>
            <a:ext cx="908237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spc="-9" dirty="0">
                <a:latin typeface="Calibri"/>
                <a:cs typeface="Calibri"/>
              </a:rPr>
              <a:t>Orang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7030" y="5091950"/>
            <a:ext cx="2065244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Hukum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83144" y="3695251"/>
            <a:ext cx="1188719" cy="119678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74315" y="3688529"/>
            <a:ext cx="892884" cy="125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23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805542">
              <a:spcBef>
                <a:spcPts val="88"/>
              </a:spcBef>
            </a:pPr>
            <a:r>
              <a:rPr spc="-9" dirty="0"/>
              <a:t>ORANG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2030" y="1420009"/>
            <a:ext cx="894229" cy="125192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36109" y="1737449"/>
            <a:ext cx="6855199" cy="2450445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2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ct val="99800"/>
              </a:lnSpc>
              <a:spcBef>
                <a:spcPts val="684"/>
              </a:spcBef>
            </a:pP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orang,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siapapun,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sejak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ia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menyandang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kewajiban,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ia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tlh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dikatakan </a:t>
            </a:r>
            <a:r>
              <a:rPr sz="2824" dirty="0">
                <a:latin typeface="Calibri"/>
                <a:cs typeface="Calibri"/>
              </a:rPr>
              <a:t>sebagai</a:t>
            </a:r>
            <a:r>
              <a:rPr sz="2824" spc="-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subyek</a:t>
            </a:r>
            <a:r>
              <a:rPr sz="2824" spc="-9" dirty="0">
                <a:latin typeface="Calibri"/>
                <a:cs typeface="Calibri"/>
              </a:rPr>
              <a:t> hukum.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3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6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23392" y="980728"/>
            <a:ext cx="10873208" cy="5040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4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7561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5" y="703371"/>
            <a:ext cx="6959412" cy="2090346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293788" marR="1100476" indent="1196852">
              <a:lnSpc>
                <a:spcPct val="120000"/>
              </a:lnSpc>
              <a:spcBef>
                <a:spcPts val="88"/>
              </a:spcBef>
            </a:pPr>
            <a:r>
              <a:rPr sz="2824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Subyek</a:t>
            </a:r>
            <a:r>
              <a:rPr sz="2824" u="heavy" spc="-1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24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Hukum</a:t>
            </a:r>
            <a:r>
              <a:rPr sz="2824" spc="-9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“Penyandang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&amp;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kewajiban”</a:t>
            </a:r>
            <a:endParaRPr sz="2824" dirty="0">
              <a:latin typeface="Calibri"/>
              <a:cs typeface="Calibri"/>
            </a:endParaRPr>
          </a:p>
          <a:p>
            <a:pPr>
              <a:spcBef>
                <a:spcPts val="1293"/>
              </a:spcBef>
            </a:pPr>
            <a:endParaRPr sz="2824" dirty="0">
              <a:latin typeface="Calibri"/>
              <a:cs typeface="Calibri"/>
            </a:endParaRPr>
          </a:p>
          <a:p>
            <a:pPr marL="11206">
              <a:tabLst>
                <a:tab pos="3276214" algn="l"/>
              </a:tabLst>
            </a:pPr>
            <a:r>
              <a:rPr sz="2824" dirty="0">
                <a:latin typeface="Calibri"/>
                <a:cs typeface="Calibri"/>
              </a:rPr>
              <a:t>Mununtut</a:t>
            </a:r>
            <a:r>
              <a:rPr sz="2824" spc="-132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Hak</a:t>
            </a:r>
            <a:r>
              <a:rPr sz="2824" dirty="0">
                <a:latin typeface="Calibri"/>
                <a:cs typeface="Calibri"/>
              </a:rPr>
              <a:t>	</a:t>
            </a:r>
            <a:r>
              <a:rPr sz="2824" spc="-9" dirty="0">
                <a:latin typeface="Calibri"/>
                <a:cs typeface="Calibri"/>
              </a:rPr>
              <a:t>Melaksanakan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</a:t>
            </a:r>
            <a:endParaRPr sz="2824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78941" y="1722579"/>
            <a:ext cx="3783106" cy="594472"/>
          </a:xfrm>
          <a:custGeom>
            <a:avLst/>
            <a:gdLst/>
            <a:ahLst/>
            <a:cxnLst/>
            <a:rect l="l" t="t" r="r" b="b"/>
            <a:pathLst>
              <a:path w="4287520" h="673735">
                <a:moveTo>
                  <a:pt x="4287012" y="649224"/>
                </a:moveTo>
                <a:lnTo>
                  <a:pt x="4219956" y="576072"/>
                </a:lnTo>
                <a:lnTo>
                  <a:pt x="4218432" y="573024"/>
                </a:lnTo>
                <a:lnTo>
                  <a:pt x="4213860" y="573024"/>
                </a:lnTo>
                <a:lnTo>
                  <a:pt x="4210812" y="576072"/>
                </a:lnTo>
                <a:lnTo>
                  <a:pt x="4207764" y="577596"/>
                </a:lnTo>
                <a:lnTo>
                  <a:pt x="4207764" y="582168"/>
                </a:lnTo>
                <a:lnTo>
                  <a:pt x="4210812" y="583692"/>
                </a:lnTo>
                <a:lnTo>
                  <a:pt x="4254398" y="631748"/>
                </a:lnTo>
                <a:lnTo>
                  <a:pt x="2217420" y="0"/>
                </a:lnTo>
                <a:lnTo>
                  <a:pt x="2215134" y="6096"/>
                </a:lnTo>
                <a:lnTo>
                  <a:pt x="2212848" y="0"/>
                </a:lnTo>
                <a:lnTo>
                  <a:pt x="33121" y="632040"/>
                </a:lnTo>
                <a:lnTo>
                  <a:pt x="77724" y="585216"/>
                </a:lnTo>
                <a:lnTo>
                  <a:pt x="80772" y="583692"/>
                </a:lnTo>
                <a:lnTo>
                  <a:pt x="80772" y="579120"/>
                </a:lnTo>
                <a:lnTo>
                  <a:pt x="77724" y="576072"/>
                </a:lnTo>
                <a:lnTo>
                  <a:pt x="74676" y="574548"/>
                </a:lnTo>
                <a:lnTo>
                  <a:pt x="71628" y="574548"/>
                </a:lnTo>
                <a:lnTo>
                  <a:pt x="68580" y="577596"/>
                </a:lnTo>
                <a:lnTo>
                  <a:pt x="0" y="649224"/>
                </a:lnTo>
                <a:lnTo>
                  <a:pt x="10668" y="651891"/>
                </a:lnTo>
                <a:lnTo>
                  <a:pt x="97536" y="673608"/>
                </a:lnTo>
                <a:lnTo>
                  <a:pt x="100584" y="673608"/>
                </a:lnTo>
                <a:lnTo>
                  <a:pt x="103632" y="672084"/>
                </a:lnTo>
                <a:lnTo>
                  <a:pt x="105156" y="667512"/>
                </a:lnTo>
                <a:lnTo>
                  <a:pt x="105156" y="664464"/>
                </a:lnTo>
                <a:lnTo>
                  <a:pt x="103632" y="661416"/>
                </a:lnTo>
                <a:lnTo>
                  <a:pt x="100584" y="659892"/>
                </a:lnTo>
                <a:lnTo>
                  <a:pt x="37299" y="644347"/>
                </a:lnTo>
                <a:lnTo>
                  <a:pt x="2215057" y="12877"/>
                </a:lnTo>
                <a:lnTo>
                  <a:pt x="4250791" y="643775"/>
                </a:lnTo>
                <a:lnTo>
                  <a:pt x="4187952" y="658368"/>
                </a:lnTo>
                <a:lnTo>
                  <a:pt x="4184904" y="659892"/>
                </a:lnTo>
                <a:lnTo>
                  <a:pt x="4181856" y="662940"/>
                </a:lnTo>
                <a:lnTo>
                  <a:pt x="4183380" y="665988"/>
                </a:lnTo>
                <a:lnTo>
                  <a:pt x="4183380" y="669036"/>
                </a:lnTo>
                <a:lnTo>
                  <a:pt x="4186428" y="672084"/>
                </a:lnTo>
                <a:lnTo>
                  <a:pt x="4191000" y="670560"/>
                </a:lnTo>
                <a:lnTo>
                  <a:pt x="4276344" y="651586"/>
                </a:lnTo>
                <a:lnTo>
                  <a:pt x="4287012" y="649224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5" name="object 5"/>
          <p:cNvGrpSpPr/>
          <p:nvPr/>
        </p:nvGrpSpPr>
        <p:grpSpPr>
          <a:xfrm>
            <a:off x="3883959" y="2862879"/>
            <a:ext cx="4237504" cy="566457"/>
            <a:chOff x="2522219" y="3244595"/>
            <a:chExt cx="4802505" cy="641985"/>
          </a:xfrm>
        </p:grpSpPr>
        <p:sp>
          <p:nvSpPr>
            <p:cNvPr id="6" name="object 6"/>
            <p:cNvSpPr/>
            <p:nvPr/>
          </p:nvSpPr>
          <p:spPr>
            <a:xfrm>
              <a:off x="2522220" y="3244595"/>
              <a:ext cx="4802505" cy="579120"/>
            </a:xfrm>
            <a:custGeom>
              <a:avLst/>
              <a:gdLst/>
              <a:ahLst/>
              <a:cxnLst/>
              <a:rect l="l" t="t" r="r" b="b"/>
              <a:pathLst>
                <a:path w="4802505" h="579120">
                  <a:moveTo>
                    <a:pt x="4802124" y="0"/>
                  </a:moveTo>
                  <a:lnTo>
                    <a:pt x="4788408" y="0"/>
                  </a:lnTo>
                  <a:lnTo>
                    <a:pt x="4786896" y="565404"/>
                  </a:lnTo>
                  <a:lnTo>
                    <a:pt x="12204" y="563892"/>
                  </a:lnTo>
                  <a:lnTo>
                    <a:pt x="13716" y="0"/>
                  </a:lnTo>
                  <a:lnTo>
                    <a:pt x="1524" y="0"/>
                  </a:lnTo>
                  <a:lnTo>
                    <a:pt x="0" y="571500"/>
                  </a:lnTo>
                  <a:lnTo>
                    <a:pt x="7620" y="571500"/>
                  </a:lnTo>
                  <a:lnTo>
                    <a:pt x="7620" y="577596"/>
                  </a:lnTo>
                  <a:lnTo>
                    <a:pt x="4792980" y="579120"/>
                  </a:lnTo>
                  <a:lnTo>
                    <a:pt x="4792980" y="571500"/>
                  </a:lnTo>
                  <a:lnTo>
                    <a:pt x="4800600" y="571500"/>
                  </a:lnTo>
                  <a:lnTo>
                    <a:pt x="4802124" y="0"/>
                  </a:lnTo>
                  <a:close/>
                </a:path>
              </a:pathLst>
            </a:custGeom>
            <a:solidFill>
              <a:srgbClr val="497EBA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7" name="object 7"/>
            <p:cNvSpPr/>
            <p:nvPr/>
          </p:nvSpPr>
          <p:spPr>
            <a:xfrm>
              <a:off x="4815839" y="3816095"/>
              <a:ext cx="571500" cy="70485"/>
            </a:xfrm>
            <a:custGeom>
              <a:avLst/>
              <a:gdLst/>
              <a:ahLst/>
              <a:cxnLst/>
              <a:rect l="l" t="t" r="r" b="b"/>
              <a:pathLst>
                <a:path w="571500" h="70485">
                  <a:moveTo>
                    <a:pt x="571499" y="70103"/>
                  </a:moveTo>
                  <a:lnTo>
                    <a:pt x="571499" y="0"/>
                  </a:lnTo>
                  <a:lnTo>
                    <a:pt x="0" y="0"/>
                  </a:lnTo>
                  <a:lnTo>
                    <a:pt x="0" y="70103"/>
                  </a:lnTo>
                  <a:lnTo>
                    <a:pt x="571499" y="70103"/>
                  </a:lnTo>
                  <a:close/>
                </a:path>
              </a:pathLst>
            </a:custGeom>
            <a:solidFill>
              <a:srgbClr val="4F80BC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8" name="object 8"/>
            <p:cNvSpPr/>
            <p:nvPr/>
          </p:nvSpPr>
          <p:spPr>
            <a:xfrm>
              <a:off x="4803647" y="3802379"/>
              <a:ext cx="596265" cy="83820"/>
            </a:xfrm>
            <a:custGeom>
              <a:avLst/>
              <a:gdLst/>
              <a:ahLst/>
              <a:cxnLst/>
              <a:rect l="l" t="t" r="r" b="b"/>
              <a:pathLst>
                <a:path w="596264" h="83820">
                  <a:moveTo>
                    <a:pt x="595883" y="83819"/>
                  </a:moveTo>
                  <a:lnTo>
                    <a:pt x="595883" y="0"/>
                  </a:lnTo>
                  <a:lnTo>
                    <a:pt x="0" y="0"/>
                  </a:lnTo>
                  <a:lnTo>
                    <a:pt x="0" y="83819"/>
                  </a:lnTo>
                  <a:lnTo>
                    <a:pt x="12191" y="83819"/>
                  </a:lnTo>
                  <a:lnTo>
                    <a:pt x="12191" y="25907"/>
                  </a:lnTo>
                  <a:lnTo>
                    <a:pt x="24383" y="13715"/>
                  </a:lnTo>
                  <a:lnTo>
                    <a:pt x="24383" y="25907"/>
                  </a:lnTo>
                  <a:lnTo>
                    <a:pt x="571499" y="25907"/>
                  </a:lnTo>
                  <a:lnTo>
                    <a:pt x="571499" y="13715"/>
                  </a:lnTo>
                  <a:lnTo>
                    <a:pt x="583691" y="25907"/>
                  </a:lnTo>
                  <a:lnTo>
                    <a:pt x="583691" y="83819"/>
                  </a:lnTo>
                  <a:lnTo>
                    <a:pt x="595883" y="83819"/>
                  </a:lnTo>
                  <a:close/>
                </a:path>
                <a:path w="596264" h="83820">
                  <a:moveTo>
                    <a:pt x="24383" y="25907"/>
                  </a:moveTo>
                  <a:lnTo>
                    <a:pt x="24383" y="13715"/>
                  </a:lnTo>
                  <a:lnTo>
                    <a:pt x="12191" y="25907"/>
                  </a:lnTo>
                  <a:lnTo>
                    <a:pt x="24383" y="25907"/>
                  </a:lnTo>
                  <a:close/>
                </a:path>
                <a:path w="596264" h="83820">
                  <a:moveTo>
                    <a:pt x="24383" y="83819"/>
                  </a:moveTo>
                  <a:lnTo>
                    <a:pt x="24383" y="25907"/>
                  </a:lnTo>
                  <a:lnTo>
                    <a:pt x="12191" y="25907"/>
                  </a:lnTo>
                  <a:lnTo>
                    <a:pt x="12191" y="83819"/>
                  </a:lnTo>
                  <a:lnTo>
                    <a:pt x="24383" y="83819"/>
                  </a:lnTo>
                  <a:close/>
                </a:path>
                <a:path w="596264" h="83820">
                  <a:moveTo>
                    <a:pt x="583691" y="25907"/>
                  </a:moveTo>
                  <a:lnTo>
                    <a:pt x="571499" y="13715"/>
                  </a:lnTo>
                  <a:lnTo>
                    <a:pt x="571499" y="25907"/>
                  </a:lnTo>
                  <a:lnTo>
                    <a:pt x="583691" y="25907"/>
                  </a:lnTo>
                  <a:close/>
                </a:path>
                <a:path w="596264" h="83820">
                  <a:moveTo>
                    <a:pt x="583691" y="83819"/>
                  </a:moveTo>
                  <a:lnTo>
                    <a:pt x="583691" y="25907"/>
                  </a:lnTo>
                  <a:lnTo>
                    <a:pt x="571499" y="25907"/>
                  </a:lnTo>
                  <a:lnTo>
                    <a:pt x="571499" y="83819"/>
                  </a:lnTo>
                  <a:lnTo>
                    <a:pt x="583691" y="83819"/>
                  </a:lnTo>
                  <a:close/>
                </a:path>
              </a:pathLst>
            </a:custGeom>
            <a:solidFill>
              <a:srgbClr val="375D89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304402" y="3885750"/>
            <a:ext cx="3609974" cy="1481846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1" algn="ctr">
              <a:spcBef>
                <a:spcPts val="88"/>
              </a:spcBef>
            </a:pPr>
            <a:r>
              <a:rPr sz="2824" spc="-9" dirty="0">
                <a:latin typeface="Calibri"/>
                <a:cs typeface="Calibri"/>
              </a:rPr>
              <a:t>PERBUATAN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</a:t>
            </a:r>
            <a:endParaRPr sz="2824">
              <a:latin typeface="Calibri"/>
              <a:cs typeface="Calibri"/>
            </a:endParaRPr>
          </a:p>
          <a:p>
            <a:pPr>
              <a:spcBef>
                <a:spcPts val="1297"/>
              </a:spcBef>
            </a:pPr>
            <a:endParaRPr sz="2824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824" spc="-9" dirty="0">
                <a:latin typeface="Calibri"/>
                <a:cs typeface="Calibri"/>
              </a:rPr>
              <a:t>Dibutuhkan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KECAKAPAN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5615940" y="3429000"/>
            <a:ext cx="1086971" cy="581025"/>
            <a:chOff x="4485132" y="3886199"/>
            <a:chExt cx="1231900" cy="658495"/>
          </a:xfrm>
        </p:grpSpPr>
        <p:sp>
          <p:nvSpPr>
            <p:cNvPr id="12" name="object 12"/>
            <p:cNvSpPr/>
            <p:nvPr/>
          </p:nvSpPr>
          <p:spPr>
            <a:xfrm>
              <a:off x="4529327" y="3886199"/>
              <a:ext cx="1143000" cy="643255"/>
            </a:xfrm>
            <a:custGeom>
              <a:avLst/>
              <a:gdLst/>
              <a:ahLst/>
              <a:cxnLst/>
              <a:rect l="l" t="t" r="r" b="b"/>
              <a:pathLst>
                <a:path w="1143000" h="643254">
                  <a:moveTo>
                    <a:pt x="1142999" y="286511"/>
                  </a:moveTo>
                  <a:lnTo>
                    <a:pt x="858011" y="286511"/>
                  </a:lnTo>
                  <a:lnTo>
                    <a:pt x="858011" y="0"/>
                  </a:lnTo>
                  <a:lnTo>
                    <a:pt x="286511" y="0"/>
                  </a:lnTo>
                  <a:lnTo>
                    <a:pt x="286511" y="286511"/>
                  </a:lnTo>
                  <a:lnTo>
                    <a:pt x="0" y="286511"/>
                  </a:lnTo>
                  <a:lnTo>
                    <a:pt x="571499" y="643127"/>
                  </a:lnTo>
                  <a:lnTo>
                    <a:pt x="1142999" y="286511"/>
                  </a:lnTo>
                  <a:close/>
                </a:path>
              </a:pathLst>
            </a:custGeom>
            <a:solidFill>
              <a:srgbClr val="4F80BC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13" name="object 13"/>
            <p:cNvSpPr/>
            <p:nvPr/>
          </p:nvSpPr>
          <p:spPr>
            <a:xfrm>
              <a:off x="4485132" y="3886199"/>
              <a:ext cx="1231900" cy="658495"/>
            </a:xfrm>
            <a:custGeom>
              <a:avLst/>
              <a:gdLst/>
              <a:ahLst/>
              <a:cxnLst/>
              <a:rect l="l" t="t" r="r" b="b"/>
              <a:pathLst>
                <a:path w="1231900" h="658495">
                  <a:moveTo>
                    <a:pt x="330707" y="274319"/>
                  </a:moveTo>
                  <a:lnTo>
                    <a:pt x="0" y="274319"/>
                  </a:lnTo>
                  <a:lnTo>
                    <a:pt x="44195" y="301887"/>
                  </a:lnTo>
                  <a:lnTo>
                    <a:pt x="44195" y="298703"/>
                  </a:lnTo>
                  <a:lnTo>
                    <a:pt x="51815" y="275843"/>
                  </a:lnTo>
                  <a:lnTo>
                    <a:pt x="88450" y="298703"/>
                  </a:lnTo>
                  <a:lnTo>
                    <a:pt x="318515" y="298703"/>
                  </a:lnTo>
                  <a:lnTo>
                    <a:pt x="318515" y="286511"/>
                  </a:lnTo>
                  <a:lnTo>
                    <a:pt x="330707" y="274319"/>
                  </a:lnTo>
                  <a:close/>
                </a:path>
                <a:path w="1231900" h="658495">
                  <a:moveTo>
                    <a:pt x="88450" y="298703"/>
                  </a:moveTo>
                  <a:lnTo>
                    <a:pt x="51815" y="275843"/>
                  </a:lnTo>
                  <a:lnTo>
                    <a:pt x="44195" y="298703"/>
                  </a:lnTo>
                  <a:lnTo>
                    <a:pt x="88450" y="298703"/>
                  </a:lnTo>
                  <a:close/>
                </a:path>
                <a:path w="1231900" h="658495">
                  <a:moveTo>
                    <a:pt x="616457" y="628180"/>
                  </a:moveTo>
                  <a:lnTo>
                    <a:pt x="88450" y="298703"/>
                  </a:lnTo>
                  <a:lnTo>
                    <a:pt x="44195" y="298703"/>
                  </a:lnTo>
                  <a:lnTo>
                    <a:pt x="44195" y="301887"/>
                  </a:lnTo>
                  <a:lnTo>
                    <a:pt x="609599" y="654565"/>
                  </a:lnTo>
                  <a:lnTo>
                    <a:pt x="609599" y="632459"/>
                  </a:lnTo>
                  <a:lnTo>
                    <a:pt x="616457" y="628180"/>
                  </a:lnTo>
                  <a:close/>
                </a:path>
                <a:path w="1231900" h="658495">
                  <a:moveTo>
                    <a:pt x="342899" y="298703"/>
                  </a:moveTo>
                  <a:lnTo>
                    <a:pt x="342899" y="0"/>
                  </a:lnTo>
                  <a:lnTo>
                    <a:pt x="318515" y="0"/>
                  </a:lnTo>
                  <a:lnTo>
                    <a:pt x="318515" y="274319"/>
                  </a:lnTo>
                  <a:lnTo>
                    <a:pt x="330707" y="274319"/>
                  </a:lnTo>
                  <a:lnTo>
                    <a:pt x="330707" y="298703"/>
                  </a:lnTo>
                  <a:lnTo>
                    <a:pt x="342899" y="298703"/>
                  </a:lnTo>
                  <a:close/>
                </a:path>
                <a:path w="1231900" h="658495">
                  <a:moveTo>
                    <a:pt x="330707" y="298703"/>
                  </a:moveTo>
                  <a:lnTo>
                    <a:pt x="330707" y="274319"/>
                  </a:lnTo>
                  <a:lnTo>
                    <a:pt x="318515" y="286511"/>
                  </a:lnTo>
                  <a:lnTo>
                    <a:pt x="318515" y="298703"/>
                  </a:lnTo>
                  <a:lnTo>
                    <a:pt x="330707" y="298703"/>
                  </a:lnTo>
                  <a:close/>
                </a:path>
                <a:path w="1231900" h="658495">
                  <a:moveTo>
                    <a:pt x="623315" y="632459"/>
                  </a:moveTo>
                  <a:lnTo>
                    <a:pt x="616457" y="628180"/>
                  </a:lnTo>
                  <a:lnTo>
                    <a:pt x="609599" y="632459"/>
                  </a:lnTo>
                  <a:lnTo>
                    <a:pt x="623315" y="632459"/>
                  </a:lnTo>
                  <a:close/>
                </a:path>
                <a:path w="1231900" h="658495">
                  <a:moveTo>
                    <a:pt x="623315" y="653614"/>
                  </a:moveTo>
                  <a:lnTo>
                    <a:pt x="623315" y="632459"/>
                  </a:lnTo>
                  <a:lnTo>
                    <a:pt x="609599" y="632459"/>
                  </a:lnTo>
                  <a:lnTo>
                    <a:pt x="609599" y="654565"/>
                  </a:lnTo>
                  <a:lnTo>
                    <a:pt x="615695" y="658367"/>
                  </a:lnTo>
                  <a:lnTo>
                    <a:pt x="623315" y="653614"/>
                  </a:lnTo>
                  <a:close/>
                </a:path>
                <a:path w="1231900" h="658495">
                  <a:moveTo>
                    <a:pt x="1187195" y="301887"/>
                  </a:moveTo>
                  <a:lnTo>
                    <a:pt x="1187195" y="298703"/>
                  </a:lnTo>
                  <a:lnTo>
                    <a:pt x="1144465" y="298703"/>
                  </a:lnTo>
                  <a:lnTo>
                    <a:pt x="616457" y="628180"/>
                  </a:lnTo>
                  <a:lnTo>
                    <a:pt x="623315" y="632459"/>
                  </a:lnTo>
                  <a:lnTo>
                    <a:pt x="623315" y="653614"/>
                  </a:lnTo>
                  <a:lnTo>
                    <a:pt x="1187195" y="301887"/>
                  </a:lnTo>
                  <a:close/>
                </a:path>
                <a:path w="1231900" h="658495">
                  <a:moveTo>
                    <a:pt x="914399" y="274319"/>
                  </a:moveTo>
                  <a:lnTo>
                    <a:pt x="914399" y="0"/>
                  </a:lnTo>
                  <a:lnTo>
                    <a:pt x="890015" y="0"/>
                  </a:lnTo>
                  <a:lnTo>
                    <a:pt x="890015" y="298703"/>
                  </a:lnTo>
                  <a:lnTo>
                    <a:pt x="902207" y="298703"/>
                  </a:lnTo>
                  <a:lnTo>
                    <a:pt x="902207" y="274319"/>
                  </a:lnTo>
                  <a:lnTo>
                    <a:pt x="914399" y="274319"/>
                  </a:lnTo>
                  <a:close/>
                </a:path>
                <a:path w="1231900" h="658495">
                  <a:moveTo>
                    <a:pt x="1231391" y="274319"/>
                  </a:moveTo>
                  <a:lnTo>
                    <a:pt x="902207" y="274319"/>
                  </a:lnTo>
                  <a:lnTo>
                    <a:pt x="914399" y="286511"/>
                  </a:lnTo>
                  <a:lnTo>
                    <a:pt x="914399" y="298703"/>
                  </a:lnTo>
                  <a:lnTo>
                    <a:pt x="1144465" y="298703"/>
                  </a:lnTo>
                  <a:lnTo>
                    <a:pt x="1181099" y="275843"/>
                  </a:lnTo>
                  <a:lnTo>
                    <a:pt x="1187195" y="298703"/>
                  </a:lnTo>
                  <a:lnTo>
                    <a:pt x="1187195" y="301887"/>
                  </a:lnTo>
                  <a:lnTo>
                    <a:pt x="1231391" y="274319"/>
                  </a:lnTo>
                  <a:close/>
                </a:path>
                <a:path w="1231900" h="658495">
                  <a:moveTo>
                    <a:pt x="914399" y="298703"/>
                  </a:moveTo>
                  <a:lnTo>
                    <a:pt x="914399" y="286511"/>
                  </a:lnTo>
                  <a:lnTo>
                    <a:pt x="902207" y="274319"/>
                  </a:lnTo>
                  <a:lnTo>
                    <a:pt x="902207" y="298703"/>
                  </a:lnTo>
                  <a:lnTo>
                    <a:pt x="914399" y="298703"/>
                  </a:lnTo>
                  <a:close/>
                </a:path>
                <a:path w="1231900" h="658495">
                  <a:moveTo>
                    <a:pt x="1187195" y="298703"/>
                  </a:moveTo>
                  <a:lnTo>
                    <a:pt x="1181099" y="275843"/>
                  </a:lnTo>
                  <a:lnTo>
                    <a:pt x="1144465" y="298703"/>
                  </a:lnTo>
                  <a:lnTo>
                    <a:pt x="1187195" y="298703"/>
                  </a:lnTo>
                  <a:close/>
                </a:path>
              </a:pathLst>
            </a:custGeom>
            <a:solidFill>
              <a:srgbClr val="375D89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14" name="object 14"/>
          <p:cNvSpPr/>
          <p:nvPr/>
        </p:nvSpPr>
        <p:spPr>
          <a:xfrm>
            <a:off x="6113481" y="4375673"/>
            <a:ext cx="91887" cy="441512"/>
          </a:xfrm>
          <a:custGeom>
            <a:avLst/>
            <a:gdLst/>
            <a:ahLst/>
            <a:cxnLst/>
            <a:rect l="l" t="t" r="r" b="b"/>
            <a:pathLst>
              <a:path w="104139" h="500379">
                <a:moveTo>
                  <a:pt x="51144" y="475591"/>
                </a:moveTo>
                <a:lnTo>
                  <a:pt x="12192" y="408432"/>
                </a:lnTo>
                <a:lnTo>
                  <a:pt x="10668" y="405384"/>
                </a:lnTo>
                <a:lnTo>
                  <a:pt x="7620" y="403860"/>
                </a:lnTo>
                <a:lnTo>
                  <a:pt x="1524" y="406908"/>
                </a:lnTo>
                <a:lnTo>
                  <a:pt x="0" y="411480"/>
                </a:lnTo>
                <a:lnTo>
                  <a:pt x="1524" y="414528"/>
                </a:lnTo>
                <a:lnTo>
                  <a:pt x="45720" y="489527"/>
                </a:lnTo>
                <a:lnTo>
                  <a:pt x="45720" y="484632"/>
                </a:lnTo>
                <a:lnTo>
                  <a:pt x="51144" y="475591"/>
                </a:lnTo>
                <a:close/>
              </a:path>
              <a:path w="104139" h="500379">
                <a:moveTo>
                  <a:pt x="59436" y="0"/>
                </a:moveTo>
                <a:lnTo>
                  <a:pt x="47244" y="0"/>
                </a:lnTo>
                <a:lnTo>
                  <a:pt x="45720" y="487680"/>
                </a:lnTo>
                <a:lnTo>
                  <a:pt x="45720" y="466238"/>
                </a:lnTo>
                <a:lnTo>
                  <a:pt x="51144" y="475591"/>
                </a:lnTo>
                <a:lnTo>
                  <a:pt x="57912" y="464312"/>
                </a:lnTo>
                <a:lnTo>
                  <a:pt x="57912" y="487680"/>
                </a:lnTo>
                <a:lnTo>
                  <a:pt x="59436" y="0"/>
                </a:lnTo>
                <a:close/>
              </a:path>
              <a:path w="104139" h="500379">
                <a:moveTo>
                  <a:pt x="56388" y="484632"/>
                </a:moveTo>
                <a:lnTo>
                  <a:pt x="51144" y="475591"/>
                </a:lnTo>
                <a:lnTo>
                  <a:pt x="45720" y="484632"/>
                </a:lnTo>
                <a:lnTo>
                  <a:pt x="56388" y="484632"/>
                </a:lnTo>
                <a:close/>
              </a:path>
              <a:path w="104139" h="500379">
                <a:moveTo>
                  <a:pt x="56388" y="487680"/>
                </a:moveTo>
                <a:lnTo>
                  <a:pt x="56388" y="484632"/>
                </a:lnTo>
                <a:lnTo>
                  <a:pt x="45720" y="484632"/>
                </a:lnTo>
                <a:lnTo>
                  <a:pt x="45720" y="487680"/>
                </a:lnTo>
                <a:lnTo>
                  <a:pt x="56388" y="487680"/>
                </a:lnTo>
                <a:close/>
              </a:path>
              <a:path w="104139" h="500379">
                <a:moveTo>
                  <a:pt x="57912" y="489527"/>
                </a:moveTo>
                <a:lnTo>
                  <a:pt x="57912" y="487680"/>
                </a:lnTo>
                <a:lnTo>
                  <a:pt x="45720" y="487680"/>
                </a:lnTo>
                <a:lnTo>
                  <a:pt x="45720" y="489527"/>
                </a:lnTo>
                <a:lnTo>
                  <a:pt x="51816" y="499872"/>
                </a:lnTo>
                <a:lnTo>
                  <a:pt x="57912" y="489527"/>
                </a:lnTo>
                <a:close/>
              </a:path>
              <a:path w="104139" h="500379">
                <a:moveTo>
                  <a:pt x="103632" y="411480"/>
                </a:moveTo>
                <a:lnTo>
                  <a:pt x="102108" y="408432"/>
                </a:lnTo>
                <a:lnTo>
                  <a:pt x="99060" y="405384"/>
                </a:lnTo>
                <a:lnTo>
                  <a:pt x="96012" y="403860"/>
                </a:lnTo>
                <a:lnTo>
                  <a:pt x="92964" y="405384"/>
                </a:lnTo>
                <a:lnTo>
                  <a:pt x="91440" y="408432"/>
                </a:lnTo>
                <a:lnTo>
                  <a:pt x="51144" y="475591"/>
                </a:lnTo>
                <a:lnTo>
                  <a:pt x="56388" y="484632"/>
                </a:lnTo>
                <a:lnTo>
                  <a:pt x="56388" y="487680"/>
                </a:lnTo>
                <a:lnTo>
                  <a:pt x="57912" y="487680"/>
                </a:lnTo>
                <a:lnTo>
                  <a:pt x="57912" y="489527"/>
                </a:lnTo>
                <a:lnTo>
                  <a:pt x="102108" y="414528"/>
                </a:lnTo>
                <a:lnTo>
                  <a:pt x="103632" y="411480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</p:spTree>
    <p:extLst>
      <p:ext uri="{BB962C8B-B14F-4D97-AF65-F5344CB8AC3E}">
        <p14:creationId xmlns:p14="http://schemas.microsoft.com/office/powerpoint/2010/main" val="3743011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/>
          <p:nvPr/>
        </p:nvSpPr>
        <p:spPr>
          <a:xfrm>
            <a:off x="2536109" y="640163"/>
            <a:ext cx="7036734" cy="3844031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  <a:p>
            <a:pPr marL="313221" marR="4483">
              <a:spcBef>
                <a:spcPts val="679"/>
              </a:spcBef>
            </a:pP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orang,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kapanpun,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dapat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memiliki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&amp; </a:t>
            </a:r>
            <a:r>
              <a:rPr sz="2824" spc="-9" dirty="0">
                <a:latin typeface="Calibri"/>
                <a:cs typeface="Calibri"/>
              </a:rPr>
              <a:t>kewajiban</a:t>
            </a:r>
            <a:r>
              <a:rPr sz="2824" spc="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</a:t>
            </a:r>
            <a:r>
              <a:rPr sz="2824" spc="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berwenang</a:t>
            </a:r>
            <a:r>
              <a:rPr sz="2824" spc="-4" dirty="0">
                <a:latin typeface="Calibri"/>
                <a:cs typeface="Calibri"/>
              </a:rPr>
              <a:t> </a:t>
            </a:r>
            <a:r>
              <a:rPr sz="2824" spc="75" dirty="0">
                <a:latin typeface="Calibri"/>
                <a:cs typeface="Calibri"/>
              </a:rPr>
              <a:t>/ </a:t>
            </a:r>
            <a:r>
              <a:rPr sz="2824" i="1" dirty="0">
                <a:latin typeface="Calibri"/>
                <a:cs typeface="Calibri"/>
              </a:rPr>
              <a:t>Bevoegd</a:t>
            </a:r>
            <a:r>
              <a:rPr sz="2824" i="1" spc="234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).</a:t>
            </a:r>
            <a:endParaRPr sz="2824">
              <a:latin typeface="Calibri"/>
              <a:cs typeface="Calibri"/>
            </a:endParaRPr>
          </a:p>
          <a:p>
            <a:pPr marL="110384" algn="ctr">
              <a:spcBef>
                <a:spcPts val="675"/>
              </a:spcBef>
            </a:pPr>
            <a:r>
              <a:rPr sz="2824" spc="-18" dirty="0">
                <a:latin typeface="Calibri"/>
                <a:cs typeface="Calibri"/>
              </a:rPr>
              <a:t>TAPI</a:t>
            </a:r>
            <a:endParaRPr sz="2824">
              <a:latin typeface="Calibri"/>
              <a:cs typeface="Calibri"/>
            </a:endParaRPr>
          </a:p>
          <a:p>
            <a:pPr marL="313781" marR="58274">
              <a:lnSpc>
                <a:spcPct val="99800"/>
              </a:lnSpc>
              <a:spcBef>
                <a:spcPts val="684"/>
              </a:spcBef>
            </a:pPr>
            <a:r>
              <a:rPr sz="2824" dirty="0">
                <a:latin typeface="Calibri"/>
                <a:cs typeface="Calibri"/>
              </a:rPr>
              <a:t>Tidak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mampu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melakukan perbuatan</a:t>
            </a:r>
            <a:r>
              <a:rPr sz="2824" dirty="0">
                <a:latin typeface="Calibri"/>
                <a:cs typeface="Calibri"/>
              </a:rPr>
              <a:t> hukum</a:t>
            </a:r>
            <a:r>
              <a:rPr sz="2824" spc="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</a:t>
            </a:r>
            <a:r>
              <a:rPr sz="2824" spc="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belum</a:t>
            </a:r>
            <a:r>
              <a:rPr sz="2824" spc="-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tentu </a:t>
            </a:r>
            <a:r>
              <a:rPr sz="2824" dirty="0">
                <a:latin typeface="Calibri"/>
                <a:cs typeface="Calibri"/>
              </a:rPr>
              <a:t>cakap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spc="119" dirty="0">
                <a:latin typeface="Calibri"/>
                <a:cs typeface="Calibri"/>
              </a:rPr>
              <a:t>/</a:t>
            </a:r>
            <a:r>
              <a:rPr sz="2824" spc="26" dirty="0">
                <a:latin typeface="Calibri"/>
                <a:cs typeface="Calibri"/>
              </a:rPr>
              <a:t> </a:t>
            </a:r>
            <a:r>
              <a:rPr sz="2824" i="1" spc="44" dirty="0">
                <a:latin typeface="Calibri"/>
                <a:cs typeface="Calibri"/>
              </a:rPr>
              <a:t>Bekwaam</a:t>
            </a:r>
            <a:r>
              <a:rPr sz="2824" i="1" spc="31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)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815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700682"/>
            <a:ext cx="7124699" cy="4808661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313221" indent="-302015">
              <a:spcBef>
                <a:spcPts val="78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TIDAK</a:t>
            </a:r>
            <a:r>
              <a:rPr sz="2824" spc="44" dirty="0">
                <a:latin typeface="Calibri"/>
                <a:cs typeface="Calibri"/>
              </a:rPr>
              <a:t> CAKAP</a:t>
            </a:r>
            <a:r>
              <a:rPr sz="2824" spc="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BERBUAT:</a:t>
            </a:r>
            <a:endParaRPr sz="2824">
              <a:latin typeface="Calibri"/>
              <a:cs typeface="Calibri"/>
            </a:endParaRPr>
          </a:p>
          <a:p>
            <a:pPr marL="465069" indent="-453862">
              <a:lnSpc>
                <a:spcPts val="3379"/>
              </a:lnSpc>
              <a:spcBef>
                <a:spcPts val="697"/>
              </a:spcBef>
              <a:buAutoNum type="arabicPeriod"/>
              <a:tabLst>
                <a:tab pos="465069" algn="l"/>
              </a:tabLst>
            </a:pPr>
            <a:r>
              <a:rPr sz="2824" dirty="0">
                <a:latin typeface="Calibri"/>
                <a:cs typeface="Calibri"/>
              </a:rPr>
              <a:t>Belum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Dewasa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1330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330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282" dirty="0">
                <a:latin typeface="Calibri"/>
                <a:cs typeface="Calibri"/>
              </a:rPr>
              <a:t>psl</a:t>
            </a:r>
            <a:endParaRPr sz="2824">
              <a:latin typeface="Calibri"/>
              <a:cs typeface="Calibri"/>
            </a:endParaRPr>
          </a:p>
          <a:p>
            <a:pPr marL="3094669">
              <a:lnSpc>
                <a:spcPts val="3379"/>
              </a:lnSpc>
              <a:tabLst>
                <a:tab pos="4935894" algn="l"/>
              </a:tabLst>
            </a:pPr>
            <a:r>
              <a:rPr sz="2824" dirty="0">
                <a:latin typeface="Calibri"/>
                <a:cs typeface="Calibri"/>
              </a:rPr>
              <a:t>47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No.1</a:t>
            </a:r>
            <a:r>
              <a:rPr sz="2824" dirty="0">
                <a:latin typeface="Calibri"/>
                <a:cs typeface="Calibri"/>
              </a:rPr>
              <a:t>	Th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74.</a:t>
            </a:r>
            <a:endParaRPr sz="2824">
              <a:latin typeface="Calibri"/>
              <a:cs typeface="Calibri"/>
            </a:endParaRPr>
          </a:p>
          <a:p>
            <a:pPr marL="465629" indent="-454983">
              <a:spcBef>
                <a:spcPts val="679"/>
              </a:spcBef>
              <a:buAutoNum type="arabicPeriod" startAt="2"/>
              <a:tabLst>
                <a:tab pos="465629" algn="l"/>
              </a:tabLst>
            </a:pP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berada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bawah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PENGAMPUAN</a:t>
            </a:r>
            <a:endParaRPr sz="2824">
              <a:latin typeface="Calibri"/>
              <a:cs typeface="Calibri"/>
            </a:endParaRPr>
          </a:p>
          <a:p>
            <a:pPr marL="465629" marR="4483">
              <a:lnSpc>
                <a:spcPct val="100200"/>
              </a:lnSpc>
              <a:spcBef>
                <a:spcPts val="671"/>
              </a:spcBef>
            </a:pPr>
            <a:r>
              <a:rPr sz="2824" dirty="0">
                <a:latin typeface="Calibri"/>
                <a:cs typeface="Calibri"/>
              </a:rPr>
              <a:t>(Org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tlh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dewasa,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namun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dianggap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tidak </a:t>
            </a:r>
            <a:r>
              <a:rPr sz="2824" dirty="0">
                <a:latin typeface="Calibri"/>
                <a:cs typeface="Calibri"/>
              </a:rPr>
              <a:t>cakap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krn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keadaan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tertentu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spt: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dungu,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gila, </a:t>
            </a:r>
            <a:r>
              <a:rPr sz="2824" dirty="0">
                <a:latin typeface="Calibri"/>
                <a:cs typeface="Calibri"/>
              </a:rPr>
              <a:t>pemboros)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4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1330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433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416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465629" marR="397270" indent="-454983">
              <a:spcBef>
                <a:spcPts val="657"/>
              </a:spcBef>
              <a:buAutoNum type="arabicPeriod" startAt="3"/>
              <a:tabLst>
                <a:tab pos="465629" algn="l"/>
              </a:tabLst>
            </a:pPr>
            <a:r>
              <a:rPr sz="2824" spc="-26" dirty="0">
                <a:latin typeface="Calibri"/>
                <a:cs typeface="Calibri"/>
              </a:rPr>
              <a:t>Orang-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dilarang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utk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melakukan </a:t>
            </a:r>
            <a:r>
              <a:rPr sz="2824" dirty="0">
                <a:latin typeface="Calibri"/>
                <a:cs typeface="Calibri"/>
              </a:rPr>
              <a:t>perbt.2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hk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tertentu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misalnya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yg dinyatakan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pailit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(UU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Kepailitan).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844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974582">
              <a:spcBef>
                <a:spcPts val="88"/>
              </a:spcBef>
            </a:pPr>
            <a:r>
              <a:rPr dirty="0"/>
              <a:t>BADAN</a:t>
            </a:r>
            <a:r>
              <a:rPr spc="-180" dirty="0"/>
              <a:t> </a:t>
            </a:r>
            <a:r>
              <a:rPr spc="-9" dirty="0"/>
              <a:t>HUKUM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96712" y="1139723"/>
            <a:ext cx="1190064" cy="11954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36109" y="1737448"/>
            <a:ext cx="7042337" cy="3739168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75" dirty="0">
                <a:latin typeface="Calibri"/>
                <a:cs typeface="Calibri"/>
              </a:rPr>
              <a:t>SYARAT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Hukum: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340"/>
              </a:spcBef>
              <a:buAutoNum type="arabicPeriod"/>
              <a:tabLst>
                <a:tab pos="46506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pengurus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(alat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/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organ)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340"/>
              </a:spcBef>
              <a:buAutoNum type="arabicPeriod"/>
              <a:tabLst>
                <a:tab pos="46506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tujuan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tertentu</a:t>
            </a:r>
            <a:endParaRPr sz="2824">
              <a:latin typeface="Calibri"/>
              <a:cs typeface="Calibri"/>
            </a:endParaRPr>
          </a:p>
          <a:p>
            <a:pPr marL="465629" marR="4483" indent="-454983">
              <a:lnSpc>
                <a:spcPts val="3053"/>
              </a:lnSpc>
              <a:spcBef>
                <a:spcPts val="710"/>
              </a:spcBef>
              <a:buAutoNum type="arabicPeriod"/>
              <a:tabLst>
                <a:tab pos="46562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26" dirty="0">
                <a:latin typeface="Calibri"/>
                <a:cs typeface="Calibri"/>
              </a:rPr>
              <a:t>kekayaan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sendiri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terpisah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dari </a:t>
            </a:r>
            <a:r>
              <a:rPr sz="2824" spc="-26" dirty="0">
                <a:latin typeface="Calibri"/>
                <a:cs typeface="Calibri"/>
              </a:rPr>
              <a:t>kekayaan</a:t>
            </a:r>
            <a:r>
              <a:rPr sz="2824" spc="-11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anggotanya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287"/>
              </a:spcBef>
              <a:buAutoNum type="arabicPeriod"/>
              <a:tabLst>
                <a:tab pos="465069" algn="l"/>
              </a:tabLst>
            </a:pPr>
            <a:r>
              <a:rPr sz="2824" dirty="0">
                <a:latin typeface="Calibri"/>
                <a:cs typeface="Calibri"/>
              </a:rPr>
              <a:t>Disahkan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berwenang.</a:t>
            </a:r>
            <a:endParaRPr sz="2824">
              <a:latin typeface="Calibri"/>
              <a:cs typeface="Calibri"/>
            </a:endParaRPr>
          </a:p>
          <a:p>
            <a:pPr marL="465629" lvl="1" indent="-454422">
              <a:spcBef>
                <a:spcPts val="340"/>
              </a:spcBef>
              <a:buFont typeface="Arial MT"/>
              <a:buChar char="•"/>
              <a:tabLst>
                <a:tab pos="465629" algn="l"/>
              </a:tabLst>
            </a:pPr>
            <a:r>
              <a:rPr sz="2824" spc="-18" dirty="0">
                <a:latin typeface="Calibri"/>
                <a:cs typeface="Calibri"/>
              </a:rPr>
              <a:t>Cth:</a:t>
            </a:r>
            <a:endParaRPr sz="2824">
              <a:latin typeface="Calibri"/>
              <a:cs typeface="Calibri"/>
            </a:endParaRPr>
          </a:p>
          <a:p>
            <a:pPr marL="465629">
              <a:spcBef>
                <a:spcPts val="340"/>
              </a:spcBef>
            </a:pPr>
            <a:r>
              <a:rPr sz="2824" spc="-9" dirty="0">
                <a:latin typeface="Calibri"/>
                <a:cs typeface="Calibri"/>
              </a:rPr>
              <a:t>Perseroan</a:t>
            </a:r>
            <a:r>
              <a:rPr sz="2824" spc="-154" dirty="0">
                <a:latin typeface="Calibri"/>
                <a:cs typeface="Calibri"/>
              </a:rPr>
              <a:t> </a:t>
            </a:r>
            <a:r>
              <a:rPr sz="2824" spc="-35" dirty="0">
                <a:latin typeface="Calibri"/>
                <a:cs typeface="Calibri"/>
              </a:rPr>
              <a:t>Terbatas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spc="-97" dirty="0">
                <a:latin typeface="Calibri"/>
                <a:cs typeface="Calibri"/>
              </a:rPr>
              <a:t>(P.T),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Yayasan,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Koperasi.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3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35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Keluarga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B109FDF-64C6-7606-8886-697DF13674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3752338"/>
              </p:ext>
            </p:extLst>
          </p:nvPr>
        </p:nvGraphicFramePr>
        <p:xfrm>
          <a:off x="767408" y="1628800"/>
          <a:ext cx="1029714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0539124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00681"/>
            <a:ext cx="6801971" cy="4543589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11206">
              <a:spcBef>
                <a:spcPts val="785"/>
              </a:spcBef>
            </a:pPr>
            <a:r>
              <a:rPr sz="2824" spc="-9" dirty="0">
                <a:latin typeface="Calibri"/>
                <a:cs typeface="Calibri"/>
              </a:rPr>
              <a:t>PERKAWINAN</a:t>
            </a:r>
            <a:endParaRPr sz="2824">
              <a:latin typeface="Calibri"/>
              <a:cs typeface="Calibri"/>
            </a:endParaRPr>
          </a:p>
          <a:p>
            <a:pPr marL="313221" marR="288007" indent="-302575">
              <a:lnSpc>
                <a:spcPts val="3371"/>
              </a:lnSpc>
              <a:spcBef>
                <a:spcPts val="82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18" dirty="0">
                <a:latin typeface="Calibri"/>
                <a:cs typeface="Calibri"/>
              </a:rPr>
              <a:t>Syarat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perkawinan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4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2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6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403" dirty="0">
                <a:latin typeface="Calibri"/>
                <a:cs typeface="Calibri"/>
              </a:rPr>
              <a:t>UU</a:t>
            </a:r>
            <a:r>
              <a:rPr sz="2824" dirty="0">
                <a:latin typeface="Calibri"/>
                <a:cs typeface="Calibri"/>
              </a:rPr>
              <a:t> No.1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74.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58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Usia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kawin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7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  <a:p>
            <a:pPr marL="313781" marR="4483" indent="-302575">
              <a:lnSpc>
                <a:spcPts val="3353"/>
              </a:lnSpc>
              <a:spcBef>
                <a:spcPts val="821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spc="-9" dirty="0">
                <a:latin typeface="Calibri"/>
                <a:cs typeface="Calibri"/>
              </a:rPr>
              <a:t>Larangan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perkawinan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24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8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1438" dirty="0">
                <a:latin typeface="Calibri"/>
                <a:cs typeface="Calibri"/>
              </a:rPr>
              <a:t>Th</a:t>
            </a:r>
            <a:r>
              <a:rPr sz="2824" spc="-22" dirty="0">
                <a:latin typeface="Calibri"/>
                <a:cs typeface="Calibri"/>
              </a:rPr>
              <a:t> 74</a:t>
            </a:r>
            <a:endParaRPr sz="2824">
              <a:latin typeface="Calibri"/>
              <a:cs typeface="Calibri"/>
            </a:endParaRPr>
          </a:p>
          <a:p>
            <a:pPr>
              <a:spcBef>
                <a:spcPts val="1191"/>
              </a:spcBef>
              <a:buFont typeface="Arial MT"/>
              <a:buChar char="•"/>
            </a:pPr>
            <a:endParaRPr sz="2824">
              <a:latin typeface="Calibri"/>
              <a:cs typeface="Calibri"/>
            </a:endParaRPr>
          </a:p>
          <a:p>
            <a:pPr marL="11206"/>
            <a:r>
              <a:rPr sz="2824" spc="-9" dirty="0">
                <a:latin typeface="Calibri"/>
                <a:cs typeface="Calibri"/>
              </a:rPr>
              <a:t>KEKUASAAN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TUA: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45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–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49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2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675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703370"/>
            <a:ext cx="6322919" cy="3154355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11206">
              <a:spcBef>
                <a:spcPts val="763"/>
              </a:spcBef>
            </a:pPr>
            <a:r>
              <a:rPr sz="2824" spc="-9" dirty="0">
                <a:latin typeface="Calibri"/>
                <a:cs typeface="Calibri"/>
              </a:rPr>
              <a:t>PERWALIAN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50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–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54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2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3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Macam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perwalian:</a:t>
            </a:r>
            <a:endParaRPr sz="2824">
              <a:latin typeface="Calibri"/>
              <a:cs typeface="Calibri"/>
            </a:endParaRPr>
          </a:p>
          <a:p>
            <a:pPr marL="666225" lvl="1" indent="-353004">
              <a:spcBef>
                <a:spcPts val="679"/>
              </a:spcBef>
              <a:buAutoNum type="arabicPeriod"/>
              <a:tabLst>
                <a:tab pos="666225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menurut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UU</a:t>
            </a:r>
            <a:endParaRPr sz="2824">
              <a:latin typeface="Calibri"/>
              <a:cs typeface="Calibri"/>
            </a:endParaRPr>
          </a:p>
          <a:p>
            <a:pPr marL="666225" lvl="1" indent="-353004">
              <a:spcBef>
                <a:spcPts val="679"/>
              </a:spcBef>
              <a:buAutoNum type="arabicPeriod"/>
              <a:tabLst>
                <a:tab pos="666225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wasiat</a:t>
            </a:r>
            <a:endParaRPr sz="2824">
              <a:latin typeface="Calibri"/>
              <a:cs typeface="Calibri"/>
            </a:endParaRPr>
          </a:p>
          <a:p>
            <a:pPr marL="666786" lvl="1" indent="-353004">
              <a:spcBef>
                <a:spcPts val="666"/>
              </a:spcBef>
              <a:buAutoNum type="arabicPeriod"/>
              <a:tabLst>
                <a:tab pos="666786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penunjukan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pengadilan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55568" y="467952"/>
            <a:ext cx="672352" cy="84447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911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95400" y="1772816"/>
            <a:ext cx="11017224" cy="432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499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rabicParenR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Harta Kekayaan 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5586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1206">
              <a:spcBef>
                <a:spcPts val="88"/>
              </a:spcBef>
            </a:pPr>
            <a:r>
              <a:rPr dirty="0"/>
              <a:t>1.</a:t>
            </a:r>
            <a:r>
              <a:rPr spc="-31" dirty="0"/>
              <a:t> </a:t>
            </a:r>
            <a:r>
              <a:rPr dirty="0"/>
              <a:t>Hk</a:t>
            </a:r>
            <a:r>
              <a:rPr spc="-4" dirty="0"/>
              <a:t> </a:t>
            </a:r>
            <a:r>
              <a:rPr spc="-9" dirty="0"/>
              <a:t>Kebendaan</a:t>
            </a:r>
          </a:p>
        </p:txBody>
      </p:sp>
      <p:sp>
        <p:nvSpPr>
          <p:cNvPr id="4" name="object 4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" name="object 5"/>
          <p:cNvSpPr txBox="1"/>
          <p:nvPr/>
        </p:nvSpPr>
        <p:spPr>
          <a:xfrm>
            <a:off x="2536110" y="1779941"/>
            <a:ext cx="6962775" cy="3949806"/>
          </a:xfrm>
          <a:prstGeom prst="rect">
            <a:avLst/>
          </a:prstGeom>
        </p:spPr>
        <p:txBody>
          <a:bodyPr vert="horz" wrap="square" lIns="0" tIns="59951" rIns="0" bIns="0" rtlCol="0">
            <a:spAutoFit/>
          </a:bodyPr>
          <a:lstStyle/>
          <a:p>
            <a:pPr marL="313221" marR="70601" indent="-302575">
              <a:lnSpc>
                <a:spcPts val="3053"/>
              </a:lnSpc>
              <a:spcBef>
                <a:spcPts val="472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aturan-</a:t>
            </a:r>
            <a:r>
              <a:rPr sz="2824" dirty="0">
                <a:latin typeface="Calibri"/>
                <a:cs typeface="Calibri"/>
              </a:rPr>
              <a:t>aturan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hubungan antara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dg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28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781" marR="227492" indent="-302575">
              <a:lnSpc>
                <a:spcPct val="89800"/>
              </a:lnSpc>
              <a:spcBef>
                <a:spcPts val="688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spc="-9" dirty="0">
                <a:latin typeface="Calibri"/>
                <a:cs typeface="Calibri"/>
              </a:rPr>
              <a:t>Bersifat</a:t>
            </a:r>
            <a:r>
              <a:rPr sz="2824" spc="-14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tertutup,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artinya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32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tdk </a:t>
            </a:r>
            <a:r>
              <a:rPr sz="2824" spc="-18" dirty="0">
                <a:latin typeface="Calibri"/>
                <a:cs typeface="Calibri"/>
              </a:rPr>
              <a:t>diperkenankan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menciptakan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 </a:t>
            </a:r>
            <a:r>
              <a:rPr sz="2824" dirty="0">
                <a:latin typeface="Calibri"/>
                <a:cs typeface="Calibri"/>
              </a:rPr>
              <a:t>diluar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33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499: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ts val="3053"/>
              </a:lnSpc>
              <a:spcBef>
                <a:spcPts val="724"/>
              </a:spcBef>
            </a:pPr>
            <a:r>
              <a:rPr sz="2824" spc="-9" dirty="0">
                <a:latin typeface="Calibri"/>
                <a:cs typeface="Calibri"/>
              </a:rPr>
              <a:t>“Kebendaan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tiap-</a:t>
            </a:r>
            <a:r>
              <a:rPr sz="2824" dirty="0">
                <a:latin typeface="Calibri"/>
                <a:cs typeface="Calibri"/>
              </a:rPr>
              <a:t>tiap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barang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tiap- </a:t>
            </a:r>
            <a:r>
              <a:rPr sz="2824" dirty="0">
                <a:latin typeface="Calibri"/>
                <a:cs typeface="Calibri"/>
              </a:rPr>
              <a:t>tiap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dikuasai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milik.”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282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917985"/>
            <a:ext cx="6868085" cy="4103438"/>
          </a:xfrm>
          <a:prstGeom prst="rect">
            <a:avLst/>
          </a:prstGeom>
        </p:spPr>
        <p:txBody>
          <a:bodyPr vert="horz" wrap="square" lIns="0" tIns="12326" rIns="0" bIns="0" rtlCol="0">
            <a:spAutoFit/>
          </a:bodyPr>
          <a:lstStyle/>
          <a:p>
            <a:pPr marL="313221" marR="4483" indent="-302575">
              <a:lnSpc>
                <a:spcPct val="99800"/>
              </a:lnSpc>
              <a:spcBef>
                <a:spcPts val="9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(</a:t>
            </a:r>
            <a:r>
              <a:rPr sz="2824" i="1" spc="-22" dirty="0">
                <a:latin typeface="Calibri"/>
                <a:cs typeface="Calibri"/>
              </a:rPr>
              <a:t>zakelijke</a:t>
            </a:r>
            <a:r>
              <a:rPr sz="2824" i="1" spc="-53" dirty="0">
                <a:latin typeface="Calibri"/>
                <a:cs typeface="Calibri"/>
              </a:rPr>
              <a:t> </a:t>
            </a:r>
            <a:r>
              <a:rPr sz="2824" i="1" spc="282" dirty="0">
                <a:latin typeface="Calibri"/>
                <a:cs typeface="Calibri"/>
              </a:rPr>
              <a:t>rechten</a:t>
            </a:r>
            <a:r>
              <a:rPr sz="2824" spc="282" dirty="0">
                <a:latin typeface="Calibri"/>
                <a:cs typeface="Calibri"/>
              </a:rPr>
              <a:t>)</a:t>
            </a:r>
            <a:r>
              <a:rPr sz="2824" spc="282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485" dirty="0">
                <a:latin typeface="Calibri"/>
                <a:cs typeface="Calibri"/>
              </a:rPr>
              <a:t>yg</a:t>
            </a:r>
            <a:r>
              <a:rPr sz="2824" dirty="0">
                <a:latin typeface="Calibri"/>
                <a:cs typeface="Calibri"/>
              </a:rPr>
              <a:t> diberikan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kpd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seseorang,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memberikan kekuasaan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langsung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atas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suatu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benda,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dpt </a:t>
            </a:r>
            <a:r>
              <a:rPr sz="2824" spc="-9" dirty="0">
                <a:latin typeface="Calibri"/>
                <a:cs typeface="Calibri"/>
              </a:rPr>
              <a:t>dipertahankan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terhadap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orang.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&gt;&lt;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perseorangan</a:t>
            </a:r>
            <a:endParaRPr sz="2824">
              <a:latin typeface="Calibri"/>
              <a:cs typeface="Calibri"/>
            </a:endParaRPr>
          </a:p>
          <a:p>
            <a:pPr marL="313781" marR="6724" indent="-302575">
              <a:lnSpc>
                <a:spcPct val="99800"/>
              </a:lnSpc>
              <a:spcBef>
                <a:spcPts val="693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perseorangan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(</a:t>
            </a:r>
            <a:r>
              <a:rPr sz="2824" i="1" spc="-9" dirty="0">
                <a:latin typeface="Calibri"/>
                <a:cs typeface="Calibri"/>
              </a:rPr>
              <a:t>persoonlijke</a:t>
            </a:r>
            <a:r>
              <a:rPr sz="2824" i="1" spc="-88" dirty="0">
                <a:latin typeface="Calibri"/>
                <a:cs typeface="Calibri"/>
              </a:rPr>
              <a:t> </a:t>
            </a:r>
            <a:r>
              <a:rPr sz="2824" i="1" dirty="0">
                <a:latin typeface="Calibri"/>
                <a:cs typeface="Calibri"/>
              </a:rPr>
              <a:t>rechten</a:t>
            </a:r>
            <a:r>
              <a:rPr sz="2824" dirty="0">
                <a:latin typeface="Calibri"/>
                <a:cs typeface="Calibri"/>
              </a:rPr>
              <a:t>)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1897" dirty="0">
                <a:latin typeface="Wingdings"/>
                <a:cs typeface="Wingdings"/>
              </a:rPr>
              <a:t>🡪</a:t>
            </a:r>
            <a:r>
              <a:rPr sz="2824" spc="1897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hanya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dapat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dipertahankan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thd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orang tertentu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saja.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Ex: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tuntutan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/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penagihan kepada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seseorang.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330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4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4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4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7123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915296"/>
            <a:ext cx="1964951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313221" indent="-302015">
              <a:spcBef>
                <a:spcPts val="88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38668" y="1343450"/>
            <a:ext cx="6430496" cy="1059686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4013040">
              <a:spcBef>
                <a:spcPts val="785"/>
              </a:spcBef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 dirty="0">
              <a:latin typeface="Calibri"/>
              <a:cs typeface="Calibri"/>
            </a:endParaRPr>
          </a:p>
          <a:p>
            <a:pPr marL="11206">
              <a:spcBef>
                <a:spcPts val="697"/>
              </a:spcBef>
              <a:tabLst>
                <a:tab pos="1720195" algn="l"/>
              </a:tabLst>
            </a:pPr>
            <a:r>
              <a:rPr sz="2824" spc="-9" dirty="0">
                <a:latin typeface="Calibri"/>
                <a:cs typeface="Calibri"/>
              </a:rPr>
              <a:t>“Benda”</a:t>
            </a:r>
            <a:r>
              <a:rPr sz="2824" dirty="0">
                <a:latin typeface="Calibri"/>
                <a:cs typeface="Calibri"/>
              </a:rPr>
              <a:t>	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84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milik</a:t>
            </a:r>
            <a:endParaRPr sz="2824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36109" y="2378873"/>
            <a:ext cx="3422276" cy="1056858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>
              <a:spcBef>
                <a:spcPts val="763"/>
              </a:spcBef>
            </a:pPr>
            <a:r>
              <a:rPr sz="2824" dirty="0">
                <a:latin typeface="Calibri"/>
                <a:cs typeface="Calibri"/>
              </a:rPr>
              <a:t>menurut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Pembagian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“Benda”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: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56350" y="2464396"/>
            <a:ext cx="2976842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384032" y="1620371"/>
            <a:ext cx="314885" cy="1098737"/>
            <a:chOff x="5244083" y="1836420"/>
            <a:chExt cx="356870" cy="124523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7340" y="2979420"/>
              <a:ext cx="213360" cy="10210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7340" y="1836420"/>
              <a:ext cx="213360" cy="10210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244084" y="1886711"/>
              <a:ext cx="151130" cy="1143000"/>
            </a:xfrm>
            <a:custGeom>
              <a:avLst/>
              <a:gdLst/>
              <a:ahLst/>
              <a:cxnLst/>
              <a:rect l="l" t="t" r="r" b="b"/>
              <a:pathLst>
                <a:path w="151129" h="1143000">
                  <a:moveTo>
                    <a:pt x="150876" y="0"/>
                  </a:moveTo>
                  <a:lnTo>
                    <a:pt x="137160" y="0"/>
                  </a:lnTo>
                  <a:lnTo>
                    <a:pt x="136296" y="638492"/>
                  </a:lnTo>
                  <a:lnTo>
                    <a:pt x="0" y="637032"/>
                  </a:lnTo>
                  <a:lnTo>
                    <a:pt x="0" y="649224"/>
                  </a:lnTo>
                  <a:lnTo>
                    <a:pt x="136283" y="650684"/>
                  </a:lnTo>
                  <a:lnTo>
                    <a:pt x="135636" y="1143000"/>
                  </a:lnTo>
                  <a:lnTo>
                    <a:pt x="147828" y="1143000"/>
                  </a:lnTo>
                  <a:lnTo>
                    <a:pt x="150876" y="0"/>
                  </a:lnTo>
                  <a:close/>
                </a:path>
              </a:pathLst>
            </a:custGeom>
            <a:solidFill>
              <a:srgbClr val="497EBA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11" name="object 11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" name="object 12"/>
          <p:cNvSpPr txBox="1"/>
          <p:nvPr/>
        </p:nvSpPr>
        <p:spPr>
          <a:xfrm>
            <a:off x="2990626" y="3410262"/>
            <a:ext cx="3655919" cy="2105607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53564" indent="-342358">
              <a:spcBef>
                <a:spcPts val="763"/>
              </a:spcBef>
              <a:buAutoNum type="alphaLcPeriod"/>
              <a:tabLst>
                <a:tab pos="353564" algn="l"/>
              </a:tabLst>
            </a:pPr>
            <a:r>
              <a:rPr sz="2824" dirty="0">
                <a:latin typeface="Calibri"/>
                <a:cs typeface="Calibri"/>
              </a:rPr>
              <a:t>1.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  <a:p>
            <a:pPr marL="688078" lvl="1" indent="-353004">
              <a:spcBef>
                <a:spcPts val="679"/>
              </a:spcBef>
              <a:buAutoNum type="arabicPeriod" startAt="2"/>
              <a:tabLst>
                <a:tab pos="688078" algn="l"/>
              </a:tabLst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  <a:p>
            <a:pPr marL="378219" indent="-367012">
              <a:spcBef>
                <a:spcPts val="675"/>
              </a:spcBef>
              <a:buAutoNum type="alphaLcPeriod"/>
              <a:tabLst>
                <a:tab pos="378219" algn="l"/>
              </a:tabLst>
            </a:pPr>
            <a:r>
              <a:rPr sz="2824" dirty="0">
                <a:latin typeface="Calibri"/>
                <a:cs typeface="Calibri"/>
              </a:rPr>
              <a:t>1.</a:t>
            </a:r>
            <a:r>
              <a:rPr sz="2824" spc="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</a:t>
            </a:r>
            <a:r>
              <a:rPr sz="2824" spc="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bergerak</a:t>
            </a:r>
            <a:endParaRPr sz="2824">
              <a:latin typeface="Calibri"/>
              <a:cs typeface="Calibri"/>
            </a:endParaRPr>
          </a:p>
          <a:p>
            <a:pPr marL="692000" lvl="1" indent="-356926">
              <a:spcBef>
                <a:spcPts val="679"/>
              </a:spcBef>
              <a:buAutoNum type="arabicPeriod" startAt="2"/>
              <a:tabLst>
                <a:tab pos="692000" algn="l"/>
              </a:tabLst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bergerak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xfrm>
            <a:off x="1658471" y="0"/>
            <a:ext cx="0" cy="2827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1094"/>
              </a:lnSpc>
            </a:pPr>
            <a:fld id="{81D60167-4931-47E6-BA6A-407CBD079E47}" type="slidenum">
              <a:rPr spc="-22" dirty="0"/>
              <a:pPr marL="11206">
                <a:lnSpc>
                  <a:spcPts val="1094"/>
                </a:lnSpc>
              </a:pPr>
              <a:t>30</a:t>
            </a:fld>
            <a:endParaRPr spc="-22" dirty="0"/>
          </a:p>
        </p:txBody>
      </p:sp>
    </p:spTree>
    <p:extLst>
      <p:ext uri="{BB962C8B-B14F-4D97-AF65-F5344CB8AC3E}">
        <p14:creationId xmlns:p14="http://schemas.microsoft.com/office/powerpoint/2010/main" val="38389027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27032"/>
            <a:ext cx="7126941" cy="5157264"/>
          </a:xfrm>
          <a:prstGeom prst="rect">
            <a:avLst/>
          </a:prstGeom>
        </p:spPr>
        <p:txBody>
          <a:bodyPr vert="horz" wrap="square" lIns="0" tIns="78441" rIns="0" bIns="0" rtlCol="0">
            <a:spAutoFit/>
          </a:bodyPr>
          <a:lstStyle/>
          <a:p>
            <a:pPr marL="313221" indent="-302015">
              <a:spcBef>
                <a:spcPts val="618"/>
              </a:spcBef>
              <a:buFont typeface="Arial MT"/>
              <a:buChar char="•"/>
              <a:tabLst>
                <a:tab pos="313221" algn="l"/>
              </a:tabLst>
            </a:pP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71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bergerak:</a:t>
            </a:r>
            <a:endParaRPr sz="2118">
              <a:latin typeface="Calibri"/>
              <a:cs typeface="Calibri"/>
            </a:endParaRPr>
          </a:p>
          <a:p>
            <a:pPr marL="313221" marR="147926" lvl="1" indent="253827">
              <a:lnSpc>
                <a:spcPts val="2524"/>
              </a:lnSpc>
              <a:spcBef>
                <a:spcPts val="627"/>
              </a:spcBef>
              <a:buAutoNum type="alphaLcPeriod"/>
              <a:tabLst>
                <a:tab pos="567048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sifatnya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88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dpt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dipindah-</a:t>
            </a:r>
            <a:r>
              <a:rPr sz="2118" spc="-9" dirty="0">
                <a:latin typeface="Calibri"/>
                <a:cs typeface="Calibri"/>
              </a:rPr>
              <a:t>pindahkan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spc="-432" dirty="0">
                <a:latin typeface="Calibri"/>
                <a:cs typeface="Calibri"/>
              </a:rPr>
              <a:t>tanpa</a:t>
            </a:r>
            <a:r>
              <a:rPr sz="2118" dirty="0">
                <a:latin typeface="Calibri"/>
                <a:cs typeface="Calibri"/>
              </a:rPr>
              <a:t> mengubah</a:t>
            </a:r>
            <a:r>
              <a:rPr sz="2118" spc="-97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bentuknya.</a:t>
            </a:r>
            <a:endParaRPr sz="2118">
              <a:latin typeface="Calibri"/>
              <a:cs typeface="Calibri"/>
            </a:endParaRPr>
          </a:p>
          <a:p>
            <a:pPr marL="313221" marR="156330" lvl="1" indent="265594">
              <a:lnSpc>
                <a:spcPct val="99600"/>
              </a:lnSpc>
              <a:spcBef>
                <a:spcPts val="454"/>
              </a:spcBef>
              <a:buAutoNum type="alphaLcPeriod"/>
              <a:tabLst>
                <a:tab pos="578815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penetapan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88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oleh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ditetapkan</a:t>
            </a:r>
            <a:r>
              <a:rPr sz="2118" spc="-75" dirty="0">
                <a:latin typeface="Calibri"/>
                <a:cs typeface="Calibri"/>
              </a:rPr>
              <a:t> </a:t>
            </a:r>
            <a:r>
              <a:rPr sz="2118" spc="-688" dirty="0">
                <a:latin typeface="Calibri"/>
                <a:cs typeface="Calibri"/>
              </a:rPr>
              <a:t>sbg</a:t>
            </a:r>
            <a:r>
              <a:rPr sz="2118" dirty="0">
                <a:latin typeface="Calibri"/>
                <a:cs typeface="Calibri"/>
              </a:rPr>
              <a:t> benda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(Biasanya</a:t>
            </a:r>
            <a:r>
              <a:rPr sz="2118" spc="-7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berupa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penguasaannya </a:t>
            </a:r>
            <a:r>
              <a:rPr sz="2118" dirty="0">
                <a:latin typeface="Calibri"/>
                <a:cs typeface="Calibri"/>
              </a:rPr>
              <a:t>bisa</a:t>
            </a:r>
            <a:r>
              <a:rPr sz="2118" spc="18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dipindahtangankan)</a:t>
            </a:r>
            <a:endParaRPr sz="2118">
              <a:latin typeface="Calibri"/>
              <a:cs typeface="Calibri"/>
            </a:endParaRPr>
          </a:p>
          <a:p>
            <a:pPr marL="649416">
              <a:spcBef>
                <a:spcPts val="507"/>
              </a:spcBef>
            </a:pPr>
            <a:r>
              <a:rPr sz="2118" dirty="0">
                <a:latin typeface="Calibri"/>
                <a:cs typeface="Calibri"/>
              </a:rPr>
              <a:t>ex:</a:t>
            </a:r>
            <a:r>
              <a:rPr sz="2118" spc="-6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cipta.</a:t>
            </a:r>
            <a:endParaRPr sz="2118">
              <a:latin typeface="Calibri"/>
              <a:cs typeface="Calibri"/>
            </a:endParaRPr>
          </a:p>
          <a:p>
            <a:pPr marL="313221" indent="-302015">
              <a:spcBef>
                <a:spcPts val="499"/>
              </a:spcBef>
              <a:buFont typeface="Arial MT"/>
              <a:buChar char="•"/>
              <a:tabLst>
                <a:tab pos="313221" algn="l"/>
              </a:tabLst>
            </a:pP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tdk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bergerak:</a:t>
            </a:r>
            <a:endParaRPr sz="2118">
              <a:latin typeface="Calibri"/>
              <a:cs typeface="Calibri"/>
            </a:endParaRPr>
          </a:p>
          <a:p>
            <a:pPr marL="567608" lvl="1" indent="-253827">
              <a:spcBef>
                <a:spcPts val="529"/>
              </a:spcBef>
              <a:buAutoNum type="alphaLcPeriod"/>
              <a:tabLst>
                <a:tab pos="567608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sifatnya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93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ex: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tanah</a:t>
            </a:r>
            <a:endParaRPr sz="2118">
              <a:latin typeface="Calibri"/>
              <a:cs typeface="Calibri"/>
            </a:endParaRPr>
          </a:p>
          <a:p>
            <a:pPr marL="579375" lvl="1" indent="-265594">
              <a:spcBef>
                <a:spcPts val="507"/>
              </a:spcBef>
              <a:buAutoNum type="alphaLcPeriod"/>
              <a:tabLst>
                <a:tab pos="579375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tujuan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pemakaiannya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97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ex: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mesin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pabrik</a:t>
            </a:r>
            <a:endParaRPr sz="2118">
              <a:latin typeface="Calibri"/>
              <a:cs typeface="Calibri"/>
            </a:endParaRPr>
          </a:p>
          <a:p>
            <a:pPr marL="551919" lvl="1" indent="-238138">
              <a:spcBef>
                <a:spcPts val="512"/>
              </a:spcBef>
              <a:buAutoNum type="alphaLcPeriod"/>
              <a:tabLst>
                <a:tab pos="551919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3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75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i="1" spc="-9" dirty="0">
                <a:latin typeface="Calibri"/>
                <a:cs typeface="Calibri"/>
              </a:rPr>
              <a:t>erfpacht</a:t>
            </a:r>
            <a:r>
              <a:rPr sz="2118" spc="-9" dirty="0">
                <a:latin typeface="Calibri"/>
                <a:cs typeface="Calibri"/>
              </a:rPr>
              <a:t>.</a:t>
            </a:r>
            <a:endParaRPr sz="2118">
              <a:latin typeface="Calibri"/>
              <a:cs typeface="Calibri"/>
            </a:endParaRPr>
          </a:p>
          <a:p>
            <a:pPr marL="313781" marR="4483" indent="-302575">
              <a:spcBef>
                <a:spcPts val="485"/>
              </a:spcBef>
              <a:buFont typeface="Arial MT"/>
              <a:buChar char="•"/>
              <a:tabLst>
                <a:tab pos="313781" algn="l"/>
              </a:tabLst>
            </a:pPr>
            <a:r>
              <a:rPr sz="2118" spc="-18" dirty="0">
                <a:latin typeface="Calibri"/>
                <a:cs typeface="Calibri"/>
              </a:rPr>
              <a:t>Aturan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ttg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Hk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berkait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dg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persoalan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tanah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menurut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Buku </a:t>
            </a:r>
            <a:r>
              <a:rPr sz="2118" dirty="0">
                <a:latin typeface="Calibri"/>
                <a:cs typeface="Calibri"/>
              </a:rPr>
              <a:t>II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BW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sdh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tidak</a:t>
            </a:r>
            <a:r>
              <a:rPr sz="2118" spc="-13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berlaku</a:t>
            </a:r>
            <a:r>
              <a:rPr sz="2118" spc="-3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lagi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dg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diganti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oleh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No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5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/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spc="-22" dirty="0">
                <a:latin typeface="Calibri"/>
                <a:cs typeface="Calibri"/>
              </a:rPr>
              <a:t>60 </a:t>
            </a:r>
            <a:r>
              <a:rPr sz="2118" spc="-9" dirty="0">
                <a:latin typeface="Calibri"/>
                <a:cs typeface="Calibri"/>
              </a:rPr>
              <a:t>(UUPA)</a:t>
            </a:r>
            <a:endParaRPr sz="2118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5555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1206">
              <a:spcBef>
                <a:spcPts val="88"/>
              </a:spcBef>
            </a:pPr>
            <a:r>
              <a:rPr dirty="0"/>
              <a:t>2.</a:t>
            </a:r>
            <a:r>
              <a:rPr spc="-31" dirty="0"/>
              <a:t> </a:t>
            </a:r>
            <a:r>
              <a:rPr dirty="0"/>
              <a:t>Hk</a:t>
            </a:r>
            <a:r>
              <a:rPr spc="-4" dirty="0"/>
              <a:t> </a:t>
            </a:r>
            <a:r>
              <a:rPr spc="-22" dirty="0"/>
              <a:t>Perikatan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36109" y="1737448"/>
            <a:ext cx="7065309" cy="3844031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III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Subekti: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ct val="99900"/>
              </a:lnSpc>
              <a:spcBef>
                <a:spcPts val="679"/>
              </a:spcBef>
            </a:pPr>
            <a:r>
              <a:rPr sz="2824" spc="-18" dirty="0">
                <a:latin typeface="Calibri"/>
                <a:cs typeface="Calibri"/>
              </a:rPr>
              <a:t>“Perikatan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aturan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 hubungan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antara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dua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pihak,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mana </a:t>
            </a:r>
            <a:r>
              <a:rPr sz="2824" dirty="0">
                <a:latin typeface="Calibri"/>
                <a:cs typeface="Calibri"/>
              </a:rPr>
              <a:t>pihak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satu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menuntut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suatu prestasi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(kreditur)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dari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pihak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lainnya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wajib </a:t>
            </a:r>
            <a:r>
              <a:rPr sz="2824" dirty="0">
                <a:latin typeface="Calibri"/>
                <a:cs typeface="Calibri"/>
              </a:rPr>
              <a:t>memenuhi</a:t>
            </a:r>
            <a:r>
              <a:rPr sz="2824" spc="-15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tuntutan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tersebut</a:t>
            </a:r>
            <a:r>
              <a:rPr sz="2824" spc="-15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(debitur).”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702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18" dirty="0">
                <a:latin typeface="Calibri"/>
                <a:cs typeface="Calibri"/>
              </a:rPr>
              <a:t>“Perikatan”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bhs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Belanda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i="1" spc="-9" dirty="0">
                <a:latin typeface="Calibri"/>
                <a:cs typeface="Calibri"/>
              </a:rPr>
              <a:t>verbintenis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627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/>
          <p:nvPr/>
        </p:nvSpPr>
        <p:spPr>
          <a:xfrm>
            <a:off x="2536109" y="833268"/>
            <a:ext cx="6959974" cy="4390372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dirty="0">
                <a:latin typeface="Calibri"/>
                <a:cs typeface="Calibri"/>
              </a:rPr>
              <a:t>Obyek</a:t>
            </a:r>
            <a:r>
              <a:rPr sz="2647" spc="-97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perikatan:</a:t>
            </a:r>
            <a:endParaRPr sz="2647">
              <a:latin typeface="Calibri"/>
              <a:cs typeface="Calibri"/>
            </a:endParaRPr>
          </a:p>
          <a:p>
            <a:pPr marL="313221" marR="568729">
              <a:lnSpc>
                <a:spcPts val="2841"/>
              </a:lnSpc>
              <a:spcBef>
                <a:spcPts val="715"/>
              </a:spcBef>
            </a:pPr>
            <a:r>
              <a:rPr sz="2647" spc="260" dirty="0">
                <a:latin typeface="Wingdings"/>
                <a:cs typeface="Wingdings"/>
              </a:rPr>
              <a:t>🡪</a:t>
            </a:r>
            <a:r>
              <a:rPr sz="2647" spc="260" dirty="0">
                <a:latin typeface="Calibri"/>
                <a:cs typeface="Calibri"/>
              </a:rPr>
              <a:t>Prestasi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(</a:t>
            </a:r>
            <a:r>
              <a:rPr sz="2647" i="1" spc="-9" dirty="0">
                <a:latin typeface="Calibri"/>
                <a:cs typeface="Calibri"/>
              </a:rPr>
              <a:t>prestatie</a:t>
            </a:r>
            <a:r>
              <a:rPr sz="2647" spc="-9" dirty="0">
                <a:latin typeface="Calibri"/>
                <a:cs typeface="Calibri"/>
              </a:rPr>
              <a:t>),</a:t>
            </a:r>
            <a:r>
              <a:rPr sz="2647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yakni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hak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kreditur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spc="-869" dirty="0">
                <a:latin typeface="Calibri"/>
                <a:cs typeface="Calibri"/>
              </a:rPr>
              <a:t>dan</a:t>
            </a:r>
            <a:r>
              <a:rPr sz="2647" spc="-9" dirty="0">
                <a:latin typeface="Calibri"/>
                <a:cs typeface="Calibri"/>
              </a:rPr>
              <a:t> kewajiban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dr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debitur.</a:t>
            </a:r>
            <a:endParaRPr sz="2647">
              <a:latin typeface="Calibri"/>
              <a:cs typeface="Calibri"/>
            </a:endParaRPr>
          </a:p>
          <a:p>
            <a:pPr marL="313221">
              <a:spcBef>
                <a:spcPts val="274"/>
              </a:spcBef>
            </a:pPr>
            <a:r>
              <a:rPr sz="2647" dirty="0">
                <a:latin typeface="Calibri"/>
                <a:cs typeface="Calibri"/>
              </a:rPr>
              <a:t>Dpt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brp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1234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18"/>
              </a:spcBef>
              <a:buAutoNum type="arabicPeriod"/>
              <a:tabLst>
                <a:tab pos="1917989" algn="l"/>
              </a:tabLst>
            </a:pPr>
            <a:r>
              <a:rPr sz="2647" dirty="0">
                <a:latin typeface="Calibri"/>
                <a:cs typeface="Calibri"/>
              </a:rPr>
              <a:t>Memberikan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sesuatu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18"/>
              </a:spcBef>
              <a:buAutoNum type="arabicPeriod"/>
              <a:tabLst>
                <a:tab pos="1917989" algn="l"/>
              </a:tabLst>
            </a:pPr>
            <a:r>
              <a:rPr sz="2647" dirty="0">
                <a:latin typeface="Calibri"/>
                <a:cs typeface="Calibri"/>
              </a:rPr>
              <a:t>Melakukan</a:t>
            </a:r>
            <a:r>
              <a:rPr sz="2647" spc="-141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perbuatan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09"/>
              </a:spcBef>
              <a:buAutoNum type="arabicPeriod"/>
              <a:tabLst>
                <a:tab pos="1917989" algn="l"/>
              </a:tabLst>
            </a:pPr>
            <a:r>
              <a:rPr sz="2647" spc="-40" dirty="0">
                <a:latin typeface="Calibri"/>
                <a:cs typeface="Calibri"/>
              </a:rPr>
              <a:t>Tdk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melakukan</a:t>
            </a:r>
            <a:r>
              <a:rPr sz="2647" spc="-9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suatu</a:t>
            </a:r>
            <a:r>
              <a:rPr sz="2647" spc="-79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perbuatan</a:t>
            </a:r>
            <a:endParaRPr sz="2647">
              <a:latin typeface="Calibri"/>
              <a:cs typeface="Calibri"/>
            </a:endParaRPr>
          </a:p>
          <a:p>
            <a:pPr marL="313221" indent="-302015">
              <a:spcBef>
                <a:spcPts val="318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dirty="0">
                <a:latin typeface="Calibri"/>
                <a:cs typeface="Calibri"/>
              </a:rPr>
              <a:t>Subyek</a:t>
            </a:r>
            <a:r>
              <a:rPr sz="2647" spc="-93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perikatan:</a:t>
            </a:r>
            <a:endParaRPr sz="2647">
              <a:latin typeface="Calibri"/>
              <a:cs typeface="Calibri"/>
            </a:endParaRPr>
          </a:p>
          <a:p>
            <a:pPr marL="805746" lvl="1" indent="-481318">
              <a:spcBef>
                <a:spcPts val="340"/>
              </a:spcBef>
              <a:buAutoNum type="arabicPeriod"/>
              <a:tabLst>
                <a:tab pos="805746" algn="l"/>
              </a:tabLst>
            </a:pPr>
            <a:r>
              <a:rPr sz="2647" spc="-9" dirty="0">
                <a:latin typeface="Calibri"/>
                <a:cs typeface="Calibri"/>
              </a:rPr>
              <a:t>Kreditur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24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pihak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berhak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atas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prestasi</a:t>
            </a:r>
            <a:endParaRPr sz="2647">
              <a:latin typeface="Calibri"/>
              <a:cs typeface="Calibri"/>
            </a:endParaRPr>
          </a:p>
          <a:p>
            <a:pPr marL="805746" lvl="1" indent="-481318">
              <a:spcBef>
                <a:spcPts val="318"/>
              </a:spcBef>
              <a:buAutoNum type="arabicPeriod"/>
              <a:tabLst>
                <a:tab pos="805746" algn="l"/>
              </a:tabLst>
            </a:pPr>
            <a:r>
              <a:rPr sz="2647" dirty="0">
                <a:latin typeface="Calibri"/>
                <a:cs typeface="Calibri"/>
              </a:rPr>
              <a:t>Debitur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19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pihak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wajib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melakukan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340" dirty="0">
                <a:latin typeface="Calibri"/>
                <a:cs typeface="Calibri"/>
              </a:rPr>
              <a:t>prestasi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164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49892"/>
            <a:ext cx="6773956" cy="4729640"/>
          </a:xfrm>
          <a:prstGeom prst="rect">
            <a:avLst/>
          </a:prstGeom>
        </p:spPr>
        <p:txBody>
          <a:bodyPr vert="horz" wrap="square" lIns="0" tIns="56590" rIns="0" bIns="0" rtlCol="0">
            <a:spAutoFit/>
          </a:bodyPr>
          <a:lstStyle/>
          <a:p>
            <a:pPr marL="313221" marR="806867" indent="-302575">
              <a:lnSpc>
                <a:spcPts val="2859"/>
              </a:lnSpc>
              <a:spcBef>
                <a:spcPts val="446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spc="-9" dirty="0">
                <a:latin typeface="Calibri"/>
                <a:cs typeface="Calibri"/>
              </a:rPr>
              <a:t>Sumber-</a:t>
            </a:r>
            <a:r>
              <a:rPr sz="2647" dirty="0">
                <a:latin typeface="Calibri"/>
                <a:cs typeface="Calibri"/>
              </a:rPr>
              <a:t>sumber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/</a:t>
            </a:r>
            <a:r>
              <a:rPr sz="2647" spc="-3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sebab-</a:t>
            </a:r>
            <a:r>
              <a:rPr sz="2647" dirty="0">
                <a:latin typeface="Calibri"/>
                <a:cs typeface="Calibri"/>
              </a:rPr>
              <a:t>sebab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timbulnya perikatan</a:t>
            </a:r>
            <a:r>
              <a:rPr sz="2647" spc="-10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(1233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716654" lvl="1" indent="-452742">
              <a:spcBef>
                <a:spcPts val="278"/>
              </a:spcBef>
              <a:buAutoNum type="arabicPeriod"/>
              <a:tabLst>
                <a:tab pos="716654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15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UU</a:t>
            </a:r>
            <a:endParaRPr sz="2647">
              <a:latin typeface="Calibri"/>
              <a:cs typeface="Calibri"/>
            </a:endParaRPr>
          </a:p>
          <a:p>
            <a:pPr marL="716654" lvl="1" indent="-452742">
              <a:spcBef>
                <a:spcPts val="317"/>
              </a:spcBef>
              <a:buAutoNum type="arabicPeriod"/>
              <a:tabLst>
                <a:tab pos="716654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1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perjanjian</a:t>
            </a:r>
            <a:endParaRPr sz="2647">
              <a:latin typeface="Calibri"/>
              <a:cs typeface="Calibri"/>
            </a:endParaRPr>
          </a:p>
          <a:p>
            <a:pPr>
              <a:spcBef>
                <a:spcPts val="578"/>
              </a:spcBef>
            </a:pPr>
            <a:endParaRPr sz="2647">
              <a:latin typeface="Calibri"/>
              <a:cs typeface="Calibri"/>
            </a:endParaRPr>
          </a:p>
          <a:p>
            <a:pPr marL="465069" indent="-453862">
              <a:buAutoNum type="arabicPeriod"/>
              <a:tabLst>
                <a:tab pos="465069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UU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1352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785573" lvl="1" indent="-319945">
              <a:spcBef>
                <a:spcPts val="309"/>
              </a:spcBef>
              <a:buAutoNum type="alphaLcPeriod"/>
              <a:tabLst>
                <a:tab pos="785573" algn="l"/>
              </a:tabLst>
            </a:pPr>
            <a:r>
              <a:rPr sz="2647" dirty="0">
                <a:latin typeface="Calibri"/>
                <a:cs typeface="Calibri"/>
              </a:rPr>
              <a:t>UU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saja</a:t>
            </a:r>
            <a:endParaRPr sz="2647">
              <a:latin typeface="Calibri"/>
              <a:cs typeface="Calibri"/>
            </a:endParaRPr>
          </a:p>
          <a:p>
            <a:pPr marL="800143" lvl="1" indent="-334513">
              <a:spcBef>
                <a:spcPts val="318"/>
              </a:spcBef>
              <a:buAutoNum type="alphaLcPeriod"/>
              <a:tabLst>
                <a:tab pos="800143" algn="l"/>
              </a:tabLst>
            </a:pPr>
            <a:r>
              <a:rPr sz="2647" dirty="0">
                <a:latin typeface="Calibri"/>
                <a:cs typeface="Calibri"/>
              </a:rPr>
              <a:t>Karena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perbuatan</a:t>
            </a:r>
            <a:r>
              <a:rPr sz="2647" spc="-132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orang</a:t>
            </a:r>
            <a:r>
              <a:rPr sz="2647" spc="-11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(1353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992894" lvl="2" indent="-174821">
              <a:spcBef>
                <a:spcPts val="318"/>
              </a:spcBef>
              <a:buChar char="-"/>
              <a:tabLst>
                <a:tab pos="992894" algn="l"/>
              </a:tabLst>
            </a:pPr>
            <a:r>
              <a:rPr sz="2647" dirty="0">
                <a:latin typeface="Calibri"/>
                <a:cs typeface="Calibri"/>
              </a:rPr>
              <a:t>Sesuai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hukum</a:t>
            </a:r>
            <a:endParaRPr sz="2647">
              <a:latin typeface="Calibri"/>
              <a:cs typeface="Calibri"/>
            </a:endParaRPr>
          </a:p>
          <a:p>
            <a:pPr marL="992894" lvl="2" indent="-174821">
              <a:lnSpc>
                <a:spcPts val="3018"/>
              </a:lnSpc>
              <a:spcBef>
                <a:spcPts val="318"/>
              </a:spcBef>
              <a:buChar char="-"/>
              <a:tabLst>
                <a:tab pos="992894" algn="l"/>
              </a:tabLst>
            </a:pPr>
            <a:r>
              <a:rPr sz="2647" spc="-9" dirty="0">
                <a:latin typeface="Calibri"/>
                <a:cs typeface="Calibri"/>
              </a:rPr>
              <a:t>Bertentangan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dg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hukum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44" dirty="0">
                <a:latin typeface="Calibri"/>
                <a:cs typeface="Calibri"/>
              </a:rPr>
              <a:t>/</a:t>
            </a:r>
            <a:endParaRPr sz="2647">
              <a:latin typeface="Calibri"/>
              <a:cs typeface="Calibri"/>
            </a:endParaRPr>
          </a:p>
          <a:p>
            <a:pPr marL="818073">
              <a:lnSpc>
                <a:spcPts val="3018"/>
              </a:lnSpc>
            </a:pPr>
            <a:r>
              <a:rPr sz="2647" i="1" spc="-9" dirty="0">
                <a:latin typeface="Calibri"/>
                <a:cs typeface="Calibri"/>
              </a:rPr>
              <a:t>onrechtmatigedaad</a:t>
            </a:r>
            <a:r>
              <a:rPr sz="2647" i="1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</a:t>
            </a:r>
            <a:r>
              <a:rPr sz="2647" spc="-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1365 </a:t>
            </a:r>
            <a:r>
              <a:rPr sz="2647" spc="-22" dirty="0">
                <a:latin typeface="Calibri"/>
                <a:cs typeface="Calibri"/>
              </a:rPr>
              <a:t>BW)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463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80825"/>
            <a:ext cx="5874124" cy="489957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340677" indent="-329471">
              <a:spcBef>
                <a:spcPts val="88"/>
              </a:spcBef>
              <a:buAutoNum type="arabicPeriod" startAt="2"/>
              <a:tabLst>
                <a:tab pos="340677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Perjanjian</a:t>
            </a:r>
            <a:endParaRPr sz="2647">
              <a:latin typeface="Calibri"/>
              <a:cs typeface="Calibri"/>
            </a:endParaRPr>
          </a:p>
          <a:p>
            <a:pPr marL="313221" lvl="1" indent="-302015">
              <a:buFont typeface="Arial MT"/>
              <a:buChar char="•"/>
              <a:tabLst>
                <a:tab pos="313221" algn="l"/>
              </a:tabLst>
            </a:pPr>
            <a:r>
              <a:rPr sz="2647" spc="-22" dirty="0">
                <a:latin typeface="Calibri"/>
                <a:cs typeface="Calibri"/>
              </a:rPr>
              <a:t>Syarat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sah-</a:t>
            </a:r>
            <a:r>
              <a:rPr sz="2647" dirty="0">
                <a:latin typeface="Calibri"/>
                <a:cs typeface="Calibri"/>
              </a:rPr>
              <a:t>nya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perjanjian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8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1320</a:t>
            </a:r>
            <a:r>
              <a:rPr sz="2647" spc="-8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BW)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spc="-44" dirty="0">
                <a:latin typeface="Calibri"/>
                <a:cs typeface="Calibri"/>
              </a:rPr>
              <a:t>:</a:t>
            </a:r>
            <a:endParaRPr sz="2647">
              <a:latin typeface="Calibri"/>
              <a:cs typeface="Calibri"/>
            </a:endParaRPr>
          </a:p>
          <a:p>
            <a:pPr marL="642692" marR="2352240" lvl="2" indent="-329471" algn="just">
              <a:buAutoNum type="arabicPeriod"/>
              <a:tabLst>
                <a:tab pos="649416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kesepakatan. 	</a:t>
            </a:r>
            <a:r>
              <a:rPr sz="2647" spc="-40" dirty="0">
                <a:latin typeface="Calibri"/>
                <a:cs typeface="Calibri"/>
              </a:rPr>
              <a:t>Tdk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krn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(1321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800143" marR="1864758" lvl="3" indent="-150727" algn="just">
              <a:lnSpc>
                <a:spcPct val="99800"/>
              </a:lnSpc>
              <a:spcBef>
                <a:spcPts val="4"/>
              </a:spcBef>
              <a:buChar char="-"/>
              <a:tabLst>
                <a:tab pos="800143" algn="l"/>
                <a:tab pos="824237" algn="l"/>
              </a:tabLst>
            </a:pPr>
            <a:r>
              <a:rPr sz="2647" dirty="0">
                <a:latin typeface="Calibri"/>
                <a:cs typeface="Calibri"/>
              </a:rPr>
              <a:t>	</a:t>
            </a:r>
            <a:r>
              <a:rPr sz="2647" spc="-9" dirty="0">
                <a:latin typeface="Calibri"/>
                <a:cs typeface="Calibri"/>
              </a:rPr>
              <a:t>Kekhilafan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(atas</a:t>
            </a:r>
            <a:r>
              <a:rPr sz="2647" spc="-110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orang, </a:t>
            </a:r>
            <a:r>
              <a:rPr sz="2647" dirty="0">
                <a:latin typeface="Calibri"/>
                <a:cs typeface="Calibri"/>
              </a:rPr>
              <a:t>barang,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maupun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tujuan perjanjian)</a:t>
            </a:r>
            <a:endParaRPr sz="2647">
              <a:latin typeface="Calibri"/>
              <a:cs typeface="Calibri"/>
            </a:endParaRPr>
          </a:p>
          <a:p>
            <a:pPr marL="824796" lvl="3" indent="-174821" algn="just">
              <a:buChar char="-"/>
              <a:tabLst>
                <a:tab pos="824796" algn="l"/>
              </a:tabLst>
            </a:pPr>
            <a:r>
              <a:rPr sz="2647" spc="-9" dirty="0">
                <a:latin typeface="Calibri"/>
                <a:cs typeface="Calibri"/>
              </a:rPr>
              <a:t>Penipuan</a:t>
            </a:r>
            <a:endParaRPr sz="2647">
              <a:latin typeface="Calibri"/>
              <a:cs typeface="Calibri"/>
            </a:endParaRPr>
          </a:p>
          <a:p>
            <a:pPr marL="824796" lvl="3" indent="-174821" algn="just">
              <a:buChar char="-"/>
              <a:tabLst>
                <a:tab pos="824796" algn="l"/>
              </a:tabLst>
            </a:pPr>
            <a:r>
              <a:rPr sz="2647" spc="-9" dirty="0">
                <a:latin typeface="Calibri"/>
                <a:cs typeface="Calibri"/>
              </a:rPr>
              <a:t>Paksaan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Cakap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24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Ps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1330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BW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Suatu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hal</a:t>
            </a:r>
            <a:r>
              <a:rPr sz="2647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tertentu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19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Ps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1333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BW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Sebab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/</a:t>
            </a:r>
            <a:r>
              <a:rPr sz="2647" spc="-35" dirty="0">
                <a:latin typeface="Calibri"/>
                <a:cs typeface="Calibri"/>
              </a:rPr>
              <a:t> </a:t>
            </a:r>
            <a:r>
              <a:rPr sz="2647" i="1" dirty="0">
                <a:latin typeface="Calibri"/>
                <a:cs typeface="Calibri"/>
              </a:rPr>
              <a:t>causa</a:t>
            </a:r>
            <a:r>
              <a:rPr sz="2647" i="1" spc="-4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2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halal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234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95400" y="1772816"/>
            <a:ext cx="1101722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arenR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(orang-orang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just">
              <a:buAutoNum type="arabicParenR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wasiat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Waris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7639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536109" y="1343720"/>
            <a:ext cx="7069791" cy="4717506"/>
          </a:xfrm>
          <a:prstGeom prst="rect">
            <a:avLst/>
          </a:prstGeom>
        </p:spPr>
        <p:txBody>
          <a:bodyPr vert="horz" wrap="square" lIns="0" tIns="89087" rIns="0" bIns="0" rtlCol="0">
            <a:spAutoFit/>
          </a:bodyPr>
          <a:lstStyle/>
          <a:p>
            <a:pPr marL="313221" indent="-302015">
              <a:spcBef>
                <a:spcPts val="702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Berlaku</a:t>
            </a:r>
            <a:r>
              <a:rPr sz="2471" spc="-115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pluralisme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hukum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(</a:t>
            </a:r>
            <a:r>
              <a:rPr sz="2471" spc="-93" dirty="0">
                <a:latin typeface="Calibri"/>
                <a:cs typeface="Calibri"/>
              </a:rPr>
              <a:t> BW,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Adat,</a:t>
            </a:r>
            <a:r>
              <a:rPr sz="2471" spc="-79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Islam)</a:t>
            </a:r>
            <a:endParaRPr sz="2471" dirty="0">
              <a:latin typeface="Calibri"/>
              <a:cs typeface="Calibri"/>
            </a:endParaRPr>
          </a:p>
          <a:p>
            <a:pPr marL="313221" marR="26896" indent="-302575">
              <a:lnSpc>
                <a:spcPts val="2947"/>
              </a:lnSpc>
              <a:spcBef>
                <a:spcPts val="728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Obyek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waris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spc="2347" dirty="0">
                <a:latin typeface="Wingdings"/>
                <a:cs typeface="Wingdings"/>
              </a:rPr>
              <a:t>🡪</a:t>
            </a:r>
            <a:r>
              <a:rPr sz="2471" spc="-119" dirty="0">
                <a:latin typeface="Times New Roman"/>
                <a:cs typeface="Times New Roman"/>
              </a:rPr>
              <a:t> </a:t>
            </a:r>
            <a:r>
              <a:rPr sz="2471" dirty="0">
                <a:latin typeface="Calibri"/>
                <a:cs typeface="Calibri"/>
              </a:rPr>
              <a:t>hny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terbatas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pd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hak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&amp;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kewajiban</a:t>
            </a:r>
            <a:r>
              <a:rPr sz="2471" spc="618" dirty="0">
                <a:latin typeface="Calibri"/>
                <a:cs typeface="Calibri"/>
              </a:rPr>
              <a:t> </a:t>
            </a:r>
            <a:r>
              <a:rPr sz="2471" spc="-821" dirty="0">
                <a:latin typeface="Calibri"/>
                <a:cs typeface="Calibri"/>
              </a:rPr>
              <a:t>dlm</a:t>
            </a:r>
            <a:r>
              <a:rPr sz="2471" spc="-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lapangan</a:t>
            </a:r>
            <a:r>
              <a:rPr sz="2471" spc="-124" dirty="0">
                <a:latin typeface="Calibri"/>
                <a:cs typeface="Calibri"/>
              </a:rPr>
              <a:t> </a:t>
            </a:r>
            <a:r>
              <a:rPr sz="2471" spc="-22" dirty="0">
                <a:latin typeface="Calibri"/>
                <a:cs typeface="Calibri"/>
              </a:rPr>
              <a:t>kekayaan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saja.</a:t>
            </a:r>
            <a:endParaRPr sz="2471" dirty="0">
              <a:latin typeface="Calibri"/>
              <a:cs typeface="Calibri"/>
            </a:endParaRPr>
          </a:p>
          <a:p>
            <a:pPr marL="313221" indent="-302015">
              <a:spcBef>
                <a:spcPts val="494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Obyek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hk</a:t>
            </a:r>
            <a:r>
              <a:rPr sz="2471" spc="-35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waris:</a:t>
            </a:r>
            <a:endParaRPr sz="2471" dirty="0">
              <a:latin typeface="Calibri"/>
              <a:cs typeface="Calibri"/>
            </a:endParaRPr>
          </a:p>
          <a:p>
            <a:pPr marL="801824" lvl="1" indent="-454422">
              <a:spcBef>
                <a:spcPts val="591"/>
              </a:spcBef>
              <a:buAutoNum type="arabicPeriod"/>
              <a:tabLst>
                <a:tab pos="801824" algn="l"/>
              </a:tabLst>
            </a:pPr>
            <a:r>
              <a:rPr sz="2471" spc="-9" dirty="0">
                <a:latin typeface="Calibri"/>
                <a:cs typeface="Calibri"/>
              </a:rPr>
              <a:t>Penentuan</a:t>
            </a:r>
            <a:r>
              <a:rPr sz="2471" spc="-26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atas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siap</a:t>
            </a:r>
            <a:r>
              <a:rPr sz="2471" spc="-3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saja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yg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mjd</a:t>
            </a:r>
            <a:r>
              <a:rPr sz="2471" spc="-3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</a:t>
            </a:r>
            <a:endParaRPr sz="2471" dirty="0">
              <a:latin typeface="Calibri"/>
              <a:cs typeface="Calibri"/>
            </a:endParaRPr>
          </a:p>
          <a:p>
            <a:pPr marL="801263" lvl="1" indent="-453862">
              <a:spcBef>
                <a:spcPts val="582"/>
              </a:spcBef>
              <a:buAutoNum type="arabicPeriod"/>
              <a:tabLst>
                <a:tab pos="801263" algn="l"/>
              </a:tabLst>
            </a:pPr>
            <a:r>
              <a:rPr sz="2471" spc="-9" dirty="0">
                <a:latin typeface="Calibri"/>
                <a:cs typeface="Calibri"/>
              </a:rPr>
              <a:t>Penggolongan</a:t>
            </a:r>
            <a:r>
              <a:rPr sz="2471" spc="-75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7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waris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berdasarkan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urutannya</a:t>
            </a:r>
            <a:endParaRPr sz="2471" dirty="0">
              <a:latin typeface="Calibri"/>
              <a:cs typeface="Calibri"/>
            </a:endParaRPr>
          </a:p>
          <a:p>
            <a:pPr marL="801263" lvl="1" indent="-453862">
              <a:spcBef>
                <a:spcPts val="596"/>
              </a:spcBef>
              <a:buAutoNum type="arabicPeriod"/>
              <a:tabLst>
                <a:tab pos="801263" algn="l"/>
              </a:tabLst>
            </a:pPr>
            <a:r>
              <a:rPr sz="2471" spc="-9" dirty="0">
                <a:latin typeface="Calibri"/>
                <a:cs typeface="Calibri"/>
              </a:rPr>
              <a:t>Penentuan</a:t>
            </a:r>
            <a:r>
              <a:rPr sz="2471" spc="-26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bagian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18" dirty="0">
                <a:latin typeface="Calibri"/>
                <a:cs typeface="Calibri"/>
              </a:rPr>
              <a:t>masing-</a:t>
            </a:r>
            <a:r>
              <a:rPr sz="2471" dirty="0">
                <a:latin typeface="Calibri"/>
                <a:cs typeface="Calibri"/>
              </a:rPr>
              <a:t>masing</a:t>
            </a:r>
            <a:r>
              <a:rPr sz="2471" spc="-18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</a:t>
            </a:r>
            <a:endParaRPr sz="2471" dirty="0">
              <a:latin typeface="Calibri"/>
              <a:cs typeface="Calibri"/>
            </a:endParaRPr>
          </a:p>
          <a:p>
            <a:pPr marL="801824" marR="4483" lvl="1" indent="-454983">
              <a:spcBef>
                <a:spcPts val="591"/>
              </a:spcBef>
              <a:buAutoNum type="arabicPeriod"/>
              <a:tabLst>
                <a:tab pos="801824" algn="l"/>
              </a:tabLst>
            </a:pPr>
            <a:r>
              <a:rPr sz="2471" dirty="0">
                <a:latin typeface="Calibri"/>
                <a:cs typeface="Calibri"/>
              </a:rPr>
              <a:t>Apa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saja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yg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dpt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dipesankan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oleh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seseorang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bila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spc="-22" dirty="0">
                <a:latin typeface="Calibri"/>
                <a:cs typeface="Calibri"/>
              </a:rPr>
              <a:t>ia </a:t>
            </a:r>
            <a:r>
              <a:rPr sz="2471" dirty="0">
                <a:latin typeface="Calibri"/>
                <a:cs typeface="Calibri"/>
              </a:rPr>
              <a:t>meninggal</a:t>
            </a:r>
            <a:r>
              <a:rPr sz="2471" spc="-8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dan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spc="-26" dirty="0">
                <a:latin typeface="Calibri"/>
                <a:cs typeface="Calibri"/>
              </a:rPr>
              <a:t>batas-</a:t>
            </a:r>
            <a:r>
              <a:rPr sz="2471" dirty="0">
                <a:latin typeface="Calibri"/>
                <a:cs typeface="Calibri"/>
              </a:rPr>
              <a:t>batas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kekuasaan</a:t>
            </a:r>
            <a:r>
              <a:rPr sz="2471" spc="-66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seseorang </a:t>
            </a:r>
            <a:r>
              <a:rPr sz="2471" dirty="0">
                <a:latin typeface="Calibri"/>
                <a:cs typeface="Calibri"/>
              </a:rPr>
              <a:t>utk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membuat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spc="-18" dirty="0">
                <a:latin typeface="Calibri"/>
                <a:cs typeface="Calibri"/>
              </a:rPr>
              <a:t>pesan-</a:t>
            </a:r>
            <a:r>
              <a:rPr sz="2471" dirty="0">
                <a:latin typeface="Calibri"/>
                <a:cs typeface="Calibri"/>
              </a:rPr>
              <a:t>pesan</a:t>
            </a:r>
            <a:r>
              <a:rPr sz="2471" spc="-1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ttg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harta peninggalannya</a:t>
            </a:r>
            <a:endParaRPr sz="2471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78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F92595-6D53-7596-5E08-7E5DA795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3512" y="980728"/>
            <a:ext cx="8640960" cy="5112568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8FB738-6201-8BC6-3021-AD38454953A0}"/>
              </a:ext>
            </a:extLst>
          </p:cNvPr>
          <p:cNvSpPr/>
          <p:nvPr/>
        </p:nvSpPr>
        <p:spPr>
          <a:xfrm>
            <a:off x="3071664" y="956331"/>
            <a:ext cx="6264696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ptos" panose="020B0004020202020204" pitchFamily="34" charset="0"/>
              </a:rPr>
              <a:t>1. </a:t>
            </a:r>
            <a:r>
              <a:rPr lang="en-US" dirty="0" err="1">
                <a:latin typeface="Aptos" panose="020B0004020202020204" pitchFamily="34" charset="0"/>
              </a:rPr>
              <a:t>Pengertian</a:t>
            </a:r>
            <a:r>
              <a:rPr lang="en-US" dirty="0">
                <a:latin typeface="Aptos" panose="020B0004020202020204" pitchFamily="34" charset="0"/>
              </a:rPr>
              <a:t> Hukum </a:t>
            </a:r>
            <a:r>
              <a:rPr lang="en-US" dirty="0" err="1">
                <a:latin typeface="Aptos" panose="020B0004020202020204" pitchFamily="34" charset="0"/>
              </a:rPr>
              <a:t>Perdata</a:t>
            </a:r>
            <a:r>
              <a:rPr lang="en-US" dirty="0">
                <a:latin typeface="Aptos" panose="020B0004020202020204" pitchFamily="34" charset="0"/>
              </a:rPr>
              <a:t>     </a:t>
            </a:r>
            <a:endParaRPr lang="en-ID" dirty="0">
              <a:latin typeface="Aptos" panose="020B00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77AE21-09FC-191C-4585-504DE0F15A4B}"/>
              </a:ext>
            </a:extLst>
          </p:cNvPr>
          <p:cNvSpPr/>
          <p:nvPr/>
        </p:nvSpPr>
        <p:spPr>
          <a:xfrm>
            <a:off x="1703512" y="1917773"/>
            <a:ext cx="8640960" cy="2229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>
                <a:latin typeface="Aptos" panose="020B0004020202020204" pitchFamily="34" charset="0"/>
              </a:rPr>
              <a:t>Hukum </a:t>
            </a:r>
            <a:r>
              <a:rPr lang="en-US" dirty="0" err="1">
                <a:latin typeface="Aptos" panose="020B0004020202020204" pitchFamily="34" charset="0"/>
              </a:rPr>
              <a:t>Perdata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adalah</a:t>
            </a:r>
            <a:r>
              <a:rPr lang="en-US" dirty="0">
                <a:latin typeface="Aptos" panose="020B0004020202020204" pitchFamily="34" charset="0"/>
              </a:rPr>
              <a:t> Kumpulan </a:t>
            </a:r>
            <a:r>
              <a:rPr lang="en-US" dirty="0" err="1">
                <a:latin typeface="Aptos" panose="020B0004020202020204" pitchFamily="34" charset="0"/>
              </a:rPr>
              <a:t>aturan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hukum</a:t>
            </a:r>
            <a:r>
              <a:rPr lang="en-US" dirty="0">
                <a:latin typeface="Aptos" panose="020B0004020202020204" pitchFamily="34" charset="0"/>
              </a:rPr>
              <a:t> yang </a:t>
            </a:r>
            <a:r>
              <a:rPr lang="en-US" dirty="0" err="1">
                <a:latin typeface="Aptos" panose="020B0004020202020204" pitchFamily="34" charset="0"/>
              </a:rPr>
              <a:t>mengatur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hubungan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antara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individu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atau</a:t>
            </a:r>
            <a:r>
              <a:rPr lang="en-US" dirty="0">
                <a:latin typeface="Aptos" panose="020B0004020202020204" pitchFamily="34" charset="0"/>
              </a:rPr>
              <a:t> badan </a:t>
            </a:r>
            <a:r>
              <a:rPr lang="en-US" dirty="0" err="1">
                <a:latin typeface="Aptos" panose="020B0004020202020204" pitchFamily="34" charset="0"/>
              </a:rPr>
              <a:t>hukum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dalam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kehidupan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sehari-hari</a:t>
            </a:r>
            <a:r>
              <a:rPr lang="en-US" dirty="0">
                <a:latin typeface="Aptos" panose="020B0004020202020204" pitchFamily="34" charset="0"/>
              </a:rPr>
              <a:t> yang </a:t>
            </a:r>
            <a:r>
              <a:rPr lang="en-US" dirty="0" err="1">
                <a:latin typeface="Aptos" panose="020B0004020202020204" pitchFamily="34" charset="0"/>
              </a:rPr>
              <a:t>bersifat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privat</a:t>
            </a:r>
            <a:r>
              <a:rPr lang="en-US" dirty="0">
                <a:latin typeface="Aptos" panose="020B0004020202020204" pitchFamily="34" charset="0"/>
              </a:rPr>
              <a:t>. </a:t>
            </a:r>
          </a:p>
          <a:p>
            <a:pPr algn="just"/>
            <a:r>
              <a:rPr lang="en-US" dirty="0">
                <a:latin typeface="Aptos" panose="020B0004020202020204" pitchFamily="34" charset="0"/>
              </a:rPr>
              <a:t>Hukum </a:t>
            </a:r>
            <a:r>
              <a:rPr lang="en-US" dirty="0" err="1">
                <a:latin typeface="Aptos" panose="020B0004020202020204" pitchFamily="34" charset="0"/>
              </a:rPr>
              <a:t>ini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mengatur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hak</a:t>
            </a:r>
            <a:r>
              <a:rPr lang="en-US" dirty="0">
                <a:latin typeface="Aptos" panose="020B0004020202020204" pitchFamily="34" charset="0"/>
              </a:rPr>
              <a:t> dan </a:t>
            </a:r>
            <a:r>
              <a:rPr lang="en-US" dirty="0" err="1">
                <a:latin typeface="Aptos" panose="020B0004020202020204" pitchFamily="34" charset="0"/>
              </a:rPr>
              <a:t>kewajiban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antar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individu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dalam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berbagai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aspek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seperti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keluarga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perjanjian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harta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benda</a:t>
            </a:r>
            <a:r>
              <a:rPr lang="en-US" dirty="0">
                <a:latin typeface="Aptos" panose="020B0004020202020204" pitchFamily="34" charset="0"/>
              </a:rPr>
              <a:t>, dan </a:t>
            </a:r>
            <a:r>
              <a:rPr lang="en-US" dirty="0" err="1">
                <a:latin typeface="Aptos" panose="020B0004020202020204" pitchFamily="34" charset="0"/>
              </a:rPr>
              <a:t>warisan</a:t>
            </a:r>
            <a:r>
              <a:rPr lang="en-US" dirty="0">
                <a:latin typeface="Aptos" panose="020B0004020202020204" pitchFamily="34" charset="0"/>
              </a:rPr>
              <a:t>. </a:t>
            </a:r>
            <a:endParaRPr lang="en-ID" dirty="0">
              <a:latin typeface="Aptos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EE0DC7-ED95-A2BC-0F78-6B021A4F69B8}"/>
              </a:ext>
            </a:extLst>
          </p:cNvPr>
          <p:cNvSpPr/>
          <p:nvPr/>
        </p:nvSpPr>
        <p:spPr>
          <a:xfrm>
            <a:off x="1694632" y="4607646"/>
            <a:ext cx="8640960" cy="9532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dirty="0">
                <a:latin typeface="Aptos" panose="020B0004020202020204" pitchFamily="34" charset="0"/>
              </a:rPr>
              <a:t>Di Indonesia, </a:t>
            </a:r>
            <a:r>
              <a:rPr lang="en-ID" dirty="0" err="1">
                <a:latin typeface="Aptos" panose="020B0004020202020204" pitchFamily="34" charset="0"/>
              </a:rPr>
              <a:t>hukum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berakar</a:t>
            </a:r>
            <a:r>
              <a:rPr lang="en-ID" dirty="0">
                <a:latin typeface="Aptos" panose="020B0004020202020204" pitchFamily="34" charset="0"/>
              </a:rPr>
              <a:t> pada </a:t>
            </a:r>
            <a:r>
              <a:rPr lang="en-ID" dirty="0" err="1">
                <a:latin typeface="Aptos" panose="020B0004020202020204" pitchFamily="34" charset="0"/>
              </a:rPr>
              <a:t>Burgerlinjk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Wetboek</a:t>
            </a:r>
            <a:r>
              <a:rPr lang="en-ID" dirty="0">
                <a:latin typeface="Aptos" panose="020B0004020202020204" pitchFamily="34" charset="0"/>
              </a:rPr>
              <a:t> (BW) </a:t>
            </a:r>
            <a:r>
              <a:rPr lang="en-ID" dirty="0" err="1">
                <a:latin typeface="Aptos" panose="020B0004020202020204" pitchFamily="34" charset="0"/>
              </a:rPr>
              <a:t>atau</a:t>
            </a:r>
            <a:r>
              <a:rPr lang="en-ID" dirty="0">
                <a:latin typeface="Aptos" panose="020B0004020202020204" pitchFamily="34" charset="0"/>
              </a:rPr>
              <a:t> Kitab </a:t>
            </a:r>
            <a:r>
              <a:rPr lang="en-ID" dirty="0" err="1">
                <a:latin typeface="Aptos" panose="020B0004020202020204" pitchFamily="34" charset="0"/>
              </a:rPr>
              <a:t>Undang-Undang</a:t>
            </a:r>
            <a:r>
              <a:rPr lang="en-ID" dirty="0">
                <a:latin typeface="Aptos" panose="020B0004020202020204" pitchFamily="34" charset="0"/>
              </a:rPr>
              <a:t> Hukum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 (KUH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) yang </a:t>
            </a:r>
            <a:r>
              <a:rPr lang="en-ID" dirty="0" err="1">
                <a:latin typeface="Aptos" panose="020B0004020202020204" pitchFamily="34" charset="0"/>
              </a:rPr>
              <a:t>merupakan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peninggalan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Kolonial</a:t>
            </a:r>
            <a:r>
              <a:rPr lang="en-ID" dirty="0">
                <a:latin typeface="Aptos" panose="020B0004020202020204" pitchFamily="34" charset="0"/>
              </a:rPr>
              <a:t> Belanda. </a:t>
            </a:r>
          </a:p>
          <a:p>
            <a:pPr algn="ctr"/>
            <a:endParaRPr lang="en-ID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53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5884" y="845841"/>
            <a:ext cx="6530787" cy="553976"/>
          </a:xfrm>
          <a:prstGeom prst="rect">
            <a:avLst/>
          </a:prstGeom>
        </p:spPr>
        <p:txBody>
          <a:bodyPr vert="horz" wrap="square" lIns="0" tIns="10646" rIns="0" bIns="0" rtlCol="0" anchor="ctr">
            <a:spAutoFit/>
          </a:bodyPr>
          <a:lstStyle/>
          <a:p>
            <a:pPr marL="11206">
              <a:spcBef>
                <a:spcPts val="84"/>
              </a:spcBef>
            </a:pPr>
            <a:r>
              <a:rPr sz="3530" dirty="0"/>
              <a:t>Beberapa</a:t>
            </a:r>
            <a:r>
              <a:rPr sz="3530" spc="-159" dirty="0"/>
              <a:t> </a:t>
            </a:r>
            <a:r>
              <a:rPr sz="3530" dirty="0"/>
              <a:t>Definisi</a:t>
            </a:r>
            <a:r>
              <a:rPr sz="3530" spc="-146" dirty="0"/>
              <a:t> </a:t>
            </a:r>
            <a:r>
              <a:rPr sz="3530" dirty="0"/>
              <a:t>“Hukum</a:t>
            </a:r>
            <a:r>
              <a:rPr sz="3530" spc="-124" dirty="0"/>
              <a:t> </a:t>
            </a:r>
            <a:r>
              <a:rPr sz="3530" spc="-49" dirty="0"/>
              <a:t>PERDATA</a:t>
            </a:r>
            <a:endParaRPr sz="3530" dirty="0"/>
          </a:p>
        </p:txBody>
      </p:sp>
      <p:sp>
        <p:nvSpPr>
          <p:cNvPr id="3" name="object 3"/>
          <p:cNvSpPr txBox="1"/>
          <p:nvPr/>
        </p:nvSpPr>
        <p:spPr>
          <a:xfrm>
            <a:off x="9248442" y="965834"/>
            <a:ext cx="187699" cy="4368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9"/>
              </a:lnSpc>
            </a:pPr>
            <a:r>
              <a:rPr sz="3530" spc="-44" dirty="0">
                <a:latin typeface="Calibri"/>
                <a:cs typeface="Calibri"/>
              </a:rPr>
              <a:t>”</a:t>
            </a:r>
            <a:endParaRPr sz="353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36110" y="1754392"/>
            <a:ext cx="6692713" cy="3627607"/>
          </a:xfrm>
          <a:prstGeom prst="rect">
            <a:avLst/>
          </a:prstGeom>
        </p:spPr>
        <p:txBody>
          <a:bodyPr vert="horz" wrap="square" lIns="0" tIns="47065" rIns="0" bIns="0" rtlCol="0">
            <a:spAutoFit/>
          </a:bodyPr>
          <a:lstStyle/>
          <a:p>
            <a:pPr marL="313221" indent="-302015">
              <a:spcBef>
                <a:spcPts val="371"/>
              </a:spcBef>
              <a:buFont typeface="Arial MT"/>
              <a:buChar char="•"/>
              <a:tabLst>
                <a:tab pos="313221" algn="l"/>
              </a:tabLst>
            </a:pPr>
            <a:r>
              <a:rPr sz="2382" spc="-9" dirty="0">
                <a:latin typeface="Calibri"/>
                <a:cs typeface="Calibri"/>
              </a:rPr>
              <a:t>Subekti:</a:t>
            </a:r>
            <a:endParaRPr sz="2382" dirty="0">
              <a:latin typeface="Calibri"/>
              <a:cs typeface="Calibri"/>
            </a:endParaRPr>
          </a:p>
          <a:p>
            <a:pPr marL="313781" marR="4483" indent="10646">
              <a:lnSpc>
                <a:spcPts val="2577"/>
              </a:lnSpc>
              <a:spcBef>
                <a:spcPts val="609"/>
              </a:spcBef>
            </a:pPr>
            <a:r>
              <a:rPr sz="2382" dirty="0">
                <a:latin typeface="Calibri"/>
                <a:cs typeface="Calibri"/>
              </a:rPr>
              <a:t>Hk</a:t>
            </a:r>
            <a:r>
              <a:rPr sz="2382" spc="-31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perdata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arti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luas</a:t>
            </a:r>
            <a:r>
              <a:rPr sz="2382" spc="-40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meliputi</a:t>
            </a:r>
            <a:r>
              <a:rPr sz="2382" spc="-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semua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hk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privat</a:t>
            </a:r>
            <a:r>
              <a:rPr sz="2382" spc="-9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materiil,</a:t>
            </a:r>
            <a:r>
              <a:rPr sz="2382" spc="-9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yaitu</a:t>
            </a:r>
            <a:r>
              <a:rPr sz="2382" spc="-88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segala</a:t>
            </a:r>
            <a:r>
              <a:rPr sz="2382" spc="-9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hukum</a:t>
            </a:r>
            <a:r>
              <a:rPr sz="2382" spc="-8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pokok</a:t>
            </a:r>
            <a:r>
              <a:rPr sz="2382" spc="-7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mengatur </a:t>
            </a:r>
            <a:r>
              <a:rPr sz="2382" spc="-22" dirty="0">
                <a:latin typeface="Calibri"/>
                <a:cs typeface="Calibri"/>
              </a:rPr>
              <a:t>kepentingan-</a:t>
            </a:r>
            <a:r>
              <a:rPr sz="2382" spc="-18" dirty="0">
                <a:latin typeface="Calibri"/>
                <a:cs typeface="Calibri"/>
              </a:rPr>
              <a:t>kepentingan</a:t>
            </a:r>
            <a:r>
              <a:rPr sz="2382" spc="13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perseorangan</a:t>
            </a:r>
            <a:endParaRPr sz="2382" dirty="0">
              <a:latin typeface="Calibri"/>
              <a:cs typeface="Calibri"/>
            </a:endParaRPr>
          </a:p>
          <a:p>
            <a:pPr marL="324428">
              <a:spcBef>
                <a:spcPts val="229"/>
              </a:spcBef>
            </a:pPr>
            <a:r>
              <a:rPr sz="2382" dirty="0">
                <a:latin typeface="Calibri"/>
                <a:cs typeface="Calibri"/>
              </a:rPr>
              <a:t>Sudikno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Mertokusumo:</a:t>
            </a:r>
            <a:endParaRPr sz="2382" dirty="0">
              <a:latin typeface="Calibri"/>
              <a:cs typeface="Calibri"/>
            </a:endParaRPr>
          </a:p>
          <a:p>
            <a:pPr marL="324428" marR="40343">
              <a:lnSpc>
                <a:spcPts val="2577"/>
              </a:lnSpc>
              <a:spcBef>
                <a:spcPts val="609"/>
              </a:spcBef>
            </a:pPr>
            <a:r>
              <a:rPr sz="2382" dirty="0">
                <a:latin typeface="Calibri"/>
                <a:cs typeface="Calibri"/>
              </a:rPr>
              <a:t>Hukum</a:t>
            </a:r>
            <a:r>
              <a:rPr sz="2382" spc="4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Perdata</a:t>
            </a:r>
            <a:r>
              <a:rPr sz="2382" spc="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adalah</a:t>
            </a:r>
            <a:r>
              <a:rPr sz="2382" spc="-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hukum</a:t>
            </a:r>
            <a:r>
              <a:rPr sz="2382" spc="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antar</a:t>
            </a:r>
            <a:r>
              <a:rPr sz="2382" spc="1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perorangan</a:t>
            </a:r>
            <a:r>
              <a:rPr sz="2382" spc="26" dirty="0">
                <a:latin typeface="Calibri"/>
                <a:cs typeface="Calibri"/>
              </a:rPr>
              <a:t> </a:t>
            </a:r>
            <a:r>
              <a:rPr sz="2382" spc="-22" dirty="0">
                <a:latin typeface="Calibri"/>
                <a:cs typeface="Calibri"/>
              </a:rPr>
              <a:t>yg </a:t>
            </a:r>
            <a:r>
              <a:rPr sz="2382" spc="-9" dirty="0">
                <a:latin typeface="Calibri"/>
                <a:cs typeface="Calibri"/>
              </a:rPr>
              <a:t>mengatur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hak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dan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kewajiban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perorangan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satu </a:t>
            </a:r>
            <a:r>
              <a:rPr sz="2382" dirty="0">
                <a:latin typeface="Calibri"/>
                <a:cs typeface="Calibri"/>
              </a:rPr>
              <a:t>terhadap</a:t>
            </a:r>
            <a:r>
              <a:rPr sz="2382" spc="-79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3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lain</a:t>
            </a:r>
            <a:r>
              <a:rPr sz="2382" spc="-3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di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hubungan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keluarga</a:t>
            </a:r>
            <a:r>
              <a:rPr sz="2382" spc="-5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dan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22" dirty="0">
                <a:latin typeface="Calibri"/>
                <a:cs typeface="Calibri"/>
              </a:rPr>
              <a:t>di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pergaulan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masyarakat.</a:t>
            </a:r>
            <a:r>
              <a:rPr sz="2382" spc="-53" dirty="0"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Pelaksanaannya</a:t>
            </a:r>
            <a:r>
              <a:rPr sz="2382" spc="-9" dirty="0">
                <a:latin typeface="Calibri"/>
                <a:cs typeface="Calibri"/>
              </a:rPr>
              <a:t> </a:t>
            </a:r>
            <a:r>
              <a:rPr sz="2382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diserahkan</a:t>
            </a:r>
            <a:r>
              <a:rPr sz="2382" u="heavy" spc="22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382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masing-masing</a:t>
            </a:r>
            <a:r>
              <a:rPr sz="2382" u="heavy" spc="19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pihak.</a:t>
            </a:r>
            <a:endParaRPr sz="2382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172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92177" y="2662517"/>
            <a:ext cx="6893299" cy="1660711"/>
          </a:xfrm>
          <a:custGeom>
            <a:avLst/>
            <a:gdLst/>
            <a:ahLst/>
            <a:cxnLst/>
            <a:rect l="l" t="t" r="r" b="b"/>
            <a:pathLst>
              <a:path w="7812405" h="1882139">
                <a:moveTo>
                  <a:pt x="7812024" y="4572"/>
                </a:moveTo>
                <a:lnTo>
                  <a:pt x="7807452" y="0"/>
                </a:lnTo>
                <a:lnTo>
                  <a:pt x="7787640" y="0"/>
                </a:lnTo>
                <a:lnTo>
                  <a:pt x="7787640" y="24384"/>
                </a:lnTo>
                <a:lnTo>
                  <a:pt x="7787640" y="868680"/>
                </a:lnTo>
                <a:lnTo>
                  <a:pt x="7787640" y="1856232"/>
                </a:lnTo>
                <a:lnTo>
                  <a:pt x="25908" y="1856232"/>
                </a:lnTo>
                <a:lnTo>
                  <a:pt x="25908" y="868680"/>
                </a:lnTo>
                <a:lnTo>
                  <a:pt x="25908" y="24384"/>
                </a:lnTo>
                <a:lnTo>
                  <a:pt x="7787640" y="24384"/>
                </a:lnTo>
                <a:lnTo>
                  <a:pt x="7787640" y="0"/>
                </a:lnTo>
                <a:lnTo>
                  <a:pt x="6096" y="0"/>
                </a:lnTo>
                <a:lnTo>
                  <a:pt x="0" y="4572"/>
                </a:lnTo>
                <a:lnTo>
                  <a:pt x="0" y="868680"/>
                </a:lnTo>
                <a:lnTo>
                  <a:pt x="0" y="1876044"/>
                </a:lnTo>
                <a:lnTo>
                  <a:pt x="6096" y="1882140"/>
                </a:lnTo>
                <a:lnTo>
                  <a:pt x="13716" y="1882140"/>
                </a:lnTo>
                <a:lnTo>
                  <a:pt x="25908" y="1882140"/>
                </a:lnTo>
                <a:lnTo>
                  <a:pt x="7787640" y="1882140"/>
                </a:lnTo>
                <a:lnTo>
                  <a:pt x="7799832" y="1882140"/>
                </a:lnTo>
                <a:lnTo>
                  <a:pt x="7807452" y="1882140"/>
                </a:lnTo>
                <a:lnTo>
                  <a:pt x="7812024" y="1876044"/>
                </a:lnTo>
                <a:lnTo>
                  <a:pt x="7812024" y="868680"/>
                </a:lnTo>
                <a:lnTo>
                  <a:pt x="7812024" y="4572"/>
                </a:lnTo>
                <a:close/>
              </a:path>
            </a:pathLst>
          </a:custGeom>
          <a:solidFill>
            <a:srgbClr val="F79545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658737">
              <a:spcBef>
                <a:spcPts val="88"/>
              </a:spcBef>
            </a:pPr>
            <a:r>
              <a:rPr spc="-9" dirty="0"/>
              <a:t>Sehingga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36116" y="2855706"/>
            <a:ext cx="6759949" cy="2880499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90212">
              <a:lnSpc>
                <a:spcPts val="3384"/>
              </a:lnSpc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Perdata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=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</a:t>
            </a:r>
            <a:endParaRPr sz="2824" dirty="0">
              <a:latin typeface="Calibri"/>
              <a:cs typeface="Calibri"/>
            </a:endParaRPr>
          </a:p>
          <a:p>
            <a:pPr marL="2696279">
              <a:lnSpc>
                <a:spcPts val="3384"/>
              </a:lnSpc>
            </a:pPr>
            <a:r>
              <a:rPr sz="2824" dirty="0">
                <a:latin typeface="Calibri"/>
                <a:cs typeface="Calibri"/>
              </a:rPr>
              <a:t>kepentingan</a:t>
            </a:r>
            <a:r>
              <a:rPr sz="2824" spc="3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perseorangan</a:t>
            </a:r>
            <a:endParaRPr sz="2824" dirty="0">
              <a:latin typeface="Calibri"/>
              <a:cs typeface="Calibri"/>
            </a:endParaRPr>
          </a:p>
          <a:p>
            <a:pPr marL="2696279">
              <a:spcBef>
                <a:spcPts val="679"/>
              </a:spcBef>
            </a:pPr>
            <a:r>
              <a:rPr sz="2824" dirty="0">
                <a:latin typeface="Calibri"/>
                <a:cs typeface="Calibri"/>
              </a:rPr>
              <a:t>(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i="1" dirty="0">
                <a:latin typeface="Calibri"/>
                <a:cs typeface="Calibri"/>
              </a:rPr>
              <a:t>private</a:t>
            </a:r>
            <a:r>
              <a:rPr sz="2824" i="1" spc="-57" dirty="0">
                <a:latin typeface="Calibri"/>
                <a:cs typeface="Calibri"/>
              </a:rPr>
              <a:t> </a:t>
            </a:r>
            <a:r>
              <a:rPr sz="2824" i="1" spc="-9" dirty="0">
                <a:latin typeface="Calibri"/>
                <a:cs typeface="Calibri"/>
              </a:rPr>
              <a:t>interest</a:t>
            </a:r>
            <a:r>
              <a:rPr sz="2824" i="1" spc="-71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)</a:t>
            </a:r>
            <a:endParaRPr sz="2824" dirty="0">
              <a:latin typeface="Calibri"/>
              <a:cs typeface="Calibri"/>
            </a:endParaRPr>
          </a:p>
          <a:p>
            <a:pPr>
              <a:spcBef>
                <a:spcPts val="1421"/>
              </a:spcBef>
            </a:pPr>
            <a:endParaRPr sz="2824" dirty="0">
              <a:latin typeface="Calibri"/>
              <a:cs typeface="Calibri"/>
            </a:endParaRPr>
          </a:p>
          <a:p>
            <a:pPr marL="480198" marR="4483" indent="-469552">
              <a:lnSpc>
                <a:spcPts val="3371"/>
              </a:lnSpc>
            </a:pPr>
            <a:r>
              <a:rPr sz="2824" b="1" spc="847" dirty="0">
                <a:latin typeface="Arial"/>
                <a:cs typeface="Arial"/>
              </a:rPr>
              <a:t>🡪</a:t>
            </a:r>
            <a:r>
              <a:rPr sz="2824" b="1" spc="-199" dirty="0">
                <a:latin typeface="Arial"/>
                <a:cs typeface="Arial"/>
              </a:rPr>
              <a:t> </a:t>
            </a:r>
            <a:r>
              <a:rPr sz="2824" dirty="0">
                <a:latin typeface="Calibri"/>
                <a:cs typeface="Calibri"/>
              </a:rPr>
              <a:t>Mengatur</a:t>
            </a:r>
            <a:r>
              <a:rPr sz="2824" spc="-11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79" dirty="0">
                <a:latin typeface="Calibri"/>
                <a:cs typeface="Calibri"/>
              </a:rPr>
              <a:t>perseorangan </a:t>
            </a:r>
            <a:r>
              <a:rPr sz="2824" dirty="0">
                <a:latin typeface="Calibri"/>
                <a:cs typeface="Calibri"/>
              </a:rPr>
              <a:t>dalam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hub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antara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subyek-</a:t>
            </a:r>
            <a:r>
              <a:rPr sz="2824" dirty="0">
                <a:latin typeface="Calibri"/>
                <a:cs typeface="Calibri"/>
              </a:rPr>
              <a:t>subyek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</a:t>
            </a:r>
            <a:endParaRPr sz="2824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33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1919536" y="764704"/>
            <a:ext cx="8136904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3952" y="764704"/>
            <a:ext cx="8112488" cy="504056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2.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Lingkup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 Hukum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Perdata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 </a:t>
            </a:r>
            <a:endParaRPr lang="en-ID" b="1" dirty="0">
              <a:latin typeface="Aptos" panose="020B0004020202020204" pitchFamily="34" charset="0"/>
            </a:endParaRPr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A842B1D8-52A2-5333-7526-C1710435D3C3}"/>
              </a:ext>
            </a:extLst>
          </p:cNvPr>
          <p:cNvSpPr/>
          <p:nvPr/>
        </p:nvSpPr>
        <p:spPr>
          <a:xfrm>
            <a:off x="1943952" y="1412776"/>
            <a:ext cx="8112488" cy="46805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privat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dibagi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342900" indent="-342900" algn="just"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status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pergaulan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kewarganegaraan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asasi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kedudukan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AutoNum type="alphaLcPeriod" startAt="2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Perceraian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Perwalian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Adopsi</a:t>
            </a: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Di Indonesia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No 1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1974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sebagaimana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ubah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pada UU No 16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2019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Ttg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islam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beragama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islam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17291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otak Teks 18">
            <a:extLst>
              <a:ext uri="{FF2B5EF4-FFF2-40B4-BE49-F238E27FC236}">
                <a16:creationId xmlns:a16="http://schemas.microsoft.com/office/drawing/2014/main" id="{5816AB84-04E9-6B2B-3AFF-E956A2A42E8A}"/>
              </a:ext>
            </a:extLst>
          </p:cNvPr>
          <p:cNvSpPr txBox="1"/>
          <p:nvPr/>
        </p:nvSpPr>
        <p:spPr>
          <a:xfrm>
            <a:off x="1682708" y="596590"/>
            <a:ext cx="8928992" cy="5664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c. 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Benda)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hak-hak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seseorang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baik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bergerak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maupun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bergerak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Membahas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konsep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kepemilikan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lainnya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terkait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lphaLcPeriod" startAt="4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Perikatan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timbul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perbuatan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buku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III KUH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Perikatan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jenis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akibat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wanprestasi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lphaLcPeriod" startAt="5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 Waris 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pembagian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seseorang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setelah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meninggal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dunia. 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 Indonesia,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terbagi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menurut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KUH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islam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3797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135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2A48FC21-D569-72FA-BF40-E05671D06BF3}"/>
              </a:ext>
            </a:extLst>
          </p:cNvPr>
          <p:cNvSpPr/>
          <p:nvPr/>
        </p:nvSpPr>
        <p:spPr>
          <a:xfrm>
            <a:off x="2135560" y="692696"/>
            <a:ext cx="7992888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3.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Sumber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 Hukum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Perdata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 </a:t>
            </a:r>
            <a:endParaRPr lang="id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10" name="Persegi Lengkung 9">
            <a:extLst>
              <a:ext uri="{FF2B5EF4-FFF2-40B4-BE49-F238E27FC236}">
                <a16:creationId xmlns:a16="http://schemas.microsoft.com/office/drawing/2014/main" id="{95B5CEFD-D060-4986-3881-F87D94E1804B}"/>
              </a:ext>
            </a:extLst>
          </p:cNvPr>
          <p:cNvSpPr/>
          <p:nvPr/>
        </p:nvSpPr>
        <p:spPr>
          <a:xfrm>
            <a:off x="2135560" y="1605146"/>
            <a:ext cx="7632848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Sumber</a:t>
            </a:r>
            <a:r>
              <a:rPr lang="en-US" dirty="0"/>
              <a:t> Utama Hukum </a:t>
            </a:r>
            <a:r>
              <a:rPr lang="en-US" dirty="0" err="1"/>
              <a:t>Perdata</a:t>
            </a:r>
            <a:r>
              <a:rPr lang="en-US" dirty="0"/>
              <a:t> di Indonesia </a:t>
            </a:r>
            <a:r>
              <a:rPr lang="en-US" dirty="0" err="1"/>
              <a:t>meliputi</a:t>
            </a:r>
            <a:r>
              <a:rPr lang="en-US" dirty="0"/>
              <a:t> : </a:t>
            </a:r>
            <a:endParaRPr lang="id-ID" dirty="0"/>
          </a:p>
        </p:txBody>
      </p:sp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167B4F29-2E2A-61C5-E43E-F7DD964C64FC}"/>
              </a:ext>
            </a:extLst>
          </p:cNvPr>
          <p:cNvCxnSpPr/>
          <p:nvPr/>
        </p:nvCxnSpPr>
        <p:spPr>
          <a:xfrm flipH="1">
            <a:off x="4151784" y="2973298"/>
            <a:ext cx="1584176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ersegi Lengkung 12">
            <a:extLst>
              <a:ext uri="{FF2B5EF4-FFF2-40B4-BE49-F238E27FC236}">
                <a16:creationId xmlns:a16="http://schemas.microsoft.com/office/drawing/2014/main" id="{13FFB717-A58E-352E-9F99-EEB4F98C4964}"/>
              </a:ext>
            </a:extLst>
          </p:cNvPr>
          <p:cNvSpPr/>
          <p:nvPr/>
        </p:nvSpPr>
        <p:spPr>
          <a:xfrm>
            <a:off x="1631504" y="4005064"/>
            <a:ext cx="4011760" cy="21602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KUH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Burgerlijk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Wetboek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Peraturan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Perundang-undangan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ex: UU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Perkawinan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UU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Konsumen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endParaRPr lang="id-ID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Konektor Panah Lurus 14">
            <a:extLst>
              <a:ext uri="{FF2B5EF4-FFF2-40B4-BE49-F238E27FC236}">
                <a16:creationId xmlns:a16="http://schemas.microsoft.com/office/drawing/2014/main" id="{9FEB8AD7-8243-2717-91B3-B7F93142061F}"/>
              </a:ext>
            </a:extLst>
          </p:cNvPr>
          <p:cNvCxnSpPr/>
          <p:nvPr/>
        </p:nvCxnSpPr>
        <p:spPr>
          <a:xfrm>
            <a:off x="5735960" y="2973298"/>
            <a:ext cx="1512168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ersegi Lengkung 15">
            <a:extLst>
              <a:ext uri="{FF2B5EF4-FFF2-40B4-BE49-F238E27FC236}">
                <a16:creationId xmlns:a16="http://schemas.microsoft.com/office/drawing/2014/main" id="{53D84812-AC62-BA35-DDD1-0DDE2434ABCC}"/>
              </a:ext>
            </a:extLst>
          </p:cNvPr>
          <p:cNvSpPr/>
          <p:nvPr/>
        </p:nvSpPr>
        <p:spPr>
          <a:xfrm>
            <a:off x="6096000" y="4005064"/>
            <a:ext cx="4176464" cy="21602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Yurisprudensi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Putusan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Pengadilan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acuan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Doktrin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pendapat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para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ahli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Kebiasaan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masih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tertentu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id-ID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71726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1796</Words>
  <Application>Microsoft Macintosh PowerPoint</Application>
  <PresentationFormat>Layar Lebar</PresentationFormat>
  <Paragraphs>230</Paragraphs>
  <Slides>37</Slides>
  <Notes>11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37</vt:i4>
      </vt:variant>
    </vt:vector>
  </HeadingPairs>
  <TitlesOfParts>
    <vt:vector size="45" baseType="lpstr">
      <vt:lpstr>Aptos</vt:lpstr>
      <vt:lpstr>Arial</vt:lpstr>
      <vt:lpstr>Arial MT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Beberapa Definisi “Hukum PERDATA</vt:lpstr>
      <vt:lpstr>Sehingga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Subyek Hukum</vt:lpstr>
      <vt:lpstr>ORANG</vt:lpstr>
      <vt:lpstr>Presentasi PowerPoint</vt:lpstr>
      <vt:lpstr>Presentasi PowerPoint</vt:lpstr>
      <vt:lpstr>Presentasi PowerPoint</vt:lpstr>
      <vt:lpstr>BADAN HUKUM</vt:lpstr>
      <vt:lpstr>Presentasi PowerPoint</vt:lpstr>
      <vt:lpstr>Presentasi PowerPoint</vt:lpstr>
      <vt:lpstr>Presentasi PowerPoint</vt:lpstr>
      <vt:lpstr>Presentasi PowerPoint</vt:lpstr>
      <vt:lpstr>1. Hk Kebendaan</vt:lpstr>
      <vt:lpstr>Presentasi PowerPoint</vt:lpstr>
      <vt:lpstr>Presentasi PowerPoint</vt:lpstr>
      <vt:lpstr>Presentasi PowerPoint</vt:lpstr>
      <vt:lpstr>2. Hk Perikatan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461</cp:revision>
  <cp:lastPrinted>2017-08-29T02:54:51Z</cp:lastPrinted>
  <dcterms:created xsi:type="dcterms:W3CDTF">2010-04-18T12:06:30Z</dcterms:created>
  <dcterms:modified xsi:type="dcterms:W3CDTF">2025-11-04T01:06:24Z</dcterms:modified>
</cp:coreProperties>
</file>