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6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Lst>
  <p:sldSz cy="6858000" cx="12192000"/>
  <p:notesSz cx="6858000" cy="9144000"/>
  <p:embeddedFontLst>
    <p:embeddedFont>
      <p:font typeface="Arimo"/>
      <p:regular r:id="rId79"/>
      <p:bold r:id="rId80"/>
      <p:italic r:id="rId81"/>
      <p:boldItalic r:id="rId82"/>
    </p:embeddedFont>
    <p:embeddedFont>
      <p:font typeface="Poppins"/>
      <p:regular r:id="rId83"/>
      <p:bold r:id="rId84"/>
      <p:italic r:id="rId85"/>
      <p:boldItalic r:id="rId86"/>
    </p:embeddedFont>
    <p:embeddedFont>
      <p:font typeface="Tahoma"/>
      <p:regular r:id="rId87"/>
      <p:bold r:id="rId88"/>
    </p:embeddedFont>
    <p:embeddedFont>
      <p:font typeface="Poppins SemiBold"/>
      <p:regular r:id="rId89"/>
      <p:bold r:id="rId90"/>
      <p:italic r:id="rId91"/>
      <p:boldItalic r:id="rId9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93" roundtripDataSignature="AMtx7mh5Bo8QJQESACIP67e4LOl59s4H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Poppins-bold.fntdata"/><Relationship Id="rId83" Type="http://schemas.openxmlformats.org/officeDocument/2006/relationships/font" Target="fonts/Poppins-regular.fntdata"/><Relationship Id="rId42" Type="http://schemas.openxmlformats.org/officeDocument/2006/relationships/slide" Target="slides/slide35.xml"/><Relationship Id="rId86" Type="http://schemas.openxmlformats.org/officeDocument/2006/relationships/font" Target="fonts/Poppins-boldItalic.fntdata"/><Relationship Id="rId41" Type="http://schemas.openxmlformats.org/officeDocument/2006/relationships/slide" Target="slides/slide34.xml"/><Relationship Id="rId85" Type="http://schemas.openxmlformats.org/officeDocument/2006/relationships/font" Target="fonts/Poppins-italic.fntdata"/><Relationship Id="rId44" Type="http://schemas.openxmlformats.org/officeDocument/2006/relationships/slide" Target="slides/slide37.xml"/><Relationship Id="rId88" Type="http://schemas.openxmlformats.org/officeDocument/2006/relationships/font" Target="fonts/Tahoma-bold.fntdata"/><Relationship Id="rId43" Type="http://schemas.openxmlformats.org/officeDocument/2006/relationships/slide" Target="slides/slide36.xml"/><Relationship Id="rId87" Type="http://schemas.openxmlformats.org/officeDocument/2006/relationships/font" Target="fonts/Tahoma-regular.fntdata"/><Relationship Id="rId46" Type="http://schemas.openxmlformats.org/officeDocument/2006/relationships/slide" Target="slides/slide39.xml"/><Relationship Id="rId45" Type="http://schemas.openxmlformats.org/officeDocument/2006/relationships/slide" Target="slides/slide38.xml"/><Relationship Id="rId89" Type="http://schemas.openxmlformats.org/officeDocument/2006/relationships/font" Target="fonts/PoppinsSemiBold-regular.fntdata"/><Relationship Id="rId80" Type="http://schemas.openxmlformats.org/officeDocument/2006/relationships/font" Target="fonts/Arimo-bold.fntdata"/><Relationship Id="rId82" Type="http://schemas.openxmlformats.org/officeDocument/2006/relationships/font" Target="fonts/Arimo-boldItalic.fntdata"/><Relationship Id="rId81" Type="http://schemas.openxmlformats.org/officeDocument/2006/relationships/font" Target="fonts/Arim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slide" Target="slides/slide68.xml"/><Relationship Id="rId30" Type="http://schemas.openxmlformats.org/officeDocument/2006/relationships/slide" Target="slides/slide23.xml"/><Relationship Id="rId74" Type="http://schemas.openxmlformats.org/officeDocument/2006/relationships/slide" Target="slides/slide67.xml"/><Relationship Id="rId33" Type="http://schemas.openxmlformats.org/officeDocument/2006/relationships/slide" Target="slides/slide26.xml"/><Relationship Id="rId77" Type="http://schemas.openxmlformats.org/officeDocument/2006/relationships/slide" Target="slides/slide70.xml"/><Relationship Id="rId32" Type="http://schemas.openxmlformats.org/officeDocument/2006/relationships/slide" Target="slides/slide25.xml"/><Relationship Id="rId76" Type="http://schemas.openxmlformats.org/officeDocument/2006/relationships/slide" Target="slides/slide69.xml"/><Relationship Id="rId35" Type="http://schemas.openxmlformats.org/officeDocument/2006/relationships/slide" Target="slides/slide28.xml"/><Relationship Id="rId79" Type="http://schemas.openxmlformats.org/officeDocument/2006/relationships/font" Target="fonts/Arimo-regular.fntdata"/><Relationship Id="rId34" Type="http://schemas.openxmlformats.org/officeDocument/2006/relationships/slide" Target="slides/slide27.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91" Type="http://schemas.openxmlformats.org/officeDocument/2006/relationships/font" Target="fonts/PoppinsSemiBold-italic.fntdata"/><Relationship Id="rId90" Type="http://schemas.openxmlformats.org/officeDocument/2006/relationships/font" Target="fonts/PoppinsSemiBold-bold.fntdata"/><Relationship Id="rId93" Type="http://customschemas.google.com/relationships/presentationmetadata" Target="metadata"/><Relationship Id="rId92" Type="http://schemas.openxmlformats.org/officeDocument/2006/relationships/font" Target="fonts/PoppinsSemiBold-boldItalic.fntdata"/><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2fc86673ec_0_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g32fc86673ec_0_2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290" name="Google Shape;290;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300" name="Google Shape;300;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310" name="Google Shape;310;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320" name="Google Shape;320;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329" name="Google Shape;32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339" name="Google Shape;339;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2fc86673ec_0_2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32fc86673ec_0_2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349" name="Google Shape;349;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359" name="Google Shape;359;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369" name="Google Shape;369;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379" name="Google Shape;379;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389" name="Google Shape;389;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399" name="Google Shape;399;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409" name="Google Shape;409;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420" name="Google Shape;420;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430" name="Google Shape;430;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440" name="Google Shape;440;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450" name="Google Shape;450;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460" name="Google Shape;460;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p:txBody>
      </p:sp>
      <p:sp>
        <p:nvSpPr>
          <p:cNvPr id="470" name="Google Shape;470;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88" name="Google Shape;488;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97" name="Google Shape;497;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07" name="Google Shape;507;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17" name="Google Shape;517;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27" name="Google Shape;527;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37" name="Google Shape;537;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Arial"/>
              <a:buNone/>
            </a:pPr>
            <a:r>
              <a:rPr b="0" lang="en-US" sz="1200">
                <a:latin typeface="Arial"/>
                <a:ea typeface="Arial"/>
                <a:cs typeface="Arial"/>
                <a:sym typeface="Arial"/>
              </a:rPr>
              <a:t>Boleh-boleh saja. Tapi kurang efektif.</a:t>
            </a:r>
            <a:endParaRPr/>
          </a:p>
          <a:p>
            <a:pPr indent="0" lvl="0" marL="0" rtl="0" algn="just">
              <a:lnSpc>
                <a:spcPct val="150000"/>
              </a:lnSpc>
              <a:spcBef>
                <a:spcPts val="0"/>
              </a:spcBef>
              <a:spcAft>
                <a:spcPts val="0"/>
              </a:spcAft>
              <a:buClr>
                <a:schemeClr val="dk1"/>
              </a:buClr>
              <a:buSzPts val="540"/>
              <a:buFont typeface="Arial"/>
              <a:buNone/>
            </a:pPr>
            <a:r>
              <a:rPr b="0" lang="en-US" sz="1200">
                <a:latin typeface="Arial"/>
                <a:ea typeface="Arial"/>
                <a:cs typeface="Arial"/>
                <a:sym typeface="Arial"/>
              </a:rPr>
              <a:t>Bagaimana kalau ada 100 produk, apakah kita akan membut variabel sebanyak 100 dan melakukan echo sebanyak 100x?</a:t>
            </a:r>
            <a:endParaRPr/>
          </a:p>
          <a:p>
            <a:pPr indent="0" lvl="0" marL="0" rtl="0" algn="just">
              <a:lnSpc>
                <a:spcPct val="150000"/>
              </a:lnSpc>
              <a:spcBef>
                <a:spcPts val="0"/>
              </a:spcBef>
              <a:spcAft>
                <a:spcPts val="0"/>
              </a:spcAft>
              <a:buClr>
                <a:schemeClr val="dk1"/>
              </a:buClr>
              <a:buSzPts val="540"/>
              <a:buFont typeface="Calibri"/>
              <a:buNone/>
            </a:pPr>
            <a:r>
              <a:t/>
            </a:r>
            <a:endParaRPr b="0" sz="1200">
              <a:latin typeface="Arial"/>
              <a:ea typeface="Arial"/>
              <a:cs typeface="Arial"/>
              <a:sym typeface="Arial"/>
            </a:endParaRPr>
          </a:p>
          <a:p>
            <a:pPr indent="0" lvl="0" marL="0" rtl="0" algn="just">
              <a:lnSpc>
                <a:spcPct val="150000"/>
              </a:lnSpc>
              <a:spcBef>
                <a:spcPts val="0"/>
              </a:spcBef>
              <a:spcAft>
                <a:spcPts val="0"/>
              </a:spcAft>
              <a:buClr>
                <a:schemeClr val="dk1"/>
              </a:buClr>
              <a:buSzPts val="540"/>
              <a:buFont typeface="Arial"/>
              <a:buNone/>
            </a:pPr>
            <a:r>
              <a:rPr b="0" lang="en-US" sz="1200">
                <a:latin typeface="Arial"/>
                <a:ea typeface="Arial"/>
                <a:cs typeface="Arial"/>
                <a:sym typeface="Arial"/>
              </a:rPr>
              <a:t>Capek donk.</a:t>
            </a:r>
            <a:endParaRPr/>
          </a:p>
          <a:p>
            <a:pPr indent="0" lvl="0" marL="0" rtl="0" algn="just">
              <a:lnSpc>
                <a:spcPct val="150000"/>
              </a:lnSpc>
              <a:spcBef>
                <a:spcPts val="0"/>
              </a:spcBef>
              <a:spcAft>
                <a:spcPts val="0"/>
              </a:spcAft>
              <a:buClr>
                <a:schemeClr val="dk1"/>
              </a:buClr>
              <a:buSzPts val="540"/>
              <a:buFont typeface="Calibri"/>
              <a:buNone/>
            </a:pPr>
            <a:r>
              <a:t/>
            </a:r>
            <a:endParaRPr b="0" sz="1200">
              <a:latin typeface="Arial"/>
              <a:ea typeface="Arial"/>
              <a:cs typeface="Arial"/>
              <a:sym typeface="Arial"/>
            </a:endParaRPr>
          </a:p>
          <a:p>
            <a:pPr indent="0" lvl="0" marL="0" rtl="0" algn="just">
              <a:lnSpc>
                <a:spcPct val="150000"/>
              </a:lnSpc>
              <a:spcBef>
                <a:spcPts val="0"/>
              </a:spcBef>
              <a:spcAft>
                <a:spcPts val="0"/>
              </a:spcAft>
              <a:buClr>
                <a:schemeClr val="dk1"/>
              </a:buClr>
              <a:buSzPts val="540"/>
              <a:buFont typeface="Arial"/>
              <a:buNone/>
            </a:pPr>
            <a:r>
              <a:rPr b="0" lang="en-US" sz="1200">
                <a:latin typeface="Arial"/>
                <a:ea typeface="Arial"/>
                <a:cs typeface="Arial"/>
                <a:sym typeface="Arial"/>
              </a:rPr>
              <a:t>Karena itu, kita harus menggunakan Array.</a:t>
            </a:r>
            <a:endParaRPr/>
          </a:p>
        </p:txBody>
      </p:sp>
      <p:sp>
        <p:nvSpPr>
          <p:cNvPr id="203" name="Google Shape;203;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46" name="Google Shape;546;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56" name="Google Shape;556;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5" name="Google Shape;565;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5" name="Google Shape;575;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2" name="Google Shape;582;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2" name="Google Shape;592;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9" name="Google Shape;599;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5" name="Google Shape;605;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5" name="Google Shape;615;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22" name="Google Shape;622;p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Jadi, apabila kita ingin menampilkan “Hardisk 2TB”, maka kita harus mengampil indeks yang ke-0.</a:t>
            </a:r>
            <a:endParaRPr b="0" sz="1200">
              <a:latin typeface="Arial"/>
              <a:ea typeface="Arial"/>
              <a:cs typeface="Arial"/>
              <a:sym typeface="Arial"/>
            </a:endParaRPr>
          </a:p>
        </p:txBody>
      </p:sp>
      <p:sp>
        <p:nvSpPr>
          <p:cNvPr id="213" name="Google Shape;213;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31" name="Google Shape;631;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41" name="Google Shape;641;p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Perintah : mysql –u root -p</a:t>
            </a:r>
            <a:endParaRPr/>
          </a:p>
        </p:txBody>
      </p:sp>
      <p:sp>
        <p:nvSpPr>
          <p:cNvPr id="650" name="Google Shape;650;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1" name="Google Shape;661;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Perintah: CREATE DATABASE db_mhs;</a:t>
            </a:r>
            <a:endParaRPr/>
          </a:p>
        </p:txBody>
      </p:sp>
      <p:sp>
        <p:nvSpPr>
          <p:cNvPr id="662" name="Google Shape;662;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4" name="Google Shape;674;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1" name="Google Shape;681;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7" name="Google Shape;687;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96" name="Google Shape;696;p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5" name="Google Shape;705;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Line Ke 5 : kita meng-includekan file koneksi.php yang menyimpan perintah untuk melakukan koneksi dari php ke mysql, kita membutuhkan perintah ini setiap kali ingin berinteraksi dengan database.</a:t>
            </a:r>
            <a:endParaRPr/>
          </a:p>
          <a:p>
            <a:pPr indent="0" lvl="0" marL="0" rtl="0" algn="l">
              <a:lnSpc>
                <a:spcPct val="100000"/>
              </a:lnSpc>
              <a:spcBef>
                <a:spcPts val="0"/>
              </a:spcBef>
              <a:spcAft>
                <a:spcPts val="0"/>
              </a:spcAft>
              <a:buSzPts val="1400"/>
              <a:buNone/>
            </a:pPr>
            <a:r>
              <a:rPr lang="en-US"/>
              <a:t>Line Ke 6 : Menampung data array hasil query untuk menampilkan data maahsiswa dalam variabel $mahasiswa.</a:t>
            </a:r>
            <a:endParaRPr/>
          </a:p>
          <a:p>
            <a:pPr indent="0" lvl="0" marL="0" rtl="0" algn="l">
              <a:lnSpc>
                <a:spcPct val="100000"/>
              </a:lnSpc>
              <a:spcBef>
                <a:spcPts val="0"/>
              </a:spcBef>
              <a:spcAft>
                <a:spcPts val="0"/>
              </a:spcAft>
              <a:buSzPts val="1400"/>
              <a:buNone/>
            </a:pPr>
            <a:r>
              <a:rPr lang="en-US"/>
              <a:t>Line Ke 8 : Melakukan Perulangan untuk menampilkan data mahasiswa dari variabel mahasiswa pada line ke 6.</a:t>
            </a:r>
            <a:endParaRPr/>
          </a:p>
        </p:txBody>
      </p:sp>
      <p:sp>
        <p:nvSpPr>
          <p:cNvPr id="706" name="Google Shape;706;p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716" name="Google Shape;716;p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23" name="Google Shape;22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p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726" name="Google Shape;726;p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5" name="Google Shape;735;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736" name="Google Shape;736;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4" name="Google Shape;744;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Jika semua semua tahapan sudah anda ikuti secara benar maka seharusnya tidak ada masalah dan ketika anda klik button simpan maka data yang anda inputkan dan halaman akan di redirect ke halaman index.php yang menampilkan list data mahasiswa.</a:t>
            </a:r>
            <a:endParaRPr/>
          </a:p>
        </p:txBody>
      </p:sp>
      <p:sp>
        <p:nvSpPr>
          <p:cNvPr id="745" name="Google Shape;745;p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4" name="Google Shape;754;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Langkah pertama yang akan kita lakukan adalah membuat link untuk menuju ke form edit pada halaman utama ( index.php ). dimana ketika link edit ini diklik maka akan membawa parameter </a:t>
            </a:r>
            <a:r>
              <a:rPr b="1" lang="en-US"/>
              <a:t>id_mahasiswa</a:t>
            </a:r>
            <a:r>
              <a:rPr lang="en-US"/>
              <a:t> dari web browser yang akan digunakan sebagai informasi data mahasiswa yang akan ditampilkan pada form nantinya. sekarang silahkan modifikasi file index.php menjadi seperti ini :</a:t>
            </a:r>
            <a:endParaRPr/>
          </a:p>
        </p:txBody>
      </p:sp>
      <p:sp>
        <p:nvSpPr>
          <p:cNvPr id="755" name="Google Shape;755;p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4" name="Google Shape;764;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Pada line 22 dan 23 kita menambahkan script untuk menampilkan link yang akan digunakan untuk membuat form edit dan proses delete. </a:t>
            </a:r>
            <a:endParaRPr/>
          </a:p>
        </p:txBody>
      </p:sp>
      <p:sp>
        <p:nvSpPr>
          <p:cNvPr id="765" name="Google Shape;765;p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jika anda melihat pada address browser maka setelah nama file akan ada ?id_mhs=2, parameter id_mhs=2 itu adalah data dinamis yang terbawa ketika users memilik data yang akan di edit. tugas  kita sekarang adalah menampilkan data yang sesuai dengan data yang dipilih oleh users berdasarkan parameter id_mahasiswa  yang dibawa tadi kedalam form edit. </a:t>
            </a:r>
            <a:endParaRPr/>
          </a:p>
        </p:txBody>
      </p:sp>
      <p:sp>
        <p:nvSpPr>
          <p:cNvPr id="775" name="Google Shape;775;p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4" name="Google Shape;784;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400"/>
              <a:buNone/>
            </a:pPr>
            <a:r>
              <a:rPr lang="en-US" sz="660"/>
              <a:t>&lt;?php</a:t>
            </a:r>
            <a:endParaRPr sz="660"/>
          </a:p>
          <a:p>
            <a:pPr indent="0" lvl="0" marL="0" rtl="0" algn="l">
              <a:lnSpc>
                <a:spcPct val="80000"/>
              </a:lnSpc>
              <a:spcBef>
                <a:spcPts val="0"/>
              </a:spcBef>
              <a:spcAft>
                <a:spcPts val="0"/>
              </a:spcAft>
              <a:buSzPts val="1400"/>
              <a:buNone/>
            </a:pPr>
            <a:r>
              <a:rPr lang="en-US" sz="660"/>
              <a:t>include 'koneksi.php';</a:t>
            </a:r>
            <a:endParaRPr/>
          </a:p>
          <a:p>
            <a:pPr indent="0" lvl="0" marL="0" rtl="0" algn="l">
              <a:lnSpc>
                <a:spcPct val="80000"/>
              </a:lnSpc>
              <a:spcBef>
                <a:spcPts val="0"/>
              </a:spcBef>
              <a:spcAft>
                <a:spcPts val="0"/>
              </a:spcAft>
              <a:buSzPts val="1400"/>
              <a:buNone/>
            </a:pPr>
            <a:r>
              <a:rPr lang="en-US" sz="660"/>
              <a:t>$id         = $_GET['id'];</a:t>
            </a:r>
            <a:endParaRPr/>
          </a:p>
          <a:p>
            <a:pPr indent="0" lvl="0" marL="0" rtl="0" algn="l">
              <a:lnSpc>
                <a:spcPct val="80000"/>
              </a:lnSpc>
              <a:spcBef>
                <a:spcPts val="0"/>
              </a:spcBef>
              <a:spcAft>
                <a:spcPts val="0"/>
              </a:spcAft>
              <a:buSzPts val="1400"/>
              <a:buNone/>
            </a:pPr>
            <a:r>
              <a:rPr lang="en-US" sz="660"/>
              <a:t>$mahasiswa  = mysqli_query($koneksi, "select * from mahasiswa where id_mhs='$id'");</a:t>
            </a:r>
            <a:endParaRPr/>
          </a:p>
          <a:p>
            <a:pPr indent="0" lvl="0" marL="0" rtl="0" algn="l">
              <a:lnSpc>
                <a:spcPct val="80000"/>
              </a:lnSpc>
              <a:spcBef>
                <a:spcPts val="0"/>
              </a:spcBef>
              <a:spcAft>
                <a:spcPts val="0"/>
              </a:spcAft>
              <a:buSzPts val="1400"/>
              <a:buNone/>
            </a:pPr>
            <a:r>
              <a:rPr lang="en-US" sz="660"/>
              <a:t>$row        = mysqli_fetch_array($mahasiswa);</a:t>
            </a:r>
            <a:endParaRPr/>
          </a:p>
          <a:p>
            <a:pPr indent="0" lvl="0" marL="0" rtl="0" algn="l">
              <a:lnSpc>
                <a:spcPct val="80000"/>
              </a:lnSpc>
              <a:spcBef>
                <a:spcPts val="0"/>
              </a:spcBef>
              <a:spcAft>
                <a:spcPts val="0"/>
              </a:spcAft>
              <a:buSzPts val="1400"/>
              <a:buNone/>
            </a:pPr>
            <a:r>
              <a:rPr lang="en-US" sz="660"/>
              <a:t>// membuat data jurusan menjadi dinamis dalam bentuk array</a:t>
            </a:r>
            <a:endParaRPr/>
          </a:p>
          <a:p>
            <a:pPr indent="0" lvl="0" marL="0" rtl="0" algn="l">
              <a:lnSpc>
                <a:spcPct val="80000"/>
              </a:lnSpc>
              <a:spcBef>
                <a:spcPts val="0"/>
              </a:spcBef>
              <a:spcAft>
                <a:spcPts val="0"/>
              </a:spcAft>
              <a:buSzPts val="1400"/>
              <a:buNone/>
            </a:pPr>
            <a:r>
              <a:rPr lang="en-US" sz="660"/>
              <a:t>$jurusan    = array('TEKNIK INFORMATIKA','TEKNIK ELEKTRO','REKAMEDIS');</a:t>
            </a:r>
            <a:endParaRPr/>
          </a:p>
          <a:p>
            <a:pPr indent="0" lvl="0" marL="0" rtl="0" algn="l">
              <a:lnSpc>
                <a:spcPct val="80000"/>
              </a:lnSpc>
              <a:spcBef>
                <a:spcPts val="0"/>
              </a:spcBef>
              <a:spcAft>
                <a:spcPts val="0"/>
              </a:spcAft>
              <a:buSzPts val="1400"/>
              <a:buNone/>
            </a:pPr>
            <a:r>
              <a:rPr lang="en-US" sz="660"/>
              <a:t>// membuat function untuk set aktif radio button</a:t>
            </a:r>
            <a:endParaRPr/>
          </a:p>
          <a:p>
            <a:pPr indent="0" lvl="0" marL="0" rtl="0" algn="l">
              <a:lnSpc>
                <a:spcPct val="80000"/>
              </a:lnSpc>
              <a:spcBef>
                <a:spcPts val="0"/>
              </a:spcBef>
              <a:spcAft>
                <a:spcPts val="0"/>
              </a:spcAft>
              <a:buSzPts val="1400"/>
              <a:buNone/>
            </a:pPr>
            <a:r>
              <a:rPr lang="en-US" sz="660"/>
              <a:t>function active_radio_button($value,$input){</a:t>
            </a:r>
            <a:endParaRPr/>
          </a:p>
          <a:p>
            <a:pPr indent="0" lvl="0" marL="0" rtl="0" algn="l">
              <a:lnSpc>
                <a:spcPct val="80000"/>
              </a:lnSpc>
              <a:spcBef>
                <a:spcPts val="0"/>
              </a:spcBef>
              <a:spcAft>
                <a:spcPts val="0"/>
              </a:spcAft>
              <a:buSzPts val="1400"/>
              <a:buNone/>
            </a:pPr>
            <a:r>
              <a:rPr lang="en-US" sz="660"/>
              <a:t>    // apabila value dari radio sama dengan yang di input</a:t>
            </a:r>
            <a:endParaRPr/>
          </a:p>
          <a:p>
            <a:pPr indent="0" lvl="0" marL="0" rtl="0" algn="l">
              <a:lnSpc>
                <a:spcPct val="80000"/>
              </a:lnSpc>
              <a:spcBef>
                <a:spcPts val="0"/>
              </a:spcBef>
              <a:spcAft>
                <a:spcPts val="0"/>
              </a:spcAft>
              <a:buSzPts val="1400"/>
              <a:buNone/>
            </a:pPr>
            <a:r>
              <a:rPr lang="en-US" sz="660"/>
              <a:t>    $result =  $value==$input?'checked':'';</a:t>
            </a:r>
            <a:endParaRPr/>
          </a:p>
          <a:p>
            <a:pPr indent="0" lvl="0" marL="0" rtl="0" algn="l">
              <a:lnSpc>
                <a:spcPct val="80000"/>
              </a:lnSpc>
              <a:spcBef>
                <a:spcPts val="0"/>
              </a:spcBef>
              <a:spcAft>
                <a:spcPts val="0"/>
              </a:spcAft>
              <a:buSzPts val="1400"/>
              <a:buNone/>
            </a:pPr>
            <a:r>
              <a:rPr lang="en-US" sz="660"/>
              <a:t>    return $result;</a:t>
            </a:r>
            <a:endParaRPr/>
          </a:p>
          <a:p>
            <a:pPr indent="0" lvl="0" marL="0" rtl="0" algn="l">
              <a:lnSpc>
                <a:spcPct val="80000"/>
              </a:lnSpc>
              <a:spcBef>
                <a:spcPts val="0"/>
              </a:spcBef>
              <a:spcAft>
                <a:spcPts val="0"/>
              </a:spcAft>
              <a:buSzPts val="1400"/>
              <a:buNone/>
            </a:pPr>
            <a:r>
              <a:rPr lang="en-US" sz="660"/>
              <a:t>}</a:t>
            </a:r>
            <a:endParaRPr/>
          </a:p>
          <a:p>
            <a:pPr indent="0" lvl="0" marL="0" rtl="0" algn="l">
              <a:lnSpc>
                <a:spcPct val="80000"/>
              </a:lnSpc>
              <a:spcBef>
                <a:spcPts val="0"/>
              </a:spcBef>
              <a:spcAft>
                <a:spcPts val="0"/>
              </a:spcAft>
              <a:buSzPts val="1400"/>
              <a:buNone/>
            </a:pPr>
            <a:r>
              <a:rPr lang="en-US" sz="660"/>
              <a:t>?&gt;</a:t>
            </a:r>
            <a:endParaRPr/>
          </a:p>
          <a:p>
            <a:pPr indent="0" lvl="0" marL="0" rtl="0" algn="l">
              <a:lnSpc>
                <a:spcPct val="80000"/>
              </a:lnSpc>
              <a:spcBef>
                <a:spcPts val="0"/>
              </a:spcBef>
              <a:spcAft>
                <a:spcPts val="0"/>
              </a:spcAft>
              <a:buSzPts val="1400"/>
              <a:buNone/>
            </a:pPr>
            <a:r>
              <a:rPr lang="en-US" sz="660"/>
              <a:t>&lt;!DOCTYPE html&gt;</a:t>
            </a:r>
            <a:endParaRPr/>
          </a:p>
          <a:p>
            <a:pPr indent="0" lvl="0" marL="0" rtl="0" algn="l">
              <a:lnSpc>
                <a:spcPct val="80000"/>
              </a:lnSpc>
              <a:spcBef>
                <a:spcPts val="0"/>
              </a:spcBef>
              <a:spcAft>
                <a:spcPts val="0"/>
              </a:spcAft>
              <a:buSzPts val="1400"/>
              <a:buNone/>
            </a:pPr>
            <a:r>
              <a:rPr lang="en-US" sz="660"/>
              <a:t>&lt;html&gt;</a:t>
            </a:r>
            <a:endParaRPr/>
          </a:p>
          <a:p>
            <a:pPr indent="0" lvl="0" marL="0" rtl="0" algn="l">
              <a:lnSpc>
                <a:spcPct val="80000"/>
              </a:lnSpc>
              <a:spcBef>
                <a:spcPts val="0"/>
              </a:spcBef>
              <a:spcAft>
                <a:spcPts val="0"/>
              </a:spcAft>
              <a:buSzPts val="1400"/>
              <a:buNone/>
            </a:pPr>
            <a:r>
              <a:rPr lang="en-US" sz="660"/>
              <a:t>    &lt;head&gt;</a:t>
            </a:r>
            <a:endParaRPr/>
          </a:p>
          <a:p>
            <a:pPr indent="0" lvl="0" marL="0" rtl="0" algn="l">
              <a:lnSpc>
                <a:spcPct val="80000"/>
              </a:lnSpc>
              <a:spcBef>
                <a:spcPts val="0"/>
              </a:spcBef>
              <a:spcAft>
                <a:spcPts val="0"/>
              </a:spcAft>
              <a:buSzPts val="1400"/>
              <a:buNone/>
            </a:pPr>
            <a:r>
              <a:rPr lang="en-US" sz="660"/>
              <a:t>        &lt;title&gt;Digital Talent&lt;/title&gt;</a:t>
            </a:r>
            <a:endParaRPr/>
          </a:p>
          <a:p>
            <a:pPr indent="0" lvl="0" marL="0" rtl="0" algn="l">
              <a:lnSpc>
                <a:spcPct val="80000"/>
              </a:lnSpc>
              <a:spcBef>
                <a:spcPts val="0"/>
              </a:spcBef>
              <a:spcAft>
                <a:spcPts val="0"/>
              </a:spcAft>
              <a:buSzPts val="1400"/>
              <a:buNone/>
            </a:pPr>
            <a:r>
              <a:rPr lang="en-US" sz="660"/>
              <a:t>    &lt;/head&gt;</a:t>
            </a:r>
            <a:endParaRPr/>
          </a:p>
          <a:p>
            <a:pPr indent="0" lvl="0" marL="0" rtl="0" algn="l">
              <a:lnSpc>
                <a:spcPct val="80000"/>
              </a:lnSpc>
              <a:spcBef>
                <a:spcPts val="0"/>
              </a:spcBef>
              <a:spcAft>
                <a:spcPts val="0"/>
              </a:spcAft>
              <a:buSzPts val="1400"/>
              <a:buNone/>
            </a:pPr>
            <a:r>
              <a:rPr lang="en-US" sz="660"/>
              <a:t>    &lt;body&gt;</a:t>
            </a:r>
            <a:endParaRPr/>
          </a:p>
          <a:p>
            <a:pPr indent="0" lvl="0" marL="0" rtl="0" algn="l">
              <a:lnSpc>
                <a:spcPct val="80000"/>
              </a:lnSpc>
              <a:spcBef>
                <a:spcPts val="0"/>
              </a:spcBef>
              <a:spcAft>
                <a:spcPts val="0"/>
              </a:spcAft>
              <a:buSzPts val="1400"/>
              <a:buNone/>
            </a:pPr>
            <a:r>
              <a:rPr lang="en-US" sz="660"/>
              <a:t>        &lt;form method="post" action="update.php"&gt;</a:t>
            </a:r>
            <a:endParaRPr/>
          </a:p>
          <a:p>
            <a:pPr indent="0" lvl="0" marL="0" rtl="0" algn="l">
              <a:lnSpc>
                <a:spcPct val="80000"/>
              </a:lnSpc>
              <a:spcBef>
                <a:spcPts val="0"/>
              </a:spcBef>
              <a:spcAft>
                <a:spcPts val="0"/>
              </a:spcAft>
              <a:buSzPts val="1400"/>
              <a:buNone/>
            </a:pPr>
            <a:r>
              <a:rPr lang="en-US" sz="660"/>
              <a:t>            &lt;input type="hidden" value="&lt;?php echo $row['id_mhs'];?&gt;" name="id_mhs"&gt;</a:t>
            </a:r>
            <a:endParaRPr/>
          </a:p>
          <a:p>
            <a:pPr indent="0" lvl="0" marL="0" rtl="0" algn="l">
              <a:lnSpc>
                <a:spcPct val="80000"/>
              </a:lnSpc>
              <a:spcBef>
                <a:spcPts val="0"/>
              </a:spcBef>
              <a:spcAft>
                <a:spcPts val="0"/>
              </a:spcAft>
              <a:buSzPts val="1400"/>
              <a:buNone/>
            </a:pPr>
            <a:r>
              <a:rPr lang="en-US" sz="660"/>
              <a:t>            &lt;table&gt;</a:t>
            </a:r>
            <a:endParaRPr/>
          </a:p>
          <a:p>
            <a:pPr indent="0" lvl="0" marL="0" rtl="0" algn="l">
              <a:lnSpc>
                <a:spcPct val="80000"/>
              </a:lnSpc>
              <a:spcBef>
                <a:spcPts val="0"/>
              </a:spcBef>
              <a:spcAft>
                <a:spcPts val="0"/>
              </a:spcAft>
              <a:buSzPts val="1400"/>
              <a:buNone/>
            </a:pPr>
            <a:r>
              <a:rPr lang="en-US" sz="660"/>
              <a:t>                &lt;tr&gt;&lt;td&gt;NIM&lt;/td&gt;&lt;td&gt;&lt;input type="text" value="&lt;?php echo $row['nim'];?&gt;" name="nim"&gt;&lt;/td&gt;&lt;/tr&gt;</a:t>
            </a:r>
            <a:endParaRPr/>
          </a:p>
          <a:p>
            <a:pPr indent="0" lvl="0" marL="0" rtl="0" algn="l">
              <a:lnSpc>
                <a:spcPct val="80000"/>
              </a:lnSpc>
              <a:spcBef>
                <a:spcPts val="0"/>
              </a:spcBef>
              <a:spcAft>
                <a:spcPts val="0"/>
              </a:spcAft>
              <a:buSzPts val="1400"/>
              <a:buNone/>
            </a:pPr>
            <a:r>
              <a:rPr lang="en-US" sz="660"/>
              <a:t>                &lt;tr&gt;&lt;td&gt;NAMA&lt;/td&gt;&lt;td&gt;&lt;input type="text" value="&lt;?php echo $row['nama'];?&gt;" name="nama"&gt;&lt;/td&gt;&lt;/tr&gt;</a:t>
            </a:r>
            <a:endParaRPr/>
          </a:p>
          <a:p>
            <a:pPr indent="0" lvl="0" marL="0" rtl="0" algn="l">
              <a:lnSpc>
                <a:spcPct val="80000"/>
              </a:lnSpc>
              <a:spcBef>
                <a:spcPts val="0"/>
              </a:spcBef>
              <a:spcAft>
                <a:spcPts val="0"/>
              </a:spcAft>
              <a:buSzPts val="1400"/>
              <a:buNone/>
            </a:pPr>
            <a:r>
              <a:rPr lang="en-US" sz="660"/>
              <a:t>                &lt;tr&gt;&lt;td&gt;JENIS KELAMIN&lt;/td&gt;&lt;td&gt;</a:t>
            </a:r>
            <a:endParaRPr/>
          </a:p>
          <a:p>
            <a:pPr indent="0" lvl="0" marL="0" rtl="0" algn="l">
              <a:lnSpc>
                <a:spcPct val="80000"/>
              </a:lnSpc>
              <a:spcBef>
                <a:spcPts val="0"/>
              </a:spcBef>
              <a:spcAft>
                <a:spcPts val="0"/>
              </a:spcAft>
              <a:buSzPts val="1400"/>
              <a:buNone/>
            </a:pPr>
            <a:r>
              <a:rPr lang="en-US" sz="660"/>
              <a:t>                        &lt;input type="radio" name="jenis_kelamin" value="L" &lt;?php echo active_radio_button("L", $row['jenis_kelamin'])?&gt;&gt;Laki Laki</a:t>
            </a:r>
            <a:endParaRPr sz="660"/>
          </a:p>
          <a:p>
            <a:pPr indent="0" lvl="0" marL="0" rtl="0" algn="l">
              <a:lnSpc>
                <a:spcPct val="80000"/>
              </a:lnSpc>
              <a:spcBef>
                <a:spcPts val="0"/>
              </a:spcBef>
              <a:spcAft>
                <a:spcPts val="0"/>
              </a:spcAft>
              <a:buSzPts val="1400"/>
              <a:buNone/>
            </a:pPr>
            <a:r>
              <a:rPr lang="en-US" sz="660"/>
              <a:t>                        &lt;input type="radio" name="jenis_kelamin" value="P" &lt;?php echo active_radio_button("P", $row['jenis_kelamin'])?&gt;&gt;Perempuan</a:t>
            </a:r>
            <a:endParaRPr sz="660"/>
          </a:p>
          <a:p>
            <a:pPr indent="0" lvl="0" marL="0" rtl="0" algn="l">
              <a:lnSpc>
                <a:spcPct val="80000"/>
              </a:lnSpc>
              <a:spcBef>
                <a:spcPts val="0"/>
              </a:spcBef>
              <a:spcAft>
                <a:spcPts val="0"/>
              </a:spcAft>
              <a:buSzPts val="1400"/>
              <a:buNone/>
            </a:pPr>
            <a:r>
              <a:rPr lang="en-US" sz="660"/>
              <a:t>                    &lt;/td&gt;&lt;/tr&gt;</a:t>
            </a:r>
            <a:endParaRPr/>
          </a:p>
          <a:p>
            <a:pPr indent="0" lvl="0" marL="0" rtl="0" algn="l">
              <a:lnSpc>
                <a:spcPct val="80000"/>
              </a:lnSpc>
              <a:spcBef>
                <a:spcPts val="0"/>
              </a:spcBef>
              <a:spcAft>
                <a:spcPts val="0"/>
              </a:spcAft>
              <a:buSzPts val="1400"/>
              <a:buNone/>
            </a:pPr>
            <a:r>
              <a:rPr lang="en-US" sz="660"/>
              <a:t>                &lt;tr&gt;&lt;td&gt;JURUSAN &lt;?php echo $row['jurusan'];?&gt;&lt;/td&gt;&lt;td&gt;</a:t>
            </a:r>
            <a:endParaRPr/>
          </a:p>
          <a:p>
            <a:pPr indent="0" lvl="0" marL="0" rtl="0" algn="l">
              <a:lnSpc>
                <a:spcPct val="80000"/>
              </a:lnSpc>
              <a:spcBef>
                <a:spcPts val="0"/>
              </a:spcBef>
              <a:spcAft>
                <a:spcPts val="0"/>
              </a:spcAft>
              <a:buSzPts val="1400"/>
              <a:buNone/>
            </a:pPr>
            <a:r>
              <a:rPr lang="en-US" sz="660"/>
              <a:t>                        &lt;select name="jurusan"&gt;</a:t>
            </a:r>
            <a:endParaRPr/>
          </a:p>
          <a:p>
            <a:pPr indent="0" lvl="0" marL="0" rtl="0" algn="l">
              <a:lnSpc>
                <a:spcPct val="80000"/>
              </a:lnSpc>
              <a:spcBef>
                <a:spcPts val="0"/>
              </a:spcBef>
              <a:spcAft>
                <a:spcPts val="0"/>
              </a:spcAft>
              <a:buSzPts val="1400"/>
              <a:buNone/>
            </a:pPr>
            <a:r>
              <a:rPr lang="en-US" sz="660"/>
              <a:t>                            &lt;?php</a:t>
            </a:r>
            <a:endParaRPr sz="660"/>
          </a:p>
          <a:p>
            <a:pPr indent="0" lvl="0" marL="0" rtl="0" algn="l">
              <a:lnSpc>
                <a:spcPct val="80000"/>
              </a:lnSpc>
              <a:spcBef>
                <a:spcPts val="0"/>
              </a:spcBef>
              <a:spcAft>
                <a:spcPts val="0"/>
              </a:spcAft>
              <a:buSzPts val="1400"/>
              <a:buNone/>
            </a:pPr>
            <a:r>
              <a:rPr lang="en-US" sz="660"/>
              <a:t>                            foreach ($jurusan as $j){</a:t>
            </a:r>
            <a:endParaRPr/>
          </a:p>
          <a:p>
            <a:pPr indent="0" lvl="0" marL="0" rtl="0" algn="l">
              <a:lnSpc>
                <a:spcPct val="80000"/>
              </a:lnSpc>
              <a:spcBef>
                <a:spcPts val="0"/>
              </a:spcBef>
              <a:spcAft>
                <a:spcPts val="0"/>
              </a:spcAft>
              <a:buSzPts val="1400"/>
              <a:buNone/>
            </a:pPr>
            <a:r>
              <a:rPr lang="en-US" sz="660"/>
              <a:t>                                echo "&lt;option value='$j' ";</a:t>
            </a:r>
            <a:endParaRPr/>
          </a:p>
          <a:p>
            <a:pPr indent="0" lvl="0" marL="0" rtl="0" algn="l">
              <a:lnSpc>
                <a:spcPct val="80000"/>
              </a:lnSpc>
              <a:spcBef>
                <a:spcPts val="0"/>
              </a:spcBef>
              <a:spcAft>
                <a:spcPts val="0"/>
              </a:spcAft>
              <a:buSzPts val="1400"/>
              <a:buNone/>
            </a:pPr>
            <a:r>
              <a:rPr lang="en-US" sz="660"/>
              <a:t>                                echo $row['jurusan']==$j?'selected="selected"':'';</a:t>
            </a:r>
            <a:endParaRPr/>
          </a:p>
          <a:p>
            <a:pPr indent="0" lvl="0" marL="0" rtl="0" algn="l">
              <a:lnSpc>
                <a:spcPct val="80000"/>
              </a:lnSpc>
              <a:spcBef>
                <a:spcPts val="0"/>
              </a:spcBef>
              <a:spcAft>
                <a:spcPts val="0"/>
              </a:spcAft>
              <a:buSzPts val="1400"/>
              <a:buNone/>
            </a:pPr>
            <a:r>
              <a:rPr lang="en-US" sz="660"/>
              <a:t>                                echo "&gt;$j&lt;/option&gt;";</a:t>
            </a:r>
            <a:endParaRPr/>
          </a:p>
          <a:p>
            <a:pPr indent="0" lvl="0" marL="0" rtl="0" algn="l">
              <a:lnSpc>
                <a:spcPct val="80000"/>
              </a:lnSpc>
              <a:spcBef>
                <a:spcPts val="0"/>
              </a:spcBef>
              <a:spcAft>
                <a:spcPts val="0"/>
              </a:spcAft>
              <a:buSzPts val="1400"/>
              <a:buNone/>
            </a:pPr>
            <a:r>
              <a:rPr lang="en-US" sz="660"/>
              <a:t>                            }</a:t>
            </a:r>
            <a:endParaRPr/>
          </a:p>
          <a:p>
            <a:pPr indent="0" lvl="0" marL="0" rtl="0" algn="l">
              <a:lnSpc>
                <a:spcPct val="80000"/>
              </a:lnSpc>
              <a:spcBef>
                <a:spcPts val="0"/>
              </a:spcBef>
              <a:spcAft>
                <a:spcPts val="0"/>
              </a:spcAft>
              <a:buSzPts val="1400"/>
              <a:buNone/>
            </a:pPr>
            <a:r>
              <a:rPr lang="en-US" sz="660"/>
              <a:t>                            ?&gt;</a:t>
            </a:r>
            <a:endParaRPr/>
          </a:p>
          <a:p>
            <a:pPr indent="0" lvl="0" marL="0" rtl="0" algn="l">
              <a:lnSpc>
                <a:spcPct val="80000"/>
              </a:lnSpc>
              <a:spcBef>
                <a:spcPts val="0"/>
              </a:spcBef>
              <a:spcAft>
                <a:spcPts val="0"/>
              </a:spcAft>
              <a:buSzPts val="1400"/>
              <a:buNone/>
            </a:pPr>
            <a:r>
              <a:rPr lang="en-US" sz="660"/>
              <a:t>                        &lt;/select&gt;</a:t>
            </a:r>
            <a:endParaRPr/>
          </a:p>
          <a:p>
            <a:pPr indent="0" lvl="0" marL="0" rtl="0" algn="l">
              <a:lnSpc>
                <a:spcPct val="80000"/>
              </a:lnSpc>
              <a:spcBef>
                <a:spcPts val="0"/>
              </a:spcBef>
              <a:spcAft>
                <a:spcPts val="0"/>
              </a:spcAft>
              <a:buSzPts val="1400"/>
              <a:buNone/>
            </a:pPr>
            <a:r>
              <a:rPr lang="en-US" sz="660"/>
              <a:t>                    &lt;/td&gt;&lt;/tr&gt;</a:t>
            </a:r>
            <a:endParaRPr/>
          </a:p>
          <a:p>
            <a:pPr indent="0" lvl="0" marL="0" rtl="0" algn="l">
              <a:lnSpc>
                <a:spcPct val="80000"/>
              </a:lnSpc>
              <a:spcBef>
                <a:spcPts val="0"/>
              </a:spcBef>
              <a:spcAft>
                <a:spcPts val="0"/>
              </a:spcAft>
              <a:buSzPts val="1400"/>
              <a:buNone/>
            </a:pPr>
            <a:r>
              <a:rPr lang="en-US" sz="660"/>
              <a:t>                &lt;tr&gt;&lt;td&gt;ALAMAT&lt;/td&gt;&lt;td&gt;&lt;input value="&lt;?php echo $row['alamat'];?&gt;" type="text" name="alamat"&gt;&lt;/td&gt;&lt;/tr&gt;</a:t>
            </a:r>
            <a:endParaRPr/>
          </a:p>
          <a:p>
            <a:pPr indent="0" lvl="0" marL="0" rtl="0" algn="l">
              <a:lnSpc>
                <a:spcPct val="80000"/>
              </a:lnSpc>
              <a:spcBef>
                <a:spcPts val="0"/>
              </a:spcBef>
              <a:spcAft>
                <a:spcPts val="0"/>
              </a:spcAft>
              <a:buSzPts val="1400"/>
              <a:buNone/>
            </a:pPr>
            <a:r>
              <a:rPr lang="en-US" sz="660"/>
              <a:t>                &lt;tr&gt;&lt;td colspan="2"&gt;&lt;button type="submit" value="simpan"&gt;SIMPAN PERUBAHAN&lt;/button&gt;</a:t>
            </a:r>
            <a:endParaRPr/>
          </a:p>
          <a:p>
            <a:pPr indent="0" lvl="0" marL="0" rtl="0" algn="l">
              <a:lnSpc>
                <a:spcPct val="80000"/>
              </a:lnSpc>
              <a:spcBef>
                <a:spcPts val="0"/>
              </a:spcBef>
              <a:spcAft>
                <a:spcPts val="0"/>
              </a:spcAft>
              <a:buSzPts val="1400"/>
              <a:buNone/>
            </a:pPr>
            <a:r>
              <a:rPr lang="en-US" sz="660"/>
              <a:t>                        &lt;a href="index.php"&gt;Kembali&lt;/a&gt;&lt;/td&gt;&lt;/tr&gt;</a:t>
            </a:r>
            <a:endParaRPr/>
          </a:p>
          <a:p>
            <a:pPr indent="0" lvl="0" marL="0" rtl="0" algn="l">
              <a:lnSpc>
                <a:spcPct val="80000"/>
              </a:lnSpc>
              <a:spcBef>
                <a:spcPts val="0"/>
              </a:spcBef>
              <a:spcAft>
                <a:spcPts val="0"/>
              </a:spcAft>
              <a:buSzPts val="1400"/>
              <a:buNone/>
            </a:pPr>
            <a:r>
              <a:rPr lang="en-US" sz="660"/>
              <a:t>            &lt;/table&gt;</a:t>
            </a:r>
            <a:endParaRPr/>
          </a:p>
          <a:p>
            <a:pPr indent="0" lvl="0" marL="0" rtl="0" algn="l">
              <a:lnSpc>
                <a:spcPct val="80000"/>
              </a:lnSpc>
              <a:spcBef>
                <a:spcPts val="0"/>
              </a:spcBef>
              <a:spcAft>
                <a:spcPts val="0"/>
              </a:spcAft>
              <a:buSzPts val="1400"/>
              <a:buNone/>
            </a:pPr>
            <a:r>
              <a:rPr lang="en-US" sz="660"/>
              <a:t>        &lt;/form&gt;</a:t>
            </a:r>
            <a:endParaRPr/>
          </a:p>
          <a:p>
            <a:pPr indent="0" lvl="0" marL="0" rtl="0" algn="l">
              <a:lnSpc>
                <a:spcPct val="80000"/>
              </a:lnSpc>
              <a:spcBef>
                <a:spcPts val="0"/>
              </a:spcBef>
              <a:spcAft>
                <a:spcPts val="0"/>
              </a:spcAft>
              <a:buSzPts val="1400"/>
              <a:buNone/>
            </a:pPr>
            <a:r>
              <a:rPr lang="en-US" sz="660"/>
              <a:t>    &lt;/body&gt;</a:t>
            </a:r>
            <a:endParaRPr/>
          </a:p>
          <a:p>
            <a:pPr indent="0" lvl="0" marL="0" rtl="0" algn="l">
              <a:lnSpc>
                <a:spcPct val="80000"/>
              </a:lnSpc>
              <a:spcBef>
                <a:spcPts val="0"/>
              </a:spcBef>
              <a:spcAft>
                <a:spcPts val="0"/>
              </a:spcAft>
              <a:buSzPts val="1400"/>
              <a:buNone/>
            </a:pPr>
            <a:r>
              <a:rPr lang="en-US" sz="660"/>
              <a:t>&lt;/html&gt;</a:t>
            </a:r>
            <a:endParaRPr/>
          </a:p>
        </p:txBody>
      </p:sp>
      <p:sp>
        <p:nvSpPr>
          <p:cNvPr id="785" name="Google Shape;785;p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4" name="Google Shape;794;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seperti yang anda lihat pada form edit di atas, atribute action nya mengarah ke file update.php yang akan memproses data nantinya dengan method post. </a:t>
            </a:r>
            <a:endParaRPr/>
          </a:p>
          <a:p>
            <a:pPr indent="0" lvl="0" marL="0" rtl="0" algn="l">
              <a:lnSpc>
                <a:spcPct val="100000"/>
              </a:lnSpc>
              <a:spcBef>
                <a:spcPts val="0"/>
              </a:spcBef>
              <a:spcAft>
                <a:spcPts val="0"/>
              </a:spcAft>
              <a:buSzPts val="1400"/>
              <a:buNone/>
            </a:pPr>
            <a:r>
              <a:rPr lang="en-US"/>
              <a:t>&lt;?php</a:t>
            </a:r>
            <a:endParaRPr/>
          </a:p>
          <a:p>
            <a:pPr indent="0" lvl="0" marL="0" rtl="0" algn="l">
              <a:lnSpc>
                <a:spcPct val="100000"/>
              </a:lnSpc>
              <a:spcBef>
                <a:spcPts val="0"/>
              </a:spcBef>
              <a:spcAft>
                <a:spcPts val="0"/>
              </a:spcAft>
              <a:buSzPts val="1400"/>
              <a:buNone/>
            </a:pPr>
            <a:r>
              <a:rPr lang="en-US"/>
              <a:t>include 'koneksi.php';</a:t>
            </a:r>
            <a:endParaRPr/>
          </a:p>
          <a:p>
            <a:pPr indent="0" lvl="0" marL="0" rtl="0" algn="l">
              <a:lnSpc>
                <a:spcPct val="100000"/>
              </a:lnSpc>
              <a:spcBef>
                <a:spcPts val="0"/>
              </a:spcBef>
              <a:spcAft>
                <a:spcPts val="0"/>
              </a:spcAft>
              <a:buSzPts val="1400"/>
              <a:buNone/>
            </a:pPr>
            <a:r>
              <a:rPr lang="en-US"/>
              <a:t>// menyimpan data kedalam variabel</a:t>
            </a:r>
            <a:endParaRPr/>
          </a:p>
          <a:p>
            <a:pPr indent="0" lvl="0" marL="0" rtl="0" algn="l">
              <a:lnSpc>
                <a:spcPct val="100000"/>
              </a:lnSpc>
              <a:spcBef>
                <a:spcPts val="0"/>
              </a:spcBef>
              <a:spcAft>
                <a:spcPts val="0"/>
              </a:spcAft>
              <a:buSzPts val="1400"/>
              <a:buNone/>
            </a:pPr>
            <a:r>
              <a:rPr lang="en-US"/>
              <a:t>$id_mhs   = $_POST['id_mhs'];</a:t>
            </a:r>
            <a:endParaRPr/>
          </a:p>
          <a:p>
            <a:pPr indent="0" lvl="0" marL="0" rtl="0" algn="l">
              <a:lnSpc>
                <a:spcPct val="100000"/>
              </a:lnSpc>
              <a:spcBef>
                <a:spcPts val="0"/>
              </a:spcBef>
              <a:spcAft>
                <a:spcPts val="0"/>
              </a:spcAft>
              <a:buSzPts val="1400"/>
              <a:buNone/>
            </a:pPr>
            <a:r>
              <a:rPr lang="en-US"/>
              <a:t>$nim            = $_POST['nim'];</a:t>
            </a:r>
            <a:endParaRPr/>
          </a:p>
          <a:p>
            <a:pPr indent="0" lvl="0" marL="0" rtl="0" algn="l">
              <a:lnSpc>
                <a:spcPct val="100000"/>
              </a:lnSpc>
              <a:spcBef>
                <a:spcPts val="0"/>
              </a:spcBef>
              <a:spcAft>
                <a:spcPts val="0"/>
              </a:spcAft>
              <a:buSzPts val="1400"/>
              <a:buNone/>
            </a:pPr>
            <a:r>
              <a:rPr lang="en-US"/>
              <a:t>$nama           = $_POST['nama'];</a:t>
            </a:r>
            <a:endParaRPr/>
          </a:p>
          <a:p>
            <a:pPr indent="0" lvl="0" marL="0" rtl="0" algn="l">
              <a:lnSpc>
                <a:spcPct val="100000"/>
              </a:lnSpc>
              <a:spcBef>
                <a:spcPts val="0"/>
              </a:spcBef>
              <a:spcAft>
                <a:spcPts val="0"/>
              </a:spcAft>
              <a:buSzPts val="1400"/>
              <a:buNone/>
            </a:pPr>
            <a:r>
              <a:rPr lang="en-US"/>
              <a:t>$jurusan        = $_POST['jurusan'];</a:t>
            </a:r>
            <a:endParaRPr/>
          </a:p>
          <a:p>
            <a:pPr indent="0" lvl="0" marL="0" rtl="0" algn="l">
              <a:lnSpc>
                <a:spcPct val="100000"/>
              </a:lnSpc>
              <a:spcBef>
                <a:spcPts val="0"/>
              </a:spcBef>
              <a:spcAft>
                <a:spcPts val="0"/>
              </a:spcAft>
              <a:buSzPts val="1400"/>
              <a:buNone/>
            </a:pPr>
            <a:r>
              <a:rPr lang="en-US"/>
              <a:t>$jenis_kelamin  = $_POST['jenis_kelamin'];</a:t>
            </a:r>
            <a:endParaRPr/>
          </a:p>
          <a:p>
            <a:pPr indent="0" lvl="0" marL="0" rtl="0" algn="l">
              <a:lnSpc>
                <a:spcPct val="100000"/>
              </a:lnSpc>
              <a:spcBef>
                <a:spcPts val="0"/>
              </a:spcBef>
              <a:spcAft>
                <a:spcPts val="0"/>
              </a:spcAft>
              <a:buSzPts val="1400"/>
              <a:buNone/>
            </a:pPr>
            <a:r>
              <a:rPr lang="en-US"/>
              <a:t>$alamat         = $_POST['alamat'];</a:t>
            </a:r>
            <a:endParaRPr/>
          </a:p>
          <a:p>
            <a:pPr indent="0" lvl="0" marL="0" rtl="0" algn="l">
              <a:lnSpc>
                <a:spcPct val="100000"/>
              </a:lnSpc>
              <a:spcBef>
                <a:spcPts val="0"/>
              </a:spcBef>
              <a:spcAft>
                <a:spcPts val="0"/>
              </a:spcAft>
              <a:buSzPts val="1400"/>
              <a:buNone/>
            </a:pPr>
            <a:r>
              <a:rPr lang="en-US"/>
              <a:t>// query SQL untuk insert data</a:t>
            </a:r>
            <a:endParaRPr/>
          </a:p>
          <a:p>
            <a:pPr indent="0" lvl="0" marL="0" rtl="0" algn="l">
              <a:lnSpc>
                <a:spcPct val="100000"/>
              </a:lnSpc>
              <a:spcBef>
                <a:spcPts val="0"/>
              </a:spcBef>
              <a:spcAft>
                <a:spcPts val="0"/>
              </a:spcAft>
              <a:buSzPts val="1400"/>
              <a:buNone/>
            </a:pPr>
            <a:r>
              <a:rPr lang="en-US"/>
              <a:t>$query="UPDATE mahasiswa SET nim='$nim',nama='$nama',jurusan='$jurusan',jenis_kelamin='$jenis_kelamin',alamat='$alamat' where id_mhs='$id_mhs'";</a:t>
            </a:r>
            <a:endParaRPr/>
          </a:p>
          <a:p>
            <a:pPr indent="0" lvl="0" marL="0" rtl="0" algn="l">
              <a:lnSpc>
                <a:spcPct val="100000"/>
              </a:lnSpc>
              <a:spcBef>
                <a:spcPts val="0"/>
              </a:spcBef>
              <a:spcAft>
                <a:spcPts val="0"/>
              </a:spcAft>
              <a:buSzPts val="1400"/>
              <a:buNone/>
            </a:pPr>
            <a:r>
              <a:rPr lang="en-US"/>
              <a:t>mysqli_query($koneksi, $query);</a:t>
            </a:r>
            <a:endParaRPr/>
          </a:p>
          <a:p>
            <a:pPr indent="0" lvl="0" marL="0" rtl="0" algn="l">
              <a:lnSpc>
                <a:spcPct val="100000"/>
              </a:lnSpc>
              <a:spcBef>
                <a:spcPts val="0"/>
              </a:spcBef>
              <a:spcAft>
                <a:spcPts val="0"/>
              </a:spcAft>
              <a:buSzPts val="1400"/>
              <a:buNone/>
            </a:pPr>
            <a:r>
              <a:rPr lang="en-US"/>
              <a:t>// mengalihkan ke halaman index.php</a:t>
            </a:r>
            <a:endParaRPr/>
          </a:p>
          <a:p>
            <a:pPr indent="0" lvl="0" marL="0" rtl="0" algn="l">
              <a:lnSpc>
                <a:spcPct val="100000"/>
              </a:lnSpc>
              <a:spcBef>
                <a:spcPts val="0"/>
              </a:spcBef>
              <a:spcAft>
                <a:spcPts val="0"/>
              </a:spcAft>
              <a:buSzPts val="1400"/>
              <a:buNone/>
            </a:pPr>
            <a:r>
              <a:rPr lang="en-US"/>
              <a:t>header("location:index.php");</a:t>
            </a:r>
            <a:endParaRPr/>
          </a:p>
          <a:p>
            <a:pPr indent="0" lvl="0" marL="0" rtl="0" algn="l">
              <a:lnSpc>
                <a:spcPct val="100000"/>
              </a:lnSpc>
              <a:spcBef>
                <a:spcPts val="0"/>
              </a:spcBef>
              <a:spcAft>
                <a:spcPts val="0"/>
              </a:spcAft>
              <a:buSzPts val="1400"/>
              <a:buNone/>
            </a:pPr>
            <a:r>
              <a:rPr lang="en-US"/>
              <a:t>?&gt;</a:t>
            </a:r>
            <a:endParaRPr/>
          </a:p>
        </p:txBody>
      </p:sp>
      <p:sp>
        <p:nvSpPr>
          <p:cNvPr id="795" name="Google Shape;795;p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4" name="Google Shape;804;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proses terakhir adalah sekarang kita akan membuat proses delete data dari database, konsepnya sama seperti proses update tadi cuman pada proses ini tidak menampilkan form, melainkan langsung menghapus data berdasarkan data yang dipilih oleh users pada halaman utama.</a:t>
            </a:r>
            <a:endParaRPr/>
          </a:p>
        </p:txBody>
      </p:sp>
      <p:sp>
        <p:nvSpPr>
          <p:cNvPr id="805" name="Google Shape;805;p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4" name="Google Shape;814;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32" name="Google Shape;23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3" name="Google Shape;823;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333fe905025_0_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832" name="Google Shape;832;g333fe905025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42" name="Google Shape;242;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5.png"/><Relationship Id="rId3" Type="http://schemas.openxmlformats.org/officeDocument/2006/relationships/image" Target="../media/image2.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5.png"/><Relationship Id="rId3" Type="http://schemas.openxmlformats.org/officeDocument/2006/relationships/image" Target="../media/image1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2bdfabf2866_6_4"/>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2bdfabf2866_6_4"/>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2bdfabf2866_6_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g2bdfabf2866_6_36"/>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50" name="Google Shape;50;g2bdfabf2866_6_3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g2bdfabf2866_6_39"/>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3" name="Google Shape;53;g2bdfabf2866_6_39"/>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54" name="Google Shape;54;g2bdfabf2866_6_3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g2bdfabf2866_6_4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7" name="Shape 67"/>
        <p:cNvGrpSpPr/>
        <p:nvPr/>
      </p:nvGrpSpPr>
      <p:grpSpPr>
        <a:xfrm>
          <a:off x="0" y="0"/>
          <a:ext cx="0" cy="0"/>
          <a:chOff x="0" y="0"/>
          <a:chExt cx="0" cy="0"/>
        </a:xfrm>
      </p:grpSpPr>
      <p:sp>
        <p:nvSpPr>
          <p:cNvPr id="68" name="Google Shape;68;g32fc86673ec_0_256"/>
          <p:cNvSpPr txBox="1"/>
          <p:nvPr>
            <p:ph type="ctrTitle"/>
          </p:nvPr>
        </p:nvSpPr>
        <p:spPr>
          <a:xfrm>
            <a:off x="914400" y="2125980"/>
            <a:ext cx="10363200" cy="1440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g32fc86673ec_0_256"/>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32fc86673ec_0_256"/>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32fc86673ec_0_256"/>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g32fc86673ec_0_256"/>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g32fc86673ec_0_256"/>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 name="Google Shape;74;g32fc86673ec_0_256"/>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75" name="Google Shape;75;g32fc86673ec_0_256"/>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76" name="Google Shape;76;g32fc86673ec_0_256"/>
          <p:cNvPicPr preferRelativeResize="0"/>
          <p:nvPr/>
        </p:nvPicPr>
        <p:blipFill rotWithShape="1">
          <a:blip r:embed="rId3">
            <a:alphaModFix/>
          </a:blip>
          <a:srcRect b="0" l="0" r="0" t="0"/>
          <a:stretch/>
        </p:blipFill>
        <p:spPr>
          <a:xfrm>
            <a:off x="76200" y="0"/>
            <a:ext cx="503681" cy="46939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g32fc86673ec_0_266"/>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 name="Google Shape;79;g32fc86673ec_0_266"/>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80" name="Google Shape;80;g32fc86673ec_0_266"/>
          <p:cNvPicPr preferRelativeResize="0"/>
          <p:nvPr/>
        </p:nvPicPr>
        <p:blipFill rotWithShape="1">
          <a:blip r:embed="rId3">
            <a:alphaModFix/>
          </a:blip>
          <a:srcRect b="0" l="0" r="0" t="0"/>
          <a:stretch/>
        </p:blipFill>
        <p:spPr>
          <a:xfrm>
            <a:off x="10383773" y="0"/>
            <a:ext cx="1808224" cy="688848"/>
          </a:xfrm>
          <a:prstGeom prst="rect">
            <a:avLst/>
          </a:prstGeom>
          <a:noFill/>
          <a:ln>
            <a:noFill/>
          </a:ln>
        </p:spPr>
      </p:pic>
      <p:pic>
        <p:nvPicPr>
          <p:cNvPr id="81" name="Google Shape;81;g32fc86673ec_0_266"/>
          <p:cNvPicPr preferRelativeResize="0"/>
          <p:nvPr/>
        </p:nvPicPr>
        <p:blipFill rotWithShape="1">
          <a:blip r:embed="rId4">
            <a:alphaModFix/>
          </a:blip>
          <a:srcRect b="0" l="0" r="0" t="0"/>
          <a:stretch/>
        </p:blipFill>
        <p:spPr>
          <a:xfrm>
            <a:off x="76200" y="0"/>
            <a:ext cx="503681" cy="469391"/>
          </a:xfrm>
          <a:prstGeom prst="rect">
            <a:avLst/>
          </a:prstGeom>
          <a:noFill/>
          <a:ln>
            <a:noFill/>
          </a:ln>
        </p:spPr>
      </p:pic>
      <p:sp>
        <p:nvSpPr>
          <p:cNvPr id="82" name="Google Shape;82;g32fc86673ec_0_266"/>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32fc86673ec_0_266"/>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4" name="Google Shape;84;g32fc86673ec_0_266"/>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g32fc86673ec_0_266"/>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g32fc86673ec_0_266"/>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7" name="Shape 87"/>
        <p:cNvGrpSpPr/>
        <p:nvPr/>
      </p:nvGrpSpPr>
      <p:grpSpPr>
        <a:xfrm>
          <a:off x="0" y="0"/>
          <a:ext cx="0" cy="0"/>
          <a:chOff x="0" y="0"/>
          <a:chExt cx="0" cy="0"/>
        </a:xfrm>
      </p:grpSpPr>
      <p:sp>
        <p:nvSpPr>
          <p:cNvPr id="88" name="Google Shape;88;g32fc86673ec_0_276"/>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g32fc86673ec_0_276"/>
          <p:cNvSpPr txBox="1"/>
          <p:nvPr>
            <p:ph idx="1" type="body"/>
          </p:nvPr>
        </p:nvSpPr>
        <p:spPr>
          <a:xfrm>
            <a:off x="60960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0" name="Google Shape;90;g32fc86673ec_0_276"/>
          <p:cNvSpPr txBox="1"/>
          <p:nvPr>
            <p:ph idx="2" type="body"/>
          </p:nvPr>
        </p:nvSpPr>
        <p:spPr>
          <a:xfrm>
            <a:off x="627888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1" name="Google Shape;91;g32fc86673ec_0_276"/>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32fc86673ec_0_276"/>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g32fc86673ec_0_276"/>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4" name="Shape 94"/>
        <p:cNvGrpSpPr/>
        <p:nvPr/>
      </p:nvGrpSpPr>
      <p:grpSpPr>
        <a:xfrm>
          <a:off x="0" y="0"/>
          <a:ext cx="0" cy="0"/>
          <a:chOff x="0" y="0"/>
          <a:chExt cx="0" cy="0"/>
        </a:xfrm>
      </p:grpSpPr>
      <p:sp>
        <p:nvSpPr>
          <p:cNvPr id="95" name="Google Shape;95;g32fc86673ec_0_283"/>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32fc86673ec_0_283"/>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g32fc86673ec_0_283"/>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g32fc86673ec_0_283"/>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blipFill>
          <a:blip r:embed="rId2">
            <a:alphaModFix/>
          </a:blip>
          <a:stretch>
            <a:fillRect/>
          </a:stretch>
        </a:blipFill>
      </p:bgPr>
    </p:bg>
    <p:spTree>
      <p:nvGrpSpPr>
        <p:cNvPr id="99" name="Shape 99"/>
        <p:cNvGrpSpPr/>
        <p:nvPr/>
      </p:nvGrpSpPr>
      <p:grpSpPr>
        <a:xfrm>
          <a:off x="0" y="0"/>
          <a:ext cx="0" cy="0"/>
          <a:chOff x="0" y="0"/>
          <a:chExt cx="0" cy="0"/>
        </a:xfrm>
      </p:grpSpPr>
      <p:pic>
        <p:nvPicPr>
          <p:cNvPr id="100" name="Google Shape;100;g32fc86673ec_0_28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1" name="Google Shape;101;g32fc86673ec_0_288"/>
          <p:cNvSpPr/>
          <p:nvPr/>
        </p:nvSpPr>
        <p:spPr>
          <a:xfrm>
            <a:off x="0" y="0"/>
            <a:ext cx="3299460" cy="6858000"/>
          </a:xfrm>
          <a:custGeom>
            <a:rect b="b" l="l" r="r" t="t"/>
            <a:pathLst>
              <a:path extrusionOk="0" h="6858000" w="3299460">
                <a:moveTo>
                  <a:pt x="3299460" y="0"/>
                </a:moveTo>
                <a:lnTo>
                  <a:pt x="0" y="0"/>
                </a:lnTo>
                <a:lnTo>
                  <a:pt x="0" y="6858000"/>
                </a:lnTo>
                <a:lnTo>
                  <a:pt x="3299460" y="6858000"/>
                </a:lnTo>
                <a:lnTo>
                  <a:pt x="3299460"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 name="Google Shape;102;g32fc86673ec_0_28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32fc86673ec_0_28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g32fc86673ec_0_28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08" name="Shape 108"/>
        <p:cNvGrpSpPr/>
        <p:nvPr/>
      </p:nvGrpSpPr>
      <p:grpSpPr>
        <a:xfrm>
          <a:off x="0" y="0"/>
          <a:ext cx="0" cy="0"/>
          <a:chOff x="0" y="0"/>
          <a:chExt cx="0" cy="0"/>
        </a:xfrm>
      </p:grpSpPr>
      <p:sp>
        <p:nvSpPr>
          <p:cNvPr id="109" name="Google Shape;109;g333fe905025_0_7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110" name="Shape 110"/>
        <p:cNvGrpSpPr/>
        <p:nvPr/>
      </p:nvGrpSpPr>
      <p:grpSpPr>
        <a:xfrm>
          <a:off x="0" y="0"/>
          <a:ext cx="0" cy="0"/>
          <a:chOff x="0" y="0"/>
          <a:chExt cx="0" cy="0"/>
        </a:xfrm>
      </p:grpSpPr>
      <p:sp>
        <p:nvSpPr>
          <p:cNvPr id="111" name="Google Shape;111;g333fe905025_0_77"/>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 name="Google Shape;112;g333fe905025_0_77"/>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13" name="Google Shape;113;g333fe905025_0_77"/>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114" name="Google Shape;114;g333fe905025_0_77"/>
          <p:cNvPicPr preferRelativeResize="0"/>
          <p:nvPr/>
        </p:nvPicPr>
        <p:blipFill rotWithShape="1">
          <a:blip r:embed="rId3">
            <a:alphaModFix/>
          </a:blip>
          <a:srcRect b="0" l="0" r="0" t="0"/>
          <a:stretch/>
        </p:blipFill>
        <p:spPr>
          <a:xfrm>
            <a:off x="76200" y="0"/>
            <a:ext cx="503681" cy="469391"/>
          </a:xfrm>
          <a:prstGeom prst="rect">
            <a:avLst/>
          </a:prstGeom>
          <a:noFill/>
          <a:ln>
            <a:noFill/>
          </a:ln>
        </p:spPr>
      </p:pic>
      <p:sp>
        <p:nvSpPr>
          <p:cNvPr id="115" name="Google Shape;115;g333fe905025_0_77"/>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6" name="Google Shape;116;g333fe905025_0_77"/>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7" name="Google Shape;117;g333fe905025_0_77"/>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g333fe905025_0_77"/>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g333fe905025_0_77"/>
          <p:cNvSpPr txBox="1"/>
          <p:nvPr/>
        </p:nvSpPr>
        <p:spPr>
          <a:xfrm>
            <a:off x="9486850" y="5806425"/>
            <a:ext cx="2095500" cy="118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rgbClr val="EFEFEF"/>
                </a:solidFill>
                <a:latin typeface="Impact"/>
                <a:ea typeface="Impact"/>
                <a:cs typeface="Impact"/>
                <a:sym typeface="Impact"/>
              </a:rPr>
              <a:t>VSGA</a:t>
            </a:r>
            <a:endParaRPr b="0" i="0" sz="6500" u="none" cap="none" strike="noStrike">
              <a:solidFill>
                <a:srgbClr val="EFEFEF"/>
              </a:solidFill>
              <a:latin typeface="Impact"/>
              <a:ea typeface="Impact"/>
              <a:cs typeface="Impact"/>
              <a:sym typeface="Impac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7" name="Shape 17"/>
        <p:cNvGrpSpPr/>
        <p:nvPr/>
      </p:nvGrpSpPr>
      <p:grpSpPr>
        <a:xfrm>
          <a:off x="0" y="0"/>
          <a:ext cx="0" cy="0"/>
          <a:chOff x="0" y="0"/>
          <a:chExt cx="0" cy="0"/>
        </a:xfrm>
      </p:grpSpPr>
      <p:sp>
        <p:nvSpPr>
          <p:cNvPr id="18" name="Google Shape;18;g2bdfabf2866_6_45"/>
          <p:cNvSpPr txBox="1"/>
          <p:nvPr>
            <p:ph type="title"/>
          </p:nvPr>
        </p:nvSpPr>
        <p:spPr>
          <a:xfrm>
            <a:off x="963084" y="4406901"/>
            <a:ext cx="10363200" cy="1362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3700"/>
              <a:buNone/>
              <a:defRPr b="1" sz="4000" cap="none"/>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9" name="Google Shape;19;g2bdfabf2866_6_45"/>
          <p:cNvSpPr txBox="1"/>
          <p:nvPr>
            <p:ph idx="1" type="body"/>
          </p:nvPr>
        </p:nvSpPr>
        <p:spPr>
          <a:xfrm>
            <a:off x="963084" y="2906713"/>
            <a:ext cx="10363200" cy="1500300"/>
          </a:xfrm>
          <a:prstGeom prst="rect">
            <a:avLst/>
          </a:prstGeom>
          <a:noFill/>
          <a:ln>
            <a:noFill/>
          </a:ln>
        </p:spPr>
        <p:txBody>
          <a:bodyPr anchorCtr="0" anchor="b" bIns="45700" lIns="91425" spcFirstLastPara="1" rIns="91425" wrap="square" tIns="45700">
            <a:normAutofit/>
          </a:bodyPr>
          <a:lstStyle>
            <a:lvl1pPr indent="-228600" lvl="0" marL="457200" algn="l">
              <a:lnSpc>
                <a:spcPct val="115000"/>
              </a:lnSpc>
              <a:spcBef>
                <a:spcPts val="400"/>
              </a:spcBef>
              <a:spcAft>
                <a:spcPts val="0"/>
              </a:spcAft>
              <a:buSzPts val="2000"/>
              <a:buNone/>
              <a:defRPr sz="2000"/>
            </a:lvl1pPr>
            <a:lvl2pPr indent="-228600" lvl="1" marL="914400" algn="l">
              <a:lnSpc>
                <a:spcPct val="115000"/>
              </a:lnSpc>
              <a:spcBef>
                <a:spcPts val="360"/>
              </a:spcBef>
              <a:spcAft>
                <a:spcPts val="0"/>
              </a:spcAft>
              <a:buSzPts val="1800"/>
              <a:buNone/>
              <a:defRPr sz="1800"/>
            </a:lvl2pPr>
            <a:lvl3pPr indent="-228600" lvl="2" marL="1371600" algn="l">
              <a:lnSpc>
                <a:spcPct val="115000"/>
              </a:lnSpc>
              <a:spcBef>
                <a:spcPts val="320"/>
              </a:spcBef>
              <a:spcAft>
                <a:spcPts val="0"/>
              </a:spcAft>
              <a:buSzPts val="1600"/>
              <a:buNone/>
              <a:defRPr sz="1600"/>
            </a:lvl3pPr>
            <a:lvl4pPr indent="-228600" lvl="3" marL="1828800" algn="l">
              <a:lnSpc>
                <a:spcPct val="115000"/>
              </a:lnSpc>
              <a:spcBef>
                <a:spcPts val="280"/>
              </a:spcBef>
              <a:spcAft>
                <a:spcPts val="0"/>
              </a:spcAft>
              <a:buSzPts val="1400"/>
              <a:buNone/>
              <a:defRPr sz="1400"/>
            </a:lvl4pPr>
            <a:lvl5pPr indent="-228600" lvl="4" marL="2286000" algn="l">
              <a:lnSpc>
                <a:spcPct val="115000"/>
              </a:lnSpc>
              <a:spcBef>
                <a:spcPts val="280"/>
              </a:spcBef>
              <a:spcAft>
                <a:spcPts val="0"/>
              </a:spcAft>
              <a:buSzPts val="1400"/>
              <a:buNone/>
              <a:defRPr sz="1400"/>
            </a:lvl5pPr>
            <a:lvl6pPr indent="-228600" lvl="5" marL="2743200" algn="l">
              <a:lnSpc>
                <a:spcPct val="115000"/>
              </a:lnSpc>
              <a:spcBef>
                <a:spcPts val="280"/>
              </a:spcBef>
              <a:spcAft>
                <a:spcPts val="0"/>
              </a:spcAft>
              <a:buClr>
                <a:schemeClr val="dk1"/>
              </a:buClr>
              <a:buSzPts val="1400"/>
              <a:buFont typeface="Arial"/>
              <a:buNone/>
              <a:defRPr sz="1400"/>
            </a:lvl6pPr>
            <a:lvl7pPr indent="-228600" lvl="6" marL="3200400" algn="l">
              <a:lnSpc>
                <a:spcPct val="115000"/>
              </a:lnSpc>
              <a:spcBef>
                <a:spcPts val="280"/>
              </a:spcBef>
              <a:spcAft>
                <a:spcPts val="0"/>
              </a:spcAft>
              <a:buClr>
                <a:schemeClr val="dk1"/>
              </a:buClr>
              <a:buSzPts val="1400"/>
              <a:buFont typeface="Arial"/>
              <a:buNone/>
              <a:defRPr sz="1400"/>
            </a:lvl7pPr>
            <a:lvl8pPr indent="-228600" lvl="7" marL="3657600" algn="l">
              <a:lnSpc>
                <a:spcPct val="115000"/>
              </a:lnSpc>
              <a:spcBef>
                <a:spcPts val="280"/>
              </a:spcBef>
              <a:spcAft>
                <a:spcPts val="0"/>
              </a:spcAft>
              <a:buClr>
                <a:schemeClr val="dk1"/>
              </a:buClr>
              <a:buSzPts val="1400"/>
              <a:buFont typeface="Arial"/>
              <a:buNone/>
              <a:defRPr sz="1400"/>
            </a:lvl8pPr>
            <a:lvl9pPr indent="-228600" lvl="8" marL="4114800" algn="l">
              <a:lnSpc>
                <a:spcPct val="115000"/>
              </a:lnSpc>
              <a:spcBef>
                <a:spcPts val="280"/>
              </a:spcBef>
              <a:spcAft>
                <a:spcPts val="0"/>
              </a:spcAft>
              <a:buClr>
                <a:schemeClr val="dk1"/>
              </a:buClr>
              <a:buSzPts val="1400"/>
              <a:buFont typeface="Arial"/>
              <a:buNone/>
              <a:defRPr sz="14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0" name="Shape 120"/>
        <p:cNvGrpSpPr/>
        <p:nvPr/>
      </p:nvGrpSpPr>
      <p:grpSpPr>
        <a:xfrm>
          <a:off x="0" y="0"/>
          <a:ext cx="0" cy="0"/>
          <a:chOff x="0" y="0"/>
          <a:chExt cx="0" cy="0"/>
        </a:xfrm>
      </p:grpSpPr>
      <p:sp>
        <p:nvSpPr>
          <p:cNvPr id="121" name="Google Shape;121;g333fe905025_0_87"/>
          <p:cNvSpPr txBox="1"/>
          <p:nvPr>
            <p:ph type="ctrTitle"/>
          </p:nvPr>
        </p:nvSpPr>
        <p:spPr>
          <a:xfrm>
            <a:off x="415611" y="992767"/>
            <a:ext cx="11360700" cy="27369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9pPr>
          </a:lstStyle>
          <a:p/>
        </p:txBody>
      </p:sp>
      <p:sp>
        <p:nvSpPr>
          <p:cNvPr id="122" name="Google Shape;122;g333fe905025_0_87"/>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3" name="Google Shape;123;g333fe905025_0_8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4" name="Shape 124"/>
        <p:cNvGrpSpPr/>
        <p:nvPr/>
      </p:nvGrpSpPr>
      <p:grpSpPr>
        <a:xfrm>
          <a:off x="0" y="0"/>
          <a:ext cx="0" cy="0"/>
          <a:chOff x="0" y="0"/>
          <a:chExt cx="0" cy="0"/>
        </a:xfrm>
      </p:grpSpPr>
      <p:sp>
        <p:nvSpPr>
          <p:cNvPr id="125" name="Google Shape;125;g333fe905025_0_91"/>
          <p:cNvSpPr txBox="1"/>
          <p:nvPr>
            <p:ph type="title"/>
          </p:nvPr>
        </p:nvSpPr>
        <p:spPr>
          <a:xfrm>
            <a:off x="415600" y="2867800"/>
            <a:ext cx="11360700" cy="11223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9pPr>
          </a:lstStyle>
          <a:p/>
        </p:txBody>
      </p:sp>
      <p:sp>
        <p:nvSpPr>
          <p:cNvPr id="126" name="Google Shape;126;g333fe905025_0_9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7" name="Shape 127"/>
        <p:cNvGrpSpPr/>
        <p:nvPr/>
      </p:nvGrpSpPr>
      <p:grpSpPr>
        <a:xfrm>
          <a:off x="0" y="0"/>
          <a:ext cx="0" cy="0"/>
          <a:chOff x="0" y="0"/>
          <a:chExt cx="0" cy="0"/>
        </a:xfrm>
      </p:grpSpPr>
      <p:sp>
        <p:nvSpPr>
          <p:cNvPr id="128" name="Google Shape;128;g333fe905025_0_94"/>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29" name="Google Shape;129;g333fe905025_0_9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30" name="Google Shape;130;g333fe905025_0_9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1" name="Shape 131"/>
        <p:cNvGrpSpPr/>
        <p:nvPr/>
      </p:nvGrpSpPr>
      <p:grpSpPr>
        <a:xfrm>
          <a:off x="0" y="0"/>
          <a:ext cx="0" cy="0"/>
          <a:chOff x="0" y="0"/>
          <a:chExt cx="0" cy="0"/>
        </a:xfrm>
      </p:grpSpPr>
      <p:sp>
        <p:nvSpPr>
          <p:cNvPr id="132" name="Google Shape;132;g333fe905025_0_98"/>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33" name="Google Shape;133;g333fe905025_0_98"/>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34" name="Google Shape;134;g333fe905025_0_98"/>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35" name="Google Shape;135;g333fe905025_0_9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g333fe905025_0_103"/>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38" name="Google Shape;138;g333fe905025_0_10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9" name="Shape 139"/>
        <p:cNvGrpSpPr/>
        <p:nvPr/>
      </p:nvGrpSpPr>
      <p:grpSpPr>
        <a:xfrm>
          <a:off x="0" y="0"/>
          <a:ext cx="0" cy="0"/>
          <a:chOff x="0" y="0"/>
          <a:chExt cx="0" cy="0"/>
        </a:xfrm>
      </p:grpSpPr>
      <p:sp>
        <p:nvSpPr>
          <p:cNvPr id="140" name="Google Shape;140;g333fe905025_0_106"/>
          <p:cNvSpPr txBox="1"/>
          <p:nvPr>
            <p:ph type="title"/>
          </p:nvPr>
        </p:nvSpPr>
        <p:spPr>
          <a:xfrm>
            <a:off x="415600" y="740800"/>
            <a:ext cx="3744000" cy="1007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9pPr>
          </a:lstStyle>
          <a:p/>
        </p:txBody>
      </p:sp>
      <p:sp>
        <p:nvSpPr>
          <p:cNvPr id="141" name="Google Shape;141;g333fe905025_0_106"/>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42" name="Google Shape;142;g333fe905025_0_10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3" name="Shape 143"/>
        <p:cNvGrpSpPr/>
        <p:nvPr/>
      </p:nvGrpSpPr>
      <p:grpSpPr>
        <a:xfrm>
          <a:off x="0" y="0"/>
          <a:ext cx="0" cy="0"/>
          <a:chOff x="0" y="0"/>
          <a:chExt cx="0" cy="0"/>
        </a:xfrm>
      </p:grpSpPr>
      <p:sp>
        <p:nvSpPr>
          <p:cNvPr id="144" name="Google Shape;144;g333fe905025_0_110"/>
          <p:cNvSpPr txBox="1"/>
          <p:nvPr>
            <p:ph type="title"/>
          </p:nvPr>
        </p:nvSpPr>
        <p:spPr>
          <a:xfrm>
            <a:off x="653667" y="600200"/>
            <a:ext cx="8490300" cy="545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9pPr>
          </a:lstStyle>
          <a:p/>
        </p:txBody>
      </p:sp>
      <p:sp>
        <p:nvSpPr>
          <p:cNvPr id="145" name="Google Shape;145;g333fe905025_0_11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6" name="Shape 146"/>
        <p:cNvGrpSpPr/>
        <p:nvPr/>
      </p:nvGrpSpPr>
      <p:grpSpPr>
        <a:xfrm>
          <a:off x="0" y="0"/>
          <a:ext cx="0" cy="0"/>
          <a:chOff x="0" y="0"/>
          <a:chExt cx="0" cy="0"/>
        </a:xfrm>
      </p:grpSpPr>
      <p:sp>
        <p:nvSpPr>
          <p:cNvPr id="147" name="Google Shape;147;g333fe905025_0_113"/>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333fe905025_0_113"/>
          <p:cNvSpPr txBox="1"/>
          <p:nvPr>
            <p:ph type="title"/>
          </p:nvPr>
        </p:nvSpPr>
        <p:spPr>
          <a:xfrm>
            <a:off x="354000" y="1644233"/>
            <a:ext cx="5393700" cy="19764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9pPr>
          </a:lstStyle>
          <a:p/>
        </p:txBody>
      </p:sp>
      <p:sp>
        <p:nvSpPr>
          <p:cNvPr id="149" name="Google Shape;149;g333fe905025_0_113"/>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0" name="Google Shape;150;g333fe905025_0_113"/>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51" name="Google Shape;151;g333fe905025_0_11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2" name="Shape 152"/>
        <p:cNvGrpSpPr/>
        <p:nvPr/>
      </p:nvGrpSpPr>
      <p:grpSpPr>
        <a:xfrm>
          <a:off x="0" y="0"/>
          <a:ext cx="0" cy="0"/>
          <a:chOff x="0" y="0"/>
          <a:chExt cx="0" cy="0"/>
        </a:xfrm>
      </p:grpSpPr>
      <p:sp>
        <p:nvSpPr>
          <p:cNvPr id="153" name="Google Shape;153;g333fe905025_0_119"/>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154" name="Google Shape;154;g333fe905025_0_11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5" name="Shape 155"/>
        <p:cNvGrpSpPr/>
        <p:nvPr/>
      </p:nvGrpSpPr>
      <p:grpSpPr>
        <a:xfrm>
          <a:off x="0" y="0"/>
          <a:ext cx="0" cy="0"/>
          <a:chOff x="0" y="0"/>
          <a:chExt cx="0" cy="0"/>
        </a:xfrm>
      </p:grpSpPr>
      <p:sp>
        <p:nvSpPr>
          <p:cNvPr id="156" name="Google Shape;156;g333fe905025_0_122"/>
          <p:cNvSpPr txBox="1"/>
          <p:nvPr>
            <p:ph hasCustomPrompt="1" type="title"/>
          </p:nvPr>
        </p:nvSpPr>
        <p:spPr>
          <a:xfrm>
            <a:off x="415600" y="1474833"/>
            <a:ext cx="11360700" cy="26181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9pPr>
          </a:lstStyle>
          <a:p>
            <a:r>
              <a:t>xx%</a:t>
            </a:r>
          </a:p>
        </p:txBody>
      </p:sp>
      <p:sp>
        <p:nvSpPr>
          <p:cNvPr id="157" name="Google Shape;157;g333fe905025_0_122"/>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158" name="Google Shape;158;g333fe905025_0_12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g2bdfabf2866_6_8"/>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2" name="Google Shape;22;g2bdfabf2866_6_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9" name="Shape 159"/>
        <p:cNvGrpSpPr/>
        <p:nvPr/>
      </p:nvGrpSpPr>
      <p:grpSpPr>
        <a:xfrm>
          <a:off x="0" y="0"/>
          <a:ext cx="0" cy="0"/>
          <a:chOff x="0" y="0"/>
          <a:chExt cx="0" cy="0"/>
        </a:xfrm>
      </p:grpSpPr>
      <p:sp>
        <p:nvSpPr>
          <p:cNvPr id="160" name="Google Shape;160;g333fe905025_0_12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g2bdfabf2866_6_1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5" name="Google Shape;25;g2bdfabf2866_6_1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6" name="Google Shape;26;g2bdfabf2866_6_1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g2bdfabf2866_6_1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9" name="Google Shape;29;g2bdfabf2866_6_15"/>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0" name="Google Shape;30;g2bdfabf2866_6_15"/>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1" name="Google Shape;31;g2bdfabf2866_6_1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g2bdfabf2866_6_2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4" name="Google Shape;34;g2bdfabf2866_6_2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g2bdfabf2866_6_23"/>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37" name="Google Shape;37;g2bdfabf2866_6_23"/>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8" name="Google Shape;38;g2bdfabf2866_6_2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g2bdfabf2866_6_27"/>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1" name="Google Shape;41;g2bdfabf2866_6_2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g2bdfabf2866_6_30"/>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g2bdfabf2866_6_30"/>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5" name="Google Shape;45;g2bdfabf2866_6_30"/>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6" name="Google Shape;46;g2bdfabf2866_6_30"/>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7" name="Google Shape;47;g2bdfabf2866_6_3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5.png"/><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slideLayout" Target="../slideLayouts/slideLayout13.xml"/><Relationship Id="rId9" Type="http://schemas.openxmlformats.org/officeDocument/2006/relationships/theme" Target="../theme/theme1.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g2bdfabf2866_6_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2bdfabf2866_6_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2bdfabf2866_6_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7" name="Shape 57"/>
        <p:cNvGrpSpPr/>
        <p:nvPr/>
      </p:nvGrpSpPr>
      <p:grpSpPr>
        <a:xfrm>
          <a:off x="0" y="0"/>
          <a:ext cx="0" cy="0"/>
          <a:chOff x="0" y="0"/>
          <a:chExt cx="0" cy="0"/>
        </a:xfrm>
      </p:grpSpPr>
      <p:sp>
        <p:nvSpPr>
          <p:cNvPr id="58" name="Google Shape;58;g32fc86673ec_0_246"/>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1" i="0" sz="2600" u="none" cap="none" strike="noStrike">
                <a:solidFill>
                  <a:schemeClr val="dk1"/>
                </a:solidFill>
                <a:latin typeface="Tahoma"/>
                <a:ea typeface="Tahoma"/>
                <a:cs typeface="Tahoma"/>
                <a:sym typeface="Tahom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g32fc86673ec_0_246"/>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marR="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60" name="Google Shape;60;g32fc86673ec_0_246"/>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marR="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g32fc86673ec_0_246"/>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g32fc86673ec_0_246"/>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
        <p:nvSpPr>
          <p:cNvPr id="63" name="Google Shape;63;g32fc86673ec_0_246"/>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 name="Google Shape;64;g32fc86673ec_0_246"/>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65" name="Google Shape;65;g32fc86673ec_0_246"/>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66" name="Google Shape;66;g32fc86673ec_0_246"/>
          <p:cNvPicPr preferRelativeResize="0"/>
          <p:nvPr/>
        </p:nvPicPr>
        <p:blipFill rotWithShape="1">
          <a:blip r:embed="rId3">
            <a:alphaModFix/>
          </a:blip>
          <a:srcRect b="0" l="0" r="0" t="0"/>
          <a:stretch/>
        </p:blipFill>
        <p:spPr>
          <a:xfrm>
            <a:off x="76200" y="0"/>
            <a:ext cx="503681" cy="46939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4"/>
    <p:sldLayoutId id="2147483663" r:id="rId5"/>
    <p:sldLayoutId id="2147483664" r:id="rId6"/>
    <p:sldLayoutId id="2147483665" r:id="rId7"/>
    <p:sldLayoutId id="214748366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5" name="Shape 105"/>
        <p:cNvGrpSpPr/>
        <p:nvPr/>
      </p:nvGrpSpPr>
      <p:grpSpPr>
        <a:xfrm>
          <a:off x="0" y="0"/>
          <a:ext cx="0" cy="0"/>
          <a:chOff x="0" y="0"/>
          <a:chExt cx="0" cy="0"/>
        </a:xfrm>
      </p:grpSpPr>
      <p:sp>
        <p:nvSpPr>
          <p:cNvPr id="106" name="Google Shape;106;g333fe905025_0_7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07" name="Google Shape;107;g333fe905025_0_7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20.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23.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3.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png"/><Relationship Id="rId4" Type="http://schemas.openxmlformats.org/officeDocument/2006/relationships/image" Target="../media/image30.png"/><Relationship Id="rId5"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7.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0.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8.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4.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6.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2.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2.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4.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1.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6.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7.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9.png"/><Relationship Id="rId4" Type="http://schemas.openxmlformats.org/officeDocument/2006/relationships/image" Target="../media/image45.png"/><Relationship Id="rId5"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2.png"/><Relationship Id="rId4" Type="http://schemas.openxmlformats.org/officeDocument/2006/relationships/image" Target="../media/image63.png"/><Relationship Id="rId5"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9.png"/><Relationship Id="rId4" Type="http://schemas.openxmlformats.org/officeDocument/2006/relationships/image" Target="../media/image53.png"/><Relationship Id="rId5"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8.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7.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5.pn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4.png"/><Relationship Id="rId4" Type="http://schemas.openxmlformats.org/officeDocument/2006/relationships/image" Target="../media/image58.png"/><Relationship Id="rId5"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1.png"/><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0.pn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61.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6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68.pn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66.pn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71.png"/><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69.pn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72.png"/><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73.png"/><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70.png"/><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74.png"/><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hyperlink" Target="https://www.w3schools.com/php/" TargetMode="External"/><Relationship Id="rId4" Type="http://schemas.openxmlformats.org/officeDocument/2006/relationships/hyperlink" Target="https://www.duniailkom.com/tutorial-belajar-php-dan-index-artikel-php/" TargetMode="External"/><Relationship Id="rId5" Type="http://schemas.openxmlformats.org/officeDocument/2006/relationships/hyperlink" Target="http://downloads.mysql.com/docs/" TargetMode="External"/><Relationship Id="rId6" Type="http://schemas.openxmlformats.org/officeDocument/2006/relationships/image" Target="../media/image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1.xml"/><Relationship Id="rId3" Type="http://schemas.openxmlformats.org/officeDocument/2006/relationships/image" Target="../media/image60.jpg"/><Relationship Id="rId4" Type="http://schemas.openxmlformats.org/officeDocument/2006/relationships/image" Target="../media/image11.png"/><Relationship Id="rId5" Type="http://schemas.openxmlformats.org/officeDocument/2006/relationships/image" Target="../media/image65.png"/><Relationship Id="rId6" Type="http://schemas.openxmlformats.org/officeDocument/2006/relationships/image" Target="../media/image6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36.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g32fc86673ec_0_216"/>
          <p:cNvPicPr preferRelativeResize="0"/>
          <p:nvPr/>
        </p:nvPicPr>
        <p:blipFill>
          <a:blip r:embed="rId3">
            <a:alphaModFix/>
          </a:blip>
          <a:stretch>
            <a:fillRect/>
          </a:stretch>
        </p:blipFill>
        <p:spPr>
          <a:xfrm>
            <a:off x="0" y="5953"/>
            <a:ext cx="12192000" cy="6846094"/>
          </a:xfrm>
          <a:prstGeom prst="rect">
            <a:avLst/>
          </a:prstGeom>
          <a:noFill/>
          <a:ln>
            <a:noFill/>
          </a:ln>
        </p:spPr>
      </p:pic>
      <p:pic>
        <p:nvPicPr>
          <p:cNvPr id="166" name="Google Shape;166;g32fc86673ec_0_216"/>
          <p:cNvPicPr preferRelativeResize="0"/>
          <p:nvPr/>
        </p:nvPicPr>
        <p:blipFill rotWithShape="1">
          <a:blip r:embed="rId4">
            <a:alphaModFix/>
          </a:blip>
          <a:srcRect b="37202" l="6154" r="5917" t="32938"/>
          <a:stretch/>
        </p:blipFill>
        <p:spPr>
          <a:xfrm>
            <a:off x="9250550" y="695250"/>
            <a:ext cx="2135224" cy="363576"/>
          </a:xfrm>
          <a:prstGeom prst="rect">
            <a:avLst/>
          </a:prstGeom>
          <a:noFill/>
          <a:ln>
            <a:noFill/>
          </a:ln>
        </p:spPr>
      </p:pic>
      <p:pic>
        <p:nvPicPr>
          <p:cNvPr id="167" name="Google Shape;167;g32fc86673ec_0_216"/>
          <p:cNvPicPr preferRelativeResize="0"/>
          <p:nvPr/>
        </p:nvPicPr>
        <p:blipFill rotWithShape="1">
          <a:blip r:embed="rId5">
            <a:alphaModFix/>
          </a:blip>
          <a:srcRect b="0" l="0" r="0" t="0"/>
          <a:stretch/>
        </p:blipFill>
        <p:spPr>
          <a:xfrm>
            <a:off x="1295687" y="-38437"/>
            <a:ext cx="1561766" cy="1579314"/>
          </a:xfrm>
          <a:prstGeom prst="rect">
            <a:avLst/>
          </a:prstGeom>
          <a:noFill/>
          <a:ln>
            <a:noFill/>
          </a:ln>
        </p:spPr>
      </p:pic>
      <p:pic>
        <p:nvPicPr>
          <p:cNvPr id="168" name="Google Shape;168;g32fc86673ec_0_216"/>
          <p:cNvPicPr preferRelativeResize="0"/>
          <p:nvPr/>
        </p:nvPicPr>
        <p:blipFill rotWithShape="1">
          <a:blip r:embed="rId6">
            <a:alphaModFix/>
          </a:blip>
          <a:srcRect b="17296" l="21302" r="25092" t="14924"/>
          <a:stretch/>
        </p:blipFill>
        <p:spPr>
          <a:xfrm>
            <a:off x="576700" y="353399"/>
            <a:ext cx="890025" cy="795651"/>
          </a:xfrm>
          <a:prstGeom prst="rect">
            <a:avLst/>
          </a:prstGeom>
          <a:noFill/>
          <a:ln>
            <a:noFill/>
          </a:ln>
        </p:spPr>
      </p:pic>
      <p:sp>
        <p:nvSpPr>
          <p:cNvPr id="169" name="Google Shape;169;g32fc86673ec_0_216"/>
          <p:cNvSpPr txBox="1"/>
          <p:nvPr/>
        </p:nvSpPr>
        <p:spPr>
          <a:xfrm>
            <a:off x="459300" y="1803275"/>
            <a:ext cx="11273400" cy="1208100"/>
          </a:xfrm>
          <a:prstGeom prst="rect">
            <a:avLst/>
          </a:prstGeom>
          <a:noFill/>
          <a:ln>
            <a:noFill/>
          </a:ln>
        </p:spPr>
        <p:txBody>
          <a:bodyPr anchorCtr="0" anchor="b" bIns="45700" lIns="91425" spcFirstLastPara="1" rIns="91425" wrap="square" tIns="45700">
            <a:noAutofit/>
          </a:bodyPr>
          <a:lstStyle/>
          <a:p>
            <a:pPr indent="0" lvl="0" marL="0" marR="0" rtl="0" algn="ctr">
              <a:lnSpc>
                <a:spcPct val="110000"/>
              </a:lnSpc>
              <a:spcBef>
                <a:spcPts val="600"/>
              </a:spcBef>
              <a:spcAft>
                <a:spcPts val="0"/>
              </a:spcAft>
              <a:buClr>
                <a:schemeClr val="lt1"/>
              </a:buClr>
              <a:buSzPts val="5400"/>
              <a:buFont typeface="Poppins SemiBold"/>
              <a:buNone/>
            </a:pPr>
            <a:r>
              <a:rPr b="1" i="0" lang="en-US" sz="3600" u="none" cap="none" strike="noStrike">
                <a:solidFill>
                  <a:schemeClr val="lt1"/>
                </a:solidFill>
                <a:latin typeface="Poppins"/>
                <a:ea typeface="Poppins"/>
                <a:cs typeface="Poppins"/>
                <a:sym typeface="Poppins"/>
              </a:rPr>
              <a:t>PERTEMUAN 13 - 14</a:t>
            </a:r>
            <a:endParaRPr b="1" i="0" sz="3600" u="none" cap="none" strike="noStrike">
              <a:solidFill>
                <a:schemeClr val="lt1"/>
              </a:solidFill>
              <a:latin typeface="Poppins"/>
              <a:ea typeface="Poppins"/>
              <a:cs typeface="Poppins"/>
              <a:sym typeface="Poppins"/>
            </a:endParaRPr>
          </a:p>
          <a:p>
            <a:pPr indent="0" lvl="0" marL="0" marR="0" rtl="0" algn="ctr">
              <a:lnSpc>
                <a:spcPct val="110000"/>
              </a:lnSpc>
              <a:spcBef>
                <a:spcPts val="600"/>
              </a:spcBef>
              <a:spcAft>
                <a:spcPts val="600"/>
              </a:spcAft>
              <a:buClr>
                <a:schemeClr val="lt1"/>
              </a:buClr>
              <a:buSzPts val="5400"/>
              <a:buFont typeface="Poppins SemiBold"/>
              <a:buNone/>
            </a:pPr>
            <a:r>
              <a:rPr b="1" i="0" lang="en-US" sz="3000" u="none" cap="none" strike="noStrike">
                <a:solidFill>
                  <a:schemeClr val="lt1"/>
                </a:solidFill>
                <a:latin typeface="Poppins"/>
                <a:ea typeface="Poppins"/>
                <a:cs typeface="Poppins"/>
                <a:sym typeface="Poppins"/>
              </a:rPr>
              <a:t>PELATIHAN JUNIOR WEB DEVELOPER</a:t>
            </a:r>
            <a:endParaRPr b="1" i="0" sz="2400" u="none" cap="none" strike="noStrike">
              <a:solidFill>
                <a:schemeClr val="lt1"/>
              </a:solidFill>
              <a:latin typeface="Poppins"/>
              <a:ea typeface="Poppins"/>
              <a:cs typeface="Poppins"/>
              <a:sym typeface="Poppins"/>
            </a:endParaRPr>
          </a:p>
        </p:txBody>
      </p:sp>
      <p:sp>
        <p:nvSpPr>
          <p:cNvPr id="170" name="Google Shape;170;g32fc86673ec_0_216"/>
          <p:cNvSpPr txBox="1"/>
          <p:nvPr/>
        </p:nvSpPr>
        <p:spPr>
          <a:xfrm>
            <a:off x="2059658" y="5649081"/>
            <a:ext cx="8072700" cy="5007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2800"/>
              <a:buFont typeface="Calibri"/>
              <a:buNone/>
            </a:pPr>
            <a:r>
              <a:rPr b="0" i="0" lang="en-US" sz="2400" u="none" cap="none" strike="noStrike">
                <a:solidFill>
                  <a:srgbClr val="FFFF00"/>
                </a:solidFill>
                <a:latin typeface="Calibri"/>
                <a:ea typeface="Calibri"/>
                <a:cs typeface="Calibri"/>
                <a:sym typeface="Calibri"/>
              </a:rPr>
              <a:t>(Nama Lokasi/Saluran Daring, Tanggal Penyampaian)</a:t>
            </a:r>
            <a:endParaRPr b="0" i="0" sz="2200" u="none" cap="none" strike="noStrike">
              <a:solidFill>
                <a:srgbClr val="FFFF00"/>
              </a:solidFill>
              <a:latin typeface="Calibri"/>
              <a:ea typeface="Calibri"/>
              <a:cs typeface="Calibri"/>
              <a:sym typeface="Calibri"/>
            </a:endParaRPr>
          </a:p>
        </p:txBody>
      </p:sp>
      <p:sp>
        <p:nvSpPr>
          <p:cNvPr id="171" name="Google Shape;171;g32fc86673ec_0_216"/>
          <p:cNvSpPr txBox="1"/>
          <p:nvPr/>
        </p:nvSpPr>
        <p:spPr>
          <a:xfrm>
            <a:off x="459300" y="4224554"/>
            <a:ext cx="11273400" cy="636000"/>
          </a:xfrm>
          <a:prstGeom prst="rect">
            <a:avLst/>
          </a:prstGeom>
          <a:noFill/>
          <a:ln>
            <a:noFill/>
          </a:ln>
        </p:spPr>
        <p:txBody>
          <a:bodyPr anchorCtr="0" anchor="b" bIns="45700" lIns="91425" spcFirstLastPara="1" rIns="91425" wrap="square" tIns="45700">
            <a:noAutofit/>
          </a:bodyPr>
          <a:lstStyle/>
          <a:p>
            <a:pPr indent="0" lvl="0" marL="0" marR="0" rtl="0" algn="ctr">
              <a:lnSpc>
                <a:spcPct val="110000"/>
              </a:lnSpc>
              <a:spcBef>
                <a:spcPts val="600"/>
              </a:spcBef>
              <a:spcAft>
                <a:spcPts val="600"/>
              </a:spcAft>
              <a:buClr>
                <a:schemeClr val="lt1"/>
              </a:buClr>
              <a:buSzPts val="5400"/>
              <a:buFont typeface="Poppins SemiBold"/>
              <a:buNone/>
            </a:pPr>
            <a:r>
              <a:rPr b="1" i="0" lang="en-US" sz="3000" u="none" cap="none" strike="noStrike">
                <a:solidFill>
                  <a:schemeClr val="lt1"/>
                </a:solidFill>
                <a:latin typeface="Poppins"/>
                <a:ea typeface="Poppins"/>
                <a:cs typeface="Poppins"/>
                <a:sym typeface="Poppins"/>
              </a:rPr>
              <a:t>Mengimplementasikan Pemrograman Terstruktur</a:t>
            </a:r>
            <a:endParaRPr b="1" i="0" sz="2400" u="none" cap="none" strike="noStrike">
              <a:solidFill>
                <a:schemeClr val="lt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9"/>
          <p:cNvSpPr txBox="1"/>
          <p:nvPr/>
        </p:nvSpPr>
        <p:spPr>
          <a:xfrm>
            <a:off x="2495600" y="692696"/>
            <a:ext cx="792088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Menambah dan Menghapus Elemen Array: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pic>
        <p:nvPicPr>
          <p:cNvPr id="261" name="Google Shape;261;p9"/>
          <p:cNvPicPr preferRelativeResize="0"/>
          <p:nvPr/>
        </p:nvPicPr>
        <p:blipFill rotWithShape="1">
          <a:blip r:embed="rId3">
            <a:alphaModFix/>
          </a:blip>
          <a:srcRect b="0" l="0" r="0" t="0"/>
          <a:stretch/>
        </p:blipFill>
        <p:spPr>
          <a:xfrm>
            <a:off x="6096000" y="1489413"/>
            <a:ext cx="6104739" cy="5035932"/>
          </a:xfrm>
          <a:prstGeom prst="rect">
            <a:avLst/>
          </a:prstGeom>
          <a:noFill/>
          <a:ln>
            <a:noFill/>
          </a:ln>
        </p:spPr>
      </p:pic>
      <p:pic>
        <p:nvPicPr>
          <p:cNvPr id="262" name="Google Shape;262;p9"/>
          <p:cNvPicPr preferRelativeResize="0"/>
          <p:nvPr/>
        </p:nvPicPr>
        <p:blipFill rotWithShape="1">
          <a:blip r:embed="rId4">
            <a:alphaModFix/>
          </a:blip>
          <a:srcRect b="0" l="0" r="0" t="0"/>
          <a:stretch/>
        </p:blipFill>
        <p:spPr>
          <a:xfrm>
            <a:off x="179860" y="1489413"/>
            <a:ext cx="5484092" cy="5035932"/>
          </a:xfrm>
          <a:prstGeom prst="rect">
            <a:avLst/>
          </a:prstGeom>
          <a:noFill/>
          <a:ln>
            <a:noFill/>
          </a:ln>
        </p:spPr>
      </p:pic>
      <p:pic>
        <p:nvPicPr>
          <p:cNvPr id="263" name="Google Shape;263;p9"/>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10"/>
          <p:cNvPicPr preferRelativeResize="0"/>
          <p:nvPr/>
        </p:nvPicPr>
        <p:blipFill rotWithShape="1">
          <a:blip r:embed="rId3">
            <a:alphaModFix/>
          </a:blip>
          <a:srcRect b="0" l="0" r="0" t="0"/>
          <a:stretch/>
        </p:blipFill>
        <p:spPr>
          <a:xfrm>
            <a:off x="695400" y="1412776"/>
            <a:ext cx="6541115" cy="2376264"/>
          </a:xfrm>
          <a:prstGeom prst="rect">
            <a:avLst/>
          </a:prstGeom>
          <a:noFill/>
          <a:ln>
            <a:noFill/>
          </a:ln>
        </p:spPr>
      </p:pic>
      <p:pic>
        <p:nvPicPr>
          <p:cNvPr id="269" name="Google Shape;269;p10"/>
          <p:cNvPicPr preferRelativeResize="0"/>
          <p:nvPr/>
        </p:nvPicPr>
        <p:blipFill rotWithShape="1">
          <a:blip r:embed="rId4">
            <a:alphaModFix/>
          </a:blip>
          <a:srcRect b="0" l="0" r="0" t="0"/>
          <a:stretch/>
        </p:blipFill>
        <p:spPr>
          <a:xfrm>
            <a:off x="695400" y="3904511"/>
            <a:ext cx="6541115" cy="2376263"/>
          </a:xfrm>
          <a:prstGeom prst="rect">
            <a:avLst/>
          </a:prstGeom>
          <a:noFill/>
          <a:ln>
            <a:noFill/>
          </a:ln>
        </p:spPr>
      </p:pic>
      <p:sp>
        <p:nvSpPr>
          <p:cNvPr id="270" name="Google Shape;270;p10"/>
          <p:cNvSpPr/>
          <p:nvPr/>
        </p:nvSpPr>
        <p:spPr>
          <a:xfrm>
            <a:off x="911424" y="735087"/>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Membuat Array di PHP</a:t>
            </a:r>
            <a:endParaRPr b="1" i="0" sz="2400" u="none" cap="none" strike="noStrike">
              <a:solidFill>
                <a:schemeClr val="lt1"/>
              </a:solidFill>
              <a:latin typeface="Verdana"/>
              <a:ea typeface="Verdana"/>
              <a:cs typeface="Verdana"/>
              <a:sym typeface="Verdana"/>
            </a:endParaRPr>
          </a:p>
        </p:txBody>
      </p:sp>
      <p:pic>
        <p:nvPicPr>
          <p:cNvPr id="271" name="Google Shape;271;p10"/>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11"/>
          <p:cNvPicPr preferRelativeResize="0"/>
          <p:nvPr/>
        </p:nvPicPr>
        <p:blipFill rotWithShape="1">
          <a:blip r:embed="rId3">
            <a:alphaModFix/>
          </a:blip>
          <a:srcRect b="0" l="0" r="0" t="0"/>
          <a:stretch/>
        </p:blipFill>
        <p:spPr>
          <a:xfrm>
            <a:off x="767408" y="1696226"/>
            <a:ext cx="5616624" cy="2030371"/>
          </a:xfrm>
          <a:prstGeom prst="rect">
            <a:avLst/>
          </a:prstGeom>
          <a:noFill/>
          <a:ln>
            <a:noFill/>
          </a:ln>
        </p:spPr>
      </p:pic>
      <p:sp>
        <p:nvSpPr>
          <p:cNvPr id="277" name="Google Shape;277;p11"/>
          <p:cNvSpPr/>
          <p:nvPr/>
        </p:nvSpPr>
        <p:spPr>
          <a:xfrm>
            <a:off x="911424" y="764704"/>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Membuat Array di PHP</a:t>
            </a:r>
            <a:endParaRPr b="1" i="0" sz="2400" u="none" cap="none" strike="noStrike">
              <a:solidFill>
                <a:schemeClr val="lt1"/>
              </a:solidFill>
              <a:latin typeface="Verdana"/>
              <a:ea typeface="Verdana"/>
              <a:cs typeface="Verdana"/>
              <a:sym typeface="Verdana"/>
            </a:endParaRPr>
          </a:p>
        </p:txBody>
      </p:sp>
      <p:sp>
        <p:nvSpPr>
          <p:cNvPr id="278" name="Google Shape;278;p11"/>
          <p:cNvSpPr txBox="1"/>
          <p:nvPr/>
        </p:nvSpPr>
        <p:spPr>
          <a:xfrm>
            <a:off x="623392" y="4077072"/>
            <a:ext cx="1101722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Array di PHP dapat kita buat dengan fungsi array() dan tanda kurung kotak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Untuk memanggil data array dapat memanggil index atau nama variabel</a:t>
            </a:r>
            <a:endParaRPr b="0" i="0" sz="2400" u="none" cap="none" strike="noStrike">
              <a:solidFill>
                <a:schemeClr val="dk1"/>
              </a:solidFill>
              <a:latin typeface="Arial"/>
              <a:ea typeface="Arial"/>
              <a:cs typeface="Arial"/>
              <a:sym typeface="Arial"/>
            </a:endParaRPr>
          </a:p>
        </p:txBody>
      </p:sp>
      <p:pic>
        <p:nvPicPr>
          <p:cNvPr id="279" name="Google Shape;279;p11"/>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12"/>
          <p:cNvPicPr preferRelativeResize="0"/>
          <p:nvPr/>
        </p:nvPicPr>
        <p:blipFill rotWithShape="1">
          <a:blip r:embed="rId3">
            <a:alphaModFix/>
          </a:blip>
          <a:srcRect b="0" l="0" r="0" t="0"/>
          <a:stretch/>
        </p:blipFill>
        <p:spPr>
          <a:xfrm>
            <a:off x="839416" y="1700808"/>
            <a:ext cx="4752528" cy="4433402"/>
          </a:xfrm>
          <a:prstGeom prst="rect">
            <a:avLst/>
          </a:prstGeom>
          <a:noFill/>
          <a:ln>
            <a:noFill/>
          </a:ln>
        </p:spPr>
      </p:pic>
      <p:sp>
        <p:nvSpPr>
          <p:cNvPr id="285" name="Google Shape;285;p12"/>
          <p:cNvSpPr/>
          <p:nvPr/>
        </p:nvSpPr>
        <p:spPr>
          <a:xfrm>
            <a:off x="911424" y="764704"/>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Membuat Array dengan mengisi index tertentu</a:t>
            </a:r>
            <a:endParaRPr b="1" i="0" sz="2400" u="none" cap="none" strike="noStrike">
              <a:solidFill>
                <a:schemeClr val="lt1"/>
              </a:solidFill>
              <a:latin typeface="Verdana"/>
              <a:ea typeface="Verdana"/>
              <a:cs typeface="Verdana"/>
              <a:sym typeface="Verdana"/>
            </a:endParaRPr>
          </a:p>
        </p:txBody>
      </p:sp>
      <p:pic>
        <p:nvPicPr>
          <p:cNvPr id="286" name="Google Shape;286;p12"/>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descr="Hasil gambar untuk logo elnusa" id="292" name="Google Shape;292;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3" name="Google Shape;293;p13"/>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Membuat Array di PHP</a:t>
            </a:r>
            <a:endParaRPr b="1" i="0" sz="2400" u="none" cap="none" strike="noStrike">
              <a:solidFill>
                <a:schemeClr val="lt1"/>
              </a:solidFill>
              <a:latin typeface="Verdana"/>
              <a:ea typeface="Verdana"/>
              <a:cs typeface="Verdana"/>
              <a:sym typeface="Verdana"/>
            </a:endParaRPr>
          </a:p>
        </p:txBody>
      </p:sp>
      <p:sp>
        <p:nvSpPr>
          <p:cNvPr id="294" name="Google Shape;294;p13"/>
          <p:cNvSpPr txBox="1"/>
          <p:nvPr>
            <p:ph idx="4294967295" type="body"/>
          </p:nvPr>
        </p:nvSpPr>
        <p:spPr>
          <a:xfrm>
            <a:off x="767408" y="1412776"/>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260"/>
              <a:buNone/>
            </a:pPr>
            <a:r>
              <a:rPr b="0" lang="en-US">
                <a:latin typeface="Arial"/>
                <a:ea typeface="Arial"/>
                <a:cs typeface="Arial"/>
                <a:sym typeface="Arial"/>
              </a:rPr>
              <a:t>Array dapat di isi dengan tipe data apa saja. Bahkan dicampur dengan data lain juga boleh.</a:t>
            </a:r>
            <a:endParaRPr/>
          </a:p>
        </p:txBody>
      </p:sp>
      <p:pic>
        <p:nvPicPr>
          <p:cNvPr id="295" name="Google Shape;295;p13"/>
          <p:cNvPicPr preferRelativeResize="0"/>
          <p:nvPr/>
        </p:nvPicPr>
        <p:blipFill rotWithShape="1">
          <a:blip r:embed="rId3">
            <a:alphaModFix/>
          </a:blip>
          <a:srcRect b="0" l="0" r="0" t="0"/>
          <a:stretch/>
        </p:blipFill>
        <p:spPr>
          <a:xfrm>
            <a:off x="2023291" y="3068960"/>
            <a:ext cx="8505455" cy="2079432"/>
          </a:xfrm>
          <a:prstGeom prst="rect">
            <a:avLst/>
          </a:prstGeom>
          <a:noFill/>
          <a:ln>
            <a:noFill/>
          </a:ln>
        </p:spPr>
      </p:pic>
      <p:pic>
        <p:nvPicPr>
          <p:cNvPr id="296" name="Google Shape;296;p13"/>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descr="Hasil gambar untuk logo elnusa" id="302" name="Google Shape;302;p1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3" name="Google Shape;303;p14"/>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Menampilkan isi Array</a:t>
            </a:r>
            <a:endParaRPr b="1" i="0" sz="2400" u="none" cap="none" strike="noStrike">
              <a:solidFill>
                <a:schemeClr val="lt1"/>
              </a:solidFill>
              <a:latin typeface="Verdana"/>
              <a:ea typeface="Verdana"/>
              <a:cs typeface="Verdana"/>
              <a:sym typeface="Verdana"/>
            </a:endParaRPr>
          </a:p>
        </p:txBody>
      </p:sp>
      <p:sp>
        <p:nvSpPr>
          <p:cNvPr id="304" name="Google Shape;304;p14"/>
          <p:cNvSpPr txBox="1"/>
          <p:nvPr>
            <p:ph idx="4294967295" type="body"/>
          </p:nvPr>
        </p:nvSpPr>
        <p:spPr>
          <a:xfrm>
            <a:off x="767408" y="1412776"/>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260"/>
              <a:buNone/>
            </a:pPr>
            <a:r>
              <a:rPr b="0" lang="en-US">
                <a:latin typeface="Arial"/>
                <a:ea typeface="Arial"/>
                <a:cs typeface="Arial"/>
                <a:sym typeface="Arial"/>
              </a:rPr>
              <a:t>Untuk menampilkan isi array, kita bisa mengaksesnya melalui indeks.</a:t>
            </a:r>
            <a:endParaRPr/>
          </a:p>
        </p:txBody>
      </p:sp>
      <p:pic>
        <p:nvPicPr>
          <p:cNvPr id="305" name="Google Shape;305;p14"/>
          <p:cNvPicPr preferRelativeResize="0"/>
          <p:nvPr/>
        </p:nvPicPr>
        <p:blipFill rotWithShape="1">
          <a:blip r:embed="rId3">
            <a:alphaModFix/>
          </a:blip>
          <a:srcRect b="0" l="0" r="0" t="0"/>
          <a:stretch/>
        </p:blipFill>
        <p:spPr>
          <a:xfrm>
            <a:off x="2054793" y="2924944"/>
            <a:ext cx="8442451" cy="3024336"/>
          </a:xfrm>
          <a:prstGeom prst="rect">
            <a:avLst/>
          </a:prstGeom>
          <a:noFill/>
          <a:ln>
            <a:noFill/>
          </a:ln>
        </p:spPr>
      </p:pic>
      <p:pic>
        <p:nvPicPr>
          <p:cNvPr id="306" name="Google Shape;306;p14"/>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descr="Hasil gambar untuk logo elnusa" id="312" name="Google Shape;312;p1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3" name="Google Shape;313;p15"/>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Menampilkan isi Array</a:t>
            </a:r>
            <a:endParaRPr b="1" i="0" sz="2400" u="none" cap="none" strike="noStrike">
              <a:solidFill>
                <a:schemeClr val="lt1"/>
              </a:solidFill>
              <a:latin typeface="Verdana"/>
              <a:ea typeface="Verdana"/>
              <a:cs typeface="Verdana"/>
              <a:sym typeface="Verdana"/>
            </a:endParaRPr>
          </a:p>
        </p:txBody>
      </p:sp>
      <p:sp>
        <p:nvSpPr>
          <p:cNvPr id="314" name="Google Shape;314;p15"/>
          <p:cNvSpPr txBox="1"/>
          <p:nvPr>
            <p:ph idx="4294967295" type="body"/>
          </p:nvPr>
        </p:nvSpPr>
        <p:spPr>
          <a:xfrm>
            <a:off x="767408" y="1412776"/>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260"/>
              <a:buNone/>
            </a:pPr>
            <a:r>
              <a:rPr b="0" lang="en-US">
                <a:latin typeface="Arial"/>
                <a:ea typeface="Arial"/>
                <a:cs typeface="Arial"/>
                <a:sym typeface="Arial"/>
              </a:rPr>
              <a:t>Output dari program diatas adalah:</a:t>
            </a:r>
            <a:endParaRPr/>
          </a:p>
        </p:txBody>
      </p:sp>
      <p:pic>
        <p:nvPicPr>
          <p:cNvPr id="315" name="Google Shape;315;p15"/>
          <p:cNvPicPr preferRelativeResize="0"/>
          <p:nvPr/>
        </p:nvPicPr>
        <p:blipFill rotWithShape="1">
          <a:blip r:embed="rId3">
            <a:alphaModFix/>
          </a:blip>
          <a:srcRect b="0" l="0" r="0" t="0"/>
          <a:stretch/>
        </p:blipFill>
        <p:spPr>
          <a:xfrm>
            <a:off x="767408" y="2348880"/>
            <a:ext cx="9017073" cy="3600400"/>
          </a:xfrm>
          <a:prstGeom prst="rect">
            <a:avLst/>
          </a:prstGeom>
          <a:noFill/>
          <a:ln>
            <a:noFill/>
          </a:ln>
        </p:spPr>
      </p:pic>
      <p:pic>
        <p:nvPicPr>
          <p:cNvPr id="316" name="Google Shape;316;p15"/>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descr="Hasil gambar untuk logo elnusa" id="322" name="Google Shape;322;p1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3" name="Google Shape;323;p16"/>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Menampilkan isi Array</a:t>
            </a:r>
            <a:endParaRPr b="1" i="0" sz="2400" u="none" cap="none" strike="noStrike">
              <a:solidFill>
                <a:schemeClr val="lt1"/>
              </a:solidFill>
              <a:latin typeface="Verdana"/>
              <a:ea typeface="Verdana"/>
              <a:cs typeface="Verdana"/>
              <a:sym typeface="Verdana"/>
            </a:endParaRPr>
          </a:p>
        </p:txBody>
      </p:sp>
      <p:sp>
        <p:nvSpPr>
          <p:cNvPr id="324" name="Google Shape;324;p16"/>
          <p:cNvSpPr txBox="1"/>
          <p:nvPr>
            <p:ph idx="4294967295" type="body"/>
          </p:nvPr>
        </p:nvSpPr>
        <p:spPr>
          <a:xfrm>
            <a:off x="767408" y="1412776"/>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Tapi cara diatas kurang efektif, karena kita mencetak satu per satu. Jika datanya ada 1000, berarti harus ngetik perintah echo sebanyak 1000.</a:t>
            </a:r>
            <a:endParaRPr/>
          </a:p>
          <a:p>
            <a:pPr indent="0" lvl="0" marL="0" rtl="0" algn="just">
              <a:lnSpc>
                <a:spcPct val="115000"/>
              </a:lnSpc>
              <a:spcBef>
                <a:spcPts val="0"/>
              </a:spcBef>
              <a:spcAft>
                <a:spcPts val="0"/>
              </a:spcAft>
              <a:buSzPts val="1260"/>
              <a:buNone/>
            </a:pPr>
            <a:r>
              <a:t/>
            </a:r>
            <a:endParaRPr b="0">
              <a:latin typeface="Arial"/>
              <a:ea typeface="Arial"/>
              <a:cs typeface="Arial"/>
              <a:sym typeface="Arial"/>
            </a:endParaRPr>
          </a:p>
          <a:p>
            <a:pPr indent="0" lvl="0" marL="0" rtl="0" algn="just">
              <a:lnSpc>
                <a:spcPct val="115000"/>
              </a:lnSpc>
              <a:spcBef>
                <a:spcPts val="0"/>
              </a:spcBef>
              <a:spcAft>
                <a:spcPts val="0"/>
              </a:spcAft>
              <a:buSzPts val="1260"/>
              <a:buNone/>
            </a:pPr>
            <a:r>
              <a:rPr b="0" lang="en-US">
                <a:latin typeface="Arial"/>
                <a:ea typeface="Arial"/>
                <a:cs typeface="Arial"/>
                <a:sym typeface="Arial"/>
              </a:rPr>
              <a:t>Lalu bagaimana caranya?</a:t>
            </a:r>
            <a:endParaRPr/>
          </a:p>
          <a:p>
            <a:pPr indent="0" lvl="0" marL="0" rtl="0" algn="just">
              <a:lnSpc>
                <a:spcPct val="115000"/>
              </a:lnSpc>
              <a:spcBef>
                <a:spcPts val="0"/>
              </a:spcBef>
              <a:spcAft>
                <a:spcPts val="0"/>
              </a:spcAft>
              <a:buSzPts val="1260"/>
              <a:buNone/>
            </a:pPr>
            <a:r>
              <a:t/>
            </a:r>
            <a:endParaRPr b="0">
              <a:latin typeface="Arial"/>
              <a:ea typeface="Arial"/>
              <a:cs typeface="Arial"/>
              <a:sym typeface="Arial"/>
            </a:endParaRPr>
          </a:p>
          <a:p>
            <a:pPr indent="0" lvl="0" marL="0" rtl="0" algn="just">
              <a:lnSpc>
                <a:spcPct val="115000"/>
              </a:lnSpc>
              <a:spcBef>
                <a:spcPts val="0"/>
              </a:spcBef>
              <a:spcAft>
                <a:spcPts val="0"/>
              </a:spcAft>
              <a:buSzPts val="1260"/>
              <a:buNone/>
            </a:pPr>
            <a:r>
              <a:rPr b="0" lang="en-US">
                <a:latin typeface="Arial"/>
                <a:ea typeface="Arial"/>
                <a:cs typeface="Arial"/>
                <a:sym typeface="Arial"/>
              </a:rPr>
              <a:t>Biasanya kita menggunakan perulangan untuk menampilkan data yang banyak pada sebuah array.</a:t>
            </a:r>
            <a:endParaRPr/>
          </a:p>
        </p:txBody>
      </p:sp>
      <p:pic>
        <p:nvPicPr>
          <p:cNvPr id="325" name="Google Shape;325;p16"/>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descr="Hasil gambar untuk logo elnusa" id="331" name="Google Shape;331;p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2" name="Google Shape;332;p17"/>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Menampilkan isi Array</a:t>
            </a:r>
            <a:endParaRPr b="1" i="0" sz="2400" u="none" cap="none" strike="noStrike">
              <a:solidFill>
                <a:schemeClr val="lt1"/>
              </a:solidFill>
              <a:latin typeface="Verdana"/>
              <a:ea typeface="Verdana"/>
              <a:cs typeface="Verdana"/>
              <a:sym typeface="Verdana"/>
            </a:endParaRPr>
          </a:p>
        </p:txBody>
      </p:sp>
      <p:sp>
        <p:nvSpPr>
          <p:cNvPr id="333" name="Google Shape;333;p17"/>
          <p:cNvSpPr txBox="1"/>
          <p:nvPr>
            <p:ph idx="4294967295" type="body"/>
          </p:nvPr>
        </p:nvSpPr>
        <p:spPr>
          <a:xfrm>
            <a:off x="767408" y="1412776"/>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Contoh:</a:t>
            </a:r>
            <a:endParaRPr/>
          </a:p>
          <a:p>
            <a:pPr indent="0" lvl="0" marL="0" rtl="0" algn="just">
              <a:lnSpc>
                <a:spcPct val="115000"/>
              </a:lnSpc>
              <a:spcBef>
                <a:spcPts val="0"/>
              </a:spcBef>
              <a:spcAft>
                <a:spcPts val="0"/>
              </a:spcAft>
              <a:buSzPts val="1260"/>
              <a:buNone/>
            </a:pPr>
            <a:r>
              <a:t/>
            </a:r>
            <a:endParaRPr b="0">
              <a:latin typeface="Arial"/>
              <a:ea typeface="Arial"/>
              <a:cs typeface="Arial"/>
              <a:sym typeface="Arial"/>
            </a:endParaRPr>
          </a:p>
          <a:p>
            <a:pPr indent="0" lvl="0" marL="0" rtl="0" algn="just">
              <a:lnSpc>
                <a:spcPct val="115000"/>
              </a:lnSpc>
              <a:spcBef>
                <a:spcPts val="0"/>
              </a:spcBef>
              <a:spcAft>
                <a:spcPts val="0"/>
              </a:spcAft>
              <a:buSzPts val="1260"/>
              <a:buNone/>
            </a:pPr>
            <a:r>
              <a:t/>
            </a:r>
            <a:endParaRPr b="0">
              <a:latin typeface="Arial"/>
              <a:ea typeface="Arial"/>
              <a:cs typeface="Arial"/>
              <a:sym typeface="Arial"/>
            </a:endParaRPr>
          </a:p>
          <a:p>
            <a:pPr indent="0" lvl="0" marL="0" rtl="0" algn="just">
              <a:lnSpc>
                <a:spcPct val="115000"/>
              </a:lnSpc>
              <a:spcBef>
                <a:spcPts val="0"/>
              </a:spcBef>
              <a:spcAft>
                <a:spcPts val="0"/>
              </a:spcAft>
              <a:buSzPts val="1260"/>
              <a:buNone/>
            </a:pPr>
            <a:r>
              <a:t/>
            </a:r>
            <a:endParaRPr b="0">
              <a:latin typeface="Arial"/>
              <a:ea typeface="Arial"/>
              <a:cs typeface="Arial"/>
              <a:sym typeface="Arial"/>
            </a:endParaRPr>
          </a:p>
          <a:p>
            <a:pPr indent="0" lvl="0" marL="0" rtl="0" algn="just">
              <a:lnSpc>
                <a:spcPct val="115000"/>
              </a:lnSpc>
              <a:spcBef>
                <a:spcPts val="0"/>
              </a:spcBef>
              <a:spcAft>
                <a:spcPts val="0"/>
              </a:spcAft>
              <a:buSzPts val="1260"/>
              <a:buNone/>
            </a:pPr>
            <a:r>
              <a:t/>
            </a:r>
            <a:endParaRPr b="0">
              <a:latin typeface="Arial"/>
              <a:ea typeface="Arial"/>
              <a:cs typeface="Arial"/>
              <a:sym typeface="Arial"/>
            </a:endParaRPr>
          </a:p>
          <a:p>
            <a:pPr indent="0" lvl="0" marL="0" rtl="0" algn="just">
              <a:lnSpc>
                <a:spcPct val="115000"/>
              </a:lnSpc>
              <a:spcBef>
                <a:spcPts val="0"/>
              </a:spcBef>
              <a:spcAft>
                <a:spcPts val="0"/>
              </a:spcAft>
              <a:buSzPts val="1260"/>
              <a:buNone/>
            </a:pPr>
            <a:r>
              <a:t/>
            </a:r>
            <a:endParaRPr b="0">
              <a:latin typeface="Arial"/>
              <a:ea typeface="Arial"/>
              <a:cs typeface="Arial"/>
              <a:sym typeface="Arial"/>
            </a:endParaRPr>
          </a:p>
          <a:p>
            <a:pPr indent="0" lvl="0" marL="0" rtl="0" algn="just">
              <a:lnSpc>
                <a:spcPct val="115000"/>
              </a:lnSpc>
              <a:spcBef>
                <a:spcPts val="0"/>
              </a:spcBef>
              <a:spcAft>
                <a:spcPts val="0"/>
              </a:spcAft>
              <a:buSzPts val="1260"/>
              <a:buNone/>
            </a:pPr>
            <a:r>
              <a:t/>
            </a:r>
            <a:endParaRPr b="0">
              <a:latin typeface="Arial"/>
              <a:ea typeface="Arial"/>
              <a:cs typeface="Arial"/>
              <a:sym typeface="Arial"/>
            </a:endParaRPr>
          </a:p>
          <a:p>
            <a:pPr indent="0" lvl="0" marL="0" rtl="0" algn="just">
              <a:lnSpc>
                <a:spcPct val="115000"/>
              </a:lnSpc>
              <a:spcBef>
                <a:spcPts val="0"/>
              </a:spcBef>
              <a:spcAft>
                <a:spcPts val="0"/>
              </a:spcAft>
              <a:buSzPts val="1260"/>
              <a:buNone/>
            </a:pPr>
            <a:r>
              <a:t/>
            </a:r>
            <a:endParaRPr b="0">
              <a:latin typeface="Arial"/>
              <a:ea typeface="Arial"/>
              <a:cs typeface="Arial"/>
              <a:sym typeface="Arial"/>
            </a:endParaRPr>
          </a:p>
          <a:p>
            <a:pPr indent="0" lvl="0" marL="0" rtl="0" algn="just">
              <a:lnSpc>
                <a:spcPct val="115000"/>
              </a:lnSpc>
              <a:spcBef>
                <a:spcPts val="0"/>
              </a:spcBef>
              <a:spcAft>
                <a:spcPts val="0"/>
              </a:spcAft>
              <a:buSzPts val="1260"/>
              <a:buNone/>
            </a:pPr>
            <a:r>
              <a:rPr b="0" lang="en-US">
                <a:latin typeface="Arial"/>
                <a:ea typeface="Arial"/>
                <a:cs typeface="Arial"/>
                <a:sym typeface="Arial"/>
              </a:rPr>
              <a:t>Fungsi count() digunakan untuk menghitung banyaknya isi array. Pada contoh di atas isi array sebanyak 3, maka pengulangan akan dilakukan sebanyak 3x.</a:t>
            </a:r>
            <a:endParaRPr/>
          </a:p>
        </p:txBody>
      </p:sp>
      <p:pic>
        <p:nvPicPr>
          <p:cNvPr id="334" name="Google Shape;334;p17"/>
          <p:cNvPicPr preferRelativeResize="0"/>
          <p:nvPr/>
        </p:nvPicPr>
        <p:blipFill rotWithShape="1">
          <a:blip r:embed="rId3">
            <a:alphaModFix/>
          </a:blip>
          <a:srcRect b="0" l="0" r="0" t="0"/>
          <a:stretch/>
        </p:blipFill>
        <p:spPr>
          <a:xfrm>
            <a:off x="767408" y="2132856"/>
            <a:ext cx="6896100" cy="2514600"/>
          </a:xfrm>
          <a:prstGeom prst="rect">
            <a:avLst/>
          </a:prstGeom>
          <a:noFill/>
          <a:ln>
            <a:noFill/>
          </a:ln>
        </p:spPr>
      </p:pic>
      <p:pic>
        <p:nvPicPr>
          <p:cNvPr id="335" name="Google Shape;335;p17"/>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descr="Hasil gambar untuk logo elnusa" id="341" name="Google Shape;341;p1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2" name="Google Shape;342;p18"/>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Menampilkan isi Array</a:t>
            </a:r>
            <a:endParaRPr b="1" i="0" sz="2400" u="none" cap="none" strike="noStrike">
              <a:solidFill>
                <a:schemeClr val="lt1"/>
              </a:solidFill>
              <a:latin typeface="Verdana"/>
              <a:ea typeface="Verdana"/>
              <a:cs typeface="Verdana"/>
              <a:sym typeface="Verdana"/>
            </a:endParaRPr>
          </a:p>
        </p:txBody>
      </p:sp>
      <p:sp>
        <p:nvSpPr>
          <p:cNvPr id="343" name="Google Shape;343;p18"/>
          <p:cNvSpPr txBox="1"/>
          <p:nvPr>
            <p:ph idx="4294967295" type="body"/>
          </p:nvPr>
        </p:nvSpPr>
        <p:spPr>
          <a:xfrm>
            <a:off x="767408" y="1412776"/>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260"/>
              <a:buNone/>
            </a:pPr>
            <a:r>
              <a:rPr b="0" lang="en-US">
                <a:latin typeface="Arial"/>
                <a:ea typeface="Arial"/>
                <a:cs typeface="Arial"/>
                <a:sym typeface="Arial"/>
              </a:rPr>
              <a:t>Output dari program diatas adalah:</a:t>
            </a:r>
            <a:endParaRPr/>
          </a:p>
        </p:txBody>
      </p:sp>
      <p:pic>
        <p:nvPicPr>
          <p:cNvPr id="344" name="Google Shape;344;p18"/>
          <p:cNvPicPr preferRelativeResize="0"/>
          <p:nvPr/>
        </p:nvPicPr>
        <p:blipFill rotWithShape="1">
          <a:blip r:embed="rId3">
            <a:alphaModFix/>
          </a:blip>
          <a:srcRect b="0" l="0" r="0" t="0"/>
          <a:stretch/>
        </p:blipFill>
        <p:spPr>
          <a:xfrm>
            <a:off x="767408" y="2276872"/>
            <a:ext cx="9247489" cy="3024336"/>
          </a:xfrm>
          <a:prstGeom prst="rect">
            <a:avLst/>
          </a:prstGeom>
          <a:noFill/>
          <a:ln>
            <a:noFill/>
          </a:ln>
        </p:spPr>
      </p:pic>
      <p:pic>
        <p:nvPicPr>
          <p:cNvPr id="345" name="Google Shape;345;p18"/>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32fc86673ec_0_226"/>
          <p:cNvSpPr txBox="1"/>
          <p:nvPr/>
        </p:nvSpPr>
        <p:spPr>
          <a:xfrm>
            <a:off x="334801" y="1217525"/>
            <a:ext cx="2629500" cy="492600"/>
          </a:xfrm>
          <a:prstGeom prst="rect">
            <a:avLst/>
          </a:prstGeom>
          <a:noFill/>
          <a:ln>
            <a:noFill/>
          </a:ln>
        </p:spPr>
        <p:txBody>
          <a:bodyPr anchorCtr="0" anchor="t" bIns="0" lIns="72000" spcFirstLastPara="1" rIns="36000" wrap="square" tIns="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Profil Pengajar</a:t>
            </a:r>
            <a:endParaRPr b="0" i="0" sz="3200" u="none" cap="none" strike="noStrike">
              <a:solidFill>
                <a:schemeClr val="dk1"/>
              </a:solidFill>
              <a:latin typeface="Calibri"/>
              <a:ea typeface="Calibri"/>
              <a:cs typeface="Calibri"/>
              <a:sym typeface="Calibri"/>
            </a:endParaRPr>
          </a:p>
        </p:txBody>
      </p:sp>
      <p:sp>
        <p:nvSpPr>
          <p:cNvPr id="177" name="Google Shape;177;g32fc86673ec_0_226"/>
          <p:cNvSpPr/>
          <p:nvPr/>
        </p:nvSpPr>
        <p:spPr>
          <a:xfrm>
            <a:off x="4138258" y="1474141"/>
            <a:ext cx="7204200" cy="1320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178" name="Google Shape;178;g32fc86673ec_0_226"/>
          <p:cNvSpPr/>
          <p:nvPr/>
        </p:nvSpPr>
        <p:spPr>
          <a:xfrm>
            <a:off x="4138250" y="2926500"/>
            <a:ext cx="7204200" cy="240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179" name="Google Shape;179;g32fc86673ec_0_226"/>
          <p:cNvSpPr/>
          <p:nvPr/>
        </p:nvSpPr>
        <p:spPr>
          <a:xfrm>
            <a:off x="4138250" y="5521876"/>
            <a:ext cx="7204200" cy="1098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grpSp>
        <p:nvGrpSpPr>
          <p:cNvPr id="180" name="Google Shape;180;g32fc86673ec_0_226"/>
          <p:cNvGrpSpPr/>
          <p:nvPr/>
        </p:nvGrpSpPr>
        <p:grpSpPr>
          <a:xfrm>
            <a:off x="4211171" y="1488725"/>
            <a:ext cx="7061700" cy="1249805"/>
            <a:chOff x="5735170" y="2041582"/>
            <a:chExt cx="7061700" cy="1249805"/>
          </a:xfrm>
        </p:grpSpPr>
        <p:sp>
          <p:nvSpPr>
            <p:cNvPr id="181" name="Google Shape;181;g32fc86673ec_0_226"/>
            <p:cNvSpPr txBox="1"/>
            <p:nvPr/>
          </p:nvSpPr>
          <p:spPr>
            <a:xfrm>
              <a:off x="5735170" y="2041582"/>
              <a:ext cx="70617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Calibri"/>
                  <a:ea typeface="Calibri"/>
                  <a:cs typeface="Calibri"/>
                  <a:sym typeface="Calibri"/>
                </a:rPr>
                <a:t>Latar Belakang Pendidikan</a:t>
              </a:r>
              <a:endParaRPr b="1" i="0" sz="2500" u="none" cap="none" strike="noStrike">
                <a:solidFill>
                  <a:schemeClr val="dk1"/>
                </a:solidFill>
                <a:latin typeface="Calibri"/>
                <a:ea typeface="Calibri"/>
                <a:cs typeface="Calibri"/>
                <a:sym typeface="Calibri"/>
              </a:endParaRPr>
            </a:p>
          </p:txBody>
        </p:sp>
        <p:sp>
          <p:nvSpPr>
            <p:cNvPr id="182" name="Google Shape;182;g32fc86673ec_0_226"/>
            <p:cNvSpPr txBox="1"/>
            <p:nvPr/>
          </p:nvSpPr>
          <p:spPr>
            <a:xfrm>
              <a:off x="5735170" y="2552487"/>
              <a:ext cx="7061700" cy="7389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p:txBody>
        </p:sp>
      </p:grpSp>
      <p:grpSp>
        <p:nvGrpSpPr>
          <p:cNvPr id="183" name="Google Shape;183;g32fc86673ec_0_226"/>
          <p:cNvGrpSpPr/>
          <p:nvPr/>
        </p:nvGrpSpPr>
        <p:grpSpPr>
          <a:xfrm>
            <a:off x="4211199" y="2941351"/>
            <a:ext cx="7061725" cy="2327109"/>
            <a:chOff x="5735185" y="3560735"/>
            <a:chExt cx="5266800" cy="2327109"/>
          </a:xfrm>
        </p:grpSpPr>
        <p:sp>
          <p:nvSpPr>
            <p:cNvPr id="184" name="Google Shape;184;g32fc86673ec_0_226"/>
            <p:cNvSpPr txBox="1"/>
            <p:nvPr/>
          </p:nvSpPr>
          <p:spPr>
            <a:xfrm>
              <a:off x="5735185" y="3560735"/>
              <a:ext cx="52668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Calibri"/>
                  <a:ea typeface="Calibri"/>
                  <a:cs typeface="Calibri"/>
                  <a:sym typeface="Calibri"/>
                </a:rPr>
                <a:t>Riwayat Pekerjaan dan Pengalaman Profesional</a:t>
              </a:r>
              <a:endParaRPr b="1" i="0" sz="2500" u="none" cap="none" strike="noStrike">
                <a:solidFill>
                  <a:schemeClr val="dk1"/>
                </a:solidFill>
                <a:latin typeface="Calibri"/>
                <a:ea typeface="Calibri"/>
                <a:cs typeface="Calibri"/>
                <a:sym typeface="Calibri"/>
              </a:endParaRPr>
            </a:p>
          </p:txBody>
        </p:sp>
        <p:sp>
          <p:nvSpPr>
            <p:cNvPr id="185" name="Google Shape;185;g32fc86673ec_0_226"/>
            <p:cNvSpPr txBox="1"/>
            <p:nvPr/>
          </p:nvSpPr>
          <p:spPr>
            <a:xfrm>
              <a:off x="5735185" y="4071644"/>
              <a:ext cx="5266800" cy="18162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p:txBody>
        </p:sp>
      </p:grpSp>
      <p:grpSp>
        <p:nvGrpSpPr>
          <p:cNvPr id="186" name="Google Shape;186;g32fc86673ec_0_226"/>
          <p:cNvGrpSpPr/>
          <p:nvPr/>
        </p:nvGrpSpPr>
        <p:grpSpPr>
          <a:xfrm>
            <a:off x="4211171" y="5537100"/>
            <a:ext cx="7061703" cy="1034105"/>
            <a:chOff x="4211170" y="5079899"/>
            <a:chExt cx="7061703" cy="1034105"/>
          </a:xfrm>
        </p:grpSpPr>
        <p:sp>
          <p:nvSpPr>
            <p:cNvPr id="187" name="Google Shape;187;g32fc86673ec_0_226"/>
            <p:cNvSpPr txBox="1"/>
            <p:nvPr/>
          </p:nvSpPr>
          <p:spPr>
            <a:xfrm>
              <a:off x="4211170" y="5079899"/>
              <a:ext cx="70617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Calibri"/>
                  <a:ea typeface="Calibri"/>
                  <a:cs typeface="Calibri"/>
                  <a:sym typeface="Calibri"/>
                </a:rPr>
                <a:t>Kontak Pengajar</a:t>
              </a:r>
              <a:endParaRPr b="1" i="0" sz="2500" u="none" cap="none" strike="noStrike">
                <a:solidFill>
                  <a:schemeClr val="dk1"/>
                </a:solidFill>
                <a:latin typeface="Calibri"/>
                <a:ea typeface="Calibri"/>
                <a:cs typeface="Calibri"/>
                <a:sym typeface="Calibri"/>
              </a:endParaRPr>
            </a:p>
          </p:txBody>
        </p:sp>
        <p:sp>
          <p:nvSpPr>
            <p:cNvPr id="188" name="Google Shape;188;g32fc86673ec_0_226"/>
            <p:cNvSpPr txBox="1"/>
            <p:nvPr/>
          </p:nvSpPr>
          <p:spPr>
            <a:xfrm>
              <a:off x="4211173" y="5590804"/>
              <a:ext cx="7061700" cy="5232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Alamat Email: …</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Nomor Telepon/HP: …</a:t>
              </a:r>
              <a:endParaRPr b="0" i="0" sz="1400" u="none" cap="none" strike="noStrike">
                <a:solidFill>
                  <a:schemeClr val="dk1"/>
                </a:solidFill>
                <a:latin typeface="Calibri"/>
                <a:ea typeface="Calibri"/>
                <a:cs typeface="Calibri"/>
                <a:sym typeface="Calibri"/>
              </a:endParaRPr>
            </a:p>
          </p:txBody>
        </p:sp>
      </p:grpSp>
      <p:sp>
        <p:nvSpPr>
          <p:cNvPr id="189" name="Google Shape;189;g32fc86673ec_0_226"/>
          <p:cNvSpPr/>
          <p:nvPr/>
        </p:nvSpPr>
        <p:spPr>
          <a:xfrm>
            <a:off x="334800" y="2069925"/>
            <a:ext cx="2629500" cy="307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Calibri"/>
                <a:ea typeface="Calibri"/>
                <a:cs typeface="Calibri"/>
                <a:sym typeface="Calibri"/>
              </a:rPr>
              <a:t>(Ganti dengan foto pengajar)</a:t>
            </a:r>
            <a:endParaRPr b="0" i="0" sz="2700" u="none" cap="none" strike="noStrike">
              <a:solidFill>
                <a:schemeClr val="dk1"/>
              </a:solidFill>
              <a:latin typeface="Calibri"/>
              <a:ea typeface="Calibri"/>
              <a:cs typeface="Calibri"/>
              <a:sym typeface="Calibri"/>
            </a:endParaRPr>
          </a:p>
        </p:txBody>
      </p:sp>
      <p:sp>
        <p:nvSpPr>
          <p:cNvPr id="190" name="Google Shape;190;g32fc86673ec_0_226"/>
          <p:cNvSpPr txBox="1"/>
          <p:nvPr/>
        </p:nvSpPr>
        <p:spPr>
          <a:xfrm>
            <a:off x="4068598" y="760325"/>
            <a:ext cx="7204200" cy="492600"/>
          </a:xfrm>
          <a:prstGeom prst="rect">
            <a:avLst/>
          </a:prstGeom>
          <a:noFill/>
          <a:ln>
            <a:noFill/>
          </a:ln>
        </p:spPr>
        <p:txBody>
          <a:bodyPr anchorCtr="0" anchor="t" bIns="0" lIns="72000" spcFirstLastPara="1" rIns="3600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(Nama Lengkap dan Gelar)</a:t>
            </a:r>
            <a:endParaRPr b="1" i="0" sz="3200" u="none" cap="none" strike="noStrike">
              <a:solidFill>
                <a:schemeClr val="dk1"/>
              </a:solidFill>
              <a:latin typeface="Calibri"/>
              <a:ea typeface="Calibri"/>
              <a:cs typeface="Calibri"/>
              <a:sym typeface="Calibri"/>
            </a:endParaRPr>
          </a:p>
        </p:txBody>
      </p:sp>
      <p:pic>
        <p:nvPicPr>
          <p:cNvPr id="191" name="Google Shape;191;g32fc86673ec_0_226"/>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descr="Hasil gambar untuk logo elnusa" id="351" name="Google Shape;351;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2" name="Google Shape;352;p19"/>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Menampilkan isi Array</a:t>
            </a:r>
            <a:endParaRPr b="1" i="0" sz="2400" u="none" cap="none" strike="noStrike">
              <a:solidFill>
                <a:schemeClr val="lt1"/>
              </a:solidFill>
              <a:latin typeface="Verdana"/>
              <a:ea typeface="Verdana"/>
              <a:cs typeface="Verdana"/>
              <a:sym typeface="Verdana"/>
            </a:endParaRPr>
          </a:p>
        </p:txBody>
      </p:sp>
      <p:sp>
        <p:nvSpPr>
          <p:cNvPr id="353" name="Google Shape;353;p19"/>
          <p:cNvSpPr txBox="1"/>
          <p:nvPr>
            <p:ph idx="4294967295" type="body"/>
          </p:nvPr>
        </p:nvSpPr>
        <p:spPr>
          <a:xfrm>
            <a:off x="767408" y="1412776"/>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Selain menggunakan perulangan for, kita juga bisa menggunakan perulangan while dan foreach.</a:t>
            </a:r>
            <a:endParaRPr/>
          </a:p>
        </p:txBody>
      </p:sp>
      <p:pic>
        <p:nvPicPr>
          <p:cNvPr id="354" name="Google Shape;354;p19"/>
          <p:cNvPicPr preferRelativeResize="0"/>
          <p:nvPr/>
        </p:nvPicPr>
        <p:blipFill rotWithShape="1">
          <a:blip r:embed="rId3">
            <a:alphaModFix/>
          </a:blip>
          <a:srcRect b="0" l="0" r="0" t="0"/>
          <a:stretch/>
        </p:blipFill>
        <p:spPr>
          <a:xfrm>
            <a:off x="3215679" y="2420888"/>
            <a:ext cx="6120680" cy="4167778"/>
          </a:xfrm>
          <a:prstGeom prst="rect">
            <a:avLst/>
          </a:prstGeom>
          <a:noFill/>
          <a:ln>
            <a:noFill/>
          </a:ln>
        </p:spPr>
      </p:pic>
      <p:pic>
        <p:nvPicPr>
          <p:cNvPr id="355" name="Google Shape;355;p19"/>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descr="Hasil gambar untuk logo elnusa" id="361" name="Google Shape;361;p2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2" name="Google Shape;362;p20"/>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Menampilkan isi Array</a:t>
            </a:r>
            <a:endParaRPr b="1" i="0" sz="2400" u="none" cap="none" strike="noStrike">
              <a:solidFill>
                <a:schemeClr val="lt1"/>
              </a:solidFill>
              <a:latin typeface="Verdana"/>
              <a:ea typeface="Verdana"/>
              <a:cs typeface="Verdana"/>
              <a:sym typeface="Verdana"/>
            </a:endParaRPr>
          </a:p>
        </p:txBody>
      </p:sp>
      <p:sp>
        <p:nvSpPr>
          <p:cNvPr id="363" name="Google Shape;363;p20"/>
          <p:cNvSpPr txBox="1"/>
          <p:nvPr>
            <p:ph idx="4294967295" type="body"/>
          </p:nvPr>
        </p:nvSpPr>
        <p:spPr>
          <a:xfrm>
            <a:off x="767408" y="1412776"/>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260"/>
              <a:buNone/>
            </a:pPr>
            <a:r>
              <a:rPr b="0" lang="en-US">
                <a:latin typeface="Arial"/>
                <a:ea typeface="Arial"/>
                <a:cs typeface="Arial"/>
                <a:sym typeface="Arial"/>
              </a:rPr>
              <a:t>Output dari program di atas adalah:</a:t>
            </a:r>
            <a:endParaRPr/>
          </a:p>
        </p:txBody>
      </p:sp>
      <p:pic>
        <p:nvPicPr>
          <p:cNvPr id="364" name="Google Shape;364;p20"/>
          <p:cNvPicPr preferRelativeResize="0"/>
          <p:nvPr/>
        </p:nvPicPr>
        <p:blipFill rotWithShape="1">
          <a:blip r:embed="rId3">
            <a:alphaModFix/>
          </a:blip>
          <a:srcRect b="0" l="0" r="0" t="0"/>
          <a:stretch/>
        </p:blipFill>
        <p:spPr>
          <a:xfrm>
            <a:off x="793377" y="2337084"/>
            <a:ext cx="9052808" cy="4053496"/>
          </a:xfrm>
          <a:prstGeom prst="rect">
            <a:avLst/>
          </a:prstGeom>
          <a:noFill/>
          <a:ln>
            <a:noFill/>
          </a:ln>
        </p:spPr>
      </p:pic>
      <p:pic>
        <p:nvPicPr>
          <p:cNvPr id="365" name="Google Shape;365;p20"/>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descr="Hasil gambar untuk logo elnusa" id="371" name="Google Shape;371;p2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2" name="Google Shape;372;p21"/>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Menghapus isi Array</a:t>
            </a:r>
            <a:endParaRPr b="1" i="0" sz="2400" u="none" cap="none" strike="noStrike">
              <a:solidFill>
                <a:schemeClr val="lt1"/>
              </a:solidFill>
              <a:latin typeface="Verdana"/>
              <a:ea typeface="Verdana"/>
              <a:cs typeface="Verdana"/>
              <a:sym typeface="Verdana"/>
            </a:endParaRPr>
          </a:p>
        </p:txBody>
      </p:sp>
      <p:sp>
        <p:nvSpPr>
          <p:cNvPr id="373" name="Google Shape;373;p21"/>
          <p:cNvSpPr txBox="1"/>
          <p:nvPr>
            <p:ph idx="4294967295" type="body"/>
          </p:nvPr>
        </p:nvSpPr>
        <p:spPr>
          <a:xfrm>
            <a:off x="767408" y="1412776"/>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Untuk menghapus isi array, digunakan fungsi unset(). Fungsi ini juga dapat digunakan untuk menghapus variabel.</a:t>
            </a:r>
            <a:endParaRPr/>
          </a:p>
        </p:txBody>
      </p:sp>
      <p:pic>
        <p:nvPicPr>
          <p:cNvPr id="374" name="Google Shape;374;p21"/>
          <p:cNvPicPr preferRelativeResize="0"/>
          <p:nvPr/>
        </p:nvPicPr>
        <p:blipFill rotWithShape="1">
          <a:blip r:embed="rId3">
            <a:alphaModFix/>
          </a:blip>
          <a:srcRect b="0" l="0" r="0" t="0"/>
          <a:stretch/>
        </p:blipFill>
        <p:spPr>
          <a:xfrm>
            <a:off x="3032646" y="2420888"/>
            <a:ext cx="6774780" cy="4293175"/>
          </a:xfrm>
          <a:prstGeom prst="rect">
            <a:avLst/>
          </a:prstGeom>
          <a:noFill/>
          <a:ln>
            <a:noFill/>
          </a:ln>
        </p:spPr>
      </p:pic>
      <p:pic>
        <p:nvPicPr>
          <p:cNvPr id="375" name="Google Shape;375;p21"/>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descr="Hasil gambar untuk logo elnusa" id="381" name="Google Shape;381;p2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2" name="Google Shape;382;p22"/>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Menghapus isi Array</a:t>
            </a:r>
            <a:endParaRPr b="0" i="0" sz="1400" u="none" cap="none" strike="noStrike">
              <a:solidFill>
                <a:srgbClr val="000000"/>
              </a:solidFill>
              <a:latin typeface="Arial"/>
              <a:ea typeface="Arial"/>
              <a:cs typeface="Arial"/>
              <a:sym typeface="Arial"/>
            </a:endParaRPr>
          </a:p>
        </p:txBody>
      </p:sp>
      <p:sp>
        <p:nvSpPr>
          <p:cNvPr id="383" name="Google Shape;383;p22"/>
          <p:cNvSpPr txBox="1"/>
          <p:nvPr>
            <p:ph idx="4294967295" type="body"/>
          </p:nvPr>
        </p:nvSpPr>
        <p:spPr>
          <a:xfrm>
            <a:off x="767408" y="1268760"/>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260"/>
              <a:buNone/>
            </a:pPr>
            <a:r>
              <a:rPr b="0" lang="en-US">
                <a:latin typeface="Arial"/>
                <a:ea typeface="Arial"/>
                <a:cs typeface="Arial"/>
                <a:sym typeface="Arial"/>
              </a:rPr>
              <a:t>Output dari program di atas adalah:</a:t>
            </a:r>
            <a:endParaRPr/>
          </a:p>
          <a:p>
            <a:pPr indent="0" lvl="0" marL="0" rtl="0" algn="just">
              <a:lnSpc>
                <a:spcPct val="150000"/>
              </a:lnSpc>
              <a:spcBef>
                <a:spcPts val="560"/>
              </a:spcBef>
              <a:spcAft>
                <a:spcPts val="0"/>
              </a:spcAft>
              <a:buSzPts val="1260"/>
              <a:buNone/>
            </a:pPr>
            <a:r>
              <a:t/>
            </a:r>
            <a:endParaRPr b="0">
              <a:latin typeface="Arial"/>
              <a:ea typeface="Arial"/>
              <a:cs typeface="Arial"/>
              <a:sym typeface="Arial"/>
            </a:endParaRPr>
          </a:p>
          <a:p>
            <a:pPr indent="0" lvl="0" marL="0" rtl="0" algn="just">
              <a:lnSpc>
                <a:spcPct val="150000"/>
              </a:lnSpc>
              <a:spcBef>
                <a:spcPts val="560"/>
              </a:spcBef>
              <a:spcAft>
                <a:spcPts val="0"/>
              </a:spcAft>
              <a:buSzPts val="1260"/>
              <a:buNone/>
            </a:pPr>
            <a:r>
              <a:t/>
            </a:r>
            <a:endParaRPr b="0">
              <a:latin typeface="Arial"/>
              <a:ea typeface="Arial"/>
              <a:cs typeface="Arial"/>
              <a:sym typeface="Arial"/>
            </a:endParaRPr>
          </a:p>
          <a:p>
            <a:pPr indent="0" lvl="0" marL="0" rtl="0" algn="just">
              <a:lnSpc>
                <a:spcPct val="150000"/>
              </a:lnSpc>
              <a:spcBef>
                <a:spcPts val="560"/>
              </a:spcBef>
              <a:spcAft>
                <a:spcPts val="0"/>
              </a:spcAft>
              <a:buSzPts val="1260"/>
              <a:buNone/>
            </a:pPr>
            <a:r>
              <a:t/>
            </a:r>
            <a:endParaRPr b="0">
              <a:latin typeface="Arial"/>
              <a:ea typeface="Arial"/>
              <a:cs typeface="Arial"/>
              <a:sym typeface="Arial"/>
            </a:endParaRPr>
          </a:p>
          <a:p>
            <a:pPr indent="0" lvl="0" marL="0" rtl="0" algn="just">
              <a:lnSpc>
                <a:spcPct val="150000"/>
              </a:lnSpc>
              <a:spcBef>
                <a:spcPts val="560"/>
              </a:spcBef>
              <a:spcAft>
                <a:spcPts val="0"/>
              </a:spcAft>
              <a:buSzPts val="1260"/>
              <a:buNone/>
            </a:pPr>
            <a:r>
              <a:t/>
            </a:r>
            <a:endParaRPr b="0">
              <a:latin typeface="Arial"/>
              <a:ea typeface="Arial"/>
              <a:cs typeface="Arial"/>
              <a:sym typeface="Arial"/>
            </a:endParaRPr>
          </a:p>
          <a:p>
            <a:pPr indent="0" lvl="0" marL="0" rtl="0" algn="just">
              <a:lnSpc>
                <a:spcPct val="150000"/>
              </a:lnSpc>
              <a:spcBef>
                <a:spcPts val="480"/>
              </a:spcBef>
              <a:spcAft>
                <a:spcPts val="0"/>
              </a:spcAft>
              <a:buSzPts val="1080"/>
              <a:buNone/>
            </a:pPr>
            <a:r>
              <a:rPr b="0" lang="en-US" sz="2400">
                <a:latin typeface="Arial"/>
                <a:ea typeface="Arial"/>
                <a:cs typeface="Arial"/>
                <a:sym typeface="Arial"/>
              </a:rPr>
              <a:t>Pada contoh di atas, kita menggunakan fungsi print_r() untuk menampilkan array secara mentah (raw). Biasanya fungsi ini digunakan untuk debugging.</a:t>
            </a:r>
            <a:endParaRPr/>
          </a:p>
        </p:txBody>
      </p:sp>
      <p:pic>
        <p:nvPicPr>
          <p:cNvPr id="384" name="Google Shape;384;p22"/>
          <p:cNvPicPr preferRelativeResize="0"/>
          <p:nvPr/>
        </p:nvPicPr>
        <p:blipFill rotWithShape="1">
          <a:blip r:embed="rId3">
            <a:alphaModFix/>
          </a:blip>
          <a:srcRect b="21552" l="0" r="0" t="0"/>
          <a:stretch/>
        </p:blipFill>
        <p:spPr>
          <a:xfrm>
            <a:off x="911424" y="2132857"/>
            <a:ext cx="7272808" cy="2760973"/>
          </a:xfrm>
          <a:prstGeom prst="rect">
            <a:avLst/>
          </a:prstGeom>
          <a:noFill/>
          <a:ln>
            <a:noFill/>
          </a:ln>
        </p:spPr>
      </p:pic>
      <p:pic>
        <p:nvPicPr>
          <p:cNvPr id="385" name="Google Shape;385;p22"/>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descr="Hasil gambar untuk logo elnusa" id="391" name="Google Shape;391;p2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2" name="Google Shape;392;p23"/>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Menambahkan isi Array</a:t>
            </a:r>
            <a:endParaRPr b="1" i="0" sz="2400" u="none" cap="none" strike="noStrike">
              <a:solidFill>
                <a:schemeClr val="lt1"/>
              </a:solidFill>
              <a:latin typeface="Verdana"/>
              <a:ea typeface="Verdana"/>
              <a:cs typeface="Verdana"/>
              <a:sym typeface="Verdana"/>
            </a:endParaRPr>
          </a:p>
        </p:txBody>
      </p:sp>
      <p:sp>
        <p:nvSpPr>
          <p:cNvPr id="393" name="Google Shape;393;p23"/>
          <p:cNvSpPr txBox="1"/>
          <p:nvPr>
            <p:ph idx="4294967295" type="body"/>
          </p:nvPr>
        </p:nvSpPr>
        <p:spPr>
          <a:xfrm>
            <a:off x="767408" y="1268760"/>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Ada dua cara yang bisa dilakukan untuk menambah isi array:</a:t>
            </a:r>
            <a:endParaRPr/>
          </a:p>
          <a:p>
            <a:pPr indent="-514350" lvl="0" marL="514350" rtl="0" algn="just">
              <a:lnSpc>
                <a:spcPct val="115000"/>
              </a:lnSpc>
              <a:spcBef>
                <a:spcPts val="560"/>
              </a:spcBef>
              <a:spcAft>
                <a:spcPts val="0"/>
              </a:spcAft>
              <a:buSzPts val="1260"/>
              <a:buFont typeface="Verdana"/>
              <a:buAutoNum type="arabicPeriod"/>
            </a:pPr>
            <a:r>
              <a:rPr b="0" lang="en-US">
                <a:latin typeface="Arial"/>
                <a:ea typeface="Arial"/>
                <a:cs typeface="Arial"/>
                <a:sym typeface="Arial"/>
              </a:rPr>
              <a:t>Mengisi langsung ke nomer indeks yang ingin ditambahkan</a:t>
            </a:r>
            <a:endParaRPr b="0">
              <a:latin typeface="Arial"/>
              <a:ea typeface="Arial"/>
              <a:cs typeface="Arial"/>
              <a:sym typeface="Arial"/>
            </a:endParaRPr>
          </a:p>
          <a:p>
            <a:pPr indent="-514350" lvl="0" marL="514350" rtl="0" algn="just">
              <a:lnSpc>
                <a:spcPct val="115000"/>
              </a:lnSpc>
              <a:spcBef>
                <a:spcPts val="560"/>
              </a:spcBef>
              <a:spcAft>
                <a:spcPts val="0"/>
              </a:spcAft>
              <a:buSzPts val="1260"/>
              <a:buFont typeface="Verdana"/>
              <a:buAutoNum type="arabicPeriod"/>
            </a:pPr>
            <a:r>
              <a:rPr b="0" lang="en-US">
                <a:latin typeface="Arial"/>
                <a:ea typeface="Arial"/>
                <a:cs typeface="Arial"/>
                <a:sym typeface="Arial"/>
              </a:rPr>
              <a:t>Mengisi langsung ke indeks terakhir</a:t>
            </a:r>
            <a:endParaRPr b="0">
              <a:latin typeface="Arial"/>
              <a:ea typeface="Arial"/>
              <a:cs typeface="Arial"/>
              <a:sym typeface="Arial"/>
            </a:endParaRPr>
          </a:p>
        </p:txBody>
      </p:sp>
      <p:pic>
        <p:nvPicPr>
          <p:cNvPr id="394" name="Google Shape;394;p23"/>
          <p:cNvPicPr preferRelativeResize="0"/>
          <p:nvPr/>
        </p:nvPicPr>
        <p:blipFill rotWithShape="1">
          <a:blip r:embed="rId3">
            <a:alphaModFix/>
          </a:blip>
          <a:srcRect b="0" l="0" r="0" t="0"/>
          <a:stretch/>
        </p:blipFill>
        <p:spPr>
          <a:xfrm>
            <a:off x="3713200" y="2780928"/>
            <a:ext cx="5413672" cy="4023570"/>
          </a:xfrm>
          <a:prstGeom prst="rect">
            <a:avLst/>
          </a:prstGeom>
          <a:noFill/>
          <a:ln>
            <a:noFill/>
          </a:ln>
        </p:spPr>
      </p:pic>
      <p:pic>
        <p:nvPicPr>
          <p:cNvPr id="395" name="Google Shape;395;p23"/>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descr="Hasil gambar untuk logo elnusa" id="401" name="Google Shape;401;p2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2" name="Google Shape;402;p24"/>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Menambahkan isi Array</a:t>
            </a:r>
            <a:endParaRPr b="0" i="0" sz="1400" u="none" cap="none" strike="noStrike">
              <a:solidFill>
                <a:srgbClr val="000000"/>
              </a:solidFill>
              <a:latin typeface="Arial"/>
              <a:ea typeface="Arial"/>
              <a:cs typeface="Arial"/>
              <a:sym typeface="Arial"/>
            </a:endParaRPr>
          </a:p>
        </p:txBody>
      </p:sp>
      <p:sp>
        <p:nvSpPr>
          <p:cNvPr id="403" name="Google Shape;403;p24"/>
          <p:cNvSpPr txBox="1"/>
          <p:nvPr>
            <p:ph idx="4294967295" type="body"/>
          </p:nvPr>
        </p:nvSpPr>
        <p:spPr>
          <a:xfrm>
            <a:off x="767408" y="1268760"/>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260"/>
              <a:buNone/>
            </a:pPr>
            <a:r>
              <a:rPr b="0" lang="en-US">
                <a:latin typeface="Arial"/>
                <a:ea typeface="Arial"/>
                <a:cs typeface="Arial"/>
                <a:sym typeface="Arial"/>
              </a:rPr>
              <a:t>Output dari program di atas adalah:</a:t>
            </a:r>
            <a:endParaRPr/>
          </a:p>
          <a:p>
            <a:pPr indent="0" lvl="0" marL="0" rtl="0" algn="just">
              <a:lnSpc>
                <a:spcPct val="150000"/>
              </a:lnSpc>
              <a:spcBef>
                <a:spcPts val="560"/>
              </a:spcBef>
              <a:spcAft>
                <a:spcPts val="0"/>
              </a:spcAft>
              <a:buSzPts val="1260"/>
              <a:buNone/>
            </a:pPr>
            <a:r>
              <a:t/>
            </a:r>
            <a:endParaRPr b="0">
              <a:latin typeface="Arial"/>
              <a:ea typeface="Arial"/>
              <a:cs typeface="Arial"/>
              <a:sym typeface="Arial"/>
            </a:endParaRPr>
          </a:p>
          <a:p>
            <a:pPr indent="0" lvl="0" marL="0" rtl="0" algn="just">
              <a:lnSpc>
                <a:spcPct val="150000"/>
              </a:lnSpc>
              <a:spcBef>
                <a:spcPts val="560"/>
              </a:spcBef>
              <a:spcAft>
                <a:spcPts val="0"/>
              </a:spcAft>
              <a:buSzPts val="1260"/>
              <a:buNone/>
            </a:pPr>
            <a:r>
              <a:t/>
            </a:r>
            <a:endParaRPr b="0">
              <a:latin typeface="Arial"/>
              <a:ea typeface="Arial"/>
              <a:cs typeface="Arial"/>
              <a:sym typeface="Arial"/>
            </a:endParaRPr>
          </a:p>
          <a:p>
            <a:pPr indent="0" lvl="0" marL="0" rtl="0" algn="just">
              <a:lnSpc>
                <a:spcPct val="150000"/>
              </a:lnSpc>
              <a:spcBef>
                <a:spcPts val="560"/>
              </a:spcBef>
              <a:spcAft>
                <a:spcPts val="0"/>
              </a:spcAft>
              <a:buSzPts val="1260"/>
              <a:buNone/>
            </a:pPr>
            <a:r>
              <a:t/>
            </a:r>
            <a:endParaRPr b="0">
              <a:latin typeface="Arial"/>
              <a:ea typeface="Arial"/>
              <a:cs typeface="Arial"/>
              <a:sym typeface="Arial"/>
            </a:endParaRPr>
          </a:p>
          <a:p>
            <a:pPr indent="0" lvl="0" marL="0" rtl="0" algn="just">
              <a:lnSpc>
                <a:spcPct val="150000"/>
              </a:lnSpc>
              <a:spcBef>
                <a:spcPts val="560"/>
              </a:spcBef>
              <a:spcAft>
                <a:spcPts val="0"/>
              </a:spcAft>
              <a:buSzPts val="1260"/>
              <a:buNone/>
            </a:pPr>
            <a:r>
              <a:t/>
            </a:r>
            <a:endParaRPr b="0">
              <a:latin typeface="Arial"/>
              <a:ea typeface="Arial"/>
              <a:cs typeface="Arial"/>
              <a:sym typeface="Arial"/>
            </a:endParaRPr>
          </a:p>
        </p:txBody>
      </p:sp>
      <p:pic>
        <p:nvPicPr>
          <p:cNvPr id="404" name="Google Shape;404;p24"/>
          <p:cNvPicPr preferRelativeResize="0"/>
          <p:nvPr/>
        </p:nvPicPr>
        <p:blipFill rotWithShape="1">
          <a:blip r:embed="rId3">
            <a:alphaModFix/>
          </a:blip>
          <a:srcRect b="0" l="0" r="0" t="0"/>
          <a:stretch/>
        </p:blipFill>
        <p:spPr>
          <a:xfrm>
            <a:off x="850144" y="2132856"/>
            <a:ext cx="8840366" cy="4125504"/>
          </a:xfrm>
          <a:prstGeom prst="rect">
            <a:avLst/>
          </a:prstGeom>
          <a:noFill/>
          <a:ln>
            <a:noFill/>
          </a:ln>
        </p:spPr>
      </p:pic>
      <p:pic>
        <p:nvPicPr>
          <p:cNvPr id="405" name="Google Shape;405;p24"/>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descr="Hasil gambar untuk logo elnusa" id="411" name="Google Shape;411;p2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2" name="Google Shape;412;p25"/>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Menambahkan isi Array</a:t>
            </a:r>
            <a:endParaRPr b="0" i="0" sz="1400" u="none" cap="none" strike="noStrike">
              <a:solidFill>
                <a:srgbClr val="000000"/>
              </a:solidFill>
              <a:latin typeface="Arial"/>
              <a:ea typeface="Arial"/>
              <a:cs typeface="Arial"/>
              <a:sym typeface="Arial"/>
            </a:endParaRPr>
          </a:p>
        </p:txBody>
      </p:sp>
      <p:pic>
        <p:nvPicPr>
          <p:cNvPr id="413" name="Google Shape;413;p25"/>
          <p:cNvPicPr preferRelativeResize="0"/>
          <p:nvPr/>
        </p:nvPicPr>
        <p:blipFill rotWithShape="1">
          <a:blip r:embed="rId3">
            <a:alphaModFix/>
          </a:blip>
          <a:srcRect b="0" l="0" r="0" t="0"/>
          <a:stretch/>
        </p:blipFill>
        <p:spPr>
          <a:xfrm>
            <a:off x="695400" y="1518970"/>
            <a:ext cx="4698452" cy="5078381"/>
          </a:xfrm>
          <a:prstGeom prst="rect">
            <a:avLst/>
          </a:prstGeom>
          <a:noFill/>
          <a:ln>
            <a:noFill/>
          </a:ln>
        </p:spPr>
      </p:pic>
      <p:pic>
        <p:nvPicPr>
          <p:cNvPr id="414" name="Google Shape;414;p25"/>
          <p:cNvPicPr preferRelativeResize="0"/>
          <p:nvPr/>
        </p:nvPicPr>
        <p:blipFill rotWithShape="1">
          <a:blip r:embed="rId4">
            <a:alphaModFix/>
          </a:blip>
          <a:srcRect b="0" l="0" r="0" t="0"/>
          <a:stretch/>
        </p:blipFill>
        <p:spPr>
          <a:xfrm>
            <a:off x="7248128" y="2708920"/>
            <a:ext cx="3193399" cy="2448272"/>
          </a:xfrm>
          <a:prstGeom prst="rect">
            <a:avLst/>
          </a:prstGeom>
          <a:noFill/>
          <a:ln>
            <a:noFill/>
          </a:ln>
        </p:spPr>
      </p:pic>
      <p:sp>
        <p:nvSpPr>
          <p:cNvPr id="415" name="Google Shape;415;p25"/>
          <p:cNvSpPr txBox="1"/>
          <p:nvPr/>
        </p:nvSpPr>
        <p:spPr>
          <a:xfrm>
            <a:off x="7248128" y="1916832"/>
            <a:ext cx="319339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Output dari program</a:t>
            </a:r>
            <a:endParaRPr b="0" i="0" sz="1400" u="none" cap="none" strike="noStrike">
              <a:solidFill>
                <a:srgbClr val="000000"/>
              </a:solidFill>
              <a:latin typeface="Arial"/>
              <a:ea typeface="Arial"/>
              <a:cs typeface="Arial"/>
              <a:sym typeface="Arial"/>
            </a:endParaRPr>
          </a:p>
        </p:txBody>
      </p:sp>
      <p:pic>
        <p:nvPicPr>
          <p:cNvPr id="416" name="Google Shape;416;p25"/>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descr="Hasil gambar untuk logo elnusa" id="422" name="Google Shape;422;p2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3" name="Google Shape;423;p26"/>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Array Asosiatif</a:t>
            </a:r>
            <a:endParaRPr b="1" i="0" sz="2400" u="none" cap="none" strike="noStrike">
              <a:solidFill>
                <a:schemeClr val="lt1"/>
              </a:solidFill>
              <a:latin typeface="Arial"/>
              <a:ea typeface="Arial"/>
              <a:cs typeface="Arial"/>
              <a:sym typeface="Arial"/>
            </a:endParaRPr>
          </a:p>
        </p:txBody>
      </p:sp>
      <p:sp>
        <p:nvSpPr>
          <p:cNvPr id="424" name="Google Shape;424;p26"/>
          <p:cNvSpPr txBox="1"/>
          <p:nvPr>
            <p:ph idx="4294967295" type="body"/>
          </p:nvPr>
        </p:nvSpPr>
        <p:spPr>
          <a:xfrm>
            <a:off x="767408" y="1268760"/>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260"/>
              <a:buNone/>
            </a:pPr>
            <a:r>
              <a:rPr b="0" lang="en-US">
                <a:latin typeface="Arial"/>
                <a:ea typeface="Arial"/>
                <a:cs typeface="Arial"/>
                <a:sym typeface="Arial"/>
              </a:rPr>
              <a:t>Array asosiatif adalah array yang indeksnya tidak menggunakan nomer atau angka. Indeks array asosiatif berbentuk kata kunci.</a:t>
            </a:r>
            <a:endParaRPr/>
          </a:p>
        </p:txBody>
      </p:sp>
      <p:pic>
        <p:nvPicPr>
          <p:cNvPr id="425" name="Google Shape;425;p26"/>
          <p:cNvPicPr preferRelativeResize="0"/>
          <p:nvPr/>
        </p:nvPicPr>
        <p:blipFill rotWithShape="1">
          <a:blip r:embed="rId3">
            <a:alphaModFix/>
          </a:blip>
          <a:srcRect b="0" l="0" r="0" t="0"/>
          <a:stretch/>
        </p:blipFill>
        <p:spPr>
          <a:xfrm>
            <a:off x="2623267" y="2648385"/>
            <a:ext cx="7305504" cy="4042023"/>
          </a:xfrm>
          <a:prstGeom prst="rect">
            <a:avLst/>
          </a:prstGeom>
          <a:noFill/>
          <a:ln>
            <a:noFill/>
          </a:ln>
        </p:spPr>
      </p:pic>
      <p:pic>
        <p:nvPicPr>
          <p:cNvPr id="426" name="Google Shape;426;p26"/>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descr="Hasil gambar untuk logo elnusa" id="432" name="Google Shape;432;p2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3" name="Google Shape;433;p27"/>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Array Asosiatif</a:t>
            </a:r>
            <a:endParaRPr b="1" i="0" sz="2400" u="none" cap="none" strike="noStrike">
              <a:solidFill>
                <a:schemeClr val="lt1"/>
              </a:solidFill>
              <a:latin typeface="Arial"/>
              <a:ea typeface="Arial"/>
              <a:cs typeface="Arial"/>
              <a:sym typeface="Arial"/>
            </a:endParaRPr>
          </a:p>
        </p:txBody>
      </p:sp>
      <p:sp>
        <p:nvSpPr>
          <p:cNvPr id="434" name="Google Shape;434;p27"/>
          <p:cNvSpPr txBox="1"/>
          <p:nvPr>
            <p:ph idx="4294967295" type="body"/>
          </p:nvPr>
        </p:nvSpPr>
        <p:spPr>
          <a:xfrm>
            <a:off x="767408" y="1268760"/>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260"/>
              <a:buNone/>
            </a:pPr>
            <a:r>
              <a:rPr b="0" lang="en-US">
                <a:latin typeface="Arial"/>
                <a:ea typeface="Arial"/>
                <a:cs typeface="Arial"/>
                <a:sym typeface="Arial"/>
              </a:rPr>
              <a:t>Output dari program diatas adalah:</a:t>
            </a:r>
            <a:endParaRPr/>
          </a:p>
          <a:p>
            <a:pPr indent="0" lvl="0" marL="0" rtl="0" algn="just">
              <a:lnSpc>
                <a:spcPct val="150000"/>
              </a:lnSpc>
              <a:spcBef>
                <a:spcPts val="560"/>
              </a:spcBef>
              <a:spcAft>
                <a:spcPts val="0"/>
              </a:spcAft>
              <a:buSzPts val="1260"/>
              <a:buNone/>
            </a:pPr>
            <a:r>
              <a:t/>
            </a:r>
            <a:endParaRPr b="0">
              <a:latin typeface="Arial"/>
              <a:ea typeface="Arial"/>
              <a:cs typeface="Arial"/>
              <a:sym typeface="Arial"/>
            </a:endParaRPr>
          </a:p>
          <a:p>
            <a:pPr indent="0" lvl="0" marL="0" rtl="0" algn="just">
              <a:lnSpc>
                <a:spcPct val="150000"/>
              </a:lnSpc>
              <a:spcBef>
                <a:spcPts val="560"/>
              </a:spcBef>
              <a:spcAft>
                <a:spcPts val="0"/>
              </a:spcAft>
              <a:buSzPts val="1260"/>
              <a:buNone/>
            </a:pPr>
            <a:r>
              <a:t/>
            </a:r>
            <a:endParaRPr b="0">
              <a:latin typeface="Arial"/>
              <a:ea typeface="Arial"/>
              <a:cs typeface="Arial"/>
              <a:sym typeface="Arial"/>
            </a:endParaRPr>
          </a:p>
          <a:p>
            <a:pPr indent="0" lvl="0" marL="0" rtl="0" algn="just">
              <a:lnSpc>
                <a:spcPct val="150000"/>
              </a:lnSpc>
              <a:spcBef>
                <a:spcPts val="560"/>
              </a:spcBef>
              <a:spcAft>
                <a:spcPts val="0"/>
              </a:spcAft>
              <a:buSzPts val="1260"/>
              <a:buNone/>
            </a:pPr>
            <a:r>
              <a:t/>
            </a:r>
            <a:endParaRPr b="0">
              <a:latin typeface="Arial"/>
              <a:ea typeface="Arial"/>
              <a:cs typeface="Arial"/>
              <a:sym typeface="Arial"/>
            </a:endParaRPr>
          </a:p>
          <a:p>
            <a:pPr indent="0" lvl="0" marL="0" rtl="0" algn="just">
              <a:lnSpc>
                <a:spcPct val="150000"/>
              </a:lnSpc>
              <a:spcBef>
                <a:spcPts val="560"/>
              </a:spcBef>
              <a:spcAft>
                <a:spcPts val="0"/>
              </a:spcAft>
              <a:buSzPts val="1260"/>
              <a:buNone/>
            </a:pPr>
            <a:r>
              <a:t/>
            </a:r>
            <a:endParaRPr b="0">
              <a:latin typeface="Arial"/>
              <a:ea typeface="Arial"/>
              <a:cs typeface="Arial"/>
              <a:sym typeface="Arial"/>
            </a:endParaRPr>
          </a:p>
        </p:txBody>
      </p:sp>
      <p:pic>
        <p:nvPicPr>
          <p:cNvPr id="435" name="Google Shape;435;p27"/>
          <p:cNvPicPr preferRelativeResize="0"/>
          <p:nvPr/>
        </p:nvPicPr>
        <p:blipFill rotWithShape="1">
          <a:blip r:embed="rId3">
            <a:alphaModFix/>
          </a:blip>
          <a:srcRect b="0" l="0" r="0" t="0"/>
          <a:stretch/>
        </p:blipFill>
        <p:spPr>
          <a:xfrm>
            <a:off x="911423" y="2132856"/>
            <a:ext cx="9332237" cy="3888432"/>
          </a:xfrm>
          <a:prstGeom prst="rect">
            <a:avLst/>
          </a:prstGeom>
          <a:noFill/>
          <a:ln>
            <a:noFill/>
          </a:ln>
        </p:spPr>
      </p:pic>
      <p:pic>
        <p:nvPicPr>
          <p:cNvPr id="436" name="Google Shape;436;p27"/>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descr="Hasil gambar untuk logo elnusa" id="442" name="Google Shape;442;p2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3" name="Google Shape;443;p28"/>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Array Multi Dimensi</a:t>
            </a:r>
            <a:endParaRPr b="1" i="0" sz="2400" u="none" cap="none" strike="noStrike">
              <a:solidFill>
                <a:schemeClr val="lt1"/>
              </a:solidFill>
              <a:latin typeface="Arial"/>
              <a:ea typeface="Arial"/>
              <a:cs typeface="Arial"/>
              <a:sym typeface="Arial"/>
            </a:endParaRPr>
          </a:p>
        </p:txBody>
      </p:sp>
      <p:sp>
        <p:nvSpPr>
          <p:cNvPr id="444" name="Google Shape;444;p28"/>
          <p:cNvSpPr txBox="1"/>
          <p:nvPr>
            <p:ph idx="4294967295" type="body"/>
          </p:nvPr>
        </p:nvSpPr>
        <p:spPr>
          <a:xfrm>
            <a:off x="767408" y="1268760"/>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Array multi dimensi adalah array yang memiliki dimensi lebih dari satu. Biasanya digunakan untuk membuat matrik, graph, dan stuktur data rumit lainnya.</a:t>
            </a:r>
            <a:endParaRPr/>
          </a:p>
        </p:txBody>
      </p:sp>
      <p:pic>
        <p:nvPicPr>
          <p:cNvPr id="445" name="Google Shape;445;p28"/>
          <p:cNvPicPr preferRelativeResize="0"/>
          <p:nvPr/>
        </p:nvPicPr>
        <p:blipFill rotWithShape="1">
          <a:blip r:embed="rId3">
            <a:alphaModFix/>
          </a:blip>
          <a:srcRect b="0" l="0" r="0" t="0"/>
          <a:stretch/>
        </p:blipFill>
        <p:spPr>
          <a:xfrm>
            <a:off x="2961756" y="2852936"/>
            <a:ext cx="6628526" cy="3672408"/>
          </a:xfrm>
          <a:prstGeom prst="rect">
            <a:avLst/>
          </a:prstGeom>
          <a:noFill/>
          <a:ln>
            <a:noFill/>
          </a:ln>
        </p:spPr>
      </p:pic>
      <p:pic>
        <p:nvPicPr>
          <p:cNvPr id="446" name="Google Shape;446;p28"/>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descr="Hasil gambar untuk logo elnusa" id="196" name="Google Shape;196;p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7" name="Google Shape;197;p2"/>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Verdana"/>
                <a:ea typeface="Verdana"/>
                <a:cs typeface="Verdana"/>
                <a:sym typeface="Verdana"/>
              </a:rPr>
              <a:t>4. Membuat program menggunakan array</a:t>
            </a:r>
            <a:endParaRPr b="0" i="0" sz="2400" u="none" cap="none" strike="noStrike">
              <a:solidFill>
                <a:schemeClr val="lt1"/>
              </a:solidFill>
              <a:latin typeface="Verdana"/>
              <a:ea typeface="Verdana"/>
              <a:cs typeface="Verdana"/>
              <a:sym typeface="Verdana"/>
            </a:endParaRPr>
          </a:p>
        </p:txBody>
      </p:sp>
      <p:sp>
        <p:nvSpPr>
          <p:cNvPr id="198" name="Google Shape;198;p2"/>
          <p:cNvSpPr txBox="1"/>
          <p:nvPr/>
        </p:nvSpPr>
        <p:spPr>
          <a:xfrm>
            <a:off x="695400" y="1298377"/>
            <a:ext cx="10369152" cy="53245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Deskripsi Singkat mengenai Topik</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Arial"/>
                <a:ea typeface="Arial"/>
                <a:cs typeface="Arial"/>
                <a:sym typeface="Arial"/>
              </a:rPr>
              <a:t>Materi Pelatihan ini memfasilitasi pembentukan kompetensi dalam menggunakan prosedur dan fungsi pada aplikasi berbasis web.</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FF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Tujuan Pelatihan</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Arial"/>
                <a:ea typeface="Arial"/>
                <a:cs typeface="Arial"/>
                <a:sym typeface="Arial"/>
              </a:rPr>
              <a:t>Peserta mampu menggunakan prosedur dan fungsi pada aplikasi berbasis web.</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Materi Yang akan disampaikan:</a:t>
            </a:r>
            <a:endParaRPr b="0" i="0" sz="1400" u="none" cap="none" strike="noStrike">
              <a:solidFill>
                <a:srgbClr val="000000"/>
              </a:solidFill>
              <a:latin typeface="Arial"/>
              <a:ea typeface="Arial"/>
              <a:cs typeface="Arial"/>
              <a:sym typeface="Arial"/>
            </a:endParaRPr>
          </a:p>
          <a:p>
            <a:pPr indent="-457200" lvl="0" marL="457200" marR="0" rtl="0" algn="just">
              <a:lnSpc>
                <a:spcPct val="100000"/>
              </a:lnSpc>
              <a:spcBef>
                <a:spcPts val="0"/>
              </a:spcBef>
              <a:spcAft>
                <a:spcPts val="0"/>
              </a:spcAft>
              <a:buClr>
                <a:schemeClr val="dk1"/>
              </a:buClr>
              <a:buSzPts val="2000"/>
              <a:buFont typeface="Verdana"/>
              <a:buAutoNum type="arabicPeriod"/>
            </a:pPr>
            <a:r>
              <a:rPr b="0" i="0" lang="en-US" sz="2000" u="none" cap="none" strike="noStrike">
                <a:solidFill>
                  <a:schemeClr val="dk1"/>
                </a:solidFill>
                <a:latin typeface="Arial"/>
                <a:ea typeface="Arial"/>
                <a:cs typeface="Arial"/>
                <a:sym typeface="Arial"/>
              </a:rPr>
              <a:t>Dimensi array telah ditentukan</a:t>
            </a:r>
            <a:endParaRPr b="0" i="0" sz="2000" u="none" cap="none" strike="noStrike">
              <a:solidFill>
                <a:schemeClr val="dk1"/>
              </a:solidFill>
              <a:latin typeface="Arial"/>
              <a:ea typeface="Arial"/>
              <a:cs typeface="Arial"/>
              <a:sym typeface="Arial"/>
            </a:endParaRPr>
          </a:p>
          <a:p>
            <a:pPr indent="-457200" lvl="0" marL="457200" marR="0" rtl="0" algn="just">
              <a:lnSpc>
                <a:spcPct val="100000"/>
              </a:lnSpc>
              <a:spcBef>
                <a:spcPts val="0"/>
              </a:spcBef>
              <a:spcAft>
                <a:spcPts val="0"/>
              </a:spcAft>
              <a:buClr>
                <a:schemeClr val="dk1"/>
              </a:buClr>
              <a:buSzPts val="2000"/>
              <a:buFont typeface="Verdana"/>
              <a:buAutoNum type="arabicPeriod"/>
            </a:pPr>
            <a:r>
              <a:rPr b="0" i="0" lang="en-US" sz="2000" u="none" cap="none" strike="noStrike">
                <a:solidFill>
                  <a:schemeClr val="dk1"/>
                </a:solidFill>
                <a:latin typeface="Arial"/>
                <a:ea typeface="Arial"/>
                <a:cs typeface="Arial"/>
                <a:sym typeface="Arial"/>
              </a:rPr>
              <a:t>Tipe data array telah ditentukan.</a:t>
            </a:r>
            <a:endParaRPr b="0" i="0" sz="1400" u="none" cap="none" strike="noStrike">
              <a:solidFill>
                <a:srgbClr val="000000"/>
              </a:solidFill>
              <a:latin typeface="Arial"/>
              <a:ea typeface="Arial"/>
              <a:cs typeface="Arial"/>
              <a:sym typeface="Arial"/>
            </a:endParaRPr>
          </a:p>
          <a:p>
            <a:pPr indent="-457200" lvl="0" marL="457200" marR="0" rtl="0" algn="just">
              <a:lnSpc>
                <a:spcPct val="100000"/>
              </a:lnSpc>
              <a:spcBef>
                <a:spcPts val="0"/>
              </a:spcBef>
              <a:spcAft>
                <a:spcPts val="0"/>
              </a:spcAft>
              <a:buClr>
                <a:schemeClr val="dk1"/>
              </a:buClr>
              <a:buSzPts val="2000"/>
              <a:buFont typeface="Verdana"/>
              <a:buAutoNum type="arabicPeriod"/>
            </a:pPr>
            <a:r>
              <a:rPr b="0" i="0" lang="en-US" sz="2000" u="none" cap="none" strike="noStrike">
                <a:solidFill>
                  <a:schemeClr val="dk1"/>
                </a:solidFill>
                <a:latin typeface="Arial"/>
                <a:ea typeface="Arial"/>
                <a:cs typeface="Arial"/>
                <a:sym typeface="Arial"/>
              </a:rPr>
              <a:t>Panjang array telah ditentukan.</a:t>
            </a:r>
            <a:endParaRPr b="0" i="0" sz="1400" u="none" cap="none" strike="noStrike">
              <a:solidFill>
                <a:srgbClr val="000000"/>
              </a:solidFill>
              <a:latin typeface="Arial"/>
              <a:ea typeface="Arial"/>
              <a:cs typeface="Arial"/>
              <a:sym typeface="Arial"/>
            </a:endParaRPr>
          </a:p>
          <a:p>
            <a:pPr indent="-457200" lvl="0" marL="457200" marR="0" rtl="0" algn="just">
              <a:lnSpc>
                <a:spcPct val="100000"/>
              </a:lnSpc>
              <a:spcBef>
                <a:spcPts val="0"/>
              </a:spcBef>
              <a:spcAft>
                <a:spcPts val="0"/>
              </a:spcAft>
              <a:buClr>
                <a:schemeClr val="dk1"/>
              </a:buClr>
              <a:buSzPts val="2000"/>
              <a:buFont typeface="Verdana"/>
              <a:buAutoNum type="arabicPeriod"/>
            </a:pPr>
            <a:r>
              <a:rPr b="0" i="0" lang="en-US" sz="2000" u="none" cap="none" strike="noStrike">
                <a:solidFill>
                  <a:schemeClr val="dk1"/>
                </a:solidFill>
                <a:latin typeface="Arial"/>
                <a:ea typeface="Arial"/>
                <a:cs typeface="Arial"/>
                <a:sym typeface="Arial"/>
              </a:rPr>
              <a:t>Pengurutan array telah digunakan.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Tugas : </a:t>
            </a:r>
            <a:r>
              <a:rPr b="1" i="1" lang="en-US" sz="2000" u="none" cap="none" strike="noStrike">
                <a:solidFill>
                  <a:srgbClr val="FF0000"/>
                </a:solidFill>
                <a:latin typeface="Arial"/>
                <a:ea typeface="Arial"/>
                <a:cs typeface="Arial"/>
                <a:sym typeface="Arial"/>
              </a:rPr>
              <a:t>membuat program menggunakan array</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Outcome/Capaian Pelatihan</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Arial"/>
                <a:ea typeface="Arial"/>
                <a:cs typeface="Arial"/>
                <a:sym typeface="Arial"/>
              </a:rPr>
              <a:t>Peserta Kompeten dalam menggunakan array pada pembuatan aplikasi berbasis web.</a:t>
            </a:r>
            <a:endParaRPr b="0" i="0" sz="1400" u="none" cap="none" strike="noStrike">
              <a:solidFill>
                <a:srgbClr val="000000"/>
              </a:solidFill>
              <a:latin typeface="Arial"/>
              <a:ea typeface="Arial"/>
              <a:cs typeface="Arial"/>
              <a:sym typeface="Arial"/>
            </a:endParaRPr>
          </a:p>
        </p:txBody>
      </p:sp>
      <p:pic>
        <p:nvPicPr>
          <p:cNvPr id="199" name="Google Shape;199;p2"/>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descr="Hasil gambar untuk logo elnusa" id="452" name="Google Shape;452;p2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3" name="Google Shape;453;p29"/>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Array Multi Dimensi</a:t>
            </a:r>
            <a:endParaRPr b="1" i="0" sz="2400" u="none" cap="none" strike="noStrike">
              <a:solidFill>
                <a:schemeClr val="lt1"/>
              </a:solidFill>
              <a:latin typeface="Arial"/>
              <a:ea typeface="Arial"/>
              <a:cs typeface="Arial"/>
              <a:sym typeface="Arial"/>
            </a:endParaRPr>
          </a:p>
        </p:txBody>
      </p:sp>
      <p:sp>
        <p:nvSpPr>
          <p:cNvPr id="454" name="Google Shape;454;p29"/>
          <p:cNvSpPr txBox="1"/>
          <p:nvPr>
            <p:ph idx="4294967295" type="body"/>
          </p:nvPr>
        </p:nvSpPr>
        <p:spPr>
          <a:xfrm>
            <a:off x="767408" y="1268760"/>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260"/>
              <a:buNone/>
            </a:pPr>
            <a:r>
              <a:rPr b="0" lang="en-US">
                <a:latin typeface="Arial"/>
                <a:ea typeface="Arial"/>
                <a:cs typeface="Arial"/>
                <a:sym typeface="Arial"/>
              </a:rPr>
              <a:t>Output dari program diatas adalah:</a:t>
            </a:r>
            <a:endParaRPr/>
          </a:p>
          <a:p>
            <a:pPr indent="0" lvl="0" marL="0" rtl="0" algn="just">
              <a:lnSpc>
                <a:spcPct val="150000"/>
              </a:lnSpc>
              <a:spcBef>
                <a:spcPts val="560"/>
              </a:spcBef>
              <a:spcAft>
                <a:spcPts val="0"/>
              </a:spcAft>
              <a:buSzPts val="1260"/>
              <a:buNone/>
            </a:pPr>
            <a:r>
              <a:t/>
            </a:r>
            <a:endParaRPr b="0">
              <a:latin typeface="Arial"/>
              <a:ea typeface="Arial"/>
              <a:cs typeface="Arial"/>
              <a:sym typeface="Arial"/>
            </a:endParaRPr>
          </a:p>
          <a:p>
            <a:pPr indent="0" lvl="0" marL="0" rtl="0" algn="just">
              <a:lnSpc>
                <a:spcPct val="150000"/>
              </a:lnSpc>
              <a:spcBef>
                <a:spcPts val="560"/>
              </a:spcBef>
              <a:spcAft>
                <a:spcPts val="0"/>
              </a:spcAft>
              <a:buSzPts val="1260"/>
              <a:buNone/>
            </a:pPr>
            <a:r>
              <a:t/>
            </a:r>
            <a:endParaRPr b="0">
              <a:latin typeface="Arial"/>
              <a:ea typeface="Arial"/>
              <a:cs typeface="Arial"/>
              <a:sym typeface="Arial"/>
            </a:endParaRPr>
          </a:p>
          <a:p>
            <a:pPr indent="0" lvl="0" marL="0" rtl="0" algn="just">
              <a:lnSpc>
                <a:spcPct val="150000"/>
              </a:lnSpc>
              <a:spcBef>
                <a:spcPts val="560"/>
              </a:spcBef>
              <a:spcAft>
                <a:spcPts val="0"/>
              </a:spcAft>
              <a:buSzPts val="1260"/>
              <a:buNone/>
            </a:pPr>
            <a:r>
              <a:t/>
            </a:r>
            <a:endParaRPr b="0">
              <a:latin typeface="Arial"/>
              <a:ea typeface="Arial"/>
              <a:cs typeface="Arial"/>
              <a:sym typeface="Arial"/>
            </a:endParaRPr>
          </a:p>
          <a:p>
            <a:pPr indent="0" lvl="0" marL="0" rtl="0" algn="just">
              <a:lnSpc>
                <a:spcPct val="150000"/>
              </a:lnSpc>
              <a:spcBef>
                <a:spcPts val="560"/>
              </a:spcBef>
              <a:spcAft>
                <a:spcPts val="0"/>
              </a:spcAft>
              <a:buSzPts val="1260"/>
              <a:buNone/>
            </a:pPr>
            <a:r>
              <a:t/>
            </a:r>
            <a:endParaRPr b="0">
              <a:latin typeface="Arial"/>
              <a:ea typeface="Arial"/>
              <a:cs typeface="Arial"/>
              <a:sym typeface="Arial"/>
            </a:endParaRPr>
          </a:p>
        </p:txBody>
      </p:sp>
      <p:pic>
        <p:nvPicPr>
          <p:cNvPr id="455" name="Google Shape;455;p29"/>
          <p:cNvPicPr preferRelativeResize="0"/>
          <p:nvPr/>
        </p:nvPicPr>
        <p:blipFill rotWithShape="1">
          <a:blip r:embed="rId3">
            <a:alphaModFix/>
          </a:blip>
          <a:srcRect b="0" l="0" r="0" t="0"/>
          <a:stretch/>
        </p:blipFill>
        <p:spPr>
          <a:xfrm>
            <a:off x="839416" y="2132856"/>
            <a:ext cx="9492423" cy="3744416"/>
          </a:xfrm>
          <a:prstGeom prst="rect">
            <a:avLst/>
          </a:prstGeom>
          <a:noFill/>
          <a:ln>
            <a:noFill/>
          </a:ln>
        </p:spPr>
      </p:pic>
      <p:pic>
        <p:nvPicPr>
          <p:cNvPr id="456" name="Google Shape;456;p29"/>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descr="Hasil gambar untuk logo elnusa" id="462" name="Google Shape;462;p3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3" name="Google Shape;463;p30"/>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Array Multi Dimensi</a:t>
            </a:r>
            <a:endParaRPr b="1" i="0" sz="2400" u="none" cap="none" strike="noStrike">
              <a:solidFill>
                <a:schemeClr val="lt1"/>
              </a:solidFill>
              <a:latin typeface="Arial"/>
              <a:ea typeface="Arial"/>
              <a:cs typeface="Arial"/>
              <a:sym typeface="Arial"/>
            </a:endParaRPr>
          </a:p>
        </p:txBody>
      </p:sp>
      <p:sp>
        <p:nvSpPr>
          <p:cNvPr id="464" name="Google Shape;464;p30"/>
          <p:cNvSpPr txBox="1"/>
          <p:nvPr>
            <p:ph idx="4294967295" type="body"/>
          </p:nvPr>
        </p:nvSpPr>
        <p:spPr>
          <a:xfrm>
            <a:off x="767408" y="1268760"/>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260"/>
              <a:buNone/>
            </a:pPr>
            <a:r>
              <a:rPr b="0" lang="en-US">
                <a:latin typeface="Arial"/>
                <a:ea typeface="Arial"/>
                <a:cs typeface="Arial"/>
                <a:sym typeface="Arial"/>
              </a:rPr>
              <a:t>Mari kita coba contoh yang lain:</a:t>
            </a:r>
            <a:endParaRPr b="0">
              <a:latin typeface="Arial"/>
              <a:ea typeface="Arial"/>
              <a:cs typeface="Arial"/>
              <a:sym typeface="Arial"/>
            </a:endParaRPr>
          </a:p>
        </p:txBody>
      </p:sp>
      <p:pic>
        <p:nvPicPr>
          <p:cNvPr id="465" name="Google Shape;465;p30"/>
          <p:cNvPicPr preferRelativeResize="0"/>
          <p:nvPr/>
        </p:nvPicPr>
        <p:blipFill rotWithShape="1">
          <a:blip r:embed="rId3">
            <a:alphaModFix/>
          </a:blip>
          <a:srcRect b="0" l="0" r="0" t="0"/>
          <a:stretch/>
        </p:blipFill>
        <p:spPr>
          <a:xfrm>
            <a:off x="3114116" y="1988840"/>
            <a:ext cx="6323806" cy="4622972"/>
          </a:xfrm>
          <a:prstGeom prst="rect">
            <a:avLst/>
          </a:prstGeom>
          <a:noFill/>
          <a:ln>
            <a:noFill/>
          </a:ln>
        </p:spPr>
      </p:pic>
      <p:pic>
        <p:nvPicPr>
          <p:cNvPr id="466" name="Google Shape;466;p30"/>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descr="Hasil gambar untuk logo elnusa" id="472" name="Google Shape;472;p3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3" name="Google Shape;473;p31"/>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Array Multi Dimensi</a:t>
            </a:r>
            <a:endParaRPr b="1" i="0" sz="2400" u="none" cap="none" strike="noStrike">
              <a:solidFill>
                <a:schemeClr val="lt1"/>
              </a:solidFill>
              <a:latin typeface="Arial"/>
              <a:ea typeface="Arial"/>
              <a:cs typeface="Arial"/>
              <a:sym typeface="Arial"/>
            </a:endParaRPr>
          </a:p>
        </p:txBody>
      </p:sp>
      <p:sp>
        <p:nvSpPr>
          <p:cNvPr id="474" name="Google Shape;474;p31"/>
          <p:cNvSpPr txBox="1"/>
          <p:nvPr>
            <p:ph idx="4294967295" type="body"/>
          </p:nvPr>
        </p:nvSpPr>
        <p:spPr>
          <a:xfrm>
            <a:off x="767408" y="1268760"/>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260"/>
              <a:buNone/>
            </a:pPr>
            <a:r>
              <a:rPr b="0" lang="en-US">
                <a:latin typeface="Arial"/>
                <a:ea typeface="Arial"/>
                <a:cs typeface="Arial"/>
                <a:sym typeface="Arial"/>
              </a:rPr>
              <a:t>Output dari program di atas adalah:</a:t>
            </a:r>
            <a:endParaRPr/>
          </a:p>
        </p:txBody>
      </p:sp>
      <p:pic>
        <p:nvPicPr>
          <p:cNvPr id="475" name="Google Shape;475;p31"/>
          <p:cNvPicPr preferRelativeResize="0"/>
          <p:nvPr/>
        </p:nvPicPr>
        <p:blipFill rotWithShape="1">
          <a:blip r:embed="rId3">
            <a:alphaModFix/>
          </a:blip>
          <a:srcRect b="9363" l="0" r="0" t="0"/>
          <a:stretch/>
        </p:blipFill>
        <p:spPr>
          <a:xfrm>
            <a:off x="767408" y="2132855"/>
            <a:ext cx="7776864" cy="4320481"/>
          </a:xfrm>
          <a:prstGeom prst="rect">
            <a:avLst/>
          </a:prstGeom>
          <a:noFill/>
          <a:ln>
            <a:noFill/>
          </a:ln>
        </p:spPr>
      </p:pic>
      <p:pic>
        <p:nvPicPr>
          <p:cNvPr id="476" name="Google Shape;476;p31"/>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descr="Hasil gambar untuk logo elnusa" id="481" name="Google Shape;481;p3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2" name="Google Shape;482;p32"/>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Verdana"/>
                <a:ea typeface="Verdana"/>
                <a:cs typeface="Verdana"/>
                <a:sym typeface="Verdana"/>
              </a:rPr>
              <a:t>Membuat program untuk akses database</a:t>
            </a:r>
            <a:endParaRPr b="0" i="0" sz="2400" u="none" cap="none" strike="noStrike">
              <a:solidFill>
                <a:schemeClr val="lt1"/>
              </a:solidFill>
              <a:latin typeface="Verdana"/>
              <a:ea typeface="Verdana"/>
              <a:cs typeface="Verdana"/>
              <a:sym typeface="Verdana"/>
            </a:endParaRPr>
          </a:p>
        </p:txBody>
      </p:sp>
      <p:sp>
        <p:nvSpPr>
          <p:cNvPr id="483" name="Google Shape;483;p32"/>
          <p:cNvSpPr txBox="1"/>
          <p:nvPr/>
        </p:nvSpPr>
        <p:spPr>
          <a:xfrm>
            <a:off x="695400" y="1302932"/>
            <a:ext cx="10369152" cy="560153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Deskripsi Singkat mengenai Topik</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Arial"/>
                <a:ea typeface="Arial"/>
                <a:cs typeface="Arial"/>
                <a:sym typeface="Arial"/>
              </a:rPr>
              <a:t>Materi Pelatihan ini memfasilitasi pembentukan kompetensi dalam membuat program aplikasi berbasis web untuk mengakses file dan database.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FF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Tujuan Pelatihan</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Arial"/>
                <a:ea typeface="Arial"/>
                <a:cs typeface="Arial"/>
                <a:sym typeface="Arial"/>
              </a:rPr>
              <a:t>Peserta mampu membuat program aplikasi berbasis web untuk mengakses file dan database.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Materi Yang akan disampaikan: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5.1. Program untuk mengakses (menulis dan membaca) file</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5.2. Program untuk mengakses (menulis dan membaca) database</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Tugas : </a:t>
            </a:r>
            <a:r>
              <a:rPr b="1" i="1" lang="en-US" sz="2000" u="none" cap="none" strike="noStrike">
                <a:solidFill>
                  <a:srgbClr val="FF0000"/>
                </a:solidFill>
                <a:latin typeface="Arial"/>
                <a:ea typeface="Arial"/>
                <a:cs typeface="Arial"/>
                <a:sym typeface="Arial"/>
              </a:rPr>
              <a:t>membuat program untuk mengakses file dan database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Outcome/Capaian Pelatihan</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Arial"/>
                <a:ea typeface="Arial"/>
                <a:cs typeface="Arial"/>
                <a:sym typeface="Arial"/>
              </a:rPr>
              <a:t>Peserta Kompeten dalam membuat program aplikasi berbasis web untuk mengakses file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id="484" name="Google Shape;484;p32"/>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descr="Hasil gambar untuk logo elnusa" id="490" name="Google Shape;490;p3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1" name="Google Shape;491;p33"/>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Operasi File pada PHP</a:t>
            </a:r>
            <a:endParaRPr b="1" i="0" sz="2400" u="none" cap="none" strike="noStrike">
              <a:solidFill>
                <a:schemeClr val="lt1"/>
              </a:solidFill>
              <a:latin typeface="Verdana"/>
              <a:ea typeface="Verdana"/>
              <a:cs typeface="Verdana"/>
              <a:sym typeface="Verdana"/>
            </a:endParaRPr>
          </a:p>
        </p:txBody>
      </p:sp>
      <p:sp>
        <p:nvSpPr>
          <p:cNvPr id="492" name="Google Shape;492;p33"/>
          <p:cNvSpPr txBox="1"/>
          <p:nvPr>
            <p:ph idx="4294967295" type="body"/>
          </p:nvPr>
        </p:nvSpPr>
        <p:spPr>
          <a:xfrm>
            <a:off x="720023" y="1772816"/>
            <a:ext cx="11208625" cy="230803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150000"/>
              </a:lnSpc>
              <a:spcBef>
                <a:spcPts val="0"/>
              </a:spcBef>
              <a:spcAft>
                <a:spcPts val="0"/>
              </a:spcAft>
              <a:buSzPct val="52500"/>
              <a:buNone/>
            </a:pPr>
            <a:r>
              <a:rPr b="0" lang="en-US">
                <a:latin typeface="Arial"/>
                <a:ea typeface="Arial"/>
                <a:cs typeface="Arial"/>
                <a:sym typeface="Arial"/>
              </a:rPr>
              <a:t>PHP memiliki beberapa fungsi untuk:</a:t>
            </a:r>
            <a:endParaRPr/>
          </a:p>
          <a:p>
            <a:pPr indent="-330898" lvl="0" marL="342900" rtl="0" algn="just">
              <a:lnSpc>
                <a:spcPct val="150000"/>
              </a:lnSpc>
              <a:spcBef>
                <a:spcPts val="560"/>
              </a:spcBef>
              <a:spcAft>
                <a:spcPts val="0"/>
              </a:spcAft>
              <a:buSzPct val="52500"/>
              <a:buFont typeface="Noto Sans Symbols"/>
              <a:buChar char="❖"/>
            </a:pPr>
            <a:r>
              <a:rPr b="0" lang="en-US">
                <a:latin typeface="Arial"/>
                <a:ea typeface="Arial"/>
                <a:cs typeface="Arial"/>
                <a:sym typeface="Arial"/>
              </a:rPr>
              <a:t>Membuka file</a:t>
            </a:r>
            <a:endParaRPr/>
          </a:p>
          <a:p>
            <a:pPr indent="-330898" lvl="0" marL="342900" rtl="0" algn="just">
              <a:lnSpc>
                <a:spcPct val="150000"/>
              </a:lnSpc>
              <a:spcBef>
                <a:spcPts val="560"/>
              </a:spcBef>
              <a:spcAft>
                <a:spcPts val="0"/>
              </a:spcAft>
              <a:buSzPct val="52500"/>
              <a:buFont typeface="Noto Sans Symbols"/>
              <a:buChar char="❖"/>
            </a:pPr>
            <a:r>
              <a:rPr b="0" lang="en-US">
                <a:latin typeface="Arial"/>
                <a:ea typeface="Arial"/>
                <a:cs typeface="Arial"/>
                <a:sym typeface="Arial"/>
              </a:rPr>
              <a:t>Menulis data ke dalam file</a:t>
            </a:r>
            <a:endParaRPr/>
          </a:p>
          <a:p>
            <a:pPr indent="-330898" lvl="0" marL="342900" rtl="0" algn="just">
              <a:lnSpc>
                <a:spcPct val="150000"/>
              </a:lnSpc>
              <a:spcBef>
                <a:spcPts val="560"/>
              </a:spcBef>
              <a:spcAft>
                <a:spcPts val="0"/>
              </a:spcAft>
              <a:buSzPct val="52500"/>
              <a:buFont typeface="Noto Sans Symbols"/>
              <a:buChar char="❖"/>
            </a:pPr>
            <a:r>
              <a:rPr b="0" lang="en-US">
                <a:latin typeface="Arial"/>
                <a:ea typeface="Arial"/>
                <a:cs typeface="Arial"/>
                <a:sym typeface="Arial"/>
              </a:rPr>
              <a:t>Membaca data dari file</a:t>
            </a:r>
            <a:endParaRPr/>
          </a:p>
          <a:p>
            <a:pPr indent="-330898" lvl="0" marL="342900" rtl="0" algn="just">
              <a:lnSpc>
                <a:spcPct val="150000"/>
              </a:lnSpc>
              <a:spcBef>
                <a:spcPts val="560"/>
              </a:spcBef>
              <a:spcAft>
                <a:spcPts val="0"/>
              </a:spcAft>
              <a:buSzPct val="52500"/>
              <a:buFont typeface="Noto Sans Symbols"/>
              <a:buChar char="❖"/>
            </a:pPr>
            <a:r>
              <a:rPr b="0" lang="en-US">
                <a:latin typeface="Arial"/>
                <a:ea typeface="Arial"/>
                <a:cs typeface="Arial"/>
                <a:sym typeface="Arial"/>
              </a:rPr>
              <a:t>Menutup file</a:t>
            </a:r>
            <a:endParaRPr/>
          </a:p>
        </p:txBody>
      </p:sp>
      <p:pic>
        <p:nvPicPr>
          <p:cNvPr id="493" name="Google Shape;493;p33"/>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descr="Hasil gambar untuk logo elnusa" id="499" name="Google Shape;499;p3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0" name="Google Shape;500;p34"/>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Membuka File</a:t>
            </a:r>
            <a:endParaRPr b="1" i="0" sz="2400" u="none" cap="none" strike="noStrike">
              <a:solidFill>
                <a:schemeClr val="lt1"/>
              </a:solidFill>
              <a:latin typeface="Verdana"/>
              <a:ea typeface="Verdana"/>
              <a:cs typeface="Verdana"/>
              <a:sym typeface="Verdana"/>
            </a:endParaRPr>
          </a:p>
        </p:txBody>
      </p:sp>
      <p:sp>
        <p:nvSpPr>
          <p:cNvPr id="501" name="Google Shape;501;p34"/>
          <p:cNvSpPr txBox="1"/>
          <p:nvPr>
            <p:ph idx="4294967295" type="body"/>
          </p:nvPr>
        </p:nvSpPr>
        <p:spPr>
          <a:xfrm>
            <a:off x="767408" y="1628800"/>
            <a:ext cx="11017224" cy="2308032"/>
          </a:xfrm>
          <a:prstGeom prst="rect">
            <a:avLst/>
          </a:prstGeom>
          <a:noFill/>
          <a:ln>
            <a:noFill/>
          </a:ln>
        </p:spPr>
        <p:txBody>
          <a:bodyPr anchorCtr="0" anchor="t" bIns="45700" lIns="91425" spcFirstLastPara="1" rIns="91425" wrap="square" tIns="45700">
            <a:normAutofit fontScale="55000" lnSpcReduction="10000"/>
          </a:bodyPr>
          <a:lstStyle/>
          <a:p>
            <a:pPr indent="0" lvl="0" marL="0" rtl="0" algn="just">
              <a:lnSpc>
                <a:spcPct val="115000"/>
              </a:lnSpc>
              <a:spcBef>
                <a:spcPts val="0"/>
              </a:spcBef>
              <a:spcAft>
                <a:spcPts val="0"/>
              </a:spcAft>
              <a:buSzPct val="52500"/>
              <a:buNone/>
            </a:pPr>
            <a:r>
              <a:rPr b="0" lang="en-US">
                <a:latin typeface="Arial"/>
                <a:ea typeface="Arial"/>
                <a:cs typeface="Arial"/>
                <a:sym typeface="Arial"/>
              </a:rPr>
              <a:t>Sebelum melakukan operasi file, terlebih dahulu kita buka file yang akan dioperasi.</a:t>
            </a:r>
            <a:endParaRPr/>
          </a:p>
          <a:p>
            <a:pPr indent="0" lvl="0" marL="0" rtl="0" algn="just">
              <a:lnSpc>
                <a:spcPct val="115000"/>
              </a:lnSpc>
              <a:spcBef>
                <a:spcPts val="560"/>
              </a:spcBef>
              <a:spcAft>
                <a:spcPts val="0"/>
              </a:spcAft>
              <a:buSzPct val="52500"/>
              <a:buNone/>
            </a:pPr>
            <a:r>
              <a:rPr b="0" lang="en-US">
                <a:latin typeface="Arial"/>
                <a:ea typeface="Arial"/>
                <a:cs typeface="Arial"/>
                <a:sym typeface="Arial"/>
              </a:rPr>
              <a:t>Gunakan perintah : fopen();</a:t>
            </a:r>
            <a:endParaRPr/>
          </a:p>
          <a:p>
            <a:pPr indent="0" lvl="0" marL="0" rtl="0" algn="just">
              <a:lnSpc>
                <a:spcPct val="115000"/>
              </a:lnSpc>
              <a:spcBef>
                <a:spcPts val="560"/>
              </a:spcBef>
              <a:spcAft>
                <a:spcPts val="0"/>
              </a:spcAft>
              <a:buSzPct val="52500"/>
              <a:buNone/>
            </a:pPr>
            <a:r>
              <a:t/>
            </a:r>
            <a:endParaRPr b="0">
              <a:latin typeface="Arial"/>
              <a:ea typeface="Arial"/>
              <a:cs typeface="Arial"/>
              <a:sym typeface="Arial"/>
            </a:endParaRPr>
          </a:p>
          <a:p>
            <a:pPr indent="0" lvl="0" marL="0" rtl="0" algn="just">
              <a:lnSpc>
                <a:spcPct val="115000"/>
              </a:lnSpc>
              <a:spcBef>
                <a:spcPts val="560"/>
              </a:spcBef>
              <a:spcAft>
                <a:spcPts val="0"/>
              </a:spcAft>
              <a:buSzPct val="52500"/>
              <a:buNone/>
            </a:pPr>
            <a:r>
              <a:t/>
            </a:r>
            <a:endParaRPr b="0">
              <a:latin typeface="Arial"/>
              <a:ea typeface="Arial"/>
              <a:cs typeface="Arial"/>
              <a:sym typeface="Arial"/>
            </a:endParaRPr>
          </a:p>
          <a:p>
            <a:pPr indent="0" lvl="0" marL="0" rtl="0" algn="just">
              <a:lnSpc>
                <a:spcPct val="115000"/>
              </a:lnSpc>
              <a:spcBef>
                <a:spcPts val="560"/>
              </a:spcBef>
              <a:spcAft>
                <a:spcPts val="0"/>
              </a:spcAft>
              <a:buSzPct val="52500"/>
              <a:buNone/>
            </a:pPr>
            <a:r>
              <a:t/>
            </a:r>
            <a:endParaRPr b="0">
              <a:latin typeface="Arial"/>
              <a:ea typeface="Arial"/>
              <a:cs typeface="Arial"/>
              <a:sym typeface="Arial"/>
            </a:endParaRPr>
          </a:p>
          <a:p>
            <a:pPr indent="0" lvl="0" marL="0" rtl="0" algn="just">
              <a:lnSpc>
                <a:spcPct val="115000"/>
              </a:lnSpc>
              <a:spcBef>
                <a:spcPts val="560"/>
              </a:spcBef>
              <a:spcAft>
                <a:spcPts val="0"/>
              </a:spcAft>
              <a:buSzPct val="52500"/>
              <a:buNone/>
            </a:pPr>
            <a:r>
              <a:t/>
            </a:r>
            <a:endParaRPr b="0">
              <a:latin typeface="Arial"/>
              <a:ea typeface="Arial"/>
              <a:cs typeface="Arial"/>
              <a:sym typeface="Arial"/>
            </a:endParaRPr>
          </a:p>
          <a:p>
            <a:pPr indent="0" lvl="0" marL="0" rtl="0" algn="just">
              <a:lnSpc>
                <a:spcPct val="115000"/>
              </a:lnSpc>
              <a:spcBef>
                <a:spcPts val="560"/>
              </a:spcBef>
              <a:spcAft>
                <a:spcPts val="0"/>
              </a:spcAft>
              <a:buSzPct val="52500"/>
              <a:buNone/>
            </a:pPr>
            <a:r>
              <a:t/>
            </a:r>
            <a:endParaRPr b="0">
              <a:latin typeface="Arial"/>
              <a:ea typeface="Arial"/>
              <a:cs typeface="Arial"/>
              <a:sym typeface="Arial"/>
            </a:endParaRPr>
          </a:p>
          <a:p>
            <a:pPr indent="0" lvl="0" marL="0" rtl="0" algn="just">
              <a:lnSpc>
                <a:spcPct val="115000"/>
              </a:lnSpc>
              <a:spcBef>
                <a:spcPts val="560"/>
              </a:spcBef>
              <a:spcAft>
                <a:spcPts val="0"/>
              </a:spcAft>
              <a:buSzPct val="52500"/>
              <a:buNone/>
            </a:pPr>
            <a:r>
              <a:rPr b="0" lang="en-US">
                <a:latin typeface="Arial"/>
                <a:ea typeface="Arial"/>
                <a:cs typeface="Arial"/>
                <a:sym typeface="Arial"/>
              </a:rPr>
              <a:t>Asumsikan kita sudah punya file welcome.txt, yang tentunya satu folder dengan file php kita.</a:t>
            </a:r>
            <a:endParaRPr/>
          </a:p>
        </p:txBody>
      </p:sp>
      <p:pic>
        <p:nvPicPr>
          <p:cNvPr id="502" name="Google Shape;502;p34"/>
          <p:cNvPicPr preferRelativeResize="0"/>
          <p:nvPr/>
        </p:nvPicPr>
        <p:blipFill rotWithShape="1">
          <a:blip r:embed="rId3">
            <a:alphaModFix/>
          </a:blip>
          <a:srcRect b="0" l="0" r="0" t="0"/>
          <a:stretch/>
        </p:blipFill>
        <p:spPr>
          <a:xfrm>
            <a:off x="1409879" y="3429000"/>
            <a:ext cx="10020313" cy="2300679"/>
          </a:xfrm>
          <a:prstGeom prst="rect">
            <a:avLst/>
          </a:prstGeom>
          <a:noFill/>
          <a:ln>
            <a:noFill/>
          </a:ln>
        </p:spPr>
      </p:pic>
      <p:pic>
        <p:nvPicPr>
          <p:cNvPr id="503" name="Google Shape;503;p34"/>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descr="Hasil gambar untuk logo elnusa" id="509" name="Google Shape;509;p3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0" name="Google Shape;510;p35"/>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Menutup File</a:t>
            </a:r>
            <a:endParaRPr b="1" i="0" sz="2400" u="none" cap="none" strike="noStrike">
              <a:solidFill>
                <a:schemeClr val="lt1"/>
              </a:solidFill>
              <a:latin typeface="Verdana"/>
              <a:ea typeface="Verdana"/>
              <a:cs typeface="Verdana"/>
              <a:sym typeface="Verdana"/>
            </a:endParaRPr>
          </a:p>
        </p:txBody>
      </p:sp>
      <p:sp>
        <p:nvSpPr>
          <p:cNvPr id="511" name="Google Shape;511;p35"/>
          <p:cNvSpPr txBox="1"/>
          <p:nvPr>
            <p:ph idx="4294967295" type="body"/>
          </p:nvPr>
        </p:nvSpPr>
        <p:spPr>
          <a:xfrm>
            <a:off x="767408" y="1628800"/>
            <a:ext cx="11017224" cy="2308032"/>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Layaknya sebuah rumah, file juga harus ditutup kembali.</a:t>
            </a:r>
            <a:endParaRPr/>
          </a:p>
          <a:p>
            <a:pPr indent="0" lvl="0" marL="0" rtl="0" algn="just">
              <a:lnSpc>
                <a:spcPct val="115000"/>
              </a:lnSpc>
              <a:spcBef>
                <a:spcPts val="560"/>
              </a:spcBef>
              <a:spcAft>
                <a:spcPts val="0"/>
              </a:spcAft>
              <a:buSzPts val="1260"/>
              <a:buNone/>
            </a:pPr>
            <a:r>
              <a:rPr b="0" lang="en-US">
                <a:latin typeface="Arial"/>
                <a:ea typeface="Arial"/>
                <a:cs typeface="Arial"/>
                <a:sym typeface="Arial"/>
              </a:rPr>
              <a:t>Gunakan perintah: fclose();</a:t>
            </a:r>
            <a:endParaRPr/>
          </a:p>
        </p:txBody>
      </p:sp>
      <p:pic>
        <p:nvPicPr>
          <p:cNvPr id="512" name="Google Shape;512;p35"/>
          <p:cNvPicPr preferRelativeResize="0"/>
          <p:nvPr/>
        </p:nvPicPr>
        <p:blipFill rotWithShape="1">
          <a:blip r:embed="rId3">
            <a:alphaModFix/>
          </a:blip>
          <a:srcRect b="0" l="0" r="0" t="0"/>
          <a:stretch/>
        </p:blipFill>
        <p:spPr>
          <a:xfrm>
            <a:off x="1656495" y="3068960"/>
            <a:ext cx="9239050" cy="2736304"/>
          </a:xfrm>
          <a:prstGeom prst="rect">
            <a:avLst/>
          </a:prstGeom>
          <a:noFill/>
          <a:ln>
            <a:noFill/>
          </a:ln>
        </p:spPr>
      </p:pic>
      <p:pic>
        <p:nvPicPr>
          <p:cNvPr id="513" name="Google Shape;513;p35"/>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descr="Hasil gambar untuk logo elnusa" id="519" name="Google Shape;519;p3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0" name="Google Shape;520;p36"/>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Operasi Membaca File</a:t>
            </a:r>
            <a:endParaRPr b="1" i="0" sz="2400" u="none" cap="none" strike="noStrike">
              <a:solidFill>
                <a:schemeClr val="lt1"/>
              </a:solidFill>
              <a:latin typeface="Verdana"/>
              <a:ea typeface="Verdana"/>
              <a:cs typeface="Verdana"/>
              <a:sym typeface="Verdana"/>
            </a:endParaRPr>
          </a:p>
        </p:txBody>
      </p:sp>
      <p:sp>
        <p:nvSpPr>
          <p:cNvPr id="521" name="Google Shape;521;p36"/>
          <p:cNvSpPr txBox="1"/>
          <p:nvPr>
            <p:ph idx="4294967295" type="body"/>
          </p:nvPr>
        </p:nvSpPr>
        <p:spPr>
          <a:xfrm>
            <a:off x="767408" y="1484784"/>
            <a:ext cx="11017224" cy="2308032"/>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Sekarang kita akan membaca sebuah file. Misal file welcome.txt.</a:t>
            </a:r>
            <a:endParaRPr/>
          </a:p>
          <a:p>
            <a:pPr indent="0" lvl="0" marL="0" rtl="0" algn="just">
              <a:lnSpc>
                <a:spcPct val="115000"/>
              </a:lnSpc>
              <a:spcBef>
                <a:spcPts val="560"/>
              </a:spcBef>
              <a:spcAft>
                <a:spcPts val="0"/>
              </a:spcAft>
              <a:buSzPts val="1260"/>
              <a:buNone/>
            </a:pPr>
            <a:r>
              <a:rPr b="0" lang="en-US">
                <a:latin typeface="Arial"/>
                <a:ea typeface="Arial"/>
                <a:cs typeface="Arial"/>
                <a:sym typeface="Arial"/>
              </a:rPr>
              <a:t>Kita gunakan perintah : </a:t>
            </a:r>
            <a:r>
              <a:rPr b="0" lang="en-US">
                <a:latin typeface="Courier New"/>
                <a:ea typeface="Courier New"/>
                <a:cs typeface="Courier New"/>
                <a:sym typeface="Courier New"/>
              </a:rPr>
              <a:t>fgets(String filename, int length);</a:t>
            </a:r>
            <a:endParaRPr/>
          </a:p>
          <a:p>
            <a:pPr indent="0" lvl="0" marL="0" rtl="0" algn="just">
              <a:lnSpc>
                <a:spcPct val="115000"/>
              </a:lnSpc>
              <a:spcBef>
                <a:spcPts val="560"/>
              </a:spcBef>
              <a:spcAft>
                <a:spcPts val="0"/>
              </a:spcAft>
              <a:buSzPts val="1260"/>
              <a:buNone/>
            </a:pPr>
            <a:r>
              <a:rPr b="0" lang="en-US">
                <a:latin typeface="Arial"/>
                <a:ea typeface="Arial"/>
                <a:cs typeface="Arial"/>
                <a:sym typeface="Arial"/>
              </a:rPr>
              <a:t>Untuk int length, itu hanya opsi saja, menandakan berapa panjang karakter yang kita baca dalam file itu.</a:t>
            </a:r>
            <a:endParaRPr/>
          </a:p>
        </p:txBody>
      </p:sp>
      <p:pic>
        <p:nvPicPr>
          <p:cNvPr id="522" name="Google Shape;522;p36"/>
          <p:cNvPicPr preferRelativeResize="0"/>
          <p:nvPr/>
        </p:nvPicPr>
        <p:blipFill rotWithShape="1">
          <a:blip r:embed="rId3">
            <a:alphaModFix/>
          </a:blip>
          <a:srcRect b="0" l="0" r="0" t="0"/>
          <a:stretch/>
        </p:blipFill>
        <p:spPr>
          <a:xfrm>
            <a:off x="2889899" y="3945614"/>
            <a:ext cx="6772241" cy="2664296"/>
          </a:xfrm>
          <a:prstGeom prst="rect">
            <a:avLst/>
          </a:prstGeom>
          <a:noFill/>
          <a:ln>
            <a:noFill/>
          </a:ln>
        </p:spPr>
      </p:pic>
      <p:pic>
        <p:nvPicPr>
          <p:cNvPr id="523" name="Google Shape;523;p36"/>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descr="Hasil gambar untuk logo elnusa" id="529" name="Google Shape;529;p3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0" name="Google Shape;530;p37"/>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Operasi Membaca File</a:t>
            </a:r>
            <a:endParaRPr b="1" i="0" sz="2400" u="none" cap="none" strike="noStrike">
              <a:solidFill>
                <a:schemeClr val="lt1"/>
              </a:solidFill>
              <a:latin typeface="Verdana"/>
              <a:ea typeface="Verdana"/>
              <a:cs typeface="Verdana"/>
              <a:sym typeface="Verdana"/>
            </a:endParaRPr>
          </a:p>
        </p:txBody>
      </p:sp>
      <p:sp>
        <p:nvSpPr>
          <p:cNvPr id="531" name="Google Shape;531;p37"/>
          <p:cNvSpPr txBox="1"/>
          <p:nvPr>
            <p:ph idx="4294967295" type="body"/>
          </p:nvPr>
        </p:nvSpPr>
        <p:spPr>
          <a:xfrm>
            <a:off x="767408" y="1484784"/>
            <a:ext cx="11017224" cy="2308032"/>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Output dari program diatas adalah:</a:t>
            </a:r>
            <a:endParaRPr/>
          </a:p>
        </p:txBody>
      </p:sp>
      <p:pic>
        <p:nvPicPr>
          <p:cNvPr id="532" name="Google Shape;532;p37"/>
          <p:cNvPicPr preferRelativeResize="0"/>
          <p:nvPr/>
        </p:nvPicPr>
        <p:blipFill rotWithShape="1">
          <a:blip r:embed="rId3">
            <a:alphaModFix/>
          </a:blip>
          <a:srcRect b="0" l="0" r="0" t="0"/>
          <a:stretch/>
        </p:blipFill>
        <p:spPr>
          <a:xfrm>
            <a:off x="875511" y="2132856"/>
            <a:ext cx="10690626" cy="2880320"/>
          </a:xfrm>
          <a:prstGeom prst="rect">
            <a:avLst/>
          </a:prstGeom>
          <a:noFill/>
          <a:ln>
            <a:noFill/>
          </a:ln>
        </p:spPr>
      </p:pic>
      <p:pic>
        <p:nvPicPr>
          <p:cNvPr id="533" name="Google Shape;533;p37"/>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descr="Hasil gambar untuk logo elnusa" id="539" name="Google Shape;539;p3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0" name="Google Shape;540;p38"/>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Membaca file dengan tag HTML</a:t>
            </a:r>
            <a:endParaRPr b="1" i="0" sz="2400" u="none" cap="none" strike="noStrike">
              <a:solidFill>
                <a:schemeClr val="lt1"/>
              </a:solidFill>
              <a:latin typeface="Verdana"/>
              <a:ea typeface="Verdana"/>
              <a:cs typeface="Verdana"/>
              <a:sym typeface="Verdana"/>
            </a:endParaRPr>
          </a:p>
        </p:txBody>
      </p:sp>
      <p:sp>
        <p:nvSpPr>
          <p:cNvPr id="541" name="Google Shape;541;p38"/>
          <p:cNvSpPr txBox="1"/>
          <p:nvPr>
            <p:ph idx="4294967295" type="body"/>
          </p:nvPr>
        </p:nvSpPr>
        <p:spPr>
          <a:xfrm>
            <a:off x="767408" y="1484784"/>
            <a:ext cx="11017224" cy="2308032"/>
          </a:xfrm>
          <a:prstGeom prst="rect">
            <a:avLst/>
          </a:prstGeom>
          <a:noFill/>
          <a:ln>
            <a:noFill/>
          </a:ln>
        </p:spPr>
        <p:txBody>
          <a:bodyPr anchorCtr="0" anchor="t" bIns="45700" lIns="91425" spcFirstLastPara="1" rIns="91425" wrap="square" tIns="45700">
            <a:normAutofit fontScale="77500"/>
          </a:bodyPr>
          <a:lstStyle/>
          <a:p>
            <a:pPr indent="0" lvl="0" marL="0" rtl="0" algn="just">
              <a:lnSpc>
                <a:spcPct val="150000"/>
              </a:lnSpc>
              <a:spcBef>
                <a:spcPts val="0"/>
              </a:spcBef>
              <a:spcAft>
                <a:spcPts val="0"/>
              </a:spcAft>
              <a:buSzPct val="52500"/>
              <a:buNone/>
            </a:pPr>
            <a:r>
              <a:rPr b="0" lang="en-US">
                <a:latin typeface="Arial"/>
                <a:ea typeface="Arial"/>
                <a:cs typeface="Arial"/>
                <a:sym typeface="Arial"/>
              </a:rPr>
              <a:t>Misalkan, pada file yang kita baca terdapat tag HTML seperti : &lt;b&gt;,&lt;p&gt;,&lt;em&gt; dan sebagainya.</a:t>
            </a:r>
            <a:endParaRPr/>
          </a:p>
          <a:p>
            <a:pPr indent="0" lvl="0" marL="0" rtl="0" algn="just">
              <a:lnSpc>
                <a:spcPct val="150000"/>
              </a:lnSpc>
              <a:spcBef>
                <a:spcPts val="560"/>
              </a:spcBef>
              <a:spcAft>
                <a:spcPts val="0"/>
              </a:spcAft>
              <a:buSzPct val="52500"/>
              <a:buNone/>
            </a:pPr>
            <a:r>
              <a:rPr b="0" lang="en-US">
                <a:latin typeface="Arial"/>
                <a:ea typeface="Arial"/>
                <a:cs typeface="Arial"/>
                <a:sym typeface="Arial"/>
              </a:rPr>
              <a:t>Kalau kita gunakan perintah pembaca file fgets, tag tersebut akan diterjemahkan oleh browser sebagai tag HTML.</a:t>
            </a:r>
            <a:endParaRPr/>
          </a:p>
          <a:p>
            <a:pPr indent="0" lvl="0" marL="0" rtl="0" algn="just">
              <a:lnSpc>
                <a:spcPct val="150000"/>
              </a:lnSpc>
              <a:spcBef>
                <a:spcPts val="560"/>
              </a:spcBef>
              <a:spcAft>
                <a:spcPts val="0"/>
              </a:spcAft>
              <a:buSzPct val="52500"/>
              <a:buNone/>
            </a:pPr>
            <a:r>
              <a:rPr b="0" lang="en-US">
                <a:latin typeface="Arial"/>
                <a:ea typeface="Arial"/>
                <a:cs typeface="Arial"/>
                <a:sym typeface="Arial"/>
              </a:rPr>
              <a:t>Sehingga jika kita punya file yang isinya &lt;b&gt;Percobaan&lt;/b&gt; pasti akan muncul seperti ini: Percobaan.</a:t>
            </a:r>
            <a:endParaRPr/>
          </a:p>
        </p:txBody>
      </p:sp>
      <p:pic>
        <p:nvPicPr>
          <p:cNvPr id="542" name="Google Shape;542;p38"/>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descr="Hasil gambar untuk logo elnusa" id="205" name="Google Shape;205;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6" name="Google Shape;206;p3"/>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Apa Itu Array?</a:t>
            </a:r>
            <a:endParaRPr b="1" i="0" sz="2400" u="none" cap="none" strike="noStrike">
              <a:solidFill>
                <a:schemeClr val="lt1"/>
              </a:solidFill>
              <a:latin typeface="Verdana"/>
              <a:ea typeface="Verdana"/>
              <a:cs typeface="Verdana"/>
              <a:sym typeface="Verdana"/>
            </a:endParaRPr>
          </a:p>
        </p:txBody>
      </p:sp>
      <p:sp>
        <p:nvSpPr>
          <p:cNvPr id="207" name="Google Shape;207;p3"/>
          <p:cNvSpPr txBox="1"/>
          <p:nvPr>
            <p:ph idx="4294967295" type="body"/>
          </p:nvPr>
        </p:nvSpPr>
        <p:spPr>
          <a:xfrm>
            <a:off x="767408" y="1412776"/>
            <a:ext cx="11017223" cy="498960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150000"/>
              </a:lnSpc>
              <a:spcBef>
                <a:spcPts val="0"/>
              </a:spcBef>
              <a:spcAft>
                <a:spcPts val="0"/>
              </a:spcAft>
              <a:buSzPts val="1080"/>
              <a:buNone/>
            </a:pPr>
            <a:r>
              <a:rPr b="0" lang="en-US" sz="2400">
                <a:latin typeface="Arial"/>
                <a:ea typeface="Arial"/>
                <a:cs typeface="Arial"/>
                <a:sym typeface="Arial"/>
              </a:rPr>
              <a:t>Sebelum masuk ke Array, perhatikan program berikut ini:</a:t>
            </a:r>
            <a:endParaRPr/>
          </a:p>
          <a:p>
            <a:pPr indent="0" lvl="0" marL="0" rtl="0" algn="just">
              <a:lnSpc>
                <a:spcPct val="150000"/>
              </a:lnSpc>
              <a:spcBef>
                <a:spcPts val="480"/>
              </a:spcBef>
              <a:spcAft>
                <a:spcPts val="0"/>
              </a:spcAft>
              <a:buSzPts val="1080"/>
              <a:buNone/>
            </a:pPr>
            <a:r>
              <a:t/>
            </a:r>
            <a:endParaRPr b="0" sz="2400">
              <a:latin typeface="Arial"/>
              <a:ea typeface="Arial"/>
              <a:cs typeface="Arial"/>
              <a:sym typeface="Arial"/>
            </a:endParaRPr>
          </a:p>
          <a:p>
            <a:pPr indent="0" lvl="0" marL="0" rtl="0" algn="just">
              <a:lnSpc>
                <a:spcPct val="150000"/>
              </a:lnSpc>
              <a:spcBef>
                <a:spcPts val="480"/>
              </a:spcBef>
              <a:spcAft>
                <a:spcPts val="0"/>
              </a:spcAft>
              <a:buSzPts val="1080"/>
              <a:buNone/>
            </a:pPr>
            <a:r>
              <a:t/>
            </a:r>
            <a:endParaRPr b="0" sz="2400">
              <a:latin typeface="Arial"/>
              <a:ea typeface="Arial"/>
              <a:cs typeface="Arial"/>
              <a:sym typeface="Arial"/>
            </a:endParaRPr>
          </a:p>
          <a:p>
            <a:pPr indent="0" lvl="0" marL="0" rtl="0" algn="just">
              <a:lnSpc>
                <a:spcPct val="150000"/>
              </a:lnSpc>
              <a:spcBef>
                <a:spcPts val="480"/>
              </a:spcBef>
              <a:spcAft>
                <a:spcPts val="0"/>
              </a:spcAft>
              <a:buSzPts val="1080"/>
              <a:buNone/>
            </a:pPr>
            <a:r>
              <a:t/>
            </a:r>
            <a:endParaRPr b="0" sz="2400">
              <a:latin typeface="Arial"/>
              <a:ea typeface="Arial"/>
              <a:cs typeface="Arial"/>
              <a:sym typeface="Arial"/>
            </a:endParaRPr>
          </a:p>
          <a:p>
            <a:pPr indent="0" lvl="0" marL="0" rtl="0" algn="just">
              <a:lnSpc>
                <a:spcPct val="150000"/>
              </a:lnSpc>
              <a:spcBef>
                <a:spcPts val="480"/>
              </a:spcBef>
              <a:spcAft>
                <a:spcPts val="0"/>
              </a:spcAft>
              <a:buSzPts val="1080"/>
              <a:buNone/>
            </a:pPr>
            <a:r>
              <a:t/>
            </a:r>
            <a:endParaRPr b="0" sz="2400">
              <a:latin typeface="Arial"/>
              <a:ea typeface="Arial"/>
              <a:cs typeface="Arial"/>
              <a:sym typeface="Arial"/>
            </a:endParaRPr>
          </a:p>
          <a:p>
            <a:pPr indent="0" lvl="0" marL="0" rtl="0" algn="just">
              <a:lnSpc>
                <a:spcPct val="150000"/>
              </a:lnSpc>
              <a:spcBef>
                <a:spcPts val="480"/>
              </a:spcBef>
              <a:spcAft>
                <a:spcPts val="0"/>
              </a:spcAft>
              <a:buSzPts val="1080"/>
              <a:buNone/>
            </a:pPr>
            <a:r>
              <a:rPr b="0" lang="en-US" sz="2400">
                <a:latin typeface="Arial"/>
                <a:ea typeface="Arial"/>
                <a:cs typeface="Arial"/>
                <a:sym typeface="Arial"/>
              </a:rPr>
              <a:t>Apakah boleh seperti itu?</a:t>
            </a:r>
            <a:endParaRPr/>
          </a:p>
          <a:p>
            <a:pPr indent="0" lvl="0" marL="0" rtl="0" algn="just">
              <a:lnSpc>
                <a:spcPct val="150000"/>
              </a:lnSpc>
              <a:spcBef>
                <a:spcPts val="480"/>
              </a:spcBef>
              <a:spcAft>
                <a:spcPts val="0"/>
              </a:spcAft>
              <a:buSzPts val="1080"/>
              <a:buNone/>
            </a:pPr>
            <a:r>
              <a:rPr b="0" lang="en-US" sz="2400">
                <a:latin typeface="Arial"/>
                <a:ea typeface="Arial"/>
                <a:cs typeface="Arial"/>
                <a:sym typeface="Arial"/>
              </a:rPr>
              <a:t>Bagaimana kalau ada 100 produk, apakah kita akan membuat variabel sebanyak 100 dan melakukan echo sebanyak 100x? </a:t>
            </a:r>
            <a:endParaRPr/>
          </a:p>
          <a:p>
            <a:pPr indent="0" lvl="0" marL="0" rtl="0" algn="just">
              <a:lnSpc>
                <a:spcPct val="150000"/>
              </a:lnSpc>
              <a:spcBef>
                <a:spcPts val="480"/>
              </a:spcBef>
              <a:spcAft>
                <a:spcPts val="0"/>
              </a:spcAft>
              <a:buSzPts val="1080"/>
              <a:buNone/>
            </a:pPr>
            <a:r>
              <a:t/>
            </a:r>
            <a:endParaRPr b="0" sz="2400">
              <a:latin typeface="Arial"/>
              <a:ea typeface="Arial"/>
              <a:cs typeface="Arial"/>
              <a:sym typeface="Arial"/>
            </a:endParaRPr>
          </a:p>
        </p:txBody>
      </p:sp>
      <p:pic>
        <p:nvPicPr>
          <p:cNvPr id="208" name="Google Shape;208;p3"/>
          <p:cNvPicPr preferRelativeResize="0"/>
          <p:nvPr/>
        </p:nvPicPr>
        <p:blipFill rotWithShape="1">
          <a:blip r:embed="rId3">
            <a:alphaModFix/>
          </a:blip>
          <a:srcRect b="0" l="0" r="0" t="0"/>
          <a:stretch/>
        </p:blipFill>
        <p:spPr>
          <a:xfrm>
            <a:off x="893828" y="2204865"/>
            <a:ext cx="4482092" cy="2284816"/>
          </a:xfrm>
          <a:prstGeom prst="rect">
            <a:avLst/>
          </a:prstGeom>
          <a:noFill/>
          <a:ln>
            <a:noFill/>
          </a:ln>
        </p:spPr>
      </p:pic>
      <p:pic>
        <p:nvPicPr>
          <p:cNvPr id="209" name="Google Shape;209;p3"/>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descr="Hasil gambar untuk logo elnusa" id="548" name="Google Shape;548;p3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9" name="Google Shape;549;p39"/>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Membaca file dengan tag HTML</a:t>
            </a:r>
            <a:endParaRPr b="1" i="0" sz="2400" u="none" cap="none" strike="noStrike">
              <a:solidFill>
                <a:schemeClr val="lt1"/>
              </a:solidFill>
              <a:latin typeface="Verdana"/>
              <a:ea typeface="Verdana"/>
              <a:cs typeface="Verdana"/>
              <a:sym typeface="Verdana"/>
            </a:endParaRPr>
          </a:p>
        </p:txBody>
      </p:sp>
      <p:sp>
        <p:nvSpPr>
          <p:cNvPr id="550" name="Google Shape;550;p39"/>
          <p:cNvSpPr txBox="1"/>
          <p:nvPr>
            <p:ph idx="4294967295" type="body"/>
          </p:nvPr>
        </p:nvSpPr>
        <p:spPr>
          <a:xfrm>
            <a:off x="767408" y="1484784"/>
            <a:ext cx="11017224" cy="2308032"/>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260"/>
              <a:buNone/>
            </a:pPr>
            <a:r>
              <a:rPr b="0" lang="en-US">
                <a:latin typeface="Arial"/>
                <a:ea typeface="Arial"/>
                <a:cs typeface="Arial"/>
                <a:sym typeface="Arial"/>
              </a:rPr>
              <a:t>Berikut contohnya (usahakan file anda terdapat tag HTML-nya), sebagai contoh pada file welcome2.txt terdapat tag HTML.</a:t>
            </a:r>
            <a:endParaRPr/>
          </a:p>
        </p:txBody>
      </p:sp>
      <p:pic>
        <p:nvPicPr>
          <p:cNvPr id="551" name="Google Shape;551;p39"/>
          <p:cNvPicPr preferRelativeResize="0"/>
          <p:nvPr/>
        </p:nvPicPr>
        <p:blipFill rotWithShape="1">
          <a:blip r:embed="rId3">
            <a:alphaModFix/>
          </a:blip>
          <a:srcRect b="0" l="0" r="0" t="0"/>
          <a:stretch/>
        </p:blipFill>
        <p:spPr>
          <a:xfrm>
            <a:off x="1739516" y="3068960"/>
            <a:ext cx="9073008" cy="3456384"/>
          </a:xfrm>
          <a:prstGeom prst="rect">
            <a:avLst/>
          </a:prstGeom>
          <a:noFill/>
          <a:ln>
            <a:noFill/>
          </a:ln>
        </p:spPr>
      </p:pic>
      <p:pic>
        <p:nvPicPr>
          <p:cNvPr id="552" name="Google Shape;552;p39"/>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descr="Hasil gambar untuk logo elnusa" id="558" name="Google Shape;558;p4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9" name="Google Shape;559;p40"/>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Membaca file dengan tag HTML</a:t>
            </a:r>
            <a:endParaRPr b="1" i="0" sz="2400" u="none" cap="none" strike="noStrike">
              <a:solidFill>
                <a:schemeClr val="lt1"/>
              </a:solidFill>
              <a:latin typeface="Verdana"/>
              <a:ea typeface="Verdana"/>
              <a:cs typeface="Verdana"/>
              <a:sym typeface="Verdana"/>
            </a:endParaRPr>
          </a:p>
        </p:txBody>
      </p:sp>
      <p:sp>
        <p:nvSpPr>
          <p:cNvPr id="560" name="Google Shape;560;p40"/>
          <p:cNvSpPr txBox="1"/>
          <p:nvPr>
            <p:ph idx="4294967295" type="body"/>
          </p:nvPr>
        </p:nvSpPr>
        <p:spPr>
          <a:xfrm>
            <a:off x="767408" y="1484784"/>
            <a:ext cx="11017224" cy="2308032"/>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260"/>
              <a:buNone/>
            </a:pPr>
            <a:r>
              <a:rPr b="0" lang="en-US">
                <a:latin typeface="Arial"/>
                <a:ea typeface="Arial"/>
                <a:cs typeface="Arial"/>
                <a:sym typeface="Arial"/>
              </a:rPr>
              <a:t>Output dari program diatas adalah:</a:t>
            </a:r>
            <a:endParaRPr/>
          </a:p>
        </p:txBody>
      </p:sp>
      <p:pic>
        <p:nvPicPr>
          <p:cNvPr id="561" name="Google Shape;561;p40"/>
          <p:cNvPicPr preferRelativeResize="0"/>
          <p:nvPr/>
        </p:nvPicPr>
        <p:blipFill rotWithShape="1">
          <a:blip r:embed="rId3">
            <a:alphaModFix/>
          </a:blip>
          <a:srcRect b="0" l="0" r="0" t="0"/>
          <a:stretch/>
        </p:blipFill>
        <p:spPr>
          <a:xfrm>
            <a:off x="767408" y="2420888"/>
            <a:ext cx="10840976" cy="2304256"/>
          </a:xfrm>
          <a:prstGeom prst="rect">
            <a:avLst/>
          </a:prstGeom>
          <a:noFill/>
          <a:ln>
            <a:noFill/>
          </a:ln>
        </p:spPr>
      </p:pic>
      <p:pic>
        <p:nvPicPr>
          <p:cNvPr id="562" name="Google Shape;562;p40"/>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41"/>
          <p:cNvSpPr txBox="1"/>
          <p:nvPr>
            <p:ph idx="1" type="body"/>
          </p:nvPr>
        </p:nvSpPr>
        <p:spPr>
          <a:xfrm>
            <a:off x="975909" y="1268761"/>
            <a:ext cx="10363200" cy="504055"/>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SzPts val="2000"/>
              <a:buNone/>
            </a:pPr>
            <a:r>
              <a:rPr lang="en-US"/>
              <a:t>Perbedaan Struktur Iterasi antara PhP vs Javascript</a:t>
            </a:r>
            <a:endParaRPr/>
          </a:p>
        </p:txBody>
      </p:sp>
      <p:sp>
        <p:nvSpPr>
          <p:cNvPr id="568" name="Google Shape;568;p41"/>
          <p:cNvSpPr txBox="1"/>
          <p:nvPr/>
        </p:nvSpPr>
        <p:spPr>
          <a:xfrm>
            <a:off x="989384" y="1844825"/>
            <a:ext cx="4386536" cy="50405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Noto Sans Symbols"/>
              <a:buNone/>
            </a:pPr>
            <a:r>
              <a:rPr b="1" i="0" lang="en-US" sz="2000" u="none" cap="none" strike="noStrike">
                <a:solidFill>
                  <a:srgbClr val="002060"/>
                </a:solidFill>
                <a:latin typeface="Verdana"/>
                <a:ea typeface="Verdana"/>
                <a:cs typeface="Verdana"/>
                <a:sym typeface="Verdana"/>
              </a:rPr>
              <a:t>PhP (For Loop)</a:t>
            </a:r>
            <a:endParaRPr b="1" i="0" sz="2000" u="none" cap="none" strike="noStrike">
              <a:solidFill>
                <a:srgbClr val="002060"/>
              </a:solidFill>
              <a:latin typeface="Verdana"/>
              <a:ea typeface="Verdana"/>
              <a:cs typeface="Verdana"/>
              <a:sym typeface="Verdana"/>
            </a:endParaRPr>
          </a:p>
        </p:txBody>
      </p:sp>
      <p:sp>
        <p:nvSpPr>
          <p:cNvPr id="569" name="Google Shape;569;p41"/>
          <p:cNvSpPr txBox="1"/>
          <p:nvPr/>
        </p:nvSpPr>
        <p:spPr>
          <a:xfrm>
            <a:off x="6312024" y="1844825"/>
            <a:ext cx="4386536" cy="50405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Noto Sans Symbols"/>
              <a:buNone/>
            </a:pPr>
            <a:r>
              <a:rPr b="1" i="0" lang="en-US" sz="2000" u="none" cap="none" strike="noStrike">
                <a:solidFill>
                  <a:srgbClr val="002060"/>
                </a:solidFill>
                <a:latin typeface="Verdana"/>
                <a:ea typeface="Verdana"/>
                <a:cs typeface="Verdana"/>
                <a:sym typeface="Verdana"/>
              </a:rPr>
              <a:t>Javascript (For Loop)</a:t>
            </a:r>
            <a:endParaRPr b="1" i="0" sz="2000" u="none" cap="none" strike="noStrike">
              <a:solidFill>
                <a:srgbClr val="002060"/>
              </a:solidFill>
              <a:latin typeface="Verdana"/>
              <a:ea typeface="Verdana"/>
              <a:cs typeface="Verdana"/>
              <a:sym typeface="Verdana"/>
            </a:endParaRPr>
          </a:p>
        </p:txBody>
      </p:sp>
      <p:pic>
        <p:nvPicPr>
          <p:cNvPr id="570" name="Google Shape;570;p41"/>
          <p:cNvPicPr preferRelativeResize="0"/>
          <p:nvPr/>
        </p:nvPicPr>
        <p:blipFill rotWithShape="1">
          <a:blip r:embed="rId3">
            <a:alphaModFix/>
          </a:blip>
          <a:srcRect b="0" l="0" r="0" t="0"/>
          <a:stretch/>
        </p:blipFill>
        <p:spPr>
          <a:xfrm>
            <a:off x="975909" y="2552577"/>
            <a:ext cx="4161239" cy="3036662"/>
          </a:xfrm>
          <a:prstGeom prst="rect">
            <a:avLst/>
          </a:prstGeom>
          <a:noFill/>
          <a:ln>
            <a:noFill/>
          </a:ln>
        </p:spPr>
      </p:pic>
      <p:pic>
        <p:nvPicPr>
          <p:cNvPr id="571" name="Google Shape;571;p41"/>
          <p:cNvPicPr preferRelativeResize="0"/>
          <p:nvPr/>
        </p:nvPicPr>
        <p:blipFill rotWithShape="1">
          <a:blip r:embed="rId4">
            <a:alphaModFix/>
          </a:blip>
          <a:srcRect b="0" l="0" r="0" t="0"/>
          <a:stretch/>
        </p:blipFill>
        <p:spPr>
          <a:xfrm>
            <a:off x="6096000" y="2507422"/>
            <a:ext cx="5414748" cy="3036662"/>
          </a:xfrm>
          <a:prstGeom prst="rect">
            <a:avLst/>
          </a:prstGeom>
          <a:noFill/>
          <a:ln>
            <a:noFill/>
          </a:ln>
        </p:spPr>
      </p:pic>
      <p:pic>
        <p:nvPicPr>
          <p:cNvPr id="572" name="Google Shape;572;p41"/>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42"/>
          <p:cNvSpPr txBox="1"/>
          <p:nvPr/>
        </p:nvSpPr>
        <p:spPr>
          <a:xfrm>
            <a:off x="551384" y="1484784"/>
            <a:ext cx="10657184"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1. Ketika Jumlah Iterasi Diketahui: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for loop sangat berguna ketika kita tahu pasti berapa kali iterasi yang diperlukan.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2. Penggunaan Variabel Pengulangan: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Ketika kita membutuhkan variabel pengulangan dengan cara tertentu (misalnya, untuk iterasi</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melalui elemen array dengan menggunakan indeks).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3. Struktur Iterasi Yang Lebih Ringkas: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for loop dapat menyederhanakan kode dalam kasus iterasi dengan langkah dan kondisi yang jelas. </a:t>
            </a:r>
            <a:endParaRPr b="0" i="0" sz="1400" u="none" cap="none" strike="noStrike">
              <a:solidFill>
                <a:srgbClr val="000000"/>
              </a:solidFill>
              <a:latin typeface="Arial"/>
              <a:ea typeface="Arial"/>
              <a:cs typeface="Arial"/>
              <a:sym typeface="Arial"/>
            </a:endParaRPr>
          </a:p>
        </p:txBody>
      </p:sp>
      <p:sp>
        <p:nvSpPr>
          <p:cNvPr id="578" name="Google Shape;578;p42"/>
          <p:cNvSpPr txBox="1"/>
          <p:nvPr/>
        </p:nvSpPr>
        <p:spPr>
          <a:xfrm>
            <a:off x="3863752" y="683985"/>
            <a:ext cx="519405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For Loop digunakan Ketika:</a:t>
            </a:r>
            <a:endParaRPr b="0" i="0" sz="3200" u="none" cap="none" strike="noStrike">
              <a:solidFill>
                <a:schemeClr val="lt1"/>
              </a:solidFill>
              <a:latin typeface="Arial"/>
              <a:ea typeface="Arial"/>
              <a:cs typeface="Arial"/>
              <a:sym typeface="Arial"/>
            </a:endParaRPr>
          </a:p>
        </p:txBody>
      </p:sp>
      <p:pic>
        <p:nvPicPr>
          <p:cNvPr id="579" name="Google Shape;579;p42"/>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43"/>
          <p:cNvSpPr txBox="1"/>
          <p:nvPr>
            <p:ph idx="1" type="body"/>
          </p:nvPr>
        </p:nvSpPr>
        <p:spPr>
          <a:xfrm>
            <a:off x="975909" y="1268761"/>
            <a:ext cx="10363200" cy="504055"/>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SzPts val="2000"/>
              <a:buNone/>
            </a:pPr>
            <a:r>
              <a:rPr lang="en-US"/>
              <a:t>Perbedaan Struktur Iterasi antara PhP vs Javascript</a:t>
            </a:r>
            <a:endParaRPr/>
          </a:p>
        </p:txBody>
      </p:sp>
      <p:sp>
        <p:nvSpPr>
          <p:cNvPr id="585" name="Google Shape;585;p43"/>
          <p:cNvSpPr txBox="1"/>
          <p:nvPr/>
        </p:nvSpPr>
        <p:spPr>
          <a:xfrm>
            <a:off x="989384" y="1844825"/>
            <a:ext cx="4386536" cy="50405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Noto Sans Symbols"/>
              <a:buNone/>
            </a:pPr>
            <a:r>
              <a:rPr b="1" i="0" lang="en-US" sz="2000" u="none" cap="none" strike="noStrike">
                <a:solidFill>
                  <a:srgbClr val="002060"/>
                </a:solidFill>
                <a:latin typeface="Verdana"/>
                <a:ea typeface="Verdana"/>
                <a:cs typeface="Verdana"/>
                <a:sym typeface="Verdana"/>
              </a:rPr>
              <a:t>PhP (While Loop)</a:t>
            </a:r>
            <a:endParaRPr b="1" i="0" sz="2000" u="none" cap="none" strike="noStrike">
              <a:solidFill>
                <a:srgbClr val="002060"/>
              </a:solidFill>
              <a:latin typeface="Verdana"/>
              <a:ea typeface="Verdana"/>
              <a:cs typeface="Verdana"/>
              <a:sym typeface="Verdana"/>
            </a:endParaRPr>
          </a:p>
        </p:txBody>
      </p:sp>
      <p:sp>
        <p:nvSpPr>
          <p:cNvPr id="586" name="Google Shape;586;p43"/>
          <p:cNvSpPr txBox="1"/>
          <p:nvPr/>
        </p:nvSpPr>
        <p:spPr>
          <a:xfrm>
            <a:off x="6312024" y="1844825"/>
            <a:ext cx="4386536" cy="50405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Noto Sans Symbols"/>
              <a:buNone/>
            </a:pPr>
            <a:r>
              <a:rPr b="1" i="0" lang="en-US" sz="2000" u="none" cap="none" strike="noStrike">
                <a:solidFill>
                  <a:srgbClr val="002060"/>
                </a:solidFill>
                <a:latin typeface="Verdana"/>
                <a:ea typeface="Verdana"/>
                <a:cs typeface="Verdana"/>
                <a:sym typeface="Verdana"/>
              </a:rPr>
              <a:t>Javascript (While Loop)</a:t>
            </a:r>
            <a:endParaRPr b="1" i="0" sz="2000" u="none" cap="none" strike="noStrike">
              <a:solidFill>
                <a:srgbClr val="002060"/>
              </a:solidFill>
              <a:latin typeface="Verdana"/>
              <a:ea typeface="Verdana"/>
              <a:cs typeface="Verdana"/>
              <a:sym typeface="Verdana"/>
            </a:endParaRPr>
          </a:p>
        </p:txBody>
      </p:sp>
      <p:pic>
        <p:nvPicPr>
          <p:cNvPr id="587" name="Google Shape;587;p43"/>
          <p:cNvPicPr preferRelativeResize="0"/>
          <p:nvPr/>
        </p:nvPicPr>
        <p:blipFill rotWithShape="1">
          <a:blip r:embed="rId3">
            <a:alphaModFix/>
          </a:blip>
          <a:srcRect b="0" l="0" r="0" t="0"/>
          <a:stretch/>
        </p:blipFill>
        <p:spPr>
          <a:xfrm>
            <a:off x="657305" y="2420889"/>
            <a:ext cx="4718615" cy="3888431"/>
          </a:xfrm>
          <a:prstGeom prst="rect">
            <a:avLst/>
          </a:prstGeom>
          <a:noFill/>
          <a:ln>
            <a:noFill/>
          </a:ln>
        </p:spPr>
      </p:pic>
      <p:pic>
        <p:nvPicPr>
          <p:cNvPr id="588" name="Google Shape;588;p43"/>
          <p:cNvPicPr preferRelativeResize="0"/>
          <p:nvPr/>
        </p:nvPicPr>
        <p:blipFill rotWithShape="1">
          <a:blip r:embed="rId4">
            <a:alphaModFix/>
          </a:blip>
          <a:srcRect b="0" l="0" r="0" t="0"/>
          <a:stretch/>
        </p:blipFill>
        <p:spPr>
          <a:xfrm>
            <a:off x="6419025" y="2420889"/>
            <a:ext cx="4653367" cy="3888430"/>
          </a:xfrm>
          <a:prstGeom prst="rect">
            <a:avLst/>
          </a:prstGeom>
          <a:noFill/>
          <a:ln>
            <a:noFill/>
          </a:ln>
        </p:spPr>
      </p:pic>
      <p:pic>
        <p:nvPicPr>
          <p:cNvPr id="589" name="Google Shape;589;p43"/>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4"/>
          <p:cNvSpPr txBox="1"/>
          <p:nvPr/>
        </p:nvSpPr>
        <p:spPr>
          <a:xfrm>
            <a:off x="551384" y="1484784"/>
            <a:ext cx="10657184"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7347D"/>
              </a:buClr>
              <a:buSzPts val="2400"/>
              <a:buFont typeface="Arial"/>
              <a:buNone/>
            </a:pPr>
            <a:r>
              <a:rPr b="0" i="0" lang="en-US" sz="2400" u="none" cap="none" strike="noStrike">
                <a:solidFill>
                  <a:srgbClr val="17347D"/>
                </a:solidFill>
                <a:latin typeface="Arial"/>
                <a:ea typeface="Arial"/>
                <a:cs typeface="Arial"/>
                <a:sym typeface="Arial"/>
              </a:rPr>
              <a:t>1. </a:t>
            </a:r>
            <a:r>
              <a:rPr b="1" i="0" lang="en-US" sz="2400" u="none" cap="none" strike="noStrike">
                <a:solidFill>
                  <a:srgbClr val="17347D"/>
                </a:solidFill>
                <a:latin typeface="Arial"/>
                <a:ea typeface="Arial"/>
                <a:cs typeface="Arial"/>
                <a:sym typeface="Arial"/>
              </a:rPr>
              <a:t>Ketika Jumlah Iterasi Tidak Diketahui Secara Pasti: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7347D"/>
              </a:buClr>
              <a:buSzPts val="1800"/>
              <a:buFont typeface="Arial"/>
              <a:buNone/>
            </a:pPr>
            <a:r>
              <a:rPr b="0" i="0" lang="en-US" sz="1800" u="none" cap="none" strike="noStrike">
                <a:solidFill>
                  <a:srgbClr val="17347D"/>
                </a:solidFill>
                <a:latin typeface="Arial"/>
                <a:ea typeface="Arial"/>
                <a:cs typeface="Arial"/>
                <a:sym typeface="Arial"/>
              </a:rPr>
              <a:t>     while loop lebih sesuai ketika jumlah iterasi tidak diketahui di awal atau dapat berubah selama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7347D"/>
              </a:buClr>
              <a:buSzPts val="1800"/>
              <a:buFont typeface="Arial"/>
              <a:buNone/>
            </a:pPr>
            <a:r>
              <a:rPr b="0" i="0" lang="en-US" sz="1800" u="none" cap="none" strike="noStrike">
                <a:solidFill>
                  <a:srgbClr val="17347D"/>
                </a:solidFill>
                <a:latin typeface="Arial"/>
                <a:ea typeface="Arial"/>
                <a:cs typeface="Arial"/>
                <a:sym typeface="Arial"/>
              </a:rPr>
              <a:t>     proses eksekusi..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7347D"/>
              </a:solidFill>
              <a:latin typeface="Arial"/>
              <a:ea typeface="Arial"/>
              <a:cs typeface="Arial"/>
              <a:sym typeface="Arial"/>
            </a:endParaRPr>
          </a:p>
          <a:p>
            <a:pPr indent="0" lvl="0" marL="0" marR="0" rtl="0" algn="l">
              <a:lnSpc>
                <a:spcPct val="100000"/>
              </a:lnSpc>
              <a:spcBef>
                <a:spcPts val="0"/>
              </a:spcBef>
              <a:spcAft>
                <a:spcPts val="0"/>
              </a:spcAft>
              <a:buClr>
                <a:srgbClr val="17347D"/>
              </a:buClr>
              <a:buSzPts val="2400"/>
              <a:buFont typeface="Arial"/>
              <a:buNone/>
            </a:pPr>
            <a:r>
              <a:rPr b="0" i="0" lang="en-US" sz="2400" u="none" cap="none" strike="noStrike">
                <a:solidFill>
                  <a:srgbClr val="17347D"/>
                </a:solidFill>
                <a:latin typeface="Arial"/>
                <a:ea typeface="Arial"/>
                <a:cs typeface="Arial"/>
                <a:sym typeface="Arial"/>
              </a:rPr>
              <a:t>2. </a:t>
            </a:r>
            <a:r>
              <a:rPr b="1" i="0" lang="en-US" sz="2400" u="none" cap="none" strike="noStrike">
                <a:solidFill>
                  <a:schemeClr val="dk1"/>
                </a:solidFill>
                <a:latin typeface="Arial"/>
                <a:ea typeface="Arial"/>
                <a:cs typeface="Arial"/>
                <a:sym typeface="Arial"/>
              </a:rPr>
              <a:t>Pengecekan Kondisi Dinamis:</a:t>
            </a:r>
            <a:endParaRPr b="0" i="0" sz="2400" u="none" cap="none" strike="noStrike">
              <a:solidFill>
                <a:srgbClr val="17347D"/>
              </a:solidFill>
              <a:latin typeface="Arial"/>
              <a:ea typeface="Arial"/>
              <a:cs typeface="Arial"/>
              <a:sym typeface="Arial"/>
            </a:endParaRPr>
          </a:p>
          <a:p>
            <a:pPr indent="0" lvl="1" marL="365125" marR="0" rtl="0" algn="l">
              <a:lnSpc>
                <a:spcPct val="100000"/>
              </a:lnSpc>
              <a:spcBef>
                <a:spcPts val="0"/>
              </a:spcBef>
              <a:spcAft>
                <a:spcPts val="0"/>
              </a:spcAft>
              <a:buClr>
                <a:srgbClr val="000000"/>
              </a:buClr>
              <a:buSzPts val="1800"/>
              <a:buFont typeface="Arial"/>
              <a:buNone/>
            </a:pPr>
            <a:r>
              <a:rPr b="0" i="0" lang="en-US" sz="1800" u="none" cap="none" strike="noStrike">
                <a:solidFill>
                  <a:srgbClr val="17347D"/>
                </a:solidFill>
                <a:latin typeface="Arial"/>
                <a:ea typeface="Arial"/>
                <a:cs typeface="Arial"/>
                <a:sym typeface="Arial"/>
              </a:rPr>
              <a:t>Saat kita perlu melakukan iterasi selama kondisi tertentu terpenuhi dan tidak memiliki informasi pasti tentang berapa kali iterasi yang akan dilakukan.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7347D"/>
              </a:solidFill>
              <a:latin typeface="Arial"/>
              <a:ea typeface="Arial"/>
              <a:cs typeface="Arial"/>
              <a:sym typeface="Arial"/>
            </a:endParaRPr>
          </a:p>
          <a:p>
            <a:pPr indent="0" lvl="0" marL="0" marR="0" rtl="0" algn="l">
              <a:lnSpc>
                <a:spcPct val="100000"/>
              </a:lnSpc>
              <a:spcBef>
                <a:spcPts val="0"/>
              </a:spcBef>
              <a:spcAft>
                <a:spcPts val="0"/>
              </a:spcAft>
              <a:buClr>
                <a:srgbClr val="17347D"/>
              </a:buClr>
              <a:buSzPts val="2400"/>
              <a:buFont typeface="Arial"/>
              <a:buNone/>
            </a:pPr>
            <a:r>
              <a:rPr b="0" i="0" lang="en-US" sz="2400" u="none" cap="none" strike="noStrike">
                <a:solidFill>
                  <a:srgbClr val="17347D"/>
                </a:solidFill>
                <a:latin typeface="Arial"/>
                <a:ea typeface="Arial"/>
                <a:cs typeface="Arial"/>
                <a:sym typeface="Arial"/>
              </a:rPr>
              <a:t>3. </a:t>
            </a:r>
            <a:r>
              <a:rPr b="1" i="0" lang="en-US" sz="2400" u="none" cap="none" strike="noStrike">
                <a:solidFill>
                  <a:schemeClr val="dk1"/>
                </a:solidFill>
                <a:latin typeface="Arial"/>
                <a:ea typeface="Arial"/>
                <a:cs typeface="Arial"/>
                <a:sym typeface="Arial"/>
              </a:rPr>
              <a:t>Iterasi Berdasarkan Kejadian Eksternal:</a:t>
            </a:r>
            <a:endParaRPr b="0" i="0" sz="2400" u="none" cap="none" strike="noStrike">
              <a:solidFill>
                <a:srgbClr val="17347D"/>
              </a:solidFill>
              <a:latin typeface="Arial"/>
              <a:ea typeface="Arial"/>
              <a:cs typeface="Arial"/>
              <a:sym typeface="Arial"/>
            </a:endParaRPr>
          </a:p>
          <a:p>
            <a:pPr indent="0" lvl="0" marL="0" marR="0" rtl="0" algn="l">
              <a:lnSpc>
                <a:spcPct val="100000"/>
              </a:lnSpc>
              <a:spcBef>
                <a:spcPts val="0"/>
              </a:spcBef>
              <a:spcAft>
                <a:spcPts val="0"/>
              </a:spcAft>
              <a:buClr>
                <a:srgbClr val="17347D"/>
              </a:buClr>
              <a:buSzPts val="1800"/>
              <a:buFont typeface="Arial"/>
              <a:buNone/>
            </a:pPr>
            <a:r>
              <a:rPr b="0" i="0" lang="en-US" sz="1800" u="none" cap="none" strike="noStrike">
                <a:solidFill>
                  <a:srgbClr val="17347D"/>
                </a:solidFill>
                <a:latin typeface="Arial"/>
                <a:ea typeface="Arial"/>
                <a:cs typeface="Arial"/>
                <a:sym typeface="Arial"/>
              </a:rPr>
              <a:t>      Dalam beberapa kasus, kita dapat menggunakan while loop untuk menunggu atau melakukan</a:t>
            </a:r>
            <a:endParaRPr b="0" i="0" sz="1800" u="none" cap="none" strike="noStrike">
              <a:solidFill>
                <a:srgbClr val="17347D"/>
              </a:solidFill>
              <a:latin typeface="Arial"/>
              <a:ea typeface="Arial"/>
              <a:cs typeface="Arial"/>
              <a:sym typeface="Arial"/>
            </a:endParaRPr>
          </a:p>
          <a:p>
            <a:pPr indent="0" lvl="0" marL="0" marR="0" rtl="0" algn="l">
              <a:lnSpc>
                <a:spcPct val="100000"/>
              </a:lnSpc>
              <a:spcBef>
                <a:spcPts val="0"/>
              </a:spcBef>
              <a:spcAft>
                <a:spcPts val="0"/>
              </a:spcAft>
              <a:buClr>
                <a:srgbClr val="17347D"/>
              </a:buClr>
              <a:buSzPts val="1800"/>
              <a:buFont typeface="Arial"/>
              <a:buNone/>
            </a:pPr>
            <a:r>
              <a:rPr b="0" i="0" lang="en-US" sz="1800" u="none" cap="none" strike="noStrike">
                <a:solidFill>
                  <a:srgbClr val="17347D"/>
                </a:solidFill>
                <a:latin typeface="Arial"/>
                <a:ea typeface="Arial"/>
                <a:cs typeface="Arial"/>
                <a:sym typeface="Arial"/>
              </a:rPr>
              <a:t>      iterasi berdasarkan kejadian eksternal (seperti input pengguna atau perubahan kondisi tertentu).</a:t>
            </a:r>
            <a:endParaRPr b="0" i="0" sz="1400" u="none" cap="none" strike="noStrike">
              <a:solidFill>
                <a:srgbClr val="000000"/>
              </a:solidFill>
              <a:latin typeface="Arial"/>
              <a:ea typeface="Arial"/>
              <a:cs typeface="Arial"/>
              <a:sym typeface="Arial"/>
            </a:endParaRPr>
          </a:p>
        </p:txBody>
      </p:sp>
      <p:sp>
        <p:nvSpPr>
          <p:cNvPr id="595" name="Google Shape;595;p44"/>
          <p:cNvSpPr txBox="1"/>
          <p:nvPr/>
        </p:nvSpPr>
        <p:spPr>
          <a:xfrm>
            <a:off x="3863752" y="683985"/>
            <a:ext cx="530946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Arial"/>
              <a:buNone/>
            </a:pPr>
            <a:r>
              <a:rPr b="0" i="0" lang="en-US" sz="3200" u="none" cap="none" strike="noStrike">
                <a:solidFill>
                  <a:srgbClr val="FFFFFF"/>
                </a:solidFill>
                <a:latin typeface="Arial"/>
                <a:ea typeface="Arial"/>
                <a:cs typeface="Arial"/>
                <a:sym typeface="Arial"/>
              </a:rPr>
              <a:t>For While digunakan Ketika:</a:t>
            </a:r>
            <a:endParaRPr b="0" i="0" sz="3200" u="none" cap="none" strike="noStrike">
              <a:solidFill>
                <a:srgbClr val="FFFFFF"/>
              </a:solidFill>
              <a:latin typeface="Arial"/>
              <a:ea typeface="Arial"/>
              <a:cs typeface="Arial"/>
              <a:sym typeface="Arial"/>
            </a:endParaRPr>
          </a:p>
        </p:txBody>
      </p:sp>
      <p:pic>
        <p:nvPicPr>
          <p:cNvPr id="596" name="Google Shape;596;p44"/>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45"/>
          <p:cNvSpPr txBox="1"/>
          <p:nvPr/>
        </p:nvSpPr>
        <p:spPr>
          <a:xfrm>
            <a:off x="551384" y="1772816"/>
            <a:ext cx="10750700"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Pada akhirnya, pemilihan antara for dan while juga bisa bersifat preferensial.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Beberapa pengembang lebih suka menggunakan for loop untuk situasi yang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lebih terstruktur, sementara yang lain mungkin lebih memilih while loop untuk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fleksibilitasnya dalam menangani kondisi yang dinamis.</a:t>
            </a:r>
            <a:endParaRPr b="0" i="0" sz="2400" u="none" cap="none" strike="noStrike">
              <a:solidFill>
                <a:schemeClr val="dk1"/>
              </a:solidFill>
              <a:latin typeface="Arial"/>
              <a:ea typeface="Arial"/>
              <a:cs typeface="Arial"/>
              <a:sym typeface="Arial"/>
            </a:endParaRPr>
          </a:p>
        </p:txBody>
      </p:sp>
      <p:pic>
        <p:nvPicPr>
          <p:cNvPr id="602" name="Google Shape;602;p45"/>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46"/>
          <p:cNvSpPr txBox="1"/>
          <p:nvPr>
            <p:ph idx="1" type="body"/>
          </p:nvPr>
        </p:nvSpPr>
        <p:spPr>
          <a:xfrm>
            <a:off x="975909" y="1268761"/>
            <a:ext cx="10363200" cy="504055"/>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SzPts val="2000"/>
              <a:buNone/>
            </a:pPr>
            <a:r>
              <a:rPr lang="en-US"/>
              <a:t>Perbedaan Struktur Iterasi antara PhP vs Javascript</a:t>
            </a:r>
            <a:endParaRPr/>
          </a:p>
        </p:txBody>
      </p:sp>
      <p:sp>
        <p:nvSpPr>
          <p:cNvPr id="608" name="Google Shape;608;p46"/>
          <p:cNvSpPr txBox="1"/>
          <p:nvPr/>
        </p:nvSpPr>
        <p:spPr>
          <a:xfrm>
            <a:off x="989384" y="2276874"/>
            <a:ext cx="4653386" cy="50405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Noto Sans Symbols"/>
              <a:buNone/>
            </a:pPr>
            <a:r>
              <a:rPr b="1" i="0" lang="en-US" sz="2000" u="none" cap="none" strike="noStrike">
                <a:solidFill>
                  <a:srgbClr val="002060"/>
                </a:solidFill>
                <a:latin typeface="Verdana"/>
                <a:ea typeface="Verdana"/>
                <a:cs typeface="Verdana"/>
                <a:sym typeface="Verdana"/>
              </a:rPr>
              <a:t>PhP Foreach Loop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400"/>
              </a:spcBef>
              <a:spcAft>
                <a:spcPts val="0"/>
              </a:spcAft>
              <a:buClr>
                <a:srgbClr val="002060"/>
              </a:buClr>
              <a:buSzPts val="2000"/>
              <a:buFont typeface="Noto Sans Symbols"/>
              <a:buNone/>
            </a:pPr>
            <a:r>
              <a:rPr b="1" i="0" lang="en-US" sz="2000" u="none" cap="none" strike="noStrike">
                <a:solidFill>
                  <a:srgbClr val="002060"/>
                </a:solidFill>
                <a:latin typeface="Verdana"/>
                <a:ea typeface="Verdana"/>
                <a:cs typeface="Verdana"/>
                <a:sym typeface="Verdana"/>
              </a:rPr>
              <a:t>(untuk array)</a:t>
            </a:r>
            <a:endParaRPr b="1" i="0" sz="2000" u="none" cap="none" strike="noStrike">
              <a:solidFill>
                <a:srgbClr val="002060"/>
              </a:solidFill>
              <a:latin typeface="Verdana"/>
              <a:ea typeface="Verdana"/>
              <a:cs typeface="Verdana"/>
              <a:sym typeface="Verdana"/>
            </a:endParaRPr>
          </a:p>
        </p:txBody>
      </p:sp>
      <p:sp>
        <p:nvSpPr>
          <p:cNvPr id="609" name="Google Shape;609;p46"/>
          <p:cNvSpPr txBox="1"/>
          <p:nvPr/>
        </p:nvSpPr>
        <p:spPr>
          <a:xfrm>
            <a:off x="6312024" y="2348881"/>
            <a:ext cx="4386536" cy="50405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000"/>
              <a:buFont typeface="Noto Sans Symbols"/>
              <a:buNone/>
            </a:pPr>
            <a:r>
              <a:rPr b="1" i="0" lang="en-US" sz="2000" u="none" cap="none" strike="noStrike">
                <a:solidFill>
                  <a:srgbClr val="002060"/>
                </a:solidFill>
                <a:latin typeface="Verdana"/>
                <a:ea typeface="Verdana"/>
                <a:cs typeface="Verdana"/>
                <a:sym typeface="Verdana"/>
              </a:rPr>
              <a:t>Javascript Foreach Loop (hanya untuk objek iterable, bukan array):</a:t>
            </a:r>
            <a:endParaRPr b="1" i="0" sz="2000" u="none" cap="none" strike="noStrike">
              <a:solidFill>
                <a:srgbClr val="002060"/>
              </a:solidFill>
              <a:latin typeface="Verdana"/>
              <a:ea typeface="Verdana"/>
              <a:cs typeface="Verdana"/>
              <a:sym typeface="Verdana"/>
            </a:endParaRPr>
          </a:p>
        </p:txBody>
      </p:sp>
      <p:pic>
        <p:nvPicPr>
          <p:cNvPr id="610" name="Google Shape;610;p46"/>
          <p:cNvPicPr preferRelativeResize="0"/>
          <p:nvPr/>
        </p:nvPicPr>
        <p:blipFill rotWithShape="1">
          <a:blip r:embed="rId3">
            <a:alphaModFix/>
          </a:blip>
          <a:srcRect b="0" l="0" r="0" t="0"/>
          <a:stretch/>
        </p:blipFill>
        <p:spPr>
          <a:xfrm>
            <a:off x="695400" y="2996952"/>
            <a:ext cx="4653386" cy="3384376"/>
          </a:xfrm>
          <a:prstGeom prst="rect">
            <a:avLst/>
          </a:prstGeom>
          <a:noFill/>
          <a:ln>
            <a:noFill/>
          </a:ln>
        </p:spPr>
      </p:pic>
      <p:pic>
        <p:nvPicPr>
          <p:cNvPr id="611" name="Google Shape;611;p46"/>
          <p:cNvPicPr preferRelativeResize="0"/>
          <p:nvPr/>
        </p:nvPicPr>
        <p:blipFill rotWithShape="1">
          <a:blip r:embed="rId4">
            <a:alphaModFix/>
          </a:blip>
          <a:srcRect b="0" l="0" r="0" t="0"/>
          <a:stretch/>
        </p:blipFill>
        <p:spPr>
          <a:xfrm>
            <a:off x="5879976" y="2996952"/>
            <a:ext cx="5590647" cy="3384376"/>
          </a:xfrm>
          <a:prstGeom prst="rect">
            <a:avLst/>
          </a:prstGeom>
          <a:noFill/>
          <a:ln>
            <a:noFill/>
          </a:ln>
        </p:spPr>
      </p:pic>
      <p:pic>
        <p:nvPicPr>
          <p:cNvPr id="612" name="Google Shape;612;p46"/>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47"/>
          <p:cNvSpPr txBox="1"/>
          <p:nvPr>
            <p:ph idx="1" type="body"/>
          </p:nvPr>
        </p:nvSpPr>
        <p:spPr>
          <a:xfrm>
            <a:off x="695400" y="1961535"/>
            <a:ext cx="10363200" cy="2079521"/>
          </a:xfrm>
          <a:prstGeom prst="rect">
            <a:avLst/>
          </a:prstGeom>
          <a:noFill/>
          <a:ln>
            <a:noFill/>
          </a:ln>
        </p:spPr>
        <p:txBody>
          <a:bodyPr anchorCtr="0" anchor="b" bIns="45700" lIns="91425" spcFirstLastPara="1" rIns="91425" wrap="square" tIns="45700">
            <a:normAutofit/>
          </a:bodyPr>
          <a:lstStyle/>
          <a:p>
            <a:pPr indent="0" lvl="0" marL="0" rtl="0" algn="l">
              <a:lnSpc>
                <a:spcPct val="115000"/>
              </a:lnSpc>
              <a:spcBef>
                <a:spcPts val="0"/>
              </a:spcBef>
              <a:spcAft>
                <a:spcPts val="0"/>
              </a:spcAft>
              <a:buSzPts val="2400"/>
              <a:buNone/>
            </a:pPr>
            <a:r>
              <a:rPr b="0" lang="en-US" sz="2400"/>
              <a:t>foreach digunakan untuk melakukan iterasi melalui elemen-elemen dalam struktur data tertentu, seperti array atau objek iterable. Keputusan untuk menggunakan foreach dapat bergantung pada jenis data yang dihadapi dan tugas yang ingin dilakukan.</a:t>
            </a:r>
            <a:endParaRPr/>
          </a:p>
        </p:txBody>
      </p:sp>
      <p:pic>
        <p:nvPicPr>
          <p:cNvPr id="618" name="Google Shape;618;p47"/>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descr="Hasil gambar untuk logo elnusa" id="624" name="Google Shape;624;p4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5" name="Google Shape;625;p48"/>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Membaca file Tingkat Lanjut</a:t>
            </a:r>
            <a:endParaRPr b="1" i="0" sz="2400" u="none" cap="none" strike="noStrike">
              <a:solidFill>
                <a:schemeClr val="lt1"/>
              </a:solidFill>
              <a:latin typeface="Verdana"/>
              <a:ea typeface="Verdana"/>
              <a:cs typeface="Verdana"/>
              <a:sym typeface="Verdana"/>
            </a:endParaRPr>
          </a:p>
        </p:txBody>
      </p:sp>
      <p:pic>
        <p:nvPicPr>
          <p:cNvPr id="626" name="Google Shape;626;p48"/>
          <p:cNvPicPr preferRelativeResize="0"/>
          <p:nvPr/>
        </p:nvPicPr>
        <p:blipFill rotWithShape="1">
          <a:blip r:embed="rId3">
            <a:alphaModFix/>
          </a:blip>
          <a:srcRect b="0" l="0" r="0" t="0"/>
          <a:stretch/>
        </p:blipFill>
        <p:spPr>
          <a:xfrm>
            <a:off x="2495600" y="1484784"/>
            <a:ext cx="7848872" cy="5192499"/>
          </a:xfrm>
          <a:prstGeom prst="rect">
            <a:avLst/>
          </a:prstGeom>
          <a:noFill/>
          <a:ln>
            <a:noFill/>
          </a:ln>
        </p:spPr>
      </p:pic>
      <p:pic>
        <p:nvPicPr>
          <p:cNvPr id="627" name="Google Shape;627;p48"/>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descr="Hasil gambar untuk logo elnusa" id="215" name="Google Shape;215;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6" name="Google Shape;216;p4"/>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Apa Itu Array?</a:t>
            </a:r>
            <a:endParaRPr b="1" i="0" sz="2400" u="none" cap="none" strike="noStrike">
              <a:solidFill>
                <a:schemeClr val="lt1"/>
              </a:solidFill>
              <a:latin typeface="Verdana"/>
              <a:ea typeface="Verdana"/>
              <a:cs typeface="Verdana"/>
              <a:sym typeface="Verdana"/>
            </a:endParaRPr>
          </a:p>
        </p:txBody>
      </p:sp>
      <p:sp>
        <p:nvSpPr>
          <p:cNvPr id="217" name="Google Shape;217;p4"/>
          <p:cNvSpPr txBox="1"/>
          <p:nvPr>
            <p:ph idx="4294967295" type="body"/>
          </p:nvPr>
        </p:nvSpPr>
        <p:spPr>
          <a:xfrm>
            <a:off x="767408" y="1412776"/>
            <a:ext cx="11017223" cy="49896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260"/>
              <a:buNone/>
            </a:pPr>
            <a:r>
              <a:rPr b="0" lang="en-US">
                <a:latin typeface="Arial"/>
                <a:ea typeface="Arial"/>
                <a:cs typeface="Arial"/>
                <a:sym typeface="Arial"/>
              </a:rPr>
              <a:t>Array adalah salah satu struktur data yang berisi sekumpulan data dan memiliki indeks. Indeks digunakan untuk mengakses nilai array.</a:t>
            </a:r>
            <a:endParaRPr/>
          </a:p>
          <a:p>
            <a:pPr indent="0" lvl="0" marL="0" rtl="0" algn="just">
              <a:lnSpc>
                <a:spcPct val="150000"/>
              </a:lnSpc>
              <a:spcBef>
                <a:spcPts val="560"/>
              </a:spcBef>
              <a:spcAft>
                <a:spcPts val="0"/>
              </a:spcAft>
              <a:buSzPts val="1260"/>
              <a:buNone/>
            </a:pPr>
            <a:r>
              <a:t/>
            </a:r>
            <a:endParaRPr b="0">
              <a:latin typeface="Arial"/>
              <a:ea typeface="Arial"/>
              <a:cs typeface="Arial"/>
              <a:sym typeface="Arial"/>
            </a:endParaRPr>
          </a:p>
          <a:p>
            <a:pPr indent="0" lvl="0" marL="0" rtl="0" algn="just">
              <a:lnSpc>
                <a:spcPct val="150000"/>
              </a:lnSpc>
              <a:spcBef>
                <a:spcPts val="560"/>
              </a:spcBef>
              <a:spcAft>
                <a:spcPts val="0"/>
              </a:spcAft>
              <a:buSzPts val="1260"/>
              <a:buNone/>
            </a:pPr>
            <a:r>
              <a:rPr b="0" lang="en-US">
                <a:latin typeface="Arial"/>
                <a:ea typeface="Arial"/>
                <a:cs typeface="Arial"/>
                <a:sym typeface="Arial"/>
              </a:rPr>
              <a:t>Indeks array selalu dimulai dari nol (0).</a:t>
            </a:r>
            <a:endParaRPr/>
          </a:p>
        </p:txBody>
      </p:sp>
      <p:pic>
        <p:nvPicPr>
          <p:cNvPr id="218" name="Google Shape;218;p4"/>
          <p:cNvPicPr preferRelativeResize="0"/>
          <p:nvPr/>
        </p:nvPicPr>
        <p:blipFill rotWithShape="1">
          <a:blip r:embed="rId3">
            <a:alphaModFix/>
          </a:blip>
          <a:srcRect b="28755" l="0" r="0" t="0"/>
          <a:stretch/>
        </p:blipFill>
        <p:spPr>
          <a:xfrm>
            <a:off x="1618296" y="4221089"/>
            <a:ext cx="9315445" cy="1944215"/>
          </a:xfrm>
          <a:prstGeom prst="rect">
            <a:avLst/>
          </a:prstGeom>
          <a:noFill/>
          <a:ln>
            <a:noFill/>
          </a:ln>
        </p:spPr>
      </p:pic>
      <p:pic>
        <p:nvPicPr>
          <p:cNvPr id="219" name="Google Shape;219;p4"/>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descr="Hasil gambar untuk logo elnusa" id="633" name="Google Shape;633;p4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4" name="Google Shape;634;p49"/>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Membaca file Tingkat Lanjut</a:t>
            </a:r>
            <a:endParaRPr b="1" i="0" sz="2400" u="none" cap="none" strike="noStrike">
              <a:solidFill>
                <a:schemeClr val="lt1"/>
              </a:solidFill>
              <a:latin typeface="Arial"/>
              <a:ea typeface="Arial"/>
              <a:cs typeface="Arial"/>
              <a:sym typeface="Arial"/>
            </a:endParaRPr>
          </a:p>
        </p:txBody>
      </p:sp>
      <p:sp>
        <p:nvSpPr>
          <p:cNvPr id="635" name="Google Shape;635;p49"/>
          <p:cNvSpPr txBox="1"/>
          <p:nvPr>
            <p:ph idx="4294967295" type="body"/>
          </p:nvPr>
        </p:nvSpPr>
        <p:spPr>
          <a:xfrm>
            <a:off x="767408" y="1484784"/>
            <a:ext cx="11017224" cy="2308032"/>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260"/>
              <a:buNone/>
            </a:pPr>
            <a:r>
              <a:rPr b="0" lang="en-US">
                <a:latin typeface="Arial"/>
                <a:ea typeface="Arial"/>
                <a:cs typeface="Arial"/>
                <a:sym typeface="Arial"/>
              </a:rPr>
              <a:t>Output dari program diatas adalah:</a:t>
            </a:r>
            <a:endParaRPr/>
          </a:p>
        </p:txBody>
      </p:sp>
      <p:pic>
        <p:nvPicPr>
          <p:cNvPr id="636" name="Google Shape;636;p49"/>
          <p:cNvPicPr preferRelativeResize="0"/>
          <p:nvPr/>
        </p:nvPicPr>
        <p:blipFill rotWithShape="1">
          <a:blip r:embed="rId3">
            <a:alphaModFix/>
          </a:blip>
          <a:srcRect b="0" l="0" r="0" t="0"/>
          <a:stretch/>
        </p:blipFill>
        <p:spPr>
          <a:xfrm>
            <a:off x="760766" y="2520808"/>
            <a:ext cx="9966603" cy="3611088"/>
          </a:xfrm>
          <a:prstGeom prst="rect">
            <a:avLst/>
          </a:prstGeom>
          <a:noFill/>
          <a:ln>
            <a:noFill/>
          </a:ln>
        </p:spPr>
      </p:pic>
      <p:pic>
        <p:nvPicPr>
          <p:cNvPr id="637" name="Google Shape;637;p49"/>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descr="Hasil gambar untuk logo elnusa" id="643" name="Google Shape;643;p5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4" name="Google Shape;644;p50"/>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Akses Database pada PHP			 			Pelatihan</a:t>
            </a:r>
            <a:endParaRPr b="1" i="0" sz="2400" u="none" cap="none" strike="noStrike">
              <a:solidFill>
                <a:schemeClr val="lt1"/>
              </a:solidFill>
              <a:latin typeface="Verdana"/>
              <a:ea typeface="Verdana"/>
              <a:cs typeface="Verdana"/>
              <a:sym typeface="Verdana"/>
            </a:endParaRPr>
          </a:p>
        </p:txBody>
      </p:sp>
      <p:sp>
        <p:nvSpPr>
          <p:cNvPr id="645" name="Google Shape;645;p50"/>
          <p:cNvSpPr txBox="1"/>
          <p:nvPr>
            <p:ph idx="4294967295" type="body"/>
          </p:nvPr>
        </p:nvSpPr>
        <p:spPr>
          <a:xfrm>
            <a:off x="720023" y="1628800"/>
            <a:ext cx="11208625" cy="49896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50000"/>
              </a:lnSpc>
              <a:spcBef>
                <a:spcPts val="0"/>
              </a:spcBef>
              <a:spcAft>
                <a:spcPts val="0"/>
              </a:spcAft>
              <a:buSzPts val="1260"/>
              <a:buFont typeface="Noto Sans Symbols"/>
              <a:buChar char="❖"/>
            </a:pPr>
            <a:r>
              <a:rPr b="0" lang="en-US">
                <a:latin typeface="Arial"/>
                <a:ea typeface="Arial"/>
                <a:cs typeface="Arial"/>
                <a:sym typeface="Arial"/>
              </a:rPr>
              <a:t>Membuat Koneksi dengan database MySQL</a:t>
            </a:r>
            <a:endParaRPr/>
          </a:p>
          <a:p>
            <a:pPr indent="-342900" lvl="0" marL="342900" rtl="0" algn="just">
              <a:lnSpc>
                <a:spcPct val="150000"/>
              </a:lnSpc>
              <a:spcBef>
                <a:spcPts val="560"/>
              </a:spcBef>
              <a:spcAft>
                <a:spcPts val="0"/>
              </a:spcAft>
              <a:buSzPts val="1260"/>
              <a:buFont typeface="Noto Sans Symbols"/>
              <a:buChar char="❖"/>
            </a:pPr>
            <a:r>
              <a:rPr b="0" lang="en-US">
                <a:latin typeface="Arial"/>
                <a:ea typeface="Arial"/>
                <a:cs typeface="Arial"/>
                <a:sym typeface="Arial"/>
              </a:rPr>
              <a:t>Menjalankan query MySQL dari PHP</a:t>
            </a:r>
            <a:endParaRPr/>
          </a:p>
          <a:p>
            <a:pPr indent="-342900" lvl="0" marL="342900" rtl="0" algn="just">
              <a:lnSpc>
                <a:spcPct val="150000"/>
              </a:lnSpc>
              <a:spcBef>
                <a:spcPts val="560"/>
              </a:spcBef>
              <a:spcAft>
                <a:spcPts val="0"/>
              </a:spcAft>
              <a:buSzPts val="1260"/>
              <a:buFont typeface="Noto Sans Symbols"/>
              <a:buChar char="❖"/>
            </a:pPr>
            <a:r>
              <a:rPr b="0" lang="en-US">
                <a:latin typeface="Arial"/>
                <a:ea typeface="Arial"/>
                <a:cs typeface="Arial"/>
                <a:sym typeface="Arial"/>
              </a:rPr>
              <a:t>Menampilkan Data</a:t>
            </a:r>
            <a:endParaRPr/>
          </a:p>
          <a:p>
            <a:pPr indent="-342900" lvl="0" marL="342900" rtl="0" algn="just">
              <a:lnSpc>
                <a:spcPct val="150000"/>
              </a:lnSpc>
              <a:spcBef>
                <a:spcPts val="560"/>
              </a:spcBef>
              <a:spcAft>
                <a:spcPts val="0"/>
              </a:spcAft>
              <a:buSzPts val="1260"/>
              <a:buFont typeface="Noto Sans Symbols"/>
              <a:buChar char="❖"/>
            </a:pPr>
            <a:r>
              <a:rPr b="0" lang="en-US">
                <a:latin typeface="Arial"/>
                <a:ea typeface="Arial"/>
                <a:cs typeface="Arial"/>
                <a:sym typeface="Arial"/>
              </a:rPr>
              <a:t>Menambahkan Data</a:t>
            </a:r>
            <a:endParaRPr/>
          </a:p>
          <a:p>
            <a:pPr indent="-342900" lvl="0" marL="342900" rtl="0" algn="just">
              <a:lnSpc>
                <a:spcPct val="150000"/>
              </a:lnSpc>
              <a:spcBef>
                <a:spcPts val="560"/>
              </a:spcBef>
              <a:spcAft>
                <a:spcPts val="0"/>
              </a:spcAft>
              <a:buSzPts val="1260"/>
              <a:buFont typeface="Noto Sans Symbols"/>
              <a:buChar char="❖"/>
            </a:pPr>
            <a:r>
              <a:rPr b="0" lang="en-US">
                <a:latin typeface="Arial"/>
                <a:ea typeface="Arial"/>
                <a:cs typeface="Arial"/>
                <a:sym typeface="Arial"/>
              </a:rPr>
              <a:t>Mengupdate Data</a:t>
            </a:r>
            <a:endParaRPr/>
          </a:p>
          <a:p>
            <a:pPr indent="-342900" lvl="0" marL="342900" rtl="0" algn="just">
              <a:lnSpc>
                <a:spcPct val="150000"/>
              </a:lnSpc>
              <a:spcBef>
                <a:spcPts val="560"/>
              </a:spcBef>
              <a:spcAft>
                <a:spcPts val="0"/>
              </a:spcAft>
              <a:buSzPts val="1260"/>
              <a:buFont typeface="Noto Sans Symbols"/>
              <a:buChar char="❖"/>
            </a:pPr>
            <a:r>
              <a:rPr b="0" lang="en-US">
                <a:latin typeface="Arial"/>
                <a:ea typeface="Arial"/>
                <a:cs typeface="Arial"/>
                <a:sym typeface="Arial"/>
              </a:rPr>
              <a:t>Menghapus Data</a:t>
            </a:r>
            <a:endParaRPr/>
          </a:p>
        </p:txBody>
      </p:sp>
      <p:pic>
        <p:nvPicPr>
          <p:cNvPr id="646" name="Google Shape;646;p50"/>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descr="Hasil gambar untuk logo elnusa" id="652" name="Google Shape;652;p5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3" name="Google Shape;653;p51"/>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Logi ke Database</a:t>
            </a:r>
            <a:endParaRPr b="1" i="0" sz="2400" u="none" cap="none" strike="noStrike">
              <a:solidFill>
                <a:schemeClr val="lt1"/>
              </a:solidFill>
              <a:latin typeface="Arial"/>
              <a:ea typeface="Arial"/>
              <a:cs typeface="Arial"/>
              <a:sym typeface="Arial"/>
            </a:endParaRPr>
          </a:p>
        </p:txBody>
      </p:sp>
      <p:sp>
        <p:nvSpPr>
          <p:cNvPr id="654" name="Google Shape;654;p51"/>
          <p:cNvSpPr txBox="1"/>
          <p:nvPr>
            <p:ph idx="4294967295" type="body"/>
          </p:nvPr>
        </p:nvSpPr>
        <p:spPr>
          <a:xfrm>
            <a:off x="695399" y="1268760"/>
            <a:ext cx="10782199" cy="864096"/>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SzPts val="1260"/>
              <a:buNone/>
            </a:pPr>
            <a:r>
              <a:rPr lang="en-US">
                <a:latin typeface="Arial"/>
                <a:ea typeface="Arial"/>
                <a:cs typeface="Arial"/>
                <a:sym typeface="Arial"/>
              </a:rPr>
              <a:t>Untuk login ke database digunakan perintah:</a:t>
            </a:r>
            <a:endParaRPr/>
          </a:p>
        </p:txBody>
      </p:sp>
      <p:pic>
        <p:nvPicPr>
          <p:cNvPr id="655" name="Google Shape;655;p51"/>
          <p:cNvPicPr preferRelativeResize="0"/>
          <p:nvPr/>
        </p:nvPicPr>
        <p:blipFill rotWithShape="1">
          <a:blip r:embed="rId3">
            <a:alphaModFix/>
          </a:blip>
          <a:srcRect b="0" l="0" r="0" t="0"/>
          <a:stretch/>
        </p:blipFill>
        <p:spPr>
          <a:xfrm>
            <a:off x="911423" y="2407150"/>
            <a:ext cx="4143577" cy="1957953"/>
          </a:xfrm>
          <a:prstGeom prst="rect">
            <a:avLst/>
          </a:prstGeom>
          <a:noFill/>
          <a:ln>
            <a:noFill/>
          </a:ln>
        </p:spPr>
      </p:pic>
      <p:sp>
        <p:nvSpPr>
          <p:cNvPr id="656" name="Google Shape;656;p51"/>
          <p:cNvSpPr txBox="1"/>
          <p:nvPr/>
        </p:nvSpPr>
        <p:spPr>
          <a:xfrm>
            <a:off x="5519936" y="2428432"/>
            <a:ext cx="6092890" cy="39703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Opsi -u digunakan untuk menentukan pengguna atau username yang akan digunakan untuk masuk. Dalam kasus ini, kita menggunakan username "root". "Root" adalah pengguna dengan hak istimewa tertinggi dalam MySQL atau MariaDB, yang biasanya memiliki akses penuh ke server database.</a:t>
            </a:r>
            <a:endParaRPr b="0" i="0" sz="1400" u="none" cap="none" strike="noStrike">
              <a:solidFill>
                <a:srgbClr val="000000"/>
              </a:solidFill>
              <a:latin typeface="Arial"/>
              <a:ea typeface="Arial"/>
              <a:cs typeface="Arial"/>
              <a:sym typeface="Arial"/>
            </a:endParaRPr>
          </a:p>
        </p:txBody>
      </p:sp>
      <p:sp>
        <p:nvSpPr>
          <p:cNvPr id="657" name="Google Shape;657;p51"/>
          <p:cNvSpPr txBox="1"/>
          <p:nvPr/>
        </p:nvSpPr>
        <p:spPr>
          <a:xfrm>
            <a:off x="327146" y="4582868"/>
            <a:ext cx="4904758" cy="181588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Opsi -p menunjukkan bahwa kita ingin meminta sistem memasukkan password setelah menjalankan perintah</a:t>
            </a:r>
            <a:endParaRPr b="0" i="0" sz="2800" u="none" cap="none" strike="noStrike">
              <a:solidFill>
                <a:schemeClr val="dk1"/>
              </a:solidFill>
              <a:latin typeface="Arial"/>
              <a:ea typeface="Arial"/>
              <a:cs typeface="Arial"/>
              <a:sym typeface="Arial"/>
            </a:endParaRPr>
          </a:p>
        </p:txBody>
      </p:sp>
      <p:pic>
        <p:nvPicPr>
          <p:cNvPr id="658" name="Google Shape;658;p51"/>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descr="Hasil gambar untuk logo elnusa" id="664" name="Google Shape;664;p5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5" name="Google Shape;665;p52"/>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Membuat Database</a:t>
            </a:r>
            <a:endParaRPr b="1" i="0" sz="2400" u="none" cap="none" strike="noStrike">
              <a:solidFill>
                <a:schemeClr val="lt1"/>
              </a:solidFill>
              <a:latin typeface="Arial"/>
              <a:ea typeface="Arial"/>
              <a:cs typeface="Arial"/>
              <a:sym typeface="Arial"/>
            </a:endParaRPr>
          </a:p>
        </p:txBody>
      </p:sp>
      <p:sp>
        <p:nvSpPr>
          <p:cNvPr id="666" name="Google Shape;666;p52"/>
          <p:cNvSpPr txBox="1"/>
          <p:nvPr>
            <p:ph idx="4294967295" type="body"/>
          </p:nvPr>
        </p:nvSpPr>
        <p:spPr>
          <a:xfrm>
            <a:off x="767408" y="1484784"/>
            <a:ext cx="11017224" cy="792088"/>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260"/>
              <a:buNone/>
            </a:pPr>
            <a:r>
              <a:rPr b="0" lang="en-US">
                <a:latin typeface="Arial"/>
                <a:ea typeface="Arial"/>
                <a:cs typeface="Arial"/>
                <a:sym typeface="Arial"/>
              </a:rPr>
              <a:t>Buat database dengan nama dbWisata;</a:t>
            </a:r>
            <a:endParaRPr/>
          </a:p>
        </p:txBody>
      </p:sp>
      <p:pic>
        <p:nvPicPr>
          <p:cNvPr id="667" name="Google Shape;667;p52"/>
          <p:cNvPicPr preferRelativeResize="0"/>
          <p:nvPr/>
        </p:nvPicPr>
        <p:blipFill rotWithShape="1">
          <a:blip r:embed="rId3">
            <a:alphaModFix/>
          </a:blip>
          <a:srcRect b="0" l="0" r="0" t="0"/>
          <a:stretch/>
        </p:blipFill>
        <p:spPr>
          <a:xfrm>
            <a:off x="891752" y="2276872"/>
            <a:ext cx="4658229" cy="1584176"/>
          </a:xfrm>
          <a:prstGeom prst="rect">
            <a:avLst/>
          </a:prstGeom>
          <a:noFill/>
          <a:ln>
            <a:noFill/>
          </a:ln>
        </p:spPr>
      </p:pic>
      <p:sp>
        <p:nvSpPr>
          <p:cNvPr id="668" name="Google Shape;668;p52"/>
          <p:cNvSpPr txBox="1"/>
          <p:nvPr/>
        </p:nvSpPr>
        <p:spPr>
          <a:xfrm>
            <a:off x="5951984" y="2302187"/>
            <a:ext cx="583264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Ini akan membuat database baru dengan nama </a:t>
            </a:r>
            <a:r>
              <a:rPr b="1" i="0" lang="en-US" sz="2800" u="none" cap="none" strike="noStrike">
                <a:solidFill>
                  <a:schemeClr val="dk1"/>
                </a:solidFill>
                <a:latin typeface="Arial"/>
                <a:ea typeface="Arial"/>
                <a:cs typeface="Arial"/>
                <a:sym typeface="Arial"/>
              </a:rPr>
              <a:t>dbWisata</a:t>
            </a:r>
            <a:r>
              <a:rPr b="0" i="0" lang="en-US" sz="2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669" name="Google Shape;669;p52"/>
          <p:cNvPicPr preferRelativeResize="0"/>
          <p:nvPr/>
        </p:nvPicPr>
        <p:blipFill rotWithShape="1">
          <a:blip r:embed="rId4">
            <a:alphaModFix/>
          </a:blip>
          <a:srcRect b="0" l="0" r="0" t="0"/>
          <a:stretch/>
        </p:blipFill>
        <p:spPr>
          <a:xfrm>
            <a:off x="891751" y="4581129"/>
            <a:ext cx="4658229" cy="1880518"/>
          </a:xfrm>
          <a:prstGeom prst="rect">
            <a:avLst/>
          </a:prstGeom>
          <a:noFill/>
          <a:ln>
            <a:noFill/>
          </a:ln>
        </p:spPr>
      </p:pic>
      <p:sp>
        <p:nvSpPr>
          <p:cNvPr id="670" name="Google Shape;670;p52"/>
          <p:cNvSpPr txBox="1"/>
          <p:nvPr/>
        </p:nvSpPr>
        <p:spPr>
          <a:xfrm>
            <a:off x="5984068" y="4581129"/>
            <a:ext cx="5800564" cy="181588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Ini akan menampilkan daftar semua database yang ada, termasuk </a:t>
            </a:r>
            <a:r>
              <a:rPr b="1" i="0" lang="en-US" sz="2800" u="none" cap="none" strike="noStrike">
                <a:solidFill>
                  <a:schemeClr val="dk1"/>
                </a:solidFill>
                <a:latin typeface="Arial"/>
                <a:ea typeface="Arial"/>
                <a:cs typeface="Arial"/>
                <a:sym typeface="Arial"/>
              </a:rPr>
              <a:t>dbWisata</a:t>
            </a:r>
            <a:r>
              <a:rPr b="0" i="0" lang="en-US" sz="2800" u="none" cap="none" strike="noStrike">
                <a:solidFill>
                  <a:schemeClr val="dk1"/>
                </a:solidFill>
                <a:latin typeface="Arial"/>
                <a:ea typeface="Arial"/>
                <a:cs typeface="Arial"/>
                <a:sym typeface="Arial"/>
              </a:rPr>
              <a:t> jika pembuatan database berhasil</a:t>
            </a:r>
            <a:endParaRPr b="0" i="0" sz="2800" u="none" cap="none" strike="noStrike">
              <a:solidFill>
                <a:schemeClr val="dk1"/>
              </a:solidFill>
              <a:latin typeface="Arial"/>
              <a:ea typeface="Arial"/>
              <a:cs typeface="Arial"/>
              <a:sym typeface="Arial"/>
            </a:endParaRPr>
          </a:p>
        </p:txBody>
      </p:sp>
      <p:pic>
        <p:nvPicPr>
          <p:cNvPr id="671" name="Google Shape;671;p52"/>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55"/>
          <p:cNvSpPr txBox="1"/>
          <p:nvPr>
            <p:ph idx="1" type="body"/>
          </p:nvPr>
        </p:nvSpPr>
        <p:spPr>
          <a:xfrm>
            <a:off x="767408" y="1340768"/>
            <a:ext cx="10363200" cy="432048"/>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SzPts val="2000"/>
              <a:buNone/>
            </a:pPr>
            <a:r>
              <a:rPr lang="en-US"/>
              <a:t>Tabel Pemesanan Paket Wisata</a:t>
            </a:r>
            <a:endParaRPr/>
          </a:p>
        </p:txBody>
      </p:sp>
      <p:pic>
        <p:nvPicPr>
          <p:cNvPr id="677" name="Google Shape;677;p55"/>
          <p:cNvPicPr preferRelativeResize="0"/>
          <p:nvPr/>
        </p:nvPicPr>
        <p:blipFill rotWithShape="1">
          <a:blip r:embed="rId3">
            <a:alphaModFix/>
          </a:blip>
          <a:srcRect b="0" l="0" r="0" t="0"/>
          <a:stretch/>
        </p:blipFill>
        <p:spPr>
          <a:xfrm>
            <a:off x="1775520" y="1995286"/>
            <a:ext cx="8568952" cy="4214467"/>
          </a:xfrm>
          <a:prstGeom prst="rect">
            <a:avLst/>
          </a:prstGeom>
          <a:noFill/>
          <a:ln>
            <a:noFill/>
          </a:ln>
        </p:spPr>
      </p:pic>
      <p:pic>
        <p:nvPicPr>
          <p:cNvPr id="678" name="Google Shape;678;p55"/>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56"/>
          <p:cNvSpPr txBox="1"/>
          <p:nvPr/>
        </p:nvSpPr>
        <p:spPr>
          <a:xfrm>
            <a:off x="407368" y="1640989"/>
            <a:ext cx="11449272"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id INT AUTO_INCREMENT PRIMARY KEY: Kolom ID sebagai integer dengan pertambahan otomatis dan diatur sebagai kunci utama.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Nama_Pemesan VARCHAR(30) NOT NULL: Kolom Nama_Pemesan sebagai string dengan panjang maksimal 30 karakter dan tidak boleh kosong.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No_HP VARCHAR(15) NOT NULL: Kolom No_HP sebagai string dengan panjang maksimal 15 karakter dan tidak boleh kosong.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Waktu_Pelaksanaan INT(2) NOT NULL: Kolom Waktu_Pelaksanaan sebagai integer dengan panjang maksimal 2 digit dan tidak boleh kosong.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Paket INT(2) NOT NULL: Kolom Paket sebagai integer dengan panjang maksimal 2 digit dan tidak boleh kosong.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Jumlah_Peserta INT(3) NOT NULL: Kolom Jumlah_Peserta sebagai integer dengan panjang maksimal 3 digit dan tidak boleh kosong.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Harga DECIMAL(10,2) NOT NULL: Kolom Harga sebagai nilai desimal dengan total panjang maksimal 10 digit, termasuk 2 digit di belakang koma, dan tidak boleh kosong.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Tagihan DECIMAL(10,2) NOT NULL: Kolom Tagihan sebagai nilai desimal dengan total panjang maksimal 10 digit, termasuk 2 digit di belakang koma, dan tidak boleh kosong.</a:t>
            </a:r>
            <a:endParaRPr b="0" i="0" sz="1400" u="none" cap="none" strike="noStrike">
              <a:solidFill>
                <a:srgbClr val="000000"/>
              </a:solidFill>
              <a:latin typeface="Arial"/>
              <a:ea typeface="Arial"/>
              <a:cs typeface="Arial"/>
              <a:sym typeface="Arial"/>
            </a:endParaRPr>
          </a:p>
        </p:txBody>
      </p:sp>
      <p:pic>
        <p:nvPicPr>
          <p:cNvPr id="684" name="Google Shape;684;p56"/>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57"/>
          <p:cNvSpPr txBox="1"/>
          <p:nvPr/>
        </p:nvSpPr>
        <p:spPr>
          <a:xfrm>
            <a:off x="794588" y="1225689"/>
            <a:ext cx="6093500" cy="56323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&lt;?php</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Konfigurasi koneksi ke database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$host = "localhost";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$user = "root";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$password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$database = "dbWisata";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Membuat koneksi</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$conn = new mysqli($host, $user, $password, $database);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Memeriksa koneksi</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if ($conn-&gt;connect_error)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die("Koneksi gagal: " . $conn-&gt;connect_error);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echo "Koneksi berhasil ke database $database";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Menutup koneksi</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$conn-&gt;close();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?&gt;</a:t>
            </a:r>
            <a:endParaRPr b="0" i="0" sz="1400" u="none" cap="none" strike="noStrike">
              <a:solidFill>
                <a:srgbClr val="000000"/>
              </a:solidFill>
              <a:latin typeface="Arial"/>
              <a:ea typeface="Arial"/>
              <a:cs typeface="Arial"/>
              <a:sym typeface="Arial"/>
            </a:endParaRPr>
          </a:p>
        </p:txBody>
      </p:sp>
      <p:sp>
        <p:nvSpPr>
          <p:cNvPr id="690" name="Google Shape;690;p57"/>
          <p:cNvSpPr/>
          <p:nvPr/>
        </p:nvSpPr>
        <p:spPr>
          <a:xfrm>
            <a:off x="911424" y="764704"/>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Membuat Koneksi PHP MySQL</a:t>
            </a:r>
            <a:endParaRPr b="1" i="0" sz="2400" u="none" cap="none" strike="noStrike">
              <a:solidFill>
                <a:schemeClr val="lt1"/>
              </a:solidFill>
              <a:latin typeface="Arial"/>
              <a:ea typeface="Arial"/>
              <a:cs typeface="Arial"/>
              <a:sym typeface="Arial"/>
            </a:endParaRPr>
          </a:p>
        </p:txBody>
      </p:sp>
      <p:sp>
        <p:nvSpPr>
          <p:cNvPr id="691" name="Google Shape;691;p57"/>
          <p:cNvSpPr txBox="1"/>
          <p:nvPr/>
        </p:nvSpPr>
        <p:spPr>
          <a:xfrm>
            <a:off x="7464152" y="1429517"/>
            <a:ext cx="4424859" cy="440120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File ini berguna untuk menyimpan settingan konfigurasi dan perintah untuk koneksi ke database menggunakan bahasa pemograman PHP.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Silahkan buat sebuah file baru dengan nama koneksi.php dan ketikklan script berikut ini :</a:t>
            </a:r>
            <a:endParaRPr b="0" i="0" sz="1400" u="none" cap="none" strike="noStrike">
              <a:solidFill>
                <a:srgbClr val="000000"/>
              </a:solidFill>
              <a:latin typeface="Arial"/>
              <a:ea typeface="Arial"/>
              <a:cs typeface="Arial"/>
              <a:sym typeface="Arial"/>
            </a:endParaRPr>
          </a:p>
        </p:txBody>
      </p:sp>
      <p:pic>
        <p:nvPicPr>
          <p:cNvPr id="692" name="Google Shape;692;p57"/>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descr="Hasil gambar untuk logo elnusa" id="698" name="Google Shape;698;p5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9" name="Google Shape;699;p58"/>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Membuat Koneksi PHP MySQL</a:t>
            </a:r>
            <a:endParaRPr b="1" i="0" sz="2400" u="none" cap="none" strike="noStrike">
              <a:solidFill>
                <a:schemeClr val="lt1"/>
              </a:solidFill>
              <a:latin typeface="Arial"/>
              <a:ea typeface="Arial"/>
              <a:cs typeface="Arial"/>
              <a:sym typeface="Arial"/>
            </a:endParaRPr>
          </a:p>
        </p:txBody>
      </p:sp>
      <p:sp>
        <p:nvSpPr>
          <p:cNvPr id="700" name="Google Shape;700;p58"/>
          <p:cNvSpPr txBox="1"/>
          <p:nvPr>
            <p:ph idx="4294967295" type="body"/>
          </p:nvPr>
        </p:nvSpPr>
        <p:spPr>
          <a:xfrm>
            <a:off x="767408" y="1484784"/>
            <a:ext cx="11017224" cy="2308032"/>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t>File ini berguna untuk menyimpan settingan konfigurasi dan perintah untuk koneksi ke database menggunakan bahasa pemograman PHP. </a:t>
            </a:r>
            <a:endParaRPr/>
          </a:p>
          <a:p>
            <a:pPr indent="0" lvl="0" marL="0" rtl="0" algn="just">
              <a:lnSpc>
                <a:spcPct val="115000"/>
              </a:lnSpc>
              <a:spcBef>
                <a:spcPts val="560"/>
              </a:spcBef>
              <a:spcAft>
                <a:spcPts val="0"/>
              </a:spcAft>
              <a:buSzPts val="1260"/>
              <a:buNone/>
            </a:pPr>
            <a:r>
              <a:rPr b="0" lang="en-US">
                <a:latin typeface="Arial"/>
                <a:ea typeface="Arial"/>
                <a:cs typeface="Arial"/>
                <a:sym typeface="Arial"/>
              </a:rPr>
              <a:t>Silahkan buat sebuah file baru dengan nama </a:t>
            </a:r>
            <a:r>
              <a:rPr b="0" lang="en-US">
                <a:latin typeface="Courier New"/>
                <a:ea typeface="Courier New"/>
                <a:cs typeface="Courier New"/>
                <a:sym typeface="Courier New"/>
              </a:rPr>
              <a:t>koneksi.php</a:t>
            </a:r>
            <a:r>
              <a:rPr b="0" lang="en-US">
                <a:latin typeface="Arial"/>
                <a:ea typeface="Arial"/>
                <a:cs typeface="Arial"/>
                <a:sym typeface="Arial"/>
              </a:rPr>
              <a:t> dan ketikklan script berikut ini :</a:t>
            </a:r>
            <a:endParaRPr/>
          </a:p>
        </p:txBody>
      </p:sp>
      <p:pic>
        <p:nvPicPr>
          <p:cNvPr id="701" name="Google Shape;701;p58"/>
          <p:cNvPicPr preferRelativeResize="0"/>
          <p:nvPr/>
        </p:nvPicPr>
        <p:blipFill rotWithShape="1">
          <a:blip r:embed="rId3">
            <a:alphaModFix/>
          </a:blip>
          <a:srcRect b="0" l="0" r="0" t="0"/>
          <a:stretch/>
        </p:blipFill>
        <p:spPr>
          <a:xfrm>
            <a:off x="750749" y="3792816"/>
            <a:ext cx="10585176" cy="3024336"/>
          </a:xfrm>
          <a:prstGeom prst="rect">
            <a:avLst/>
          </a:prstGeom>
          <a:noFill/>
          <a:ln>
            <a:noFill/>
          </a:ln>
        </p:spPr>
      </p:pic>
      <p:pic>
        <p:nvPicPr>
          <p:cNvPr id="702" name="Google Shape;702;p58"/>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descr="Hasil gambar untuk logo elnusa" id="708" name="Google Shape;708;p5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9" name="Google Shape;709;p59"/>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Menampilkan Data  dari MySQL Dengan PHP</a:t>
            </a:r>
            <a:endParaRPr b="1" i="0" sz="2400" u="none" cap="none" strike="noStrike">
              <a:solidFill>
                <a:schemeClr val="lt1"/>
              </a:solidFill>
              <a:latin typeface="Arial"/>
              <a:ea typeface="Arial"/>
              <a:cs typeface="Arial"/>
              <a:sym typeface="Arial"/>
            </a:endParaRPr>
          </a:p>
        </p:txBody>
      </p:sp>
      <p:sp>
        <p:nvSpPr>
          <p:cNvPr id="710" name="Google Shape;710;p59"/>
          <p:cNvSpPr txBox="1"/>
          <p:nvPr>
            <p:ph idx="4294967295" type="body"/>
          </p:nvPr>
        </p:nvSpPr>
        <p:spPr>
          <a:xfrm>
            <a:off x="767408" y="1484784"/>
            <a:ext cx="11017224" cy="2308032"/>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t>Silahkan buat file index.php dan ketik program seperti dibawah ini :</a:t>
            </a:r>
            <a:endParaRPr b="0">
              <a:latin typeface="Arial"/>
              <a:ea typeface="Arial"/>
              <a:cs typeface="Arial"/>
              <a:sym typeface="Arial"/>
            </a:endParaRPr>
          </a:p>
        </p:txBody>
      </p:sp>
      <p:pic>
        <p:nvPicPr>
          <p:cNvPr id="711" name="Google Shape;711;p59"/>
          <p:cNvPicPr preferRelativeResize="0"/>
          <p:nvPr/>
        </p:nvPicPr>
        <p:blipFill rotWithShape="1">
          <a:blip r:embed="rId3">
            <a:alphaModFix/>
          </a:blip>
          <a:srcRect b="0" l="0" r="0" t="0"/>
          <a:stretch/>
        </p:blipFill>
        <p:spPr>
          <a:xfrm>
            <a:off x="3287688" y="2060848"/>
            <a:ext cx="8628380" cy="4797152"/>
          </a:xfrm>
          <a:prstGeom prst="rect">
            <a:avLst/>
          </a:prstGeom>
          <a:noFill/>
          <a:ln>
            <a:noFill/>
          </a:ln>
        </p:spPr>
      </p:pic>
      <p:pic>
        <p:nvPicPr>
          <p:cNvPr id="712" name="Google Shape;712;p59"/>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descr="Hasil gambar untuk logo elnusa" id="718" name="Google Shape;718;p6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9" name="Google Shape;719;p60"/>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Membuat Form Inputan Data Dengan PHP</a:t>
            </a:r>
            <a:endParaRPr b="1" i="0" sz="2400" u="none" cap="none" strike="noStrike">
              <a:solidFill>
                <a:schemeClr val="lt1"/>
              </a:solidFill>
              <a:latin typeface="Arial"/>
              <a:ea typeface="Arial"/>
              <a:cs typeface="Arial"/>
              <a:sym typeface="Arial"/>
            </a:endParaRPr>
          </a:p>
        </p:txBody>
      </p:sp>
      <p:sp>
        <p:nvSpPr>
          <p:cNvPr id="720" name="Google Shape;720;p60"/>
          <p:cNvSpPr txBox="1"/>
          <p:nvPr>
            <p:ph idx="4294967295" type="body"/>
          </p:nvPr>
        </p:nvSpPr>
        <p:spPr>
          <a:xfrm>
            <a:off x="767408" y="1484784"/>
            <a:ext cx="11017224" cy="2308032"/>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Langkah yang pertama kita akan membuat sebuah form dengan nama file </a:t>
            </a:r>
            <a:r>
              <a:rPr b="0" lang="en-US">
                <a:latin typeface="Courier New"/>
                <a:ea typeface="Courier New"/>
                <a:cs typeface="Courier New"/>
                <a:sym typeface="Courier New"/>
              </a:rPr>
              <a:t>form-input.php</a:t>
            </a:r>
            <a:r>
              <a:rPr b="0" lang="en-US">
                <a:latin typeface="Arial"/>
                <a:ea typeface="Arial"/>
                <a:cs typeface="Arial"/>
                <a:sym typeface="Arial"/>
              </a:rPr>
              <a:t>, form ini akan kita gunakan sebagai interface bagi pengguna untuk menginputkan data yang akan disimpan kedalam database.</a:t>
            </a:r>
            <a:endParaRPr/>
          </a:p>
        </p:txBody>
      </p:sp>
      <p:pic>
        <p:nvPicPr>
          <p:cNvPr id="721" name="Google Shape;721;p60"/>
          <p:cNvPicPr preferRelativeResize="0"/>
          <p:nvPr/>
        </p:nvPicPr>
        <p:blipFill rotWithShape="1">
          <a:blip r:embed="rId3">
            <a:alphaModFix/>
          </a:blip>
          <a:srcRect b="0" l="0" r="0" t="0"/>
          <a:stretch/>
        </p:blipFill>
        <p:spPr>
          <a:xfrm>
            <a:off x="767407" y="3429000"/>
            <a:ext cx="10984909" cy="3096344"/>
          </a:xfrm>
          <a:prstGeom prst="rect">
            <a:avLst/>
          </a:prstGeom>
          <a:noFill/>
          <a:ln>
            <a:noFill/>
          </a:ln>
        </p:spPr>
      </p:pic>
      <p:pic>
        <p:nvPicPr>
          <p:cNvPr id="722" name="Google Shape;722;p60"/>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descr="Hasil gambar untuk logo elnusa" id="225" name="Google Shape;225;p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6" name="Google Shape;226;p5"/>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Apa Itu Array?</a:t>
            </a:r>
            <a:endParaRPr b="0" i="0" sz="1400" u="none" cap="none" strike="noStrike">
              <a:solidFill>
                <a:srgbClr val="000000"/>
              </a:solidFill>
              <a:latin typeface="Arial"/>
              <a:ea typeface="Arial"/>
              <a:cs typeface="Arial"/>
              <a:sym typeface="Arial"/>
            </a:endParaRPr>
          </a:p>
        </p:txBody>
      </p:sp>
      <p:sp>
        <p:nvSpPr>
          <p:cNvPr id="227" name="Google Shape;227;p5"/>
          <p:cNvSpPr txBox="1"/>
          <p:nvPr>
            <p:ph idx="4294967295" type="body"/>
          </p:nvPr>
        </p:nvSpPr>
        <p:spPr>
          <a:xfrm>
            <a:off x="695400" y="1769040"/>
            <a:ext cx="11017223" cy="49896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50000"/>
              </a:lnSpc>
              <a:spcBef>
                <a:spcPts val="0"/>
              </a:spcBef>
              <a:spcAft>
                <a:spcPts val="0"/>
              </a:spcAft>
              <a:buSzPts val="1260"/>
              <a:buFont typeface="Noto Sans Symbols"/>
              <a:buChar char="❖"/>
            </a:pPr>
            <a:r>
              <a:rPr b="0" lang="en-US">
                <a:latin typeface="Arial"/>
                <a:ea typeface="Arial"/>
                <a:cs typeface="Arial"/>
                <a:sym typeface="Arial"/>
              </a:rPr>
              <a:t>Array atau Larik : tipe data bentukan yang terdiri dari kumpulan tipe data lainnya.</a:t>
            </a:r>
            <a:endParaRPr/>
          </a:p>
          <a:p>
            <a:pPr indent="-342900" lvl="0" marL="342900" rtl="0" algn="just">
              <a:lnSpc>
                <a:spcPct val="150000"/>
              </a:lnSpc>
              <a:spcBef>
                <a:spcPts val="560"/>
              </a:spcBef>
              <a:spcAft>
                <a:spcPts val="0"/>
              </a:spcAft>
              <a:buSzPts val="1260"/>
              <a:buFont typeface="Noto Sans Symbols"/>
              <a:buChar char="❖"/>
            </a:pPr>
            <a:r>
              <a:rPr b="0" lang="en-US">
                <a:latin typeface="Arial"/>
                <a:ea typeface="Arial"/>
                <a:cs typeface="Arial"/>
                <a:sym typeface="Arial"/>
              </a:rPr>
              <a:t>Kumpulan beberapa data yang disimpan dalam sebuah variabel.</a:t>
            </a:r>
            <a:endParaRPr/>
          </a:p>
          <a:p>
            <a:pPr indent="-342900" lvl="0" marL="342900" rtl="0" algn="just">
              <a:lnSpc>
                <a:spcPct val="150000"/>
              </a:lnSpc>
              <a:spcBef>
                <a:spcPts val="560"/>
              </a:spcBef>
              <a:spcAft>
                <a:spcPts val="0"/>
              </a:spcAft>
              <a:buSzPts val="1260"/>
              <a:buFont typeface="Noto Sans Symbols"/>
              <a:buChar char="❖"/>
            </a:pPr>
            <a:r>
              <a:rPr b="0" lang="en-US">
                <a:latin typeface="Arial"/>
                <a:ea typeface="Arial"/>
                <a:cs typeface="Arial"/>
                <a:sym typeface="Arial"/>
              </a:rPr>
              <a:t>Masing-masing data yang disimpan dalam  array tersebut mempunyai </a:t>
            </a:r>
            <a:r>
              <a:rPr b="0" i="1" lang="en-US">
                <a:latin typeface="Arial"/>
                <a:ea typeface="Arial"/>
                <a:cs typeface="Arial"/>
                <a:sym typeface="Arial"/>
              </a:rPr>
              <a:t>index</a:t>
            </a:r>
            <a:r>
              <a:rPr b="0" lang="en-US">
                <a:latin typeface="Arial"/>
                <a:ea typeface="Arial"/>
                <a:cs typeface="Arial"/>
                <a:sym typeface="Arial"/>
              </a:rPr>
              <a:t> sebagai sebuah pengenal.</a:t>
            </a:r>
            <a:endParaRPr/>
          </a:p>
          <a:p>
            <a:pPr indent="-342900" lvl="0" marL="342900" rtl="0" algn="just">
              <a:lnSpc>
                <a:spcPct val="150000"/>
              </a:lnSpc>
              <a:spcBef>
                <a:spcPts val="560"/>
              </a:spcBef>
              <a:spcAft>
                <a:spcPts val="0"/>
              </a:spcAft>
              <a:buSzPts val="1260"/>
              <a:buFont typeface="Noto Sans Symbols"/>
              <a:buChar char="❖"/>
            </a:pPr>
            <a:r>
              <a:rPr b="0" lang="en-US">
                <a:latin typeface="Arial"/>
                <a:ea typeface="Arial"/>
                <a:cs typeface="Arial"/>
                <a:sym typeface="Arial"/>
              </a:rPr>
              <a:t>Setiap anggota dari array disebut sebagai </a:t>
            </a:r>
            <a:r>
              <a:rPr b="0" i="1" lang="en-US">
                <a:latin typeface="Arial"/>
                <a:ea typeface="Arial"/>
                <a:cs typeface="Arial"/>
                <a:sym typeface="Arial"/>
              </a:rPr>
              <a:t>elemen</a:t>
            </a:r>
            <a:r>
              <a:rPr b="0" lang="en-US">
                <a:latin typeface="Arial"/>
                <a:ea typeface="Arial"/>
                <a:cs typeface="Arial"/>
                <a:sym typeface="Arial"/>
              </a:rPr>
              <a:t>.</a:t>
            </a:r>
            <a:endParaRPr/>
          </a:p>
        </p:txBody>
      </p:sp>
      <p:pic>
        <p:nvPicPr>
          <p:cNvPr id="228" name="Google Shape;228;p5"/>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descr="Hasil gambar untuk logo elnusa" id="728" name="Google Shape;728;p6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9" name="Google Shape;729;p61"/>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Membuat Form Inputan Data Dengan PHP</a:t>
            </a:r>
            <a:endParaRPr b="1" i="0" sz="2400" u="none" cap="none" strike="noStrike">
              <a:solidFill>
                <a:schemeClr val="lt1"/>
              </a:solidFill>
              <a:latin typeface="Arial"/>
              <a:ea typeface="Arial"/>
              <a:cs typeface="Arial"/>
              <a:sym typeface="Arial"/>
            </a:endParaRPr>
          </a:p>
        </p:txBody>
      </p:sp>
      <p:sp>
        <p:nvSpPr>
          <p:cNvPr id="730" name="Google Shape;730;p61"/>
          <p:cNvSpPr txBox="1"/>
          <p:nvPr>
            <p:ph idx="4294967295" type="body"/>
          </p:nvPr>
        </p:nvSpPr>
        <p:spPr>
          <a:xfrm>
            <a:off x="767408" y="1484784"/>
            <a:ext cx="11017224" cy="2308032"/>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Lanjutan program </a:t>
            </a:r>
            <a:r>
              <a:rPr b="0" lang="en-US">
                <a:latin typeface="Courier New"/>
                <a:ea typeface="Courier New"/>
                <a:cs typeface="Courier New"/>
                <a:sym typeface="Courier New"/>
              </a:rPr>
              <a:t>form-input.php</a:t>
            </a:r>
            <a:endParaRPr b="0">
              <a:latin typeface="Arial"/>
              <a:ea typeface="Arial"/>
              <a:cs typeface="Arial"/>
              <a:sym typeface="Arial"/>
            </a:endParaRPr>
          </a:p>
        </p:txBody>
      </p:sp>
      <p:pic>
        <p:nvPicPr>
          <p:cNvPr id="731" name="Google Shape;731;p61"/>
          <p:cNvPicPr preferRelativeResize="0"/>
          <p:nvPr/>
        </p:nvPicPr>
        <p:blipFill rotWithShape="1">
          <a:blip r:embed="rId3">
            <a:alphaModFix/>
          </a:blip>
          <a:srcRect b="0" l="0" r="0" t="0"/>
          <a:stretch/>
        </p:blipFill>
        <p:spPr>
          <a:xfrm>
            <a:off x="767408" y="2204864"/>
            <a:ext cx="10989845" cy="2952328"/>
          </a:xfrm>
          <a:prstGeom prst="rect">
            <a:avLst/>
          </a:prstGeom>
          <a:noFill/>
          <a:ln>
            <a:noFill/>
          </a:ln>
        </p:spPr>
      </p:pic>
      <p:pic>
        <p:nvPicPr>
          <p:cNvPr id="732" name="Google Shape;732;p61"/>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descr="Hasil gambar untuk logo elnusa" id="738" name="Google Shape;738;p6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9" name="Google Shape;739;p62"/>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Membuat Form Inputan Data Dengan PHP</a:t>
            </a:r>
            <a:endParaRPr b="1" i="0" sz="2400" u="none" cap="none" strike="noStrike">
              <a:solidFill>
                <a:schemeClr val="lt1"/>
              </a:solidFill>
              <a:latin typeface="Arial"/>
              <a:ea typeface="Arial"/>
              <a:cs typeface="Arial"/>
              <a:sym typeface="Arial"/>
            </a:endParaRPr>
          </a:p>
        </p:txBody>
      </p:sp>
      <p:sp>
        <p:nvSpPr>
          <p:cNvPr id="740" name="Google Shape;740;p62"/>
          <p:cNvSpPr txBox="1"/>
          <p:nvPr>
            <p:ph idx="4294967295" type="body"/>
          </p:nvPr>
        </p:nvSpPr>
        <p:spPr>
          <a:xfrm>
            <a:off x="767408" y="1484784"/>
            <a:ext cx="5400600" cy="4824536"/>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Form ini menggunakan elemen textbox, radio button dan dropdown.</a:t>
            </a:r>
            <a:endParaRPr/>
          </a:p>
          <a:p>
            <a:pPr indent="0" lvl="0" marL="0" rtl="0" algn="just">
              <a:lnSpc>
                <a:spcPct val="115000"/>
              </a:lnSpc>
              <a:spcBef>
                <a:spcPts val="560"/>
              </a:spcBef>
              <a:spcAft>
                <a:spcPts val="0"/>
              </a:spcAft>
              <a:buSzPts val="1260"/>
              <a:buNone/>
            </a:pPr>
            <a:r>
              <a:rPr b="0" lang="en-US">
                <a:latin typeface="Arial"/>
                <a:ea typeface="Arial"/>
                <a:cs typeface="Arial"/>
                <a:sym typeface="Arial"/>
              </a:rPr>
              <a:t>Jika sudah selesai menulis scriptnya, silahkan save dan akses </a:t>
            </a:r>
            <a:r>
              <a:rPr b="0" lang="en-US">
                <a:latin typeface="Courier New"/>
                <a:ea typeface="Courier New"/>
                <a:cs typeface="Courier New"/>
                <a:sym typeface="Courier New"/>
              </a:rPr>
              <a:t>form-input.php</a:t>
            </a:r>
            <a:r>
              <a:rPr b="0" lang="en-US">
                <a:latin typeface="Arial"/>
                <a:ea typeface="Arial"/>
                <a:cs typeface="Arial"/>
                <a:sym typeface="Arial"/>
              </a:rPr>
              <a:t> melalui web browser anda, maka akan tampil seperti disamping :</a:t>
            </a:r>
            <a:endParaRPr/>
          </a:p>
        </p:txBody>
      </p:sp>
      <p:pic>
        <p:nvPicPr>
          <p:cNvPr id="741" name="Google Shape;741;p62"/>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descr="Hasil gambar untuk logo elnusa" id="747" name="Google Shape;747;p6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8" name="Google Shape;748;p63"/>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Membuat Form Inputan Data Dengan PHP</a:t>
            </a:r>
            <a:endParaRPr b="1" i="0" sz="2400" u="none" cap="none" strike="noStrike">
              <a:solidFill>
                <a:schemeClr val="lt1"/>
              </a:solidFill>
              <a:latin typeface="Arial"/>
              <a:ea typeface="Arial"/>
              <a:cs typeface="Arial"/>
              <a:sym typeface="Arial"/>
            </a:endParaRPr>
          </a:p>
        </p:txBody>
      </p:sp>
      <p:sp>
        <p:nvSpPr>
          <p:cNvPr id="749" name="Google Shape;749;p63"/>
          <p:cNvSpPr txBox="1"/>
          <p:nvPr>
            <p:ph idx="4294967295" type="body"/>
          </p:nvPr>
        </p:nvSpPr>
        <p:spPr>
          <a:xfrm>
            <a:off x="767408" y="1484784"/>
            <a:ext cx="10801200" cy="4824536"/>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Silahkan buat sebuah script baru dengan nama </a:t>
            </a:r>
            <a:r>
              <a:rPr b="0" lang="en-US">
                <a:latin typeface="Courier New"/>
                <a:ea typeface="Courier New"/>
                <a:cs typeface="Courier New"/>
                <a:sym typeface="Courier New"/>
              </a:rPr>
              <a:t>simpan.php</a:t>
            </a:r>
            <a:r>
              <a:rPr b="0" lang="en-US">
                <a:latin typeface="Arial"/>
                <a:ea typeface="Arial"/>
                <a:cs typeface="Arial"/>
                <a:sym typeface="Arial"/>
              </a:rPr>
              <a:t> dan ketik script berikut ini :</a:t>
            </a:r>
            <a:endParaRPr/>
          </a:p>
        </p:txBody>
      </p:sp>
      <p:pic>
        <p:nvPicPr>
          <p:cNvPr id="750" name="Google Shape;750;p63"/>
          <p:cNvPicPr preferRelativeResize="0"/>
          <p:nvPr/>
        </p:nvPicPr>
        <p:blipFill rotWithShape="1">
          <a:blip r:embed="rId3">
            <a:alphaModFix/>
          </a:blip>
          <a:srcRect b="0" l="0" r="0" t="0"/>
          <a:stretch/>
        </p:blipFill>
        <p:spPr>
          <a:xfrm>
            <a:off x="789257" y="2577802"/>
            <a:ext cx="10172700" cy="4019550"/>
          </a:xfrm>
          <a:prstGeom prst="rect">
            <a:avLst/>
          </a:prstGeom>
          <a:noFill/>
          <a:ln>
            <a:noFill/>
          </a:ln>
        </p:spPr>
      </p:pic>
      <p:pic>
        <p:nvPicPr>
          <p:cNvPr id="751" name="Google Shape;751;p63"/>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descr="Hasil gambar untuk logo elnusa" id="757" name="Google Shape;757;p6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8" name="Google Shape;758;p64"/>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Update dan Delete Data pada Database</a:t>
            </a:r>
            <a:endParaRPr b="1" i="0" sz="2400" u="none" cap="none" strike="noStrike">
              <a:solidFill>
                <a:schemeClr val="lt1"/>
              </a:solidFill>
              <a:latin typeface="Arial"/>
              <a:ea typeface="Arial"/>
              <a:cs typeface="Arial"/>
              <a:sym typeface="Arial"/>
            </a:endParaRPr>
          </a:p>
        </p:txBody>
      </p:sp>
      <p:sp>
        <p:nvSpPr>
          <p:cNvPr id="759" name="Google Shape;759;p64"/>
          <p:cNvSpPr txBox="1"/>
          <p:nvPr>
            <p:ph idx="4294967295" type="body"/>
          </p:nvPr>
        </p:nvSpPr>
        <p:spPr>
          <a:xfrm>
            <a:off x="767408" y="1484784"/>
            <a:ext cx="10801200" cy="4824536"/>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Langkah pertama adalah modifikasi file </a:t>
            </a:r>
            <a:r>
              <a:rPr b="0" lang="en-US">
                <a:latin typeface="Courier New"/>
                <a:ea typeface="Courier New"/>
                <a:cs typeface="Courier New"/>
                <a:sym typeface="Courier New"/>
              </a:rPr>
              <a:t>index.php</a:t>
            </a:r>
            <a:endParaRPr b="0">
              <a:latin typeface="Courier New"/>
              <a:ea typeface="Courier New"/>
              <a:cs typeface="Courier New"/>
              <a:sym typeface="Courier New"/>
            </a:endParaRPr>
          </a:p>
        </p:txBody>
      </p:sp>
      <p:pic>
        <p:nvPicPr>
          <p:cNvPr id="760" name="Google Shape;760;p64"/>
          <p:cNvPicPr preferRelativeResize="0"/>
          <p:nvPr/>
        </p:nvPicPr>
        <p:blipFill rotWithShape="1">
          <a:blip r:embed="rId3">
            <a:alphaModFix/>
          </a:blip>
          <a:srcRect b="0" l="0" r="0" t="0"/>
          <a:stretch/>
        </p:blipFill>
        <p:spPr>
          <a:xfrm>
            <a:off x="771673" y="2132856"/>
            <a:ext cx="11196910" cy="3528392"/>
          </a:xfrm>
          <a:prstGeom prst="rect">
            <a:avLst/>
          </a:prstGeom>
          <a:noFill/>
          <a:ln>
            <a:noFill/>
          </a:ln>
        </p:spPr>
      </p:pic>
      <p:pic>
        <p:nvPicPr>
          <p:cNvPr id="761" name="Google Shape;761;p64"/>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descr="Hasil gambar untuk logo elnusa" id="767" name="Google Shape;767;p6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8" name="Google Shape;768;p65"/>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Update dan Delete Data pada Database</a:t>
            </a:r>
            <a:endParaRPr b="1" i="0" sz="2400" u="none" cap="none" strike="noStrike">
              <a:solidFill>
                <a:schemeClr val="lt1"/>
              </a:solidFill>
              <a:latin typeface="Arial"/>
              <a:ea typeface="Arial"/>
              <a:cs typeface="Arial"/>
              <a:sym typeface="Arial"/>
            </a:endParaRPr>
          </a:p>
        </p:txBody>
      </p:sp>
      <p:sp>
        <p:nvSpPr>
          <p:cNvPr id="769" name="Google Shape;769;p65"/>
          <p:cNvSpPr txBox="1"/>
          <p:nvPr>
            <p:ph idx="4294967295" type="body"/>
          </p:nvPr>
        </p:nvSpPr>
        <p:spPr>
          <a:xfrm>
            <a:off x="767408" y="1484784"/>
            <a:ext cx="10801200" cy="4824536"/>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Lanjutan program file </a:t>
            </a:r>
            <a:r>
              <a:rPr b="0" lang="en-US">
                <a:latin typeface="Courier New"/>
                <a:ea typeface="Courier New"/>
                <a:cs typeface="Courier New"/>
                <a:sym typeface="Courier New"/>
              </a:rPr>
              <a:t>index.php</a:t>
            </a:r>
            <a:endParaRPr b="0">
              <a:latin typeface="Courier New"/>
              <a:ea typeface="Courier New"/>
              <a:cs typeface="Courier New"/>
              <a:sym typeface="Courier New"/>
            </a:endParaRPr>
          </a:p>
        </p:txBody>
      </p:sp>
      <p:pic>
        <p:nvPicPr>
          <p:cNvPr id="770" name="Google Shape;770;p65"/>
          <p:cNvPicPr preferRelativeResize="0"/>
          <p:nvPr/>
        </p:nvPicPr>
        <p:blipFill rotWithShape="1">
          <a:blip r:embed="rId3">
            <a:alphaModFix/>
          </a:blip>
          <a:srcRect b="0" l="0" r="0" t="0"/>
          <a:stretch/>
        </p:blipFill>
        <p:spPr>
          <a:xfrm>
            <a:off x="767408" y="2285256"/>
            <a:ext cx="10343130" cy="4362871"/>
          </a:xfrm>
          <a:prstGeom prst="rect">
            <a:avLst/>
          </a:prstGeom>
          <a:noFill/>
          <a:ln>
            <a:noFill/>
          </a:ln>
        </p:spPr>
      </p:pic>
      <p:pic>
        <p:nvPicPr>
          <p:cNvPr id="771" name="Google Shape;771;p65"/>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descr="Hasil gambar untuk logo elnusa" id="777" name="Google Shape;777;p6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8" name="Google Shape;778;p67"/>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Membuat Form Update Data pada Database</a:t>
            </a:r>
            <a:endParaRPr b="1" i="0" sz="2400" u="none" cap="none" strike="noStrike">
              <a:solidFill>
                <a:schemeClr val="lt1"/>
              </a:solidFill>
              <a:latin typeface="Arial"/>
              <a:ea typeface="Arial"/>
              <a:cs typeface="Arial"/>
              <a:sym typeface="Arial"/>
            </a:endParaRPr>
          </a:p>
        </p:txBody>
      </p:sp>
      <p:sp>
        <p:nvSpPr>
          <p:cNvPr id="779" name="Google Shape;779;p67"/>
          <p:cNvSpPr txBox="1"/>
          <p:nvPr>
            <p:ph idx="4294967295" type="body"/>
          </p:nvPr>
        </p:nvSpPr>
        <p:spPr>
          <a:xfrm>
            <a:off x="767408" y="1484784"/>
            <a:ext cx="10801200" cy="4824536"/>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Sekarang buatlah sebuah file baru dengan nama form-edit.php dan ketiklah script ini:</a:t>
            </a:r>
            <a:endParaRPr b="0">
              <a:latin typeface="Courier New"/>
              <a:ea typeface="Courier New"/>
              <a:cs typeface="Courier New"/>
              <a:sym typeface="Courier New"/>
            </a:endParaRPr>
          </a:p>
        </p:txBody>
      </p:sp>
      <p:pic>
        <p:nvPicPr>
          <p:cNvPr id="780" name="Google Shape;780;p67"/>
          <p:cNvPicPr preferRelativeResize="0"/>
          <p:nvPr/>
        </p:nvPicPr>
        <p:blipFill rotWithShape="1">
          <a:blip r:embed="rId3">
            <a:alphaModFix/>
          </a:blip>
          <a:srcRect b="0" l="0" r="0" t="0"/>
          <a:stretch/>
        </p:blipFill>
        <p:spPr>
          <a:xfrm>
            <a:off x="767408" y="2564904"/>
            <a:ext cx="10987186" cy="3744416"/>
          </a:xfrm>
          <a:prstGeom prst="rect">
            <a:avLst/>
          </a:prstGeom>
          <a:noFill/>
          <a:ln>
            <a:noFill/>
          </a:ln>
        </p:spPr>
      </p:pic>
      <p:pic>
        <p:nvPicPr>
          <p:cNvPr id="781" name="Google Shape;781;p67"/>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descr="Hasil gambar untuk logo elnusa" id="787" name="Google Shape;787;p6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8" name="Google Shape;788;p68"/>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Membuat Form Update Data pada Database</a:t>
            </a:r>
            <a:endParaRPr b="1" i="0" sz="2400" u="none" cap="none" strike="noStrike">
              <a:solidFill>
                <a:schemeClr val="lt1"/>
              </a:solidFill>
              <a:latin typeface="Arial"/>
              <a:ea typeface="Arial"/>
              <a:cs typeface="Arial"/>
              <a:sym typeface="Arial"/>
            </a:endParaRPr>
          </a:p>
        </p:txBody>
      </p:sp>
      <p:sp>
        <p:nvSpPr>
          <p:cNvPr id="789" name="Google Shape;789;p68"/>
          <p:cNvSpPr txBox="1"/>
          <p:nvPr>
            <p:ph idx="4294967295" type="body"/>
          </p:nvPr>
        </p:nvSpPr>
        <p:spPr>
          <a:xfrm>
            <a:off x="767408" y="1484784"/>
            <a:ext cx="10801200" cy="4824536"/>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Lanjutan program form-edit.php</a:t>
            </a:r>
            <a:endParaRPr b="0">
              <a:latin typeface="Courier New"/>
              <a:ea typeface="Courier New"/>
              <a:cs typeface="Courier New"/>
              <a:sym typeface="Courier New"/>
            </a:endParaRPr>
          </a:p>
        </p:txBody>
      </p:sp>
      <p:pic>
        <p:nvPicPr>
          <p:cNvPr id="790" name="Google Shape;790;p68"/>
          <p:cNvPicPr preferRelativeResize="0"/>
          <p:nvPr/>
        </p:nvPicPr>
        <p:blipFill rotWithShape="1">
          <a:blip r:embed="rId3">
            <a:alphaModFix/>
          </a:blip>
          <a:srcRect b="0" l="0" r="0" t="0"/>
          <a:stretch/>
        </p:blipFill>
        <p:spPr>
          <a:xfrm>
            <a:off x="760765" y="1988840"/>
            <a:ext cx="10483945" cy="4869160"/>
          </a:xfrm>
          <a:prstGeom prst="rect">
            <a:avLst/>
          </a:prstGeom>
          <a:noFill/>
          <a:ln>
            <a:noFill/>
          </a:ln>
        </p:spPr>
      </p:pic>
      <p:pic>
        <p:nvPicPr>
          <p:cNvPr id="791" name="Google Shape;791;p68"/>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descr="Hasil gambar untuk logo elnusa" id="797" name="Google Shape;797;p6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8" name="Google Shape;798;p69"/>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Membuat Proses Update</a:t>
            </a:r>
            <a:endParaRPr b="1" i="0" sz="2400" u="none" cap="none" strike="noStrike">
              <a:solidFill>
                <a:schemeClr val="lt1"/>
              </a:solidFill>
              <a:latin typeface="Arial"/>
              <a:ea typeface="Arial"/>
              <a:cs typeface="Arial"/>
              <a:sym typeface="Arial"/>
            </a:endParaRPr>
          </a:p>
        </p:txBody>
      </p:sp>
      <p:sp>
        <p:nvSpPr>
          <p:cNvPr id="799" name="Google Shape;799;p69"/>
          <p:cNvSpPr txBox="1"/>
          <p:nvPr>
            <p:ph idx="4294967295" type="body"/>
          </p:nvPr>
        </p:nvSpPr>
        <p:spPr>
          <a:xfrm>
            <a:off x="767408" y="1484784"/>
            <a:ext cx="10801200" cy="4824536"/>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Sekarang kita akan membuat file edit.php dan ketiklah script :</a:t>
            </a:r>
            <a:endParaRPr b="0">
              <a:latin typeface="Courier New"/>
              <a:ea typeface="Courier New"/>
              <a:cs typeface="Courier New"/>
              <a:sym typeface="Courier New"/>
            </a:endParaRPr>
          </a:p>
        </p:txBody>
      </p:sp>
      <p:pic>
        <p:nvPicPr>
          <p:cNvPr id="800" name="Google Shape;800;p69"/>
          <p:cNvPicPr preferRelativeResize="0"/>
          <p:nvPr/>
        </p:nvPicPr>
        <p:blipFill rotWithShape="1">
          <a:blip r:embed="rId3">
            <a:alphaModFix/>
          </a:blip>
          <a:srcRect b="0" l="0" r="0" t="0"/>
          <a:stretch/>
        </p:blipFill>
        <p:spPr>
          <a:xfrm>
            <a:off x="793847" y="2132856"/>
            <a:ext cx="11252378" cy="4176464"/>
          </a:xfrm>
          <a:prstGeom prst="rect">
            <a:avLst/>
          </a:prstGeom>
          <a:noFill/>
          <a:ln>
            <a:noFill/>
          </a:ln>
        </p:spPr>
      </p:pic>
      <p:pic>
        <p:nvPicPr>
          <p:cNvPr id="801" name="Google Shape;801;p69"/>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descr="Hasil gambar untuk logo elnusa" id="807" name="Google Shape;807;p7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8" name="Google Shape;808;p70"/>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Membuat Proses Delete</a:t>
            </a:r>
            <a:endParaRPr b="1" i="0" sz="2400" u="none" cap="none" strike="noStrike">
              <a:solidFill>
                <a:schemeClr val="lt1"/>
              </a:solidFill>
              <a:latin typeface="Arial"/>
              <a:ea typeface="Arial"/>
              <a:cs typeface="Arial"/>
              <a:sym typeface="Arial"/>
            </a:endParaRPr>
          </a:p>
        </p:txBody>
      </p:sp>
      <p:sp>
        <p:nvSpPr>
          <p:cNvPr id="809" name="Google Shape;809;p70"/>
          <p:cNvSpPr txBox="1"/>
          <p:nvPr>
            <p:ph idx="4294967295" type="body"/>
          </p:nvPr>
        </p:nvSpPr>
        <p:spPr>
          <a:xfrm>
            <a:off x="767408" y="1484784"/>
            <a:ext cx="10801200" cy="4824536"/>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SzPts val="1260"/>
              <a:buNone/>
            </a:pPr>
            <a:r>
              <a:rPr b="0" lang="en-US">
                <a:latin typeface="Arial"/>
                <a:ea typeface="Arial"/>
                <a:cs typeface="Arial"/>
                <a:sym typeface="Arial"/>
              </a:rPr>
              <a:t>Silahkan buat script baru dengan nama delete.php dan ketik script berikut ini :</a:t>
            </a:r>
            <a:endParaRPr b="0">
              <a:latin typeface="Courier New"/>
              <a:ea typeface="Courier New"/>
              <a:cs typeface="Courier New"/>
              <a:sym typeface="Courier New"/>
            </a:endParaRPr>
          </a:p>
        </p:txBody>
      </p:sp>
      <p:pic>
        <p:nvPicPr>
          <p:cNvPr id="810" name="Google Shape;810;p70"/>
          <p:cNvPicPr preferRelativeResize="0"/>
          <p:nvPr/>
        </p:nvPicPr>
        <p:blipFill rotWithShape="1">
          <a:blip r:embed="rId3">
            <a:alphaModFix/>
          </a:blip>
          <a:srcRect b="0" l="0" r="0" t="0"/>
          <a:stretch/>
        </p:blipFill>
        <p:spPr>
          <a:xfrm>
            <a:off x="767408" y="2492896"/>
            <a:ext cx="10429894" cy="3794063"/>
          </a:xfrm>
          <a:prstGeom prst="rect">
            <a:avLst/>
          </a:prstGeom>
          <a:noFill/>
          <a:ln>
            <a:noFill/>
          </a:ln>
        </p:spPr>
      </p:pic>
      <p:pic>
        <p:nvPicPr>
          <p:cNvPr id="811" name="Google Shape;811;p70"/>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descr="Hasil gambar untuk logo elnusa" id="816" name="Google Shape;816;p7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7" name="Google Shape;817;p71"/>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&lt; Topik_Silabus &gt;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818" name="Google Shape;818;p71"/>
          <p:cNvSpPr/>
          <p:nvPr/>
        </p:nvSpPr>
        <p:spPr>
          <a:xfrm>
            <a:off x="695400" y="2132856"/>
            <a:ext cx="10657184" cy="92333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chemeClr val="dk1"/>
              </a:buClr>
              <a:buSzPts val="1800"/>
              <a:buFont typeface="Verdana"/>
              <a:buAutoNum type="arabicPeriod"/>
            </a:pPr>
            <a:r>
              <a:rPr b="0" i="0" lang="en-US" sz="1800" u="none" cap="none" strike="noStrike">
                <a:solidFill>
                  <a:schemeClr val="dk1"/>
                </a:solidFill>
                <a:latin typeface="Arial"/>
                <a:ea typeface="Arial"/>
                <a:cs typeface="Arial"/>
                <a:sym typeface="Arial"/>
              </a:rPr>
              <a:t>Array pada PHP merupakan unset array, dimana dimensi array, tipe data dan panjang array tidak perlu ditentukan/dideklarasikan di awal.</a:t>
            </a:r>
            <a:endParaRPr b="0" i="0" sz="1400" u="none" cap="none" strike="noStrike">
              <a:solidFill>
                <a:srgbClr val="000000"/>
              </a:solidFill>
              <a:latin typeface="Arial"/>
              <a:ea typeface="Arial"/>
              <a:cs typeface="Arial"/>
              <a:sym typeface="Arial"/>
            </a:endParaRPr>
          </a:p>
          <a:p>
            <a:pPr indent="-228600" lvl="0" marL="342900" marR="0" rtl="0" algn="just">
              <a:lnSpc>
                <a:spcPct val="100000"/>
              </a:lnSpc>
              <a:spcBef>
                <a:spcPts val="0"/>
              </a:spcBef>
              <a:spcAft>
                <a:spcPts val="0"/>
              </a:spcAft>
              <a:buClr>
                <a:schemeClr val="dk1"/>
              </a:buClr>
              <a:buSzPts val="1800"/>
              <a:buFont typeface="Verdana"/>
              <a:buNone/>
            </a:pPr>
            <a:r>
              <a:t/>
            </a:r>
            <a:endParaRPr b="0" i="0" sz="1800" u="none" cap="none" strike="noStrike">
              <a:solidFill>
                <a:schemeClr val="dk1"/>
              </a:solidFill>
              <a:latin typeface="Arial"/>
              <a:ea typeface="Arial"/>
              <a:cs typeface="Arial"/>
              <a:sym typeface="Arial"/>
            </a:endParaRPr>
          </a:p>
        </p:txBody>
      </p:sp>
      <p:sp>
        <p:nvSpPr>
          <p:cNvPr id="819" name="Google Shape;819;p71"/>
          <p:cNvSpPr txBox="1"/>
          <p:nvPr/>
        </p:nvSpPr>
        <p:spPr>
          <a:xfrm>
            <a:off x="983432" y="1298377"/>
            <a:ext cx="1087320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Kesimpulan Pertemuan </a:t>
            </a:r>
            <a:endParaRPr b="0" i="0" sz="1800" u="none" cap="none" strike="noStrike">
              <a:solidFill>
                <a:schemeClr val="dk1"/>
              </a:solidFill>
              <a:latin typeface="Arial"/>
              <a:ea typeface="Arial"/>
              <a:cs typeface="Arial"/>
              <a:sym typeface="Arial"/>
            </a:endParaRPr>
          </a:p>
        </p:txBody>
      </p:sp>
      <p:pic>
        <p:nvPicPr>
          <p:cNvPr id="820" name="Google Shape;820;p71"/>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descr="Hasil gambar untuk logo elnusa" id="234" name="Google Shape;234;p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5" name="Google Shape;235;p6"/>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Penulisan Array			</a:t>
            </a:r>
            <a:r>
              <a:rPr b="1" i="0" lang="en-US" sz="2400" u="none" cap="none" strike="noStrike">
                <a:solidFill>
                  <a:schemeClr val="lt1"/>
                </a:solidFill>
                <a:latin typeface="Arial"/>
                <a:ea typeface="Arial"/>
                <a:cs typeface="Arial"/>
                <a:sym typeface="Arial"/>
              </a:rPr>
              <a:t> 					Pelatihan</a:t>
            </a:r>
            <a:endParaRPr b="0" i="0" sz="2400" u="none" cap="none" strike="noStrike">
              <a:solidFill>
                <a:schemeClr val="lt1"/>
              </a:solidFill>
              <a:latin typeface="Verdana"/>
              <a:ea typeface="Verdana"/>
              <a:cs typeface="Verdana"/>
              <a:sym typeface="Verdana"/>
            </a:endParaRPr>
          </a:p>
        </p:txBody>
      </p:sp>
      <p:sp>
        <p:nvSpPr>
          <p:cNvPr id="236" name="Google Shape;236;p6"/>
          <p:cNvSpPr txBox="1"/>
          <p:nvPr>
            <p:ph idx="4294967295" type="body"/>
          </p:nvPr>
        </p:nvSpPr>
        <p:spPr>
          <a:xfrm>
            <a:off x="839416" y="1321171"/>
            <a:ext cx="11161240" cy="49896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2400"/>
              <a:buNone/>
            </a:pPr>
            <a:r>
              <a:rPr b="0" lang="en-US" sz="2400">
                <a:solidFill>
                  <a:schemeClr val="dk1"/>
                </a:solidFill>
                <a:latin typeface="Courier New"/>
                <a:ea typeface="Courier New"/>
                <a:cs typeface="Courier New"/>
                <a:sym typeface="Courier New"/>
              </a:rPr>
              <a:t>$nama_variabel = array(</a:t>
            </a:r>
            <a:endParaRPr/>
          </a:p>
          <a:p>
            <a:pPr indent="0" lvl="1" marL="400050" rtl="0" algn="l">
              <a:lnSpc>
                <a:spcPct val="115000"/>
              </a:lnSpc>
              <a:spcBef>
                <a:spcPts val="0"/>
              </a:spcBef>
              <a:spcAft>
                <a:spcPts val="0"/>
              </a:spcAft>
              <a:buClr>
                <a:schemeClr val="dk1"/>
              </a:buClr>
              <a:buSzPts val="2400"/>
              <a:buNone/>
            </a:pPr>
            <a:r>
              <a:rPr b="0" lang="en-US">
                <a:solidFill>
                  <a:schemeClr val="dk1"/>
                </a:solidFill>
                <a:latin typeface="Courier New"/>
                <a:ea typeface="Courier New"/>
                <a:cs typeface="Courier New"/>
                <a:sym typeface="Courier New"/>
              </a:rPr>
              <a:t>index  =&gt; elemen,</a:t>
            </a:r>
            <a:endParaRPr/>
          </a:p>
          <a:p>
            <a:pPr indent="0" lvl="1" marL="400050" rtl="0" algn="l">
              <a:lnSpc>
                <a:spcPct val="115000"/>
              </a:lnSpc>
              <a:spcBef>
                <a:spcPts val="0"/>
              </a:spcBef>
              <a:spcAft>
                <a:spcPts val="0"/>
              </a:spcAft>
              <a:buClr>
                <a:schemeClr val="dk1"/>
              </a:buClr>
              <a:buSzPts val="2400"/>
              <a:buNone/>
            </a:pPr>
            <a:r>
              <a:rPr lang="en-US">
                <a:latin typeface="Courier New"/>
                <a:ea typeface="Courier New"/>
                <a:cs typeface="Courier New"/>
                <a:sym typeface="Courier New"/>
              </a:rPr>
              <a:t>index</a:t>
            </a:r>
            <a:r>
              <a:rPr b="0" lang="en-US">
                <a:solidFill>
                  <a:schemeClr val="dk1"/>
                </a:solidFill>
                <a:latin typeface="Courier New"/>
                <a:ea typeface="Courier New"/>
                <a:cs typeface="Courier New"/>
                <a:sym typeface="Courier New"/>
              </a:rPr>
              <a:t>2 =&gt; elemen2,</a:t>
            </a:r>
            <a:endParaRPr/>
          </a:p>
          <a:p>
            <a:pPr indent="0" lvl="1" marL="400050" rtl="0" algn="l">
              <a:lnSpc>
                <a:spcPct val="115000"/>
              </a:lnSpc>
              <a:spcBef>
                <a:spcPts val="0"/>
              </a:spcBef>
              <a:spcAft>
                <a:spcPts val="0"/>
              </a:spcAft>
              <a:buClr>
                <a:schemeClr val="dk1"/>
              </a:buClr>
              <a:buSzPts val="2400"/>
              <a:buNone/>
            </a:pPr>
            <a:r>
              <a:rPr lang="en-US">
                <a:latin typeface="Courier New"/>
                <a:ea typeface="Courier New"/>
                <a:cs typeface="Courier New"/>
                <a:sym typeface="Courier New"/>
              </a:rPr>
              <a:t>index</a:t>
            </a:r>
            <a:r>
              <a:rPr b="0" lang="en-US">
                <a:solidFill>
                  <a:schemeClr val="dk1"/>
                </a:solidFill>
                <a:latin typeface="Courier New"/>
                <a:ea typeface="Courier New"/>
                <a:cs typeface="Courier New"/>
                <a:sym typeface="Courier New"/>
              </a:rPr>
              <a:t>3 =&gt; elemen3,</a:t>
            </a:r>
            <a:endParaRPr/>
          </a:p>
          <a:p>
            <a:pPr indent="0" lvl="0" marL="0" rtl="0" algn="l">
              <a:lnSpc>
                <a:spcPct val="115000"/>
              </a:lnSpc>
              <a:spcBef>
                <a:spcPts val="0"/>
              </a:spcBef>
              <a:spcAft>
                <a:spcPts val="0"/>
              </a:spcAft>
              <a:buClr>
                <a:schemeClr val="dk1"/>
              </a:buClr>
              <a:buSzPts val="2400"/>
              <a:buNone/>
            </a:pPr>
            <a:r>
              <a:rPr b="0" lang="en-US" sz="2400">
                <a:solidFill>
                  <a:schemeClr val="dk1"/>
                </a:solidFill>
                <a:latin typeface="Courier New"/>
                <a:ea typeface="Courier New"/>
                <a:cs typeface="Courier New"/>
                <a:sym typeface="Courier New"/>
              </a:rPr>
              <a:t>     ...</a:t>
            </a:r>
            <a:endParaRPr/>
          </a:p>
          <a:p>
            <a:pPr indent="0" lvl="0" marL="0" rtl="0" algn="l">
              <a:lnSpc>
                <a:spcPct val="115000"/>
              </a:lnSpc>
              <a:spcBef>
                <a:spcPts val="0"/>
              </a:spcBef>
              <a:spcAft>
                <a:spcPts val="0"/>
              </a:spcAft>
              <a:buClr>
                <a:schemeClr val="dk1"/>
              </a:buClr>
              <a:buSzPts val="2400"/>
              <a:buNone/>
            </a:pPr>
            <a:r>
              <a:rPr b="0" lang="en-US" sz="2400">
                <a:solidFill>
                  <a:schemeClr val="dk1"/>
                </a:solidFill>
                <a:latin typeface="Courier New"/>
                <a:ea typeface="Courier New"/>
                <a:cs typeface="Courier New"/>
                <a:sym typeface="Courier New"/>
              </a:rPr>
              <a:t>)</a:t>
            </a:r>
            <a:endParaRPr/>
          </a:p>
          <a:p>
            <a:pPr indent="-342900" lvl="0" marL="342900" rtl="0" algn="just">
              <a:lnSpc>
                <a:spcPct val="115000"/>
              </a:lnSpc>
              <a:spcBef>
                <a:spcPts val="560"/>
              </a:spcBef>
              <a:spcAft>
                <a:spcPts val="0"/>
              </a:spcAft>
              <a:buSzPts val="1260"/>
              <a:buFont typeface="Noto Sans Symbols"/>
              <a:buChar char="❖"/>
            </a:pPr>
            <a:r>
              <a:rPr b="0" lang="en-US">
                <a:latin typeface="Arial"/>
                <a:ea typeface="Arial"/>
                <a:cs typeface="Arial"/>
                <a:sym typeface="Arial"/>
              </a:rPr>
              <a:t>Komponen array terdiri dari pasangan index dan elemen array</a:t>
            </a:r>
            <a:endParaRPr/>
          </a:p>
          <a:p>
            <a:pPr indent="-342900" lvl="0" marL="342900" rtl="0" algn="just">
              <a:lnSpc>
                <a:spcPct val="115000"/>
              </a:lnSpc>
              <a:spcBef>
                <a:spcPts val="560"/>
              </a:spcBef>
              <a:spcAft>
                <a:spcPts val="0"/>
              </a:spcAft>
              <a:buSzPts val="1260"/>
              <a:buFont typeface="Noto Sans Symbols"/>
              <a:buChar char="❖"/>
            </a:pPr>
            <a:r>
              <a:rPr b="0" lang="en-US">
                <a:latin typeface="Arial"/>
                <a:ea typeface="Arial"/>
                <a:cs typeface="Arial"/>
                <a:sym typeface="Arial"/>
              </a:rPr>
              <a:t>Index sebagai penunjuk posisi dimana elemen disimpan.</a:t>
            </a:r>
            <a:endParaRPr/>
          </a:p>
          <a:p>
            <a:pPr indent="-342900" lvl="0" marL="342900" rtl="0" algn="just">
              <a:lnSpc>
                <a:spcPct val="115000"/>
              </a:lnSpc>
              <a:spcBef>
                <a:spcPts val="560"/>
              </a:spcBef>
              <a:spcAft>
                <a:spcPts val="0"/>
              </a:spcAft>
              <a:buSzPts val="1260"/>
              <a:buFont typeface="Noto Sans Symbols"/>
              <a:buChar char="❖"/>
            </a:pPr>
            <a:r>
              <a:rPr b="0" lang="en-US">
                <a:latin typeface="Arial"/>
                <a:ea typeface="Arial"/>
                <a:cs typeface="Arial"/>
                <a:sym typeface="Arial"/>
              </a:rPr>
              <a:t>Pengaksesan array menggunakan kombinasi </a:t>
            </a:r>
            <a:r>
              <a:rPr b="0" lang="en-US">
                <a:solidFill>
                  <a:schemeClr val="dk1"/>
                </a:solidFill>
                <a:latin typeface="Courier New"/>
                <a:ea typeface="Courier New"/>
                <a:cs typeface="Courier New"/>
                <a:sym typeface="Courier New"/>
              </a:rPr>
              <a:t>$nama_variable </a:t>
            </a:r>
            <a:r>
              <a:rPr b="0" lang="en-US">
                <a:latin typeface="Arial"/>
                <a:ea typeface="Arial"/>
                <a:cs typeface="Arial"/>
                <a:sym typeface="Arial"/>
              </a:rPr>
              <a:t>dan </a:t>
            </a:r>
            <a:r>
              <a:rPr b="0" lang="en-US">
                <a:latin typeface="Courier New"/>
                <a:ea typeface="Courier New"/>
                <a:cs typeface="Courier New"/>
                <a:sym typeface="Courier New"/>
              </a:rPr>
              <a:t>nilai</a:t>
            </a:r>
            <a:r>
              <a:rPr b="0" lang="en-US">
                <a:solidFill>
                  <a:schemeClr val="dk1"/>
                </a:solidFill>
                <a:latin typeface="Courier New"/>
                <a:ea typeface="Courier New"/>
                <a:cs typeface="Courier New"/>
                <a:sym typeface="Courier New"/>
              </a:rPr>
              <a:t> index </a:t>
            </a:r>
            <a:r>
              <a:rPr b="0" lang="en-US">
                <a:latin typeface="Arial"/>
                <a:ea typeface="Arial"/>
                <a:cs typeface="Arial"/>
                <a:sym typeface="Arial"/>
              </a:rPr>
              <a:t>:</a:t>
            </a:r>
            <a:endParaRPr/>
          </a:p>
        </p:txBody>
      </p:sp>
      <p:sp>
        <p:nvSpPr>
          <p:cNvPr id="237" name="Google Shape;237;p6"/>
          <p:cNvSpPr txBox="1"/>
          <p:nvPr>
            <p:ph idx="4294967295" type="body"/>
          </p:nvPr>
        </p:nvSpPr>
        <p:spPr>
          <a:xfrm>
            <a:off x="4583832" y="5909829"/>
            <a:ext cx="6316761" cy="793378"/>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080"/>
              <a:buNone/>
            </a:pPr>
            <a:r>
              <a:rPr b="0" lang="en-US" sz="2400">
                <a:solidFill>
                  <a:schemeClr val="dk1"/>
                </a:solidFill>
                <a:latin typeface="Arimo"/>
                <a:ea typeface="Arimo"/>
                <a:cs typeface="Arimo"/>
                <a:sym typeface="Arimo"/>
              </a:rPr>
              <a:t>	</a:t>
            </a:r>
            <a:r>
              <a:rPr b="0" lang="en-US" sz="2400">
                <a:solidFill>
                  <a:schemeClr val="dk1"/>
                </a:solidFill>
                <a:latin typeface="Courier New"/>
                <a:ea typeface="Courier New"/>
                <a:cs typeface="Courier New"/>
                <a:sym typeface="Courier New"/>
              </a:rPr>
              <a:t>$nama_variable[index]</a:t>
            </a:r>
            <a:endParaRPr sz="2400">
              <a:latin typeface="Courier New"/>
              <a:ea typeface="Courier New"/>
              <a:cs typeface="Courier New"/>
              <a:sym typeface="Courier New"/>
            </a:endParaRPr>
          </a:p>
        </p:txBody>
      </p:sp>
      <p:pic>
        <p:nvPicPr>
          <p:cNvPr id="238" name="Google Shape;238;p6"/>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descr="Hasil gambar untuk logo elnusa" id="825" name="Google Shape;825;p7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6" name="Google Shape;826;p72"/>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Verdana"/>
                <a:ea typeface="Verdana"/>
                <a:cs typeface="Verdana"/>
                <a:sym typeface="Verdana"/>
              </a:rPr>
              <a:t>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827" name="Google Shape;827;p72"/>
          <p:cNvSpPr/>
          <p:nvPr/>
        </p:nvSpPr>
        <p:spPr>
          <a:xfrm>
            <a:off x="983432" y="1987116"/>
            <a:ext cx="9721080" cy="2246769"/>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PHP 5 Tutorial, diakses dari laman </a:t>
            </a:r>
            <a:r>
              <a:rPr b="0" i="0" lang="en-US" sz="2000" u="sng" cap="none" strike="noStrike">
                <a:solidFill>
                  <a:schemeClr val="dk1"/>
                </a:solidFill>
                <a:latin typeface="Courier New"/>
                <a:ea typeface="Courier New"/>
                <a:cs typeface="Courier New"/>
                <a:sym typeface="Courier New"/>
                <a:hlinkClick r:id="rId3">
                  <a:extLst>
                    <a:ext uri="{A12FA001-AC4F-418D-AE19-62706E023703}">
                      <ahyp:hlinkClr val="tx"/>
                    </a:ext>
                  </a:extLst>
                </a:hlinkClick>
              </a:rPr>
              <a:t>https://www.w3schools.com/php/</a:t>
            </a: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chemeClr val="dk1"/>
                </a:solidFill>
                <a:latin typeface="Arial"/>
                <a:ea typeface="Arial"/>
                <a:cs typeface="Arial"/>
                <a:sym typeface="Arial"/>
              </a:rPr>
              <a:t>pada 26 April 2019</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Tutorial Belajar PHP Duniailkom, diakses dari laman </a:t>
            </a:r>
            <a:r>
              <a:rPr b="0" i="0" lang="en-US" sz="2000" u="sng" cap="none" strike="noStrike">
                <a:solidFill>
                  <a:schemeClr val="dk1"/>
                </a:solidFill>
                <a:latin typeface="Courier New"/>
                <a:ea typeface="Courier New"/>
                <a:cs typeface="Courier New"/>
                <a:sym typeface="Courier New"/>
                <a:hlinkClick r:id="rId4">
                  <a:extLst>
                    <a:ext uri="{A12FA001-AC4F-418D-AE19-62706E023703}">
                      <ahyp:hlinkClr val="tx"/>
                    </a:ext>
                  </a:extLst>
                </a:hlinkClick>
              </a:rPr>
              <a:t>https://www.duniailkom.com/tutorial-belajar-php-dan-index-artikel-php/</a:t>
            </a: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chemeClr val="dk1"/>
                </a:solidFill>
                <a:latin typeface="Arial"/>
                <a:ea typeface="Arial"/>
                <a:cs typeface="Arial"/>
                <a:sym typeface="Arial"/>
              </a:rPr>
              <a:t>, pada 27 April 2019</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Anonymous. (n.d.). </a:t>
            </a:r>
            <a:r>
              <a:rPr b="0" i="1" lang="en-US" sz="2000" u="none" cap="none" strike="noStrike">
                <a:solidFill>
                  <a:schemeClr val="dk1"/>
                </a:solidFill>
                <a:latin typeface="Arial"/>
                <a:ea typeface="Arial"/>
                <a:cs typeface="Arial"/>
                <a:sym typeface="Arial"/>
              </a:rPr>
              <a:t>MySQL Reference Manual</a:t>
            </a:r>
            <a:r>
              <a:rPr b="0" i="0" lang="en-US" sz="2000" u="none" cap="none" strike="noStrike">
                <a:solidFill>
                  <a:schemeClr val="dk1"/>
                </a:solidFill>
                <a:latin typeface="Arial"/>
                <a:ea typeface="Arial"/>
                <a:cs typeface="Arial"/>
                <a:sym typeface="Arial"/>
              </a:rPr>
              <a:t>. Retrieved from </a:t>
            </a:r>
            <a:r>
              <a:rPr b="0" i="0" lang="en-US" sz="2000" u="sng" cap="none" strike="noStrike">
                <a:solidFill>
                  <a:schemeClr val="dk1"/>
                </a:solidFill>
                <a:latin typeface="Courier New"/>
                <a:ea typeface="Courier New"/>
                <a:cs typeface="Courier New"/>
                <a:sym typeface="Courier New"/>
                <a:hlinkClick r:id="rId5">
                  <a:extLst>
                    <a:ext uri="{A12FA001-AC4F-418D-AE19-62706E023703}">
                      <ahyp:hlinkClr val="tx"/>
                    </a:ext>
                  </a:extLst>
                </a:hlinkClick>
              </a:rPr>
              <a:t>http://downloads.mysql.com/docs/</a:t>
            </a:r>
            <a:r>
              <a:rPr b="0" i="0" lang="en-US" sz="20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p:txBody>
      </p:sp>
      <p:sp>
        <p:nvSpPr>
          <p:cNvPr id="828" name="Google Shape;828;p72"/>
          <p:cNvSpPr txBox="1"/>
          <p:nvPr/>
        </p:nvSpPr>
        <p:spPr>
          <a:xfrm>
            <a:off x="695400" y="1268760"/>
            <a:ext cx="1087320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Referensi:</a:t>
            </a:r>
            <a:endParaRPr b="0" i="0" sz="1800" u="none" cap="none" strike="noStrike">
              <a:solidFill>
                <a:schemeClr val="dk1"/>
              </a:solidFill>
              <a:latin typeface="Arial"/>
              <a:ea typeface="Arial"/>
              <a:cs typeface="Arial"/>
              <a:sym typeface="Arial"/>
            </a:endParaRPr>
          </a:p>
        </p:txBody>
      </p:sp>
      <p:pic>
        <p:nvPicPr>
          <p:cNvPr id="829" name="Google Shape;829;p72"/>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3" name="Shape 833"/>
        <p:cNvGrpSpPr/>
        <p:nvPr/>
      </p:nvGrpSpPr>
      <p:grpSpPr>
        <a:xfrm>
          <a:off x="0" y="0"/>
          <a:ext cx="0" cy="0"/>
          <a:chOff x="0" y="0"/>
          <a:chExt cx="0" cy="0"/>
        </a:xfrm>
      </p:grpSpPr>
      <p:sp>
        <p:nvSpPr>
          <p:cNvPr id="834" name="Google Shape;834;g333fe905025_0_65"/>
          <p:cNvSpPr txBox="1"/>
          <p:nvPr/>
        </p:nvSpPr>
        <p:spPr>
          <a:xfrm>
            <a:off x="1017200" y="2394600"/>
            <a:ext cx="5649000" cy="10344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Poppins SemiBold"/>
              <a:buNone/>
            </a:pPr>
            <a:r>
              <a:rPr b="0" i="0" lang="en-US" sz="6000" u="none" cap="none" strike="noStrike">
                <a:solidFill>
                  <a:schemeClr val="lt1"/>
                </a:solidFill>
                <a:latin typeface="Poppins SemiBold"/>
                <a:ea typeface="Poppins SemiBold"/>
                <a:cs typeface="Poppins SemiBold"/>
                <a:sym typeface="Poppins SemiBold"/>
              </a:rPr>
              <a:t>Terima Kasih</a:t>
            </a:r>
            <a:endParaRPr b="0" i="0" sz="6000" u="none" cap="none" strike="noStrike">
              <a:solidFill>
                <a:schemeClr val="lt1"/>
              </a:solidFill>
              <a:latin typeface="Poppins SemiBold"/>
              <a:ea typeface="Poppins SemiBold"/>
              <a:cs typeface="Poppins SemiBold"/>
              <a:sym typeface="Poppins SemiBold"/>
            </a:endParaRPr>
          </a:p>
        </p:txBody>
      </p:sp>
      <p:pic>
        <p:nvPicPr>
          <p:cNvPr id="835" name="Google Shape;835;g333fe905025_0_65"/>
          <p:cNvPicPr preferRelativeResize="0"/>
          <p:nvPr/>
        </p:nvPicPr>
        <p:blipFill rotWithShape="1">
          <a:blip r:embed="rId4">
            <a:alphaModFix/>
          </a:blip>
          <a:srcRect b="0" l="0" r="0" t="0"/>
          <a:stretch/>
        </p:blipFill>
        <p:spPr>
          <a:xfrm>
            <a:off x="1524383" y="-254450"/>
            <a:ext cx="2082355" cy="2105752"/>
          </a:xfrm>
          <a:prstGeom prst="rect">
            <a:avLst/>
          </a:prstGeom>
          <a:noFill/>
          <a:ln>
            <a:noFill/>
          </a:ln>
        </p:spPr>
      </p:pic>
      <p:pic>
        <p:nvPicPr>
          <p:cNvPr id="836" name="Google Shape;836;g333fe905025_0_65"/>
          <p:cNvPicPr preferRelativeResize="0"/>
          <p:nvPr/>
        </p:nvPicPr>
        <p:blipFill rotWithShape="1">
          <a:blip r:embed="rId5">
            <a:alphaModFix/>
          </a:blip>
          <a:srcRect b="0" l="0" r="0" t="0"/>
          <a:stretch/>
        </p:blipFill>
        <p:spPr>
          <a:xfrm>
            <a:off x="5615482" y="2068498"/>
            <a:ext cx="3995288" cy="3582138"/>
          </a:xfrm>
          <a:prstGeom prst="rect">
            <a:avLst/>
          </a:prstGeom>
          <a:noFill/>
          <a:ln>
            <a:noFill/>
          </a:ln>
        </p:spPr>
      </p:pic>
      <p:pic>
        <p:nvPicPr>
          <p:cNvPr id="837" name="Google Shape;837;g333fe905025_0_65"/>
          <p:cNvPicPr preferRelativeResize="0"/>
          <p:nvPr/>
        </p:nvPicPr>
        <p:blipFill>
          <a:blip r:embed="rId6">
            <a:alphaModFix/>
          </a:blip>
          <a:stretch>
            <a:fillRect/>
          </a:stretch>
        </p:blipFill>
        <p:spPr>
          <a:xfrm>
            <a:off x="588275" y="284503"/>
            <a:ext cx="1346601" cy="10278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descr="Hasil gambar untuk logo elnusa" id="244" name="Google Shape;244;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5" name="Google Shape;245;p7"/>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Index Array				</a:t>
            </a:r>
            <a:r>
              <a:rPr b="1" i="0" lang="en-US" sz="2400" u="none" cap="none" strike="noStrike">
                <a:solidFill>
                  <a:schemeClr val="lt1"/>
                </a:solidFill>
                <a:latin typeface="Arial"/>
                <a:ea typeface="Arial"/>
                <a:cs typeface="Arial"/>
                <a:sym typeface="Arial"/>
              </a:rPr>
              <a:t> 					Pelatihan</a:t>
            </a:r>
            <a:endParaRPr b="0" i="0" sz="2400" u="none" cap="none" strike="noStrike">
              <a:solidFill>
                <a:schemeClr val="lt1"/>
              </a:solidFill>
              <a:latin typeface="Verdana"/>
              <a:ea typeface="Verdana"/>
              <a:cs typeface="Verdana"/>
              <a:sym typeface="Verdana"/>
            </a:endParaRPr>
          </a:p>
        </p:txBody>
      </p:sp>
      <p:sp>
        <p:nvSpPr>
          <p:cNvPr id="246" name="Google Shape;246;p7"/>
          <p:cNvSpPr txBox="1"/>
          <p:nvPr>
            <p:ph idx="4294967295" type="body"/>
          </p:nvPr>
        </p:nvSpPr>
        <p:spPr>
          <a:xfrm>
            <a:off x="695400" y="1679760"/>
            <a:ext cx="11233248" cy="4989600"/>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SzPts val="1260"/>
              <a:buFont typeface="Noto Sans Symbols"/>
              <a:buChar char="❖"/>
            </a:pPr>
            <a:r>
              <a:rPr b="0" lang="en-US">
                <a:latin typeface="Arial"/>
                <a:ea typeface="Arial"/>
                <a:cs typeface="Arial"/>
                <a:sym typeface="Arial"/>
              </a:rPr>
              <a:t>Index Numeric : menggunakan angka untuk menandai sebuah elemen array</a:t>
            </a:r>
            <a:endParaRPr/>
          </a:p>
          <a:p>
            <a:pPr indent="-262890" lvl="0" marL="342900" rtl="0" algn="l">
              <a:lnSpc>
                <a:spcPct val="115000"/>
              </a:lnSpc>
              <a:spcBef>
                <a:spcPts val="560"/>
              </a:spcBef>
              <a:spcAft>
                <a:spcPts val="0"/>
              </a:spcAft>
              <a:buSzPts val="1260"/>
              <a:buFont typeface="Noto Sans Symbols"/>
              <a:buNone/>
            </a:pPr>
            <a:r>
              <a:t/>
            </a:r>
            <a:endParaRPr b="0">
              <a:latin typeface="Arial"/>
              <a:ea typeface="Arial"/>
              <a:cs typeface="Arial"/>
              <a:sym typeface="Arial"/>
            </a:endParaRPr>
          </a:p>
          <a:p>
            <a:pPr indent="-342900" lvl="0" marL="342900" rtl="0" algn="l">
              <a:lnSpc>
                <a:spcPct val="115000"/>
              </a:lnSpc>
              <a:spcBef>
                <a:spcPts val="560"/>
              </a:spcBef>
              <a:spcAft>
                <a:spcPts val="0"/>
              </a:spcAft>
              <a:buSzPts val="1260"/>
              <a:buFont typeface="Noto Sans Symbols"/>
              <a:buChar char="❖"/>
            </a:pPr>
            <a:r>
              <a:rPr b="0" lang="en-US">
                <a:latin typeface="Arial"/>
                <a:ea typeface="Arial"/>
                <a:cs typeface="Arial"/>
                <a:sym typeface="Arial"/>
              </a:rPr>
              <a:t>Index Asosiatif : memberikan nama sebagai penanda sebuah elemen</a:t>
            </a:r>
            <a:endParaRPr b="0">
              <a:latin typeface="Arial"/>
              <a:ea typeface="Arial"/>
              <a:cs typeface="Arial"/>
              <a:sym typeface="Arial"/>
            </a:endParaRPr>
          </a:p>
        </p:txBody>
      </p:sp>
      <p:pic>
        <p:nvPicPr>
          <p:cNvPr id="247" name="Google Shape;247;p7"/>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8"/>
          <p:cNvSpPr txBox="1"/>
          <p:nvPr/>
        </p:nvSpPr>
        <p:spPr>
          <a:xfrm>
            <a:off x="2495600" y="692696"/>
            <a:ext cx="792088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Mendeklarasikan dan Menginisialisasi Array</a:t>
            </a:r>
            <a:endParaRPr b="0" i="0" sz="1400" u="none" cap="none" strike="noStrike">
              <a:solidFill>
                <a:srgbClr val="000000"/>
              </a:solidFill>
              <a:latin typeface="Arial"/>
              <a:ea typeface="Arial"/>
              <a:cs typeface="Arial"/>
              <a:sym typeface="Arial"/>
            </a:endParaRPr>
          </a:p>
        </p:txBody>
      </p:sp>
      <p:pic>
        <p:nvPicPr>
          <p:cNvPr id="253" name="Google Shape;253;p8"/>
          <p:cNvPicPr preferRelativeResize="0"/>
          <p:nvPr/>
        </p:nvPicPr>
        <p:blipFill rotWithShape="1">
          <a:blip r:embed="rId3">
            <a:alphaModFix/>
          </a:blip>
          <a:srcRect b="0" l="0" r="0" t="0"/>
          <a:stretch/>
        </p:blipFill>
        <p:spPr>
          <a:xfrm>
            <a:off x="0" y="1412777"/>
            <a:ext cx="5951984" cy="5112568"/>
          </a:xfrm>
          <a:prstGeom prst="rect">
            <a:avLst/>
          </a:prstGeom>
          <a:noFill/>
          <a:ln>
            <a:noFill/>
          </a:ln>
        </p:spPr>
      </p:pic>
      <p:pic>
        <p:nvPicPr>
          <p:cNvPr id="254" name="Google Shape;254;p8"/>
          <p:cNvPicPr preferRelativeResize="0"/>
          <p:nvPr/>
        </p:nvPicPr>
        <p:blipFill rotWithShape="1">
          <a:blip r:embed="rId4">
            <a:alphaModFix/>
          </a:blip>
          <a:srcRect b="0" l="0" r="0" t="0"/>
          <a:stretch/>
        </p:blipFill>
        <p:spPr>
          <a:xfrm>
            <a:off x="6096000" y="1412777"/>
            <a:ext cx="6104739" cy="5112568"/>
          </a:xfrm>
          <a:prstGeom prst="rect">
            <a:avLst/>
          </a:prstGeom>
          <a:noFill/>
          <a:ln>
            <a:noFill/>
          </a:ln>
        </p:spPr>
      </p:pic>
      <p:pic>
        <p:nvPicPr>
          <p:cNvPr id="255" name="Google Shape;255;p8"/>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6A7"/>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2011-05-21T14:11:58Z</dcterms:created>
  <dc:creator>user</dc:creator>
</cp:coreProperties>
</file>