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y="6858000" cx="12192000"/>
  <p:notesSz cx="6858000" cy="9144000"/>
  <p:embeddedFontLst>
    <p:embeddedFont>
      <p:font typeface="Poppins"/>
      <p:regular r:id="rId57"/>
      <p:bold r:id="rId58"/>
      <p:italic r:id="rId59"/>
      <p:boldItalic r:id="rId60"/>
    </p:embeddedFont>
    <p:embeddedFont>
      <p:font typeface="Tahoma"/>
      <p:regular r:id="rId61"/>
      <p:bold r:id="rId62"/>
    </p:embeddedFont>
    <p:embeddedFont>
      <p:font typeface="Poppins SemiBold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7" roundtripDataSignature="AMtx7mggpZwSJphmcljQLlGAk+fBaWkF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7288AD-6B92-4D33-9197-44FA30BE9032}">
  <a:tblStyle styleId="{217288AD-6B92-4D33-9197-44FA30BE903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fill>
          <a:solidFill>
            <a:srgbClr val="D0DEEF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0DEEF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Tahoma-bold.fntdata"/><Relationship Id="rId61" Type="http://schemas.openxmlformats.org/officeDocument/2006/relationships/font" Target="fonts/Tahoma-regular.fntdata"/><Relationship Id="rId20" Type="http://schemas.openxmlformats.org/officeDocument/2006/relationships/slide" Target="slides/slide13.xml"/><Relationship Id="rId64" Type="http://schemas.openxmlformats.org/officeDocument/2006/relationships/font" Target="fonts/PoppinsSemiBold-bold.fntdata"/><Relationship Id="rId63" Type="http://schemas.openxmlformats.org/officeDocument/2006/relationships/font" Target="fonts/PoppinsSemiBold-regular.fntdata"/><Relationship Id="rId22" Type="http://schemas.openxmlformats.org/officeDocument/2006/relationships/slide" Target="slides/slide15.xml"/><Relationship Id="rId66" Type="http://schemas.openxmlformats.org/officeDocument/2006/relationships/font" Target="fonts/PoppinsSemiBold-boldItalic.fntdata"/><Relationship Id="rId21" Type="http://schemas.openxmlformats.org/officeDocument/2006/relationships/slide" Target="slides/slide14.xml"/><Relationship Id="rId65" Type="http://schemas.openxmlformats.org/officeDocument/2006/relationships/font" Target="fonts/PoppinsSemiBold-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7" Type="http://customschemas.google.com/relationships/presentationmetadata" Target="metadata"/><Relationship Id="rId60" Type="http://schemas.openxmlformats.org/officeDocument/2006/relationships/font" Target="fonts/Poppins-bold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font" Target="fonts/Poppins-regular.fntdata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font" Target="fonts/Poppins-italic.fntdata"/><Relationship Id="rId14" Type="http://schemas.openxmlformats.org/officeDocument/2006/relationships/slide" Target="slides/slide7.xml"/><Relationship Id="rId58" Type="http://schemas.openxmlformats.org/officeDocument/2006/relationships/font" Target="fonts/Poppins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D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306ece8c90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g3306ece8c90_0_1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6" name="Google Shape;37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306ece8c9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3306ece8c90_0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0" name="Google Shape;39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9" name="Google Shape;42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3" name="Google Shape;45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0" name="Google Shape;460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6" name="Google Shape;47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4" name="Google Shape;50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5" name="Google Shape;51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6" name="Google Shape;52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3" name="Google Shape;533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1" name="Google Shape;54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8" name="Google Shape;54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6" name="Google Shape;556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1" name="Google Shape;571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8" name="Google Shape;578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7" name="Google Shape;587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4" name="Google Shape;594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1" name="Google Shape;601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8" name="Google Shape;608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5" name="Google Shape;615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33ffa5864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g333ffa58643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0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0.png"/><Relationship Id="rId3" Type="http://schemas.openxmlformats.org/officeDocument/2006/relationships/image" Target="../media/image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/>
          <p:nvPr>
            <p:ph type="ctrTitle"/>
          </p:nvPr>
        </p:nvSpPr>
        <p:spPr>
          <a:xfrm>
            <a:off x="838200" y="1790015"/>
            <a:ext cx="10515600" cy="18385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3"/>
          <p:cNvSpPr txBox="1"/>
          <p:nvPr>
            <p:ph idx="1" type="subTitle"/>
          </p:nvPr>
        </p:nvSpPr>
        <p:spPr>
          <a:xfrm>
            <a:off x="838200" y="3801600"/>
            <a:ext cx="10515600" cy="1699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pic>
        <p:nvPicPr>
          <p:cNvPr id="21" name="Google Shape;21;p53"/>
          <p:cNvPicPr preferRelativeResize="0"/>
          <p:nvPr/>
        </p:nvPicPr>
        <p:blipFill rotWithShape="1">
          <a:blip r:embed="rId2">
            <a:alphaModFix/>
          </a:blip>
          <a:srcRect b="37202" l="6154" r="5917" t="32938"/>
          <a:stretch/>
        </p:blipFill>
        <p:spPr>
          <a:xfrm>
            <a:off x="9250550" y="695250"/>
            <a:ext cx="2135224" cy="36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6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6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106" name="Google Shape;106;p62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107" name="Google Shape;107;p62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8" name="Google Shape;108;p6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3"/>
          <p:cNvSpPr txBox="1"/>
          <p:nvPr>
            <p:ph type="title"/>
          </p:nvPr>
        </p:nvSpPr>
        <p:spPr>
          <a:xfrm>
            <a:off x="838200" y="469391"/>
            <a:ext cx="10515600" cy="630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3"/>
          <p:cNvSpPr txBox="1"/>
          <p:nvPr>
            <p:ph idx="1" type="body"/>
          </p:nvPr>
        </p:nvSpPr>
        <p:spPr>
          <a:xfrm rot="5400000">
            <a:off x="3583328" y="-1593508"/>
            <a:ext cx="5025343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116" name="Google Shape;116;p63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117" name="Google Shape;117;p63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8" name="Google Shape;118;p6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4"/>
          <p:cNvSpPr txBox="1"/>
          <p:nvPr>
            <p:ph type="title"/>
          </p:nvPr>
        </p:nvSpPr>
        <p:spPr>
          <a:xfrm rot="5400000">
            <a:off x="7241154" y="2064317"/>
            <a:ext cx="5596392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64"/>
          <p:cNvSpPr txBox="1"/>
          <p:nvPr>
            <p:ph idx="1" type="body"/>
          </p:nvPr>
        </p:nvSpPr>
        <p:spPr>
          <a:xfrm rot="5400000">
            <a:off x="1907154" y="-488383"/>
            <a:ext cx="559639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126" name="Google Shape;126;p64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127" name="Google Shape;127;p64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6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06ece8c90_0_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06ece8c90_0_193"/>
          <p:cNvSpPr txBox="1"/>
          <p:nvPr>
            <p:ph type="ctrTitle"/>
          </p:nvPr>
        </p:nvSpPr>
        <p:spPr>
          <a:xfrm>
            <a:off x="914400" y="2125980"/>
            <a:ext cx="103632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3306ece8c90_0_193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3306ece8c90_0_193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3306ece8c90_0_193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3306ece8c90_0_193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48" name="Google Shape;148;g3306ece8c90_0_193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  <a:lnTo>
                  <a:pt x="12191619" y="0"/>
                </a:lnTo>
                <a:lnTo>
                  <a:pt x="0" y="0"/>
                </a:lnTo>
                <a:lnTo>
                  <a:pt x="0" y="416051"/>
                </a:lnTo>
                <a:close/>
              </a:path>
            </a:pathLst>
          </a:custGeom>
          <a:solidFill>
            <a:srgbClr val="1154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306ece8c90_0_193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</a:path>
              <a:path extrusionOk="0" h="416559" w="12192000">
                <a:moveTo>
                  <a:pt x="12191619" y="0"/>
                </a:moveTo>
                <a:lnTo>
                  <a:pt x="0" y="0"/>
                </a:lnTo>
                <a:lnTo>
                  <a:pt x="0" y="416051"/>
                </a:lnTo>
              </a:path>
            </a:pathLst>
          </a:custGeom>
          <a:noFill/>
          <a:ln cap="flat" cmpd="sng" w="9900">
            <a:solidFill>
              <a:srgbClr val="3B78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3306ece8c90_0_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3773" y="0"/>
            <a:ext cx="1808224" cy="68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306ece8c90_0_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0"/>
            <a:ext cx="503681" cy="469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06ece8c90_0_203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  <a:lnTo>
                  <a:pt x="12191619" y="0"/>
                </a:lnTo>
                <a:lnTo>
                  <a:pt x="0" y="0"/>
                </a:lnTo>
                <a:lnTo>
                  <a:pt x="0" y="416051"/>
                </a:lnTo>
                <a:close/>
              </a:path>
            </a:pathLst>
          </a:custGeom>
          <a:solidFill>
            <a:srgbClr val="1154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3306ece8c90_0_203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</a:path>
              <a:path extrusionOk="0" h="416559" w="12192000">
                <a:moveTo>
                  <a:pt x="12191619" y="0"/>
                </a:moveTo>
                <a:lnTo>
                  <a:pt x="0" y="0"/>
                </a:lnTo>
                <a:lnTo>
                  <a:pt x="0" y="416051"/>
                </a:lnTo>
              </a:path>
            </a:pathLst>
          </a:custGeom>
          <a:noFill/>
          <a:ln cap="flat" cmpd="sng" w="9900">
            <a:solidFill>
              <a:srgbClr val="3B78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3306ece8c90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3773" y="0"/>
            <a:ext cx="1808224" cy="68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306ece8c90_0_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0"/>
            <a:ext cx="503681" cy="46939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3306ece8c90_0_203"/>
          <p:cNvSpPr txBox="1"/>
          <p:nvPr>
            <p:ph type="title"/>
          </p:nvPr>
        </p:nvSpPr>
        <p:spPr>
          <a:xfrm>
            <a:off x="2620771" y="489965"/>
            <a:ext cx="69504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3306ece8c90_0_203"/>
          <p:cNvSpPr txBox="1"/>
          <p:nvPr>
            <p:ph idx="1" type="body"/>
          </p:nvPr>
        </p:nvSpPr>
        <p:spPr>
          <a:xfrm>
            <a:off x="885190" y="1276603"/>
            <a:ext cx="10421700" cy="30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3306ece8c90_0_203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3306ece8c90_0_203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3306ece8c90_0_203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06ece8c90_0_213"/>
          <p:cNvSpPr txBox="1"/>
          <p:nvPr>
            <p:ph type="title"/>
          </p:nvPr>
        </p:nvSpPr>
        <p:spPr>
          <a:xfrm>
            <a:off x="2620771" y="489965"/>
            <a:ext cx="69504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3306ece8c90_0_213"/>
          <p:cNvSpPr txBox="1"/>
          <p:nvPr>
            <p:ph idx="1" type="body"/>
          </p:nvPr>
        </p:nvSpPr>
        <p:spPr>
          <a:xfrm>
            <a:off x="60960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3306ece8c90_0_213"/>
          <p:cNvSpPr txBox="1"/>
          <p:nvPr>
            <p:ph idx="2" type="body"/>
          </p:nvPr>
        </p:nvSpPr>
        <p:spPr>
          <a:xfrm>
            <a:off x="627888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3306ece8c90_0_213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3306ece8c90_0_213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3306ece8c90_0_213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06ece8c90_0_220"/>
          <p:cNvSpPr txBox="1"/>
          <p:nvPr>
            <p:ph type="title"/>
          </p:nvPr>
        </p:nvSpPr>
        <p:spPr>
          <a:xfrm>
            <a:off x="2620771" y="489965"/>
            <a:ext cx="69504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g3306ece8c90_0_220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g3306ece8c90_0_220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3306ece8c90_0_220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3306ece8c90_0_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306ece8c90_0_225"/>
          <p:cNvSpPr/>
          <p:nvPr/>
        </p:nvSpPr>
        <p:spPr>
          <a:xfrm>
            <a:off x="0" y="0"/>
            <a:ext cx="3299460" cy="6858000"/>
          </a:xfrm>
          <a:custGeom>
            <a:rect b="b" l="l" r="r" t="t"/>
            <a:pathLst>
              <a:path extrusionOk="0" h="6858000" w="3299460">
                <a:moveTo>
                  <a:pt x="3299460" y="0"/>
                </a:moveTo>
                <a:lnTo>
                  <a:pt x="0" y="0"/>
                </a:lnTo>
                <a:lnTo>
                  <a:pt x="0" y="6858000"/>
                </a:lnTo>
                <a:lnTo>
                  <a:pt x="3299460" y="6858000"/>
                </a:lnTo>
                <a:lnTo>
                  <a:pt x="3299460" y="0"/>
                </a:lnTo>
                <a:close/>
              </a:path>
            </a:pathLst>
          </a:custGeom>
          <a:solidFill>
            <a:srgbClr val="4471C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306ece8c90_0_225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g3306ece8c90_0_225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3306ece8c90_0_225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33ffa58643_0_7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">
  <p:cSld name="Instructo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4"/>
          <p:cNvSpPr/>
          <p:nvPr/>
        </p:nvSpPr>
        <p:spPr>
          <a:xfrm>
            <a:off x="0" y="0"/>
            <a:ext cx="3299460" cy="6858000"/>
          </a:xfrm>
          <a:custGeom>
            <a:rect b="b" l="l" r="r" t="t"/>
            <a:pathLst>
              <a:path extrusionOk="0" h="6858000" w="3299460">
                <a:moveTo>
                  <a:pt x="3299460" y="0"/>
                </a:moveTo>
                <a:lnTo>
                  <a:pt x="0" y="0"/>
                </a:lnTo>
                <a:lnTo>
                  <a:pt x="0" y="6858000"/>
                </a:lnTo>
                <a:lnTo>
                  <a:pt x="3299460" y="6858000"/>
                </a:lnTo>
                <a:lnTo>
                  <a:pt x="3299460" y="0"/>
                </a:lnTo>
                <a:close/>
              </a:path>
            </a:pathLst>
          </a:custGeom>
          <a:solidFill>
            <a:srgbClr val="4471C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4"/>
          <p:cNvSpPr/>
          <p:nvPr/>
        </p:nvSpPr>
        <p:spPr>
          <a:xfrm>
            <a:off x="149455" y="5905728"/>
            <a:ext cx="807900" cy="807900"/>
          </a:xfrm>
          <a:prstGeom prst="corner">
            <a:avLst>
              <a:gd fmla="val 23355" name="adj1"/>
              <a:gd fmla="val 23357" name="adj2"/>
            </a:avLst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54"/>
          <p:cNvPicPr preferRelativeResize="0"/>
          <p:nvPr/>
        </p:nvPicPr>
        <p:blipFill rotWithShape="1">
          <a:blip r:embed="rId3">
            <a:alphaModFix/>
          </a:blip>
          <a:srcRect b="37202" l="6154" r="5917" t="32938"/>
          <a:stretch/>
        </p:blipFill>
        <p:spPr>
          <a:xfrm>
            <a:off x="9860150" y="161850"/>
            <a:ext cx="2135224" cy="36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3ffa58643_0_75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  <a:lnTo>
                  <a:pt x="12191619" y="0"/>
                </a:lnTo>
                <a:lnTo>
                  <a:pt x="0" y="0"/>
                </a:lnTo>
                <a:lnTo>
                  <a:pt x="0" y="416051"/>
                </a:lnTo>
                <a:close/>
              </a:path>
            </a:pathLst>
          </a:custGeom>
          <a:solidFill>
            <a:srgbClr val="1154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33ffa58643_0_75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</a:path>
              <a:path extrusionOk="0" h="416559" w="12192000">
                <a:moveTo>
                  <a:pt x="12191619" y="0"/>
                </a:moveTo>
                <a:lnTo>
                  <a:pt x="0" y="0"/>
                </a:lnTo>
                <a:lnTo>
                  <a:pt x="0" y="416051"/>
                </a:lnTo>
              </a:path>
            </a:pathLst>
          </a:custGeom>
          <a:noFill/>
          <a:ln cap="flat" cmpd="sng" w="9900">
            <a:solidFill>
              <a:srgbClr val="3B78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333ffa58643_0_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3773" y="0"/>
            <a:ext cx="1808224" cy="68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333ffa58643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0"/>
            <a:ext cx="503681" cy="46939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33ffa58643_0_75"/>
          <p:cNvSpPr txBox="1"/>
          <p:nvPr>
            <p:ph idx="1" type="body"/>
          </p:nvPr>
        </p:nvSpPr>
        <p:spPr>
          <a:xfrm>
            <a:off x="885190" y="1276603"/>
            <a:ext cx="10421700" cy="30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g333ffa58643_0_75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g333ffa58643_0_75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g333ffa58643_0_75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94" name="Google Shape;194;g333ffa58643_0_75"/>
          <p:cNvSpPr txBox="1"/>
          <p:nvPr/>
        </p:nvSpPr>
        <p:spPr>
          <a:xfrm>
            <a:off x="9486850" y="5806425"/>
            <a:ext cx="20955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ID" sz="6500" u="none" cap="none" strike="noStrike">
                <a:solidFill>
                  <a:srgbClr val="EFEFEF"/>
                </a:solidFill>
                <a:latin typeface="Impact"/>
                <a:ea typeface="Impact"/>
                <a:cs typeface="Impact"/>
                <a:sym typeface="Impact"/>
              </a:rPr>
              <a:t>VSGA</a:t>
            </a:r>
            <a:endParaRPr b="0" i="0" sz="6500" u="none" cap="none" strike="noStrike">
              <a:solidFill>
                <a:srgbClr val="EFEFE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33ffa58643_0_85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●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○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Char char="■"/>
              <a:defRPr b="0" i="0" sz="6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g333ffa58643_0_85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98" name="Google Shape;198;g333ffa58643_0_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3ffa58643_0_89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g333ffa58643_0_8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3ffa58643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g333ffa58643_0_9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05" name="Google Shape;205;g333ffa58643_0_9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3ffa58643_0_9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g333ffa58643_0_96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9" name="Google Shape;209;g333ffa58643_0_96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0" name="Google Shape;210;g333ffa58643_0_9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3ffa58643_0_10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g333ffa58643_0_10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3ffa58643_0_104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Google Shape;216;g333ffa58643_0_104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7" name="Google Shape;217;g333ffa58643_0_10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3ffa58643_0_10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g333ffa58643_0_10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33ffa58643_0_11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33ffa58643_0_111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g333ffa58643_0_111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5" name="Google Shape;225;g333ffa58643_0_111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26" name="Google Shape;226;g333ffa58643_0_1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3ffa58643_0_117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229" name="Google Shape;229;g333ffa58643_0_1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5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33" name="Google Shape;33;p55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34" name="Google Shape;34;p55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" name="Google Shape;35;p5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33ffa58643_0_120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g333ffa58643_0_120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3" name="Google Shape;233;g333ffa58643_0_1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3ffa58643_0_1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43" name="Google Shape;43;p56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44" name="Google Shape;44;p56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" name="Google Shape;45;p5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7"/>
          <p:cNvSpPr txBox="1"/>
          <p:nvPr>
            <p:ph type="title"/>
          </p:nvPr>
        </p:nvSpPr>
        <p:spPr>
          <a:xfrm>
            <a:off x="838200" y="469391"/>
            <a:ext cx="10515600" cy="630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54" name="Google Shape;54;p57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55" name="Google Shape;55;p57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" name="Google Shape;56;p5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5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5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5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67" name="Google Shape;67;p58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68" name="Google Shape;68;p58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" name="Google Shape;69;p5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9"/>
          <p:cNvSpPr txBox="1"/>
          <p:nvPr>
            <p:ph type="title"/>
          </p:nvPr>
        </p:nvSpPr>
        <p:spPr>
          <a:xfrm>
            <a:off x="838200" y="469391"/>
            <a:ext cx="10515600" cy="630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76" name="Google Shape;76;p59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77" name="Google Shape;77;p59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" name="Google Shape;78;p5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84" name="Google Shape;84;p60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85" name="Google Shape;85;p60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" name="Google Shape;86;p6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1" name="Google Shape;91;p6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grpSp>
        <p:nvGrpSpPr>
          <p:cNvPr id="95" name="Google Shape;95;p61"/>
          <p:cNvGrpSpPr/>
          <p:nvPr/>
        </p:nvGrpSpPr>
        <p:grpSpPr>
          <a:xfrm>
            <a:off x="380" y="0"/>
            <a:ext cx="12192000" cy="688848"/>
            <a:chOff x="380" y="0"/>
            <a:chExt cx="12192000" cy="688848"/>
          </a:xfrm>
        </p:grpSpPr>
        <p:sp>
          <p:nvSpPr>
            <p:cNvPr id="96" name="Google Shape;96;p61"/>
            <p:cNvSpPr/>
            <p:nvPr/>
          </p:nvSpPr>
          <p:spPr>
            <a:xfrm>
              <a:off x="380" y="1142"/>
              <a:ext cx="12192000" cy="416559"/>
            </a:xfrm>
            <a:custGeom>
              <a:rect b="b" l="l" r="r" t="t"/>
              <a:pathLst>
                <a:path extrusionOk="0" h="416559" w="12192000">
                  <a:moveTo>
                    <a:pt x="0" y="416051"/>
                  </a:moveTo>
                  <a:lnTo>
                    <a:pt x="12191619" y="416051"/>
                  </a:lnTo>
                  <a:lnTo>
                    <a:pt x="12191619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solidFill>
              <a:srgbClr val="1154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7" name="Google Shape;97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83773" y="0"/>
              <a:ext cx="1808224" cy="68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0"/>
              <a:ext cx="503681" cy="469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838200" y="469391"/>
            <a:ext cx="10515600" cy="630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b="1" i="0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838200" y="1151620"/>
            <a:ext cx="10515600" cy="5025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06ece8c90_0_183"/>
          <p:cNvSpPr txBox="1"/>
          <p:nvPr>
            <p:ph type="title"/>
          </p:nvPr>
        </p:nvSpPr>
        <p:spPr>
          <a:xfrm>
            <a:off x="2620771" y="489965"/>
            <a:ext cx="69504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g3306ece8c90_0_183"/>
          <p:cNvSpPr txBox="1"/>
          <p:nvPr>
            <p:ph idx="1" type="body"/>
          </p:nvPr>
        </p:nvSpPr>
        <p:spPr>
          <a:xfrm>
            <a:off x="885190" y="1276603"/>
            <a:ext cx="10421700" cy="30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g3306ece8c90_0_183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g3306ece8c90_0_183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g3306ece8c90_0_183"/>
          <p:cNvSpPr txBox="1"/>
          <p:nvPr>
            <p:ph idx="12" type="sldNum"/>
          </p:nvPr>
        </p:nvSpPr>
        <p:spPr>
          <a:xfrm>
            <a:off x="8778240" y="6377940"/>
            <a:ext cx="280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38" name="Google Shape;138;g3306ece8c90_0_183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  <a:lnTo>
                  <a:pt x="12191619" y="0"/>
                </a:lnTo>
                <a:lnTo>
                  <a:pt x="0" y="0"/>
                </a:lnTo>
                <a:lnTo>
                  <a:pt x="0" y="416051"/>
                </a:lnTo>
                <a:close/>
              </a:path>
            </a:pathLst>
          </a:custGeom>
          <a:solidFill>
            <a:srgbClr val="1154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306ece8c90_0_183"/>
          <p:cNvSpPr/>
          <p:nvPr/>
        </p:nvSpPr>
        <p:spPr>
          <a:xfrm>
            <a:off x="380" y="1142"/>
            <a:ext cx="12192000" cy="416559"/>
          </a:xfrm>
          <a:custGeom>
            <a:rect b="b" l="l" r="r" t="t"/>
            <a:pathLst>
              <a:path extrusionOk="0" h="416559" w="12192000">
                <a:moveTo>
                  <a:pt x="0" y="416051"/>
                </a:moveTo>
                <a:lnTo>
                  <a:pt x="12191619" y="416051"/>
                </a:lnTo>
              </a:path>
              <a:path extrusionOk="0" h="416559" w="12192000">
                <a:moveTo>
                  <a:pt x="12191619" y="0"/>
                </a:moveTo>
                <a:lnTo>
                  <a:pt x="0" y="0"/>
                </a:lnTo>
                <a:lnTo>
                  <a:pt x="0" y="416051"/>
                </a:lnTo>
              </a:path>
            </a:pathLst>
          </a:custGeom>
          <a:noFill/>
          <a:ln cap="flat" cmpd="sng" w="9900">
            <a:solidFill>
              <a:srgbClr val="3B78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3306ece8c90_0_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83773" y="0"/>
            <a:ext cx="1808224" cy="68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306ece8c90_0_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0"/>
            <a:ext cx="503681" cy="46939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3ffa58643_0_7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g333ffa58643_0_7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6.jpg"/><Relationship Id="rId4" Type="http://schemas.openxmlformats.org/officeDocument/2006/relationships/image" Target="../media/image2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3.jpg"/><Relationship Id="rId4" Type="http://schemas.openxmlformats.org/officeDocument/2006/relationships/image" Target="../media/image19.png"/><Relationship Id="rId5" Type="http://schemas.openxmlformats.org/officeDocument/2006/relationships/image" Target="../media/image30.png"/><Relationship Id="rId6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3306ece8c90_0_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53"/>
            <a:ext cx="12192000" cy="684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306ece8c90_0_153"/>
          <p:cNvPicPr preferRelativeResize="0"/>
          <p:nvPr/>
        </p:nvPicPr>
        <p:blipFill rotWithShape="1">
          <a:blip r:embed="rId4">
            <a:alphaModFix/>
          </a:blip>
          <a:srcRect b="37202" l="6154" r="5917" t="32938"/>
          <a:stretch/>
        </p:blipFill>
        <p:spPr>
          <a:xfrm>
            <a:off x="9250550" y="695250"/>
            <a:ext cx="2135224" cy="36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306ece8c90_0_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5687" y="-38437"/>
            <a:ext cx="1561766" cy="157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306ece8c90_0_153"/>
          <p:cNvPicPr preferRelativeResize="0"/>
          <p:nvPr/>
        </p:nvPicPr>
        <p:blipFill rotWithShape="1">
          <a:blip r:embed="rId6">
            <a:alphaModFix/>
          </a:blip>
          <a:srcRect b="17296" l="21302" r="25092" t="14924"/>
          <a:stretch/>
        </p:blipFill>
        <p:spPr>
          <a:xfrm>
            <a:off x="576700" y="353399"/>
            <a:ext cx="890025" cy="795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3306ece8c90_0_153"/>
          <p:cNvSpPr txBox="1"/>
          <p:nvPr>
            <p:ph type="ctrTitle"/>
          </p:nvPr>
        </p:nvSpPr>
        <p:spPr>
          <a:xfrm>
            <a:off x="838200" y="1790015"/>
            <a:ext cx="105156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</a:pPr>
            <a:r>
              <a:rPr lang="en-ID" sz="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PERTEMUAN 15</a:t>
            </a:r>
            <a:br>
              <a:rPr lang="en-ID" sz="4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ID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PELATIHAN JUNIOR WEB DEVELOPER</a:t>
            </a:r>
            <a:br>
              <a:rPr lang="en-ID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/>
          </a:p>
        </p:txBody>
      </p:sp>
      <p:sp>
        <p:nvSpPr>
          <p:cNvPr id="245" name="Google Shape;245;g3306ece8c90_0_153"/>
          <p:cNvSpPr txBox="1"/>
          <p:nvPr>
            <p:ph idx="1" type="subTitle"/>
          </p:nvPr>
        </p:nvSpPr>
        <p:spPr>
          <a:xfrm>
            <a:off x="838200" y="3801600"/>
            <a:ext cx="10515600" cy="16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ID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Menggunakan Library atau Komponen Pre-Existing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246" name="Google Shape;246;g3306ece8c90_0_153"/>
          <p:cNvSpPr txBox="1"/>
          <p:nvPr/>
        </p:nvSpPr>
        <p:spPr>
          <a:xfrm>
            <a:off x="838200" y="5649081"/>
            <a:ext cx="105156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Calibri"/>
              <a:buNone/>
            </a:pPr>
            <a:r>
              <a:rPr b="0" i="0" lang="en-ID" sz="2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(Saluran Daring, [Tanggal Penyampaian])</a:t>
            </a:r>
            <a:endParaRPr b="0" i="0" sz="22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Materi</a:t>
            </a:r>
            <a:endParaRPr/>
          </a:p>
        </p:txBody>
      </p:sp>
      <p:sp>
        <p:nvSpPr>
          <p:cNvPr id="321" name="Google Shape;321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22" name="Google Shape;32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Deskripsi (dari Konteks Variabel)</a:t>
            </a:r>
            <a:endParaRPr/>
          </a:p>
        </p:txBody>
      </p:sp>
      <p:sp>
        <p:nvSpPr>
          <p:cNvPr id="328" name="Google Shape;328;p12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D"/>
              <a:t>Reuse</a:t>
            </a:r>
            <a:r>
              <a:rPr lang="en-ID"/>
              <a:t> adalah penggunaan kembali suatu kesatuan kode tanpa menulis ulang atau mengubah kode tersebut.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D"/>
              <a:t>Library</a:t>
            </a:r>
            <a:r>
              <a:rPr lang="en-ID"/>
              <a:t> adalah pemaketan kode yang dapat digunakan untuk spesiikasi tertentu.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D"/>
              <a:t>Pre-Existing</a:t>
            </a:r>
            <a:r>
              <a:rPr lang="en-ID"/>
              <a:t> merupakan istilah untuk library atau komponen yang sudah ada dari sebelumnya.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29" name="Google Shape;32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Keuntungan menggunakan Library</a:t>
            </a:r>
            <a:endParaRPr/>
          </a:p>
        </p:txBody>
      </p:sp>
      <p:sp>
        <p:nvSpPr>
          <p:cNvPr id="335" name="Google Shape;335;p13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Mengurangi redundansi(pengulangan) penulisan kode.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Menghemat waktu.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Menghemat sumber daya.</a:t>
            </a:r>
            <a:endParaRPr/>
          </a:p>
        </p:txBody>
      </p:sp>
      <p:pic>
        <p:nvPicPr>
          <p:cNvPr id="336" name="Google Shape;3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Jenis Library</a:t>
            </a:r>
            <a:endParaRPr/>
          </a:p>
        </p:txBody>
      </p:sp>
      <p:graphicFrame>
        <p:nvGraphicFramePr>
          <p:cNvPr id="342" name="Google Shape;342;p14"/>
          <p:cNvGraphicFramePr/>
          <p:nvPr/>
        </p:nvGraphicFramePr>
        <p:xfrm>
          <a:off x="838200" y="13255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{217288AD-6B92-4D33-9197-44FA30BE9032}</a:tableStyleId>
              </a:tblPr>
              <a:tblGrid>
                <a:gridCol w="5257800"/>
                <a:gridCol w="5257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Jenis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Contoh Library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Pembuatan user interface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Bootstrap, DataTables, JQueryUI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Image editing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Imagine, PHP Graphics Works, Zebra Image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Impor/ekspor ke bentuk dokumen tertentu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TCPDF, PHPOffice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Algoritma kompleks (mis: AI, ANN)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ID" sz="2400" u="none" cap="none" strike="noStrike"/>
                        <a:t>PHP-ML, Rubix ML</a:t>
                      </a:r>
                      <a:endParaRPr sz="2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43" name="Google Shape;343;p14"/>
          <p:cNvSpPr txBox="1"/>
          <p:nvPr/>
        </p:nvSpPr>
        <p:spPr>
          <a:xfrm>
            <a:off x="8766232" y="4872038"/>
            <a:ext cx="25875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D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 masih banyak lainnya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Lisensi Library</a:t>
            </a:r>
            <a:endParaRPr/>
          </a:p>
        </p:txBody>
      </p:sp>
      <p:pic>
        <p:nvPicPr>
          <p:cNvPr id="350" name="Google Shape;3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90" y="1330161"/>
            <a:ext cx="11227819" cy="444058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5"/>
          <p:cNvSpPr txBox="1"/>
          <p:nvPr/>
        </p:nvSpPr>
        <p:spPr>
          <a:xfrm>
            <a:off x="4678817" y="5955075"/>
            <a:ext cx="70310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Lisensi library biasanya terdapat dalam direktori library disimpan dalam file “LICENSE”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Mendapatkan Library</a:t>
            </a:r>
            <a:endParaRPr/>
          </a:p>
        </p:txBody>
      </p:sp>
      <p:sp>
        <p:nvSpPr>
          <p:cNvPr id="358" name="Google Shape;358;p17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D"/>
              <a:t>Untuk mendapatkan library dapat dilakukan dengan dua cara: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Mengunduh file langsung dari website penyedia library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D"/>
              <a:t>Ketergantungan antar library atau unit dilakukan manual.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D"/>
              <a:t>Memperbaharui library dilakukan dengan memeriksa di website/repository.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D"/>
              <a:t>Tidak membutuhkan software tambahan.</a:t>
            </a:r>
            <a:endParaRPr/>
          </a:p>
          <a:p>
            <a:pPr indent="-101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Menggunakan library manager (Composer)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D"/>
              <a:t>Ketergantungan antar library atau unit dapat dilakukan secara otomatis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D"/>
              <a:t>Memperbaharui library dapat dilakukan dengan mudah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ID"/>
              <a:t>Manajer Ketergantungan (Dependency Manager) untuk PHP Composer (https://getcomposer.org)</a:t>
            </a:r>
            <a:endParaRPr/>
          </a:p>
        </p:txBody>
      </p:sp>
      <p:pic>
        <p:nvPicPr>
          <p:cNvPr id="359" name="Google Shape;3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Update</a:t>
            </a:r>
            <a:endParaRPr/>
          </a:p>
        </p:txBody>
      </p:sp>
      <p:sp>
        <p:nvSpPr>
          <p:cNvPr id="365" name="Google Shape;365;p18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D"/>
              <a:t>Mengapa memperbaharui library?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Untuk menghindari penggunaan komponen yang sudah kadaluarsa (obsolete), library perlu diperbaharui.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Pembaharuan library yang diunduh secara langsung, proses pembaharuan dilakukan dengan memeriksa langung ke website/repository library terkait.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66" name="Google Shape;3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lang="en-ID"/>
              <a:t>Hal yang perlu dipertimbangkan sebelum update</a:t>
            </a:r>
            <a:endParaRPr/>
          </a:p>
        </p:txBody>
      </p:sp>
      <p:sp>
        <p:nvSpPr>
          <p:cNvPr id="372" name="Google Shape;372;p19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Apakah update tersebut dapat memperkenalkan perubahan yang anda butuhkan?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Apa manfaat yang Anda dapatkan dari peningkatan dalam pembaharuan?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Apa yang terjadi apabila Anda tidak melakukan update?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Apakah manfaatnya lebih besar daripada risiko atau investasi waktu?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73" name="Google Shape;3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0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lang="en-ID"/>
              <a:t>Apakah update tersebut dapat memperkenalkan perubahan yang anda butuhkan?</a:t>
            </a:r>
            <a:endParaRPr/>
          </a:p>
        </p:txBody>
      </p:sp>
      <p:sp>
        <p:nvSpPr>
          <p:cNvPr id="379" name="Google Shape;379;p20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Perubahan pada versi terbaru biasanya untuk memperbaiki bug di versi sebelumnya.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Biasanya juga terdapat fitur-fitur baru.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Tampilan dan performa yang lebih baik, mengikuti perkembangan teknologi dan gadget.</a:t>
            </a:r>
            <a:endParaRPr/>
          </a:p>
        </p:txBody>
      </p:sp>
      <p:pic>
        <p:nvPicPr>
          <p:cNvPr id="380" name="Google Shape;3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1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lang="en-ID"/>
              <a:t>Apa manfaat yang Anda dapatkan dari peningkatan dalam pembaharuan?</a:t>
            </a:r>
            <a:endParaRPr/>
          </a:p>
        </p:txBody>
      </p:sp>
      <p:sp>
        <p:nvSpPr>
          <p:cNvPr id="386" name="Google Shape;386;p21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Perbaikan pada bug-bug di versi sebelumnya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Fitur-fitur baru yang lebih stabil dan fleksibel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Perbaikan pada system yang digunakan (grid system, js, css, dll)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Mendapatkan modul kode yang lebih rapi</a:t>
            </a:r>
            <a:endParaRPr/>
          </a:p>
        </p:txBody>
      </p:sp>
      <p:pic>
        <p:nvPicPr>
          <p:cNvPr id="387" name="Google Shape;3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06ece8c90_0_163"/>
          <p:cNvSpPr txBox="1"/>
          <p:nvPr/>
        </p:nvSpPr>
        <p:spPr>
          <a:xfrm>
            <a:off x="334801" y="1217525"/>
            <a:ext cx="262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ID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 Pengajar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306ece8c90_0_163"/>
          <p:cNvSpPr/>
          <p:nvPr/>
        </p:nvSpPr>
        <p:spPr>
          <a:xfrm>
            <a:off x="4138258" y="1474141"/>
            <a:ext cx="72042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3306ece8c90_0_163"/>
          <p:cNvSpPr/>
          <p:nvPr/>
        </p:nvSpPr>
        <p:spPr>
          <a:xfrm>
            <a:off x="4138250" y="2926500"/>
            <a:ext cx="72042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3306ece8c90_0_163"/>
          <p:cNvSpPr/>
          <p:nvPr/>
        </p:nvSpPr>
        <p:spPr>
          <a:xfrm>
            <a:off x="4138250" y="5521876"/>
            <a:ext cx="72042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5" name="Google Shape;255;g3306ece8c90_0_163"/>
          <p:cNvGrpSpPr/>
          <p:nvPr/>
        </p:nvGrpSpPr>
        <p:grpSpPr>
          <a:xfrm>
            <a:off x="4211171" y="1488725"/>
            <a:ext cx="7061700" cy="1249805"/>
            <a:chOff x="5735170" y="2041582"/>
            <a:chExt cx="7061700" cy="1249805"/>
          </a:xfrm>
        </p:grpSpPr>
        <p:sp>
          <p:nvSpPr>
            <p:cNvPr id="256" name="Google Shape;256;g3306ece8c90_0_163"/>
            <p:cNvSpPr txBox="1"/>
            <p:nvPr/>
          </p:nvSpPr>
          <p:spPr>
            <a:xfrm>
              <a:off x="5735170" y="2041582"/>
              <a:ext cx="7061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ID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Latar Belakang Pendidikan</a:t>
              </a:r>
              <a:endParaRPr b="1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g3306ece8c90_0_163"/>
            <p:cNvSpPr txBox="1"/>
            <p:nvPr/>
          </p:nvSpPr>
          <p:spPr>
            <a:xfrm>
              <a:off x="5735170" y="2552487"/>
              <a:ext cx="7061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g3306ece8c90_0_163"/>
          <p:cNvGrpSpPr/>
          <p:nvPr/>
        </p:nvGrpSpPr>
        <p:grpSpPr>
          <a:xfrm>
            <a:off x="4211199" y="2941351"/>
            <a:ext cx="7061725" cy="2327109"/>
            <a:chOff x="5735185" y="3560735"/>
            <a:chExt cx="5266800" cy="2327109"/>
          </a:xfrm>
        </p:grpSpPr>
        <p:sp>
          <p:nvSpPr>
            <p:cNvPr id="259" name="Google Shape;259;g3306ece8c90_0_163"/>
            <p:cNvSpPr txBox="1"/>
            <p:nvPr/>
          </p:nvSpPr>
          <p:spPr>
            <a:xfrm>
              <a:off x="5735185" y="3560735"/>
              <a:ext cx="52668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ID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Riwayat Pekerjaan dan Pengalaman Profesional</a:t>
              </a:r>
              <a:endParaRPr b="1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g3306ece8c90_0_163"/>
            <p:cNvSpPr txBox="1"/>
            <p:nvPr/>
          </p:nvSpPr>
          <p:spPr>
            <a:xfrm>
              <a:off x="5735185" y="4071644"/>
              <a:ext cx="5266800" cy="18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g3306ece8c90_0_163"/>
          <p:cNvGrpSpPr/>
          <p:nvPr/>
        </p:nvGrpSpPr>
        <p:grpSpPr>
          <a:xfrm>
            <a:off x="4211171" y="5537100"/>
            <a:ext cx="7061703" cy="1034105"/>
            <a:chOff x="4211170" y="5079899"/>
            <a:chExt cx="7061703" cy="1034105"/>
          </a:xfrm>
        </p:grpSpPr>
        <p:sp>
          <p:nvSpPr>
            <p:cNvPr id="262" name="Google Shape;262;g3306ece8c90_0_163"/>
            <p:cNvSpPr txBox="1"/>
            <p:nvPr/>
          </p:nvSpPr>
          <p:spPr>
            <a:xfrm>
              <a:off x="4211170" y="5079899"/>
              <a:ext cx="7061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ID" sz="2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Kontak Pengajar</a:t>
              </a:r>
              <a:endParaRPr b="1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g3306ece8c90_0_163"/>
            <p:cNvSpPr txBox="1"/>
            <p:nvPr/>
          </p:nvSpPr>
          <p:spPr>
            <a:xfrm>
              <a:off x="4211173" y="5590804"/>
              <a:ext cx="7061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108000" wrap="square" tIns="45700">
              <a:spAutoFit/>
            </a:bodyPr>
            <a:lstStyle/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Alamat Email: 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●"/>
              </a:pPr>
              <a:r>
                <a:rPr b="0" i="0" lang="en-ID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Nomor Telepon/HP: …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g3306ece8c90_0_163"/>
          <p:cNvSpPr/>
          <p:nvPr/>
        </p:nvSpPr>
        <p:spPr>
          <a:xfrm>
            <a:off x="334800" y="2069925"/>
            <a:ext cx="26295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ID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(Ganti dengan foto pengajar)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3306ece8c90_0_163"/>
          <p:cNvSpPr txBox="1"/>
          <p:nvPr/>
        </p:nvSpPr>
        <p:spPr>
          <a:xfrm>
            <a:off x="4068598" y="760325"/>
            <a:ext cx="720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72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ID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(Nama Lengkap dan Gelar)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3306ece8c90_0_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2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lang="en-ID"/>
              <a:t>Apa yang terjadi apabila Anda tidak melakukan update?</a:t>
            </a:r>
            <a:endParaRPr/>
          </a:p>
        </p:txBody>
      </p:sp>
      <p:sp>
        <p:nvSpPr>
          <p:cNvPr id="393" name="Google Shape;393;p22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Apakah terjadi dependencies dari website anda?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Apakah perkembangan teknologi yang digunakan oleh website anda, juga membutuhkan update?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Apakah ada permintaan dari klien yang menggunakan jasa anda, yang membutuhkan update tersebut?</a:t>
            </a:r>
            <a:endParaRPr/>
          </a:p>
        </p:txBody>
      </p:sp>
      <p:pic>
        <p:nvPicPr>
          <p:cNvPr id="394" name="Google Shape;3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"/>
          <p:cNvSpPr txBox="1"/>
          <p:nvPr>
            <p:ph type="title"/>
          </p:nvPr>
        </p:nvSpPr>
        <p:spPr>
          <a:xfrm>
            <a:off x="838200" y="726575"/>
            <a:ext cx="10515600" cy="630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lang="en-ID"/>
              <a:t>Apakah manfaatnya lebih besar daripada risiko atau investasi waktu?</a:t>
            </a:r>
            <a:br>
              <a:rPr lang="en-ID"/>
            </a:br>
            <a:endParaRPr/>
          </a:p>
        </p:txBody>
      </p:sp>
      <p:sp>
        <p:nvSpPr>
          <p:cNvPr id="400" name="Google Shape;400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solidFill>
            <a:srgbClr val="0070C0"/>
          </a:solidFill>
          <a:ln cap="flat" cmpd="sng" w="571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Bug diperbaiki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Fitur-fitur yang ditawarkan sangat menarik dan menjadi nilai tambah bagi perusahaan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Biaya yang dibutuhkan sesuai atau dibawah budget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Bila tidak diupdate ada beberapa script yang menampilkan error</a:t>
            </a:r>
            <a:endParaRPr/>
          </a:p>
        </p:txBody>
      </p:sp>
      <p:sp>
        <p:nvSpPr>
          <p:cNvPr id="401" name="Google Shape;401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solidFill>
            <a:srgbClr val="BF9000"/>
          </a:solidFill>
          <a:ln cap="flat" cmpd="sng" w="571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Tidak ada bug di versi lama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Fiturnya tidak terlalu dipakai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Tidak ada nilai tambah bagi perusahaan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Biaya yang dibutuhkan berada diatas budget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ID">
                <a:solidFill>
                  <a:schemeClr val="lt1"/>
                </a:solidFill>
              </a:rPr>
              <a:t>Tidak ada dependency yang berarti </a:t>
            </a:r>
            <a:endParaRPr/>
          </a:p>
        </p:txBody>
      </p:sp>
      <p:sp>
        <p:nvSpPr>
          <p:cNvPr id="402" name="Google Shape;402;p23"/>
          <p:cNvSpPr/>
          <p:nvPr/>
        </p:nvSpPr>
        <p:spPr>
          <a:xfrm>
            <a:off x="10252675" y="1312486"/>
            <a:ext cx="1165775" cy="919712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3" name="Google Shape;4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1367" y="1477249"/>
            <a:ext cx="768141" cy="590187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404" name="Google Shape;4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jQuery</a:t>
            </a:r>
            <a:endParaRPr/>
          </a:p>
        </p:txBody>
      </p:sp>
      <p:sp>
        <p:nvSpPr>
          <p:cNvPr id="410" name="Google Shape;410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11" name="Google Shape;4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Pendahuluan</a:t>
            </a:r>
            <a:endParaRPr/>
          </a:p>
        </p:txBody>
      </p:sp>
      <p:sp>
        <p:nvSpPr>
          <p:cNvPr id="417" name="Google Shape;417;p25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jQuery adalah library JavaScript yang dirancang untuk mempercepat proses pembuatan website.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jQuery merupakan salah satu perangkat lunak berbasis open source yang paling populer digunakan untuk penulisan kode JavaScript.</a:t>
            </a:r>
            <a:endParaRPr/>
          </a:p>
        </p:txBody>
      </p:sp>
      <p:pic>
        <p:nvPicPr>
          <p:cNvPr id="418" name="Google Shape;4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2175" y="1325217"/>
            <a:ext cx="2967649" cy="296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6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Kelebihan jQuery</a:t>
            </a:r>
            <a:endParaRPr/>
          </a:p>
        </p:txBody>
      </p:sp>
      <p:sp>
        <p:nvSpPr>
          <p:cNvPr id="425" name="Google Shape;425;p26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jQuery adalah library JavaScript yang cukup andal, ringkas, dan mempunyai fitur yang cukup lengkap.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jQuery membungkus kode JavaScript dalam method yang dapat dipanggil hanya dengan satu baris kode.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jQuery dirancang untuk menyederhanakan traversal dan manipulasi DOM HTML, serta penanganan acara, animasi CSS, dan Ajax.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jQuery juga dapat digunakan untuk membuat berbagai macam efek dan animasi menarik pada website yang sedang dikembangkan.</a:t>
            </a:r>
            <a:endParaRPr/>
          </a:p>
        </p:txBody>
      </p:sp>
      <p:pic>
        <p:nvPicPr>
          <p:cNvPr id="426" name="Google Shape;4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7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Persiapan</a:t>
            </a:r>
            <a:endParaRPr/>
          </a:p>
        </p:txBody>
      </p:sp>
      <p:sp>
        <p:nvSpPr>
          <p:cNvPr id="432" name="Google Shape;432;p27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Anda Harus memiliki file distribusi jQuery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Anda harus memiliki text editor.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33" name="Google Shape;43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4239859"/>
            <a:ext cx="10515600" cy="167516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7"/>
          <p:cNvSpPr/>
          <p:nvPr/>
        </p:nvSpPr>
        <p:spPr>
          <a:xfrm>
            <a:off x="4188618" y="2965277"/>
            <a:ext cx="3814763" cy="785813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D" sz="24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Download Bootstrap v3.7.1</a:t>
            </a:r>
            <a:endParaRPr b="0" i="0" sz="2400" u="none" cap="none" strike="noStrik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Bootstrap</a:t>
            </a:r>
            <a:endParaRPr/>
          </a:p>
        </p:txBody>
      </p:sp>
      <p:sp>
        <p:nvSpPr>
          <p:cNvPr id="441" name="Google Shape;441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42" name="Google Shape;4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9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Pendahuluan</a:t>
            </a:r>
            <a:endParaRPr/>
          </a:p>
        </p:txBody>
      </p:sp>
      <p:sp>
        <p:nvSpPr>
          <p:cNvPr id="448" name="Google Shape;448;p29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Bootstrap merupakan framework untuk membangun desain web secara responsif dan cepat.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Bootstrap menyediakan HTML, CSS dan Javascript siap pakai dan mudah untuk dikembangkan.</a:t>
            </a:r>
            <a:endParaRPr/>
          </a:p>
        </p:txBody>
      </p:sp>
      <p:pic>
        <p:nvPicPr>
          <p:cNvPr id="449" name="Google Shape;44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4676" y="1325217"/>
            <a:ext cx="3622648" cy="296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0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Kelebihan Bootstrap</a:t>
            </a:r>
            <a:endParaRPr/>
          </a:p>
        </p:txBody>
      </p:sp>
      <p:sp>
        <p:nvSpPr>
          <p:cNvPr id="456" name="Google Shape;456;p30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Penggunaan bootstrap sangat menghemat waktu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Tampilan bootstrap yang sudah cukup terlihat modern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Mobile Friendly yang maksudnya tampilan bootstrap sudah sangat responsive, yaitu tampilan bootstrap sudah mendukung segala jenis resolusi, baik itu pc, laptop, tablet dan smartphone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Sangat ringan karena bootstrap di buat dengan sangat terstruktur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57" name="Google Shape;4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1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Persiapan</a:t>
            </a:r>
            <a:endParaRPr/>
          </a:p>
        </p:txBody>
      </p:sp>
      <p:sp>
        <p:nvSpPr>
          <p:cNvPr id="463" name="Google Shape;463;p31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Anda Harus memiliki file distribusi Bootstrap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Sudah terinstal jQuery Library Untuk Bekerja Offline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Anda harus memiliki text editor.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64" name="Google Shape;4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4239859"/>
            <a:ext cx="10515600" cy="167516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1"/>
          <p:cNvSpPr/>
          <p:nvPr/>
        </p:nvSpPr>
        <p:spPr>
          <a:xfrm>
            <a:off x="4188618" y="2965277"/>
            <a:ext cx="3814763" cy="785813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D" sz="24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Download Bootstrap v5.0.2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None/>
            </a:pPr>
            <a:r>
              <a:rPr lang="en-ID"/>
              <a:t>Menggunakan Library atau Komponen Pre-Existing</a:t>
            </a:r>
            <a:endParaRPr/>
          </a:p>
        </p:txBody>
      </p:sp>
      <p:sp>
        <p:nvSpPr>
          <p:cNvPr id="272" name="Google Shape;272;p4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1" i="0" lang="en-ID" u="none" cap="none" strike="noStrike">
                <a:latin typeface="Arial"/>
                <a:ea typeface="Arial"/>
                <a:cs typeface="Arial"/>
                <a:sym typeface="Arial"/>
              </a:rPr>
              <a:t>Deskripsi Singkat mengenai Topik: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Pelatihan ini berhubungan dengan penggunaan komponen-komponen </a:t>
            </a:r>
            <a:r>
              <a:rPr b="0" i="1" lang="en-ID" u="none" cap="none" strike="noStrike">
                <a:latin typeface="Arial"/>
                <a:ea typeface="Arial"/>
                <a:cs typeface="Arial"/>
                <a:sym typeface="Arial"/>
              </a:rPr>
              <a:t>reuse </a:t>
            </a: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(yang dapat dipergunakan secara berulang) untuk mendukung pengembangan aplikasi yang efisien.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1" i="0" lang="en-ID" u="none" cap="none" strike="noStrike">
                <a:latin typeface="Arial"/>
                <a:ea typeface="Arial"/>
                <a:cs typeface="Arial"/>
                <a:sym typeface="Arial"/>
              </a:rPr>
              <a:t>Tujuan Pelatihan: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Peserta pelatihan memiliki sikap, pengetahuan dan keterampilan yang dibutuhkan untuk dapat menerapkan pengelolaan </a:t>
            </a:r>
            <a:r>
              <a:rPr b="0" i="1" lang="en-ID" u="none" cap="none" strike="noStrike"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 aplikasi dalam membuat program/aplikasi.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t/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1" i="0" lang="en-ID" u="none" cap="none" strike="noStrike">
                <a:latin typeface="Arial"/>
                <a:ea typeface="Arial"/>
                <a:cs typeface="Arial"/>
                <a:sym typeface="Arial"/>
              </a:rPr>
              <a:t>Materi yang akan disampaikan: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1. Pemilihan library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2. Integrasi Library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3. Pembaharuan Library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t/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1" i="0" lang="en-ID" u="none" cap="none" strike="noStrike">
                <a:latin typeface="Arial"/>
                <a:ea typeface="Arial"/>
                <a:cs typeface="Arial"/>
                <a:sym typeface="Arial"/>
              </a:rPr>
              <a:t>Tugas: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Memasang library dan menggunakan dalam program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t/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379"/>
              <a:buNone/>
            </a:pPr>
            <a:r>
              <a:rPr b="1" i="0" lang="en-ID" u="none" cap="none" strike="noStrike">
                <a:latin typeface="Arial"/>
                <a:ea typeface="Arial"/>
                <a:cs typeface="Arial"/>
                <a:sym typeface="Arial"/>
              </a:rPr>
              <a:t>Outcome/Capaian Pelatihan: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47D"/>
              </a:buClr>
              <a:buSzPct val="77379"/>
              <a:buFont typeface="Arial"/>
              <a:buAutoNum type="arabicPeriod"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Peserta dapat melakukan pemilihan unit-unit reuse yang potensial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47D"/>
              </a:buClr>
              <a:buSzPct val="77379"/>
              <a:buFont typeface="Arial"/>
              <a:buAutoNum type="arabicPeriod"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Peserta dapat melakukan integrasi library atau komponen pre-existing dengan source code yang ada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47D"/>
              </a:buClr>
              <a:buSzPct val="77379"/>
              <a:buFont typeface="Arial"/>
              <a:buAutoNum type="arabicPeriod"/>
            </a:pPr>
            <a:r>
              <a:rPr b="0" i="0" lang="en-ID" u="none" cap="none" strike="noStrike">
                <a:latin typeface="Arial"/>
                <a:ea typeface="Arial"/>
                <a:cs typeface="Arial"/>
                <a:sym typeface="Arial"/>
              </a:rPr>
              <a:t>Peserta dapat melakukan pembaharuan library atau komponen pre-existing yang digunakan</a:t>
            </a:r>
            <a:endParaRPr/>
          </a:p>
        </p:txBody>
      </p:sp>
      <p:pic>
        <p:nvPicPr>
          <p:cNvPr id="273" name="Google Shape;27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PHPspreadsheet</a:t>
            </a:r>
            <a:endParaRPr/>
          </a:p>
        </p:txBody>
      </p:sp>
      <p:sp>
        <p:nvSpPr>
          <p:cNvPr id="472" name="Google Shape;472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73" name="Google Shape;4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3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Memulai</a:t>
            </a:r>
            <a:endParaRPr/>
          </a:p>
        </p:txBody>
      </p:sp>
      <p:sp>
        <p:nvSpPr>
          <p:cNvPr id="479" name="Google Shape;479;p33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Buat Folder Baru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Copy seluruh file Bootstrap ke dalam Folder Baru Tersebut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Copy file jQuery ke dalam folder js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Buat file HTML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80" name="Google Shape;480;p33"/>
          <p:cNvSpPr/>
          <p:nvPr/>
        </p:nvSpPr>
        <p:spPr>
          <a:xfrm>
            <a:off x="3427342" y="3285091"/>
            <a:ext cx="6487206" cy="2453869"/>
          </a:xfrm>
          <a:prstGeom prst="rect">
            <a:avLst/>
          </a:prstGeom>
          <a:noFill/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&lt;!DOCTYPE 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&lt;title&gt;Belajar Bootstrap&lt;/title&gt;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&lt;link rel="stylesheet" type="text/css" href="css/bootstrap.css"&gt;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&lt;script type="text/javascript" src="js/jquery.js"&gt;&lt;/script&gt;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&lt;script type="text/javascript" src="js/bootstrap.js"&gt;&lt;/script&gt;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&lt;h1&gt;Cara Menggunakan Bootstrap | DigiTalent&lt;/h1&gt;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&lt;button class="btn btn-danger"&gt;TOMBOL MERAH&lt;/button&gt;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&lt;button class="btn btn-primary"&gt;TOMBOL BIRU&lt;/button&gt;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3"/>
          <p:cNvSpPr/>
          <p:nvPr/>
        </p:nvSpPr>
        <p:spPr>
          <a:xfrm rot="10800000">
            <a:off x="2402407" y="2027428"/>
            <a:ext cx="1951038" cy="210302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734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2" name="Google Shape;4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4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Struktur File</a:t>
            </a:r>
            <a:endParaRPr/>
          </a:p>
        </p:txBody>
      </p:sp>
      <p:pic>
        <p:nvPicPr>
          <p:cNvPr id="488" name="Google Shape;48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0046" y="469390"/>
            <a:ext cx="5503992" cy="623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5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Penjelasan</a:t>
            </a:r>
            <a:endParaRPr/>
          </a:p>
        </p:txBody>
      </p:sp>
      <p:sp>
        <p:nvSpPr>
          <p:cNvPr id="495" name="Google Shape;495;p35"/>
          <p:cNvSpPr/>
          <p:nvPr/>
        </p:nvSpPr>
        <p:spPr>
          <a:xfrm>
            <a:off x="1931381" y="1766274"/>
            <a:ext cx="5811656" cy="3017054"/>
          </a:xfrm>
          <a:prstGeom prst="rect">
            <a:avLst/>
          </a:prstGeom>
          <a:noFill/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&lt;!DOCTYPE 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&lt;title&gt;Belajar Bootstrap&lt;/title&gt;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&lt;link rel="stylesheet" type="text/css" href="css/bootstrap.css"&gt;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&lt;script type="text/javascript" src="js/jquery.js"&gt;&lt;/script&gt;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&lt;script type="text/javascript" src="js/bootstrap.js"&gt;&lt;/script&gt;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&lt;h1&gt;Cara Menggunakan Bootstrap | DigiTalent&lt;/h1&gt;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&lt;button class="btn btn-danger"&gt;TOMBOL MERAH&lt;/button&gt;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&lt;button class="btn btn-primary"&gt;TOMBOL BIRU&lt;/button&gt;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ID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5"/>
          <p:cNvSpPr/>
          <p:nvPr/>
        </p:nvSpPr>
        <p:spPr>
          <a:xfrm>
            <a:off x="8056957" y="1761697"/>
            <a:ext cx="2558962" cy="654618"/>
          </a:xfrm>
          <a:prstGeom prst="rect">
            <a:avLst/>
          </a:prstGeom>
          <a:solidFill>
            <a:srgbClr val="77B7E7"/>
          </a:solidFill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Memanggil file bootstrap dari html</a:t>
            </a:r>
            <a:endParaRPr b="0" i="0" sz="1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7" name="Google Shape;497;p35"/>
          <p:cNvSpPr/>
          <p:nvPr/>
        </p:nvSpPr>
        <p:spPr>
          <a:xfrm>
            <a:off x="8087514" y="2647596"/>
            <a:ext cx="2558962" cy="654618"/>
          </a:xfrm>
          <a:prstGeom prst="rect">
            <a:avLst/>
          </a:prstGeom>
          <a:solidFill>
            <a:srgbClr val="77B7E7"/>
          </a:solidFill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Memanggil file jquery.js dan bootsrap.js dari html</a:t>
            </a:r>
            <a:endParaRPr b="0" i="0" sz="1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8" name="Google Shape;498;p35"/>
          <p:cNvSpPr/>
          <p:nvPr/>
        </p:nvSpPr>
        <p:spPr>
          <a:xfrm>
            <a:off x="1925776" y="4875770"/>
            <a:ext cx="8006900" cy="932295"/>
          </a:xfrm>
          <a:prstGeom prst="rect">
            <a:avLst/>
          </a:prstGeom>
          <a:solidFill>
            <a:srgbClr val="E78A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ID" sz="1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Ingat, letakkan jquery.js pada bagian atas karena bootstrap bekerja menggunakan bantuan jquery bukan jquery menggunakan bantuan bootstrap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9" name="Google Shape;499;p35"/>
          <p:cNvCxnSpPr>
            <a:endCxn id="496" idx="1"/>
          </p:cNvCxnSpPr>
          <p:nvPr/>
        </p:nvCxnSpPr>
        <p:spPr>
          <a:xfrm flipH="1" rot="10800000">
            <a:off x="6489757" y="2089006"/>
            <a:ext cx="1567200" cy="458700"/>
          </a:xfrm>
          <a:prstGeom prst="straightConnector1">
            <a:avLst/>
          </a:prstGeom>
          <a:noFill/>
          <a:ln cap="flat" cmpd="sng" w="25400">
            <a:solidFill>
              <a:srgbClr val="FF99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cxnSp>
        <p:nvCxnSpPr>
          <p:cNvPr id="500" name="Google Shape;500;p35"/>
          <p:cNvCxnSpPr>
            <a:endCxn id="497" idx="1"/>
          </p:cNvCxnSpPr>
          <p:nvPr/>
        </p:nvCxnSpPr>
        <p:spPr>
          <a:xfrm flipH="1" rot="10800000">
            <a:off x="6489714" y="2974905"/>
            <a:ext cx="1597800" cy="163200"/>
          </a:xfrm>
          <a:prstGeom prst="straightConnector1">
            <a:avLst/>
          </a:prstGeom>
          <a:noFill/>
          <a:ln cap="flat" cmpd="sng" w="25400">
            <a:solidFill>
              <a:srgbClr val="FF99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</p:cxnSp>
      <p:pic>
        <p:nvPicPr>
          <p:cNvPr id="501" name="Google Shape;5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6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3A62"/>
              </a:buClr>
              <a:buSzPts val="3200"/>
              <a:buFont typeface="Arial"/>
              <a:buNone/>
            </a:pPr>
            <a:r>
              <a:rPr lang="en-ID">
                <a:solidFill>
                  <a:srgbClr val="243A62"/>
                </a:solidFill>
                <a:latin typeface="Arial"/>
                <a:ea typeface="Arial"/>
                <a:cs typeface="Arial"/>
                <a:sym typeface="Arial"/>
              </a:rPr>
              <a:t>Membuat Navigasi Tabs</a:t>
            </a:r>
            <a:endParaRPr/>
          </a:p>
        </p:txBody>
      </p:sp>
      <p:sp>
        <p:nvSpPr>
          <p:cNvPr id="507" name="Google Shape;507;p36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Terdapat class yang disediakan oleh bootstrap untuk membuat navigasi yang berbentuk tabs.</a:t>
            </a:r>
            <a:endParaRPr/>
          </a:p>
        </p:txBody>
      </p:sp>
      <p:sp>
        <p:nvSpPr>
          <p:cNvPr id="508" name="Google Shape;508;p36"/>
          <p:cNvSpPr/>
          <p:nvPr/>
        </p:nvSpPr>
        <p:spPr>
          <a:xfrm>
            <a:off x="2083775" y="2521025"/>
            <a:ext cx="5181600" cy="3152100"/>
          </a:xfrm>
          <a:prstGeom prst="rect">
            <a:avLst/>
          </a:prstGeom>
          <a:noFill/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class="container"&gt;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&lt;h1&gt; Membuat Navigasi Tabs &lt;/h1&gt; &lt;br/&gt;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&lt;ul class="nav nav-tabs"&gt;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 class="active"&gt;&lt;a href="#"&gt;Home&lt;/a&gt;&lt;/li&gt;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&lt;li&gt;&lt;a href="#"&gt;Menu 1&lt;/a&gt;&lt;/li&gt;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&lt;li&gt;&lt;a href="#"&gt;Menu 2&lt;/a&gt;&lt;/li&gt;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&lt;li&gt;&lt;a href="#"&gt;Menu 3&lt;/a&gt;&lt;/li&gt;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&lt;/ul&gt;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6"/>
          <p:cNvSpPr/>
          <p:nvPr/>
        </p:nvSpPr>
        <p:spPr>
          <a:xfrm>
            <a:off x="7308244" y="2464468"/>
            <a:ext cx="3275620" cy="1380457"/>
          </a:xfrm>
          <a:prstGeom prst="rect">
            <a:avLst/>
          </a:prstGeom>
          <a:solidFill>
            <a:srgbClr val="E78A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Navigasi</a:t>
            </a:r>
            <a:r>
              <a:rPr b="0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tabs</a:t>
            </a:r>
            <a:r>
              <a:rPr b="0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di buat menggunakan class nav nav-tabs;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1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class nav </a:t>
            </a:r>
            <a:r>
              <a:rPr b="0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-&gt; untuk mendefinisikan bahwa yang kita buat adalah navigasi.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dan </a:t>
            </a:r>
            <a:r>
              <a:rPr b="1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nav-tabs</a:t>
            </a:r>
            <a:r>
              <a:rPr b="0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-&gt; di gunakan untuk membuat navigasi dengan bentuk tabs.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0318" y="4104959"/>
            <a:ext cx="3030682" cy="14484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1" name="Google Shape;511;p36"/>
          <p:cNvCxnSpPr>
            <a:endCxn id="510" idx="1"/>
          </p:cNvCxnSpPr>
          <p:nvPr/>
        </p:nvCxnSpPr>
        <p:spPr>
          <a:xfrm>
            <a:off x="6210418" y="4546575"/>
            <a:ext cx="1299900" cy="282600"/>
          </a:xfrm>
          <a:prstGeom prst="straightConnector1">
            <a:avLst/>
          </a:prstGeom>
          <a:noFill/>
          <a:ln cap="flat" cmpd="sng" w="38100">
            <a:solidFill>
              <a:srgbClr val="77B7E7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</p:cxnSp>
      <p:pic>
        <p:nvPicPr>
          <p:cNvPr id="512" name="Google Shape;51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7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Membuat Navigasi Pills</a:t>
            </a:r>
            <a:endParaRPr/>
          </a:p>
        </p:txBody>
      </p:sp>
      <p:sp>
        <p:nvSpPr>
          <p:cNvPr id="518" name="Google Shape;518;p37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Terdapat class yang disediakan oleh bootstrap untuk membuat navigasi yang berbentuk pills.</a:t>
            </a:r>
            <a:endParaRPr/>
          </a:p>
        </p:txBody>
      </p:sp>
      <p:sp>
        <p:nvSpPr>
          <p:cNvPr id="519" name="Google Shape;519;p37"/>
          <p:cNvSpPr/>
          <p:nvPr/>
        </p:nvSpPr>
        <p:spPr>
          <a:xfrm>
            <a:off x="2098068" y="2717411"/>
            <a:ext cx="5181600" cy="2764227"/>
          </a:xfrm>
          <a:prstGeom prst="rect">
            <a:avLst/>
          </a:prstGeom>
          <a:noFill/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class="container"&gt;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&lt;h1&gt;Membuat Navigasi Pills Bootstrap &lt;/h1&gt;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&lt;br/&gt;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&lt;ul class="nav nav-pills"&gt;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 class="active"&gt;&lt;a href="#"&gt;Home&lt;/a&gt;&lt;/li&gt;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&lt;li&gt;&lt;a href="#"&gt;Menu 1&lt;/a&gt;&lt;/li&gt;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&lt;li&gt;&lt;a href="#"&gt;Menu 2&lt;/a&gt;&lt;/li&gt;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&lt;li&gt;&lt;a href="#"&gt;Menu 3&lt;/a&gt;&lt;/li&gt;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&lt;/ul&gt;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7"/>
          <p:cNvSpPr/>
          <p:nvPr/>
        </p:nvSpPr>
        <p:spPr>
          <a:xfrm>
            <a:off x="7351108" y="2678781"/>
            <a:ext cx="3275620" cy="1640491"/>
          </a:xfrm>
          <a:prstGeom prst="rect">
            <a:avLst/>
          </a:prstGeom>
          <a:solidFill>
            <a:srgbClr val="E78A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Navigasi tabs di buat menggunakan class nav nav-tabs;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class nav -&gt; untuk mendefinisikan bahwa yang kita buat adalah navigasi.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ID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dan nav-pills -&gt; di gunakan untuk membuat navigasi dengan bentuk pil.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1" name="Google Shape;521;p37"/>
          <p:cNvCxnSpPr>
            <a:endCxn id="522" idx="1"/>
          </p:cNvCxnSpPr>
          <p:nvPr/>
        </p:nvCxnSpPr>
        <p:spPr>
          <a:xfrm>
            <a:off x="6148400" y="4601655"/>
            <a:ext cx="1299900" cy="298800"/>
          </a:xfrm>
          <a:prstGeom prst="straightConnector1">
            <a:avLst/>
          </a:prstGeom>
          <a:noFill/>
          <a:ln cap="flat" cmpd="sng" w="38100">
            <a:solidFill>
              <a:srgbClr val="77B7E7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</p:cxnSp>
      <p:pic>
        <p:nvPicPr>
          <p:cNvPr id="522" name="Google Shape;52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8300" y="4448332"/>
            <a:ext cx="3310187" cy="90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8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Membuat Form</a:t>
            </a:r>
            <a:endParaRPr/>
          </a:p>
        </p:txBody>
      </p:sp>
      <p:sp>
        <p:nvSpPr>
          <p:cNvPr id="529" name="Google Shape;529;p38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Bootstrap menyediakan class khusus lagi untuk mendesain form yang terlihat sangat modern dan rapi.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Ada tiga macam model form: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en-ID"/>
              <a:t>Form dengan model vertical</a:t>
            </a:r>
            <a:r>
              <a:rPr lang="en-ID"/>
              <a:t>: form degan model vertikal ini merupakan form default bootstrap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en-ID"/>
              <a:t>Form dengan model inline</a:t>
            </a:r>
            <a:r>
              <a:rPr lang="en-ID"/>
              <a:t>: form dengan model inline adalah sebuah form yang label dan form inputnya terletak sebaris.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1" lang="en-ID"/>
              <a:t>Form dengan model horizontal</a:t>
            </a:r>
            <a:r>
              <a:rPr lang="en-ID"/>
              <a:t>: form dengan model horizontal ini merupakan form yang memiliki bentuk horizontal. artinya posisi label dan input form terletak horizontal.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530" name="Google Shape;5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9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Form Vertical</a:t>
            </a:r>
            <a:endParaRPr/>
          </a:p>
        </p:txBody>
      </p:sp>
      <p:sp>
        <p:nvSpPr>
          <p:cNvPr id="536" name="Google Shape;536;p39"/>
          <p:cNvSpPr/>
          <p:nvPr/>
        </p:nvSpPr>
        <p:spPr>
          <a:xfrm>
            <a:off x="1758338" y="1470600"/>
            <a:ext cx="6231300" cy="4544438"/>
          </a:xfrm>
          <a:prstGeom prst="rect">
            <a:avLst/>
          </a:prstGeom>
          <a:noFill/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 &lt;div class="container"&gt;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 &lt;h1&gt;Membuat Form dengan Bootstrap &lt;/h1&gt;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&lt;form&gt;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class="form-group"&gt;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&lt;label for="nama"&gt;Nama Anda:&lt;/label&gt;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&lt;input type="text" class="form-control"&gt;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class="form-group"&gt;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&lt;label for="alamat"&gt;Alamat anda:&lt;/label&gt;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&lt;input type="text" class="form-control" id="alamat"&gt;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&lt;button type="submit" class="btn btn-default"&gt;Submit&lt;/button&gt;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&lt;/form&gt;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 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9"/>
          <p:cNvSpPr/>
          <p:nvPr/>
        </p:nvSpPr>
        <p:spPr>
          <a:xfrm>
            <a:off x="8006835" y="1454867"/>
            <a:ext cx="2593856" cy="2342561"/>
          </a:xfrm>
          <a:prstGeom prst="rect">
            <a:avLst/>
          </a:prstGeom>
          <a:solidFill>
            <a:srgbClr val="E78A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Untuk membuat form dengan bootstrap yang pertama harus di perhatikan adalah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class form-group </a:t>
            </a:r>
            <a:r>
              <a:rPr b="0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-&gt; untuk membalut element sebuah form seperti label dan formnya, dan kemudian pada &lt;form&gt; berikan class form-control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0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Form Vertical</a:t>
            </a:r>
            <a:endParaRPr/>
          </a:p>
        </p:txBody>
      </p:sp>
      <p:pic>
        <p:nvPicPr>
          <p:cNvPr id="544" name="Google Shape;54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337" y="1603202"/>
            <a:ext cx="10281326" cy="286878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5" name="Google Shape;54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1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Form Inline</a:t>
            </a:r>
            <a:endParaRPr/>
          </a:p>
        </p:txBody>
      </p:sp>
      <p:sp>
        <p:nvSpPr>
          <p:cNvPr id="551" name="Google Shape;551;p41"/>
          <p:cNvSpPr/>
          <p:nvPr/>
        </p:nvSpPr>
        <p:spPr>
          <a:xfrm>
            <a:off x="1586888" y="1684913"/>
            <a:ext cx="6231300" cy="4145400"/>
          </a:xfrm>
          <a:prstGeom prst="rect">
            <a:avLst/>
          </a:prstGeom>
          <a:noFill/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class="container"&gt;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&lt;h1&gt;Membuat Form dengan Bootstrap | &lt;h1&gt;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&lt;form class="form-inline"&gt;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class="form-group"&gt;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&lt;label for="nama"&gt;Nama Anda:&lt;/label&gt;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&lt;input type="text" class="form-control"&gt;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class="form-group"&gt;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&lt;label for="alamat"&gt;Alamat anda:&lt;/label&gt;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&lt;input type="text" class="form-control" id="alamat"&gt;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&lt;button type="submit" class="btn btn-primary"&gt;Simpan&lt;/button&gt;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&lt;/form&gt;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ID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1"/>
          <p:cNvSpPr/>
          <p:nvPr/>
        </p:nvSpPr>
        <p:spPr>
          <a:xfrm>
            <a:off x="7921112" y="1669180"/>
            <a:ext cx="2593856" cy="2342561"/>
          </a:xfrm>
          <a:prstGeom prst="rect">
            <a:avLst/>
          </a:prstGeom>
          <a:solidFill>
            <a:srgbClr val="E78A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Untuk membuat form inline dengan bootstrap harus di perhatikan adalah: class form-group -&gt; untuk membalut element sebuah form seperti label dan formnya, dan kemudian pada &lt;form&gt; berikan class form-inline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3" name="Google Shape;5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Pre-Test</a:t>
            </a:r>
            <a:endParaRPr/>
          </a:p>
        </p:txBody>
      </p:sp>
      <p:sp>
        <p:nvSpPr>
          <p:cNvPr id="279" name="Google Shape;27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80" name="Google Shape;28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2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Form Inline</a:t>
            </a:r>
            <a:endParaRPr/>
          </a:p>
        </p:txBody>
      </p:sp>
      <p:pic>
        <p:nvPicPr>
          <p:cNvPr id="559" name="Google Shape;55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831" y="1958141"/>
            <a:ext cx="10320338" cy="15422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0" name="Google Shape;56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3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Form Horizontal</a:t>
            </a:r>
            <a:endParaRPr/>
          </a:p>
        </p:txBody>
      </p:sp>
      <p:sp>
        <p:nvSpPr>
          <p:cNvPr id="566" name="Google Shape;566;p43"/>
          <p:cNvSpPr/>
          <p:nvPr/>
        </p:nvSpPr>
        <p:spPr>
          <a:xfrm>
            <a:off x="1338263" y="1756350"/>
            <a:ext cx="6231300" cy="4100400"/>
          </a:xfrm>
          <a:prstGeom prst="rect">
            <a:avLst/>
          </a:prstGeom>
          <a:noFill/>
          <a:ln cap="flat" cmpd="sng" w="25400">
            <a:solidFill>
              <a:srgbClr val="568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&lt;div class="container"&gt;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&lt;h1&gt;Membuat Form dengan Bootstrap |&lt;/h1&gt;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&lt;form class="form-horizontal"&gt;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&lt;div class="form-group"&gt;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&lt;label class="control-label col-sm-2" for="nama"&gt;Nama   Anda:&lt;/label&gt;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&lt;div class="col-sm-10"&gt;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&lt;input type="text" class="form-control"&gt;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&lt;div class="form-group"&gt;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&lt;label class="control-label col-sm-2“ for="alamat"&gt;Alamat anda:&lt;/label&gt;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&lt;div class="col-sm-10"&gt;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&lt;input type="text" class="form-control" id="alamat"&gt;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&lt;/div&gt;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&lt;/div&gt;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&lt;button type="submit" class="btn btn danger"&gt;Simpan&lt;/button&gt;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&lt;/form&gt;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&lt;/div&gt;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ID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43"/>
          <p:cNvSpPr/>
          <p:nvPr/>
        </p:nvSpPr>
        <p:spPr>
          <a:xfrm>
            <a:off x="7686776" y="1750489"/>
            <a:ext cx="2593856" cy="2576817"/>
          </a:xfrm>
          <a:prstGeom prst="rect">
            <a:avLst/>
          </a:prstGeom>
          <a:solidFill>
            <a:srgbClr val="E78A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07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Untuk membuat form inline dengan bootstrap harus di perhatikan adalah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class form-group -&gt; untuk membalut element sebuah form seperti label dan formnya,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D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dan kemudian pada &lt;form&gt; berikan class form-horizontal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8" name="Google Shape;56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4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Form Horizontal</a:t>
            </a:r>
            <a:endParaRPr/>
          </a:p>
        </p:txBody>
      </p:sp>
      <p:pic>
        <p:nvPicPr>
          <p:cNvPr id="574" name="Google Shape;57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236" y="1641359"/>
            <a:ext cx="10305528" cy="20448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5" name="Google Shape;57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5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Upgrade</a:t>
            </a:r>
            <a:endParaRPr/>
          </a:p>
        </p:txBody>
      </p:sp>
      <p:sp>
        <p:nvSpPr>
          <p:cNvPr id="581" name="Google Shape;581;p45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Sama seperti frame work yang lain, bootstrap juga masih mengalami perkembangan dan perbaikan.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Perbaikan -&gt; versi baru -&gt; update.</a:t>
            </a:r>
            <a:endParaRPr/>
          </a:p>
        </p:txBody>
      </p:sp>
      <p:pic>
        <p:nvPicPr>
          <p:cNvPr descr="Bootstrap 4 vs Bootstrap 5" id="582" name="Google Shape;58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6000" y="2787901"/>
            <a:ext cx="7200000" cy="3389062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5"/>
          <p:cNvSpPr/>
          <p:nvPr/>
        </p:nvSpPr>
        <p:spPr>
          <a:xfrm>
            <a:off x="5195887" y="3616388"/>
            <a:ext cx="1800225" cy="17320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4" name="Google Shape;58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6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Summary</a:t>
            </a:r>
            <a:endParaRPr/>
          </a:p>
        </p:txBody>
      </p:sp>
      <p:sp>
        <p:nvSpPr>
          <p:cNvPr id="590" name="Google Shape;590;p46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Identifikasi kelas dalam library dapat dilakukan dengan membaca dokumentasi library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Penggunaan kembali library/class dapat meningkatkan efisiensi penulisan program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Pengelolaan library dipermudah menggunakan tool manajemen library (composer)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591" name="Google Shape;59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7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Referensi</a:t>
            </a:r>
            <a:endParaRPr/>
          </a:p>
        </p:txBody>
      </p:sp>
      <p:sp>
        <p:nvSpPr>
          <p:cNvPr id="597" name="Google Shape;597;p47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https://getbootstrap.com/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https://jquery.com/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https://www.json.org/json-en.html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https://phpspreadsheet.readthedocs.io/en/latest/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https://docs.rubixml.com/2.0/index.html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https://rubixml.com/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D"/>
              <a:t>https://php-ml.readthedocs.io/en/latest/#php-ml-machine-learning-library-for-php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598" name="Google Shape;59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Quiz</a:t>
            </a:r>
            <a:endParaRPr/>
          </a:p>
        </p:txBody>
      </p:sp>
      <p:sp>
        <p:nvSpPr>
          <p:cNvPr id="604" name="Google Shape;604;p4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605" name="Google Shape;60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Post-Test</a:t>
            </a:r>
            <a:endParaRPr/>
          </a:p>
        </p:txBody>
      </p:sp>
      <p:sp>
        <p:nvSpPr>
          <p:cNvPr id="611" name="Google Shape;611;p4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612" name="Google Shape;61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0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Team Teaching</a:t>
            </a:r>
            <a:endParaRPr/>
          </a:p>
        </p:txBody>
      </p:sp>
      <p:sp>
        <p:nvSpPr>
          <p:cNvPr id="618" name="Google Shape;618;p50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619" name="Google Shape;61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33ffa58643_0_63"/>
          <p:cNvSpPr txBox="1"/>
          <p:nvPr/>
        </p:nvSpPr>
        <p:spPr>
          <a:xfrm>
            <a:off x="1017200" y="2394600"/>
            <a:ext cx="56490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</a:pPr>
            <a:r>
              <a:rPr b="0" i="0" lang="en-ID" sz="60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Terima Kasih</a:t>
            </a:r>
            <a:endParaRPr b="0" i="0" sz="6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25" name="Google Shape;625;g333ffa58643_0_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383" y="-254450"/>
            <a:ext cx="2082355" cy="210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g333ffa58643_0_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5482" y="2068498"/>
            <a:ext cx="3995288" cy="358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g333ffa58643_0_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275" y="284503"/>
            <a:ext cx="1346601" cy="1027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"/>
              <a:buNone/>
            </a:pPr>
            <a:r>
              <a:rPr lang="en-ID"/>
              <a:t>SKKNI</a:t>
            </a:r>
            <a:endParaRPr/>
          </a:p>
        </p:txBody>
      </p:sp>
      <p:sp>
        <p:nvSpPr>
          <p:cNvPr id="286" name="Google Shape;286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87" name="Google Shape;28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Nomor Dokumen SKKNI</a:t>
            </a:r>
            <a:endParaRPr/>
          </a:p>
        </p:txBody>
      </p:sp>
      <p:pic>
        <p:nvPicPr>
          <p:cNvPr id="293" name="Google Shape;29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819" y="1257299"/>
            <a:ext cx="7980362" cy="54071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4" name="Google Shape;29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Unit Kompetensi</a:t>
            </a:r>
            <a:endParaRPr/>
          </a:p>
        </p:txBody>
      </p:sp>
      <p:pic>
        <p:nvPicPr>
          <p:cNvPr id="300" name="Google Shape;30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544" y="1675414"/>
            <a:ext cx="10508256" cy="346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/>
              <a:t>Elemen Kompetensi &amp; Kriteria Unjuk Kerja</a:t>
            </a:r>
            <a:endParaRPr/>
          </a:p>
        </p:txBody>
      </p:sp>
      <p:pic>
        <p:nvPicPr>
          <p:cNvPr id="307" name="Google Shape;3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3953" y="1091538"/>
            <a:ext cx="8704093" cy="576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"/>
          <p:cNvSpPr txBox="1"/>
          <p:nvPr>
            <p:ph type="title"/>
          </p:nvPr>
        </p:nvSpPr>
        <p:spPr>
          <a:xfrm>
            <a:off x="838200" y="469391"/>
            <a:ext cx="10515600" cy="676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</a:pPr>
            <a:r>
              <a:rPr lang="en-ID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Konteks Variabel</a:t>
            </a:r>
            <a:endParaRPr/>
          </a:p>
        </p:txBody>
      </p:sp>
      <p:sp>
        <p:nvSpPr>
          <p:cNvPr id="314" name="Google Shape;314;p10"/>
          <p:cNvSpPr txBox="1"/>
          <p:nvPr>
            <p:ph idx="1" type="body"/>
          </p:nvPr>
        </p:nvSpPr>
        <p:spPr>
          <a:xfrm>
            <a:off x="838200" y="1325217"/>
            <a:ext cx="10515600" cy="485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D"/>
              <a:t>Reuse</a:t>
            </a:r>
            <a:r>
              <a:rPr lang="en-ID"/>
              <a:t> adalah penggunaan kembali suatu kesatuan kode tanpa menulis ulang atau mengubah kode tersebut.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D"/>
              <a:t>Library</a:t>
            </a:r>
            <a:r>
              <a:rPr lang="en-ID"/>
              <a:t> adalah pemaketan kode yang dapat digunakan untuk spesiikasi tertentu.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D"/>
              <a:t>Pre-Existing</a:t>
            </a:r>
            <a:r>
              <a:rPr lang="en-ID"/>
              <a:t> merupakan istilah untuk library atau komponen yang sudah ada dari sebelumnya.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15" name="Google Shape;31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47"/>
            <a:ext cx="12192000" cy="39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6A7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2021-02-22T16:31:13Z</dcterms:created>
  <dc:creator>Gustriani Utami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8468494bbd1347c68c477ef7c022c46f</vt:lpwstr>
  </property>
</Properties>
</file>