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6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C4A164-56CA-47C8-A44A-0F3002D20447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F67AE6-1640-4B0F-9378-790E2B8F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764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 rtl="0"/>
            <a:fld id="{C6F67AE6-1640-4B0F-9378-790E2B8F096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63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 rtl="0"/>
            <a:r>
              <a:rPr lang="en-US" b="1" dirty="0"/>
              <a:t>SYSTEM GOVERNANCE AND INFORMATION TECHNOLOGY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 rtl="0"/>
            <a:endParaRPr lang="en-US" dirty="0"/>
          </a:p>
        </p:txBody>
      </p:sp>
      <p:sp>
        <p:nvSpPr>
          <p:cNvPr id="100010001" name="ODT_ATTR_LBL_SHAPE">
            <a:extLst>
              <a:ext uri="{FF2B5EF4-FFF2-40B4-BE49-F238E27FC236}">
                <a16:creationId xmlns:a16="http://schemas.microsoft.com/office/drawing/2014/main" id="{ADCB8724-23CD-4EE8-B5B5-3CB2DDF8932E}"/>
              </a:ext>
            </a:extLst>
          </p:cNvPr>
          <p:cNvSpPr txBox="1"/>
          <p:nvPr/>
        </p:nvSpPr>
        <p:spPr>
          <a:xfrm>
            <a:off x="0" y="0"/>
            <a:ext cx="383210" cy="246221"/>
          </a:xfrm>
          <a:prstGeom prst="rect">
            <a:avLst/>
          </a:prstGeom>
          <a:solidFill>
            <a:srgbClr val="FAFAFA"/>
          </a:solidFill>
        </p:spPr>
        <p:txBody>
          <a:bodyPr wrap="none" lIns="288000">
            <a:spAutoFit/>
          </a:bodyPr>
          <a:lstStyle/>
          <a:p>
            <a:pPr rtl="0"/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5440135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id-ID" dirty="0"/>
              <a:t>Managing IT HR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 err="1"/>
              <a:t>Identifying</a:t>
            </a:r>
            <a:r>
              <a:rPr lang="en-US" sz="2400" dirty="0"/>
              <a:t> </a:t>
            </a:r>
            <a:r>
              <a:rPr lang="en-US" sz="2400" dirty="0" err="1"/>
              <a:t>need</a:t>
            </a:r>
            <a:r>
              <a:rPr lang="en-US" sz="2400" dirty="0"/>
              <a:t>IT HR</a:t>
            </a:r>
            <a:r>
              <a:rPr lang="en-US" sz="2400" dirty="0" err="1"/>
              <a:t>with</a:t>
            </a:r>
            <a:r>
              <a:rPr lang="en-US" sz="2400" dirty="0"/>
              <a:t> </a:t>
            </a:r>
            <a:r>
              <a:rPr lang="en-US" sz="2400" dirty="0" err="1"/>
              <a:t>competence</a:t>
            </a:r>
            <a:r>
              <a:rPr lang="en-US" sz="2400" dirty="0"/>
              <a:t> 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skill</a:t>
            </a:r>
            <a:r>
              <a:rPr lang="en-US" sz="2400" dirty="0"/>
              <a:t> </a:t>
            </a:r>
            <a:r>
              <a:rPr lang="en-US" sz="2400" dirty="0" err="1"/>
              <a:t>certain</a:t>
            </a:r>
            <a:r>
              <a:rPr lang="en-US" sz="2400" dirty="0"/>
              <a:t>,</a:t>
            </a:r>
            <a:r>
              <a:rPr lang="en-US" sz="2400" dirty="0" err="1"/>
              <a:t>based on</a:t>
            </a:r>
            <a:r>
              <a:rPr lang="en-US" sz="2400" dirty="0"/>
              <a:t> </a:t>
            </a:r>
            <a:r>
              <a:rPr lang="en-US" sz="2400" dirty="0" err="1"/>
              <a:t>position</a:t>
            </a:r>
            <a:r>
              <a:rPr lang="en-US" sz="2400" dirty="0"/>
              <a:t> </a:t>
            </a:r>
            <a:r>
              <a:rPr lang="en-US" sz="2400" dirty="0" err="1"/>
              <a:t>or</a:t>
            </a:r>
            <a:r>
              <a:rPr lang="en-US" sz="2400" dirty="0"/>
              <a:t> </a:t>
            </a:r>
            <a:r>
              <a:rPr lang="en-US" sz="2400" dirty="0" err="1"/>
              <a:t>function</a:t>
            </a:r>
            <a:r>
              <a:rPr lang="en-US" sz="2400" dirty="0"/>
              <a:t> </a:t>
            </a:r>
            <a:r>
              <a:rPr lang="en-US" sz="2400" dirty="0" err="1"/>
              <a:t>organization</a:t>
            </a:r>
            <a:r>
              <a:rPr lang="en-US" sz="2400" dirty="0"/>
              <a:t>Which</a:t>
            </a:r>
            <a:r>
              <a:rPr lang="en-US" sz="2400" dirty="0" err="1"/>
              <a:t>There is</a:t>
            </a:r>
            <a:r>
              <a:rPr lang="en-US" sz="2400" dirty="0"/>
              <a:t>,</a:t>
            </a:r>
            <a:r>
              <a:rPr lang="en-US" sz="2400" dirty="0" err="1"/>
              <a:t>including</a:t>
            </a:r>
            <a:r>
              <a:rPr lang="en-US" sz="2400" dirty="0"/>
              <a:t> </a:t>
            </a:r>
            <a:r>
              <a:rPr lang="en-US" sz="2400" dirty="0" err="1"/>
              <a:t>range</a:t>
            </a:r>
            <a:r>
              <a:rPr lang="en-US" sz="2400" dirty="0"/>
              <a:t> </a:t>
            </a:r>
            <a:r>
              <a:rPr lang="en-US" sz="2400" dirty="0" err="1"/>
              <a:t>wages</a:t>
            </a:r>
            <a:r>
              <a:rPr lang="en-US" sz="2400" dirty="0"/>
              <a:t> 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performance</a:t>
            </a:r>
            <a:r>
              <a:rPr lang="en-US" sz="2400" dirty="0"/>
              <a:t>Which</a:t>
            </a:r>
            <a:r>
              <a:rPr lang="en-US" sz="2400" dirty="0" err="1"/>
              <a:t>expected</a:t>
            </a:r>
            <a:endParaRPr lang="en-US" sz="2400" dirty="0"/>
          </a:p>
          <a:p>
            <a:pPr algn="l" rtl="0"/>
            <a:r>
              <a:rPr lang="en-US" sz="2400" dirty="0" err="1"/>
              <a:t>Apply</a:t>
            </a:r>
            <a:r>
              <a:rPr lang="en-US" sz="2400" dirty="0"/>
              <a:t> </a:t>
            </a:r>
            <a:r>
              <a:rPr lang="en-US" sz="2400" dirty="0" err="1"/>
              <a:t>various</a:t>
            </a:r>
            <a:r>
              <a:rPr lang="en-US" sz="2400" dirty="0"/>
              <a:t> </a:t>
            </a:r>
            <a:r>
              <a:rPr lang="en-US" sz="2400" dirty="0" err="1"/>
              <a:t>policy</a:t>
            </a:r>
            <a:r>
              <a:rPr lang="en-US" sz="2400" dirty="0"/>
              <a:t>,</a:t>
            </a:r>
            <a:r>
              <a:rPr lang="en-US" sz="2400" dirty="0" err="1"/>
              <a:t>rule</a:t>
            </a:r>
            <a:r>
              <a:rPr lang="en-US" sz="2400" dirty="0"/>
              <a:t>,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procedure</a:t>
            </a:r>
            <a:r>
              <a:rPr lang="en-US" sz="2400" dirty="0"/>
              <a:t> </a:t>
            </a:r>
            <a:r>
              <a:rPr lang="en-US" sz="2400" dirty="0" err="1"/>
              <a:t>related</a:t>
            </a:r>
            <a:r>
              <a:rPr lang="en-US" sz="2400" dirty="0"/>
              <a:t> </a:t>
            </a:r>
            <a:r>
              <a:rPr lang="en-US" sz="2400" dirty="0" err="1"/>
              <a:t>with</a:t>
            </a:r>
            <a:r>
              <a:rPr lang="en-US" sz="2400" dirty="0"/>
              <a:t> </a:t>
            </a:r>
            <a:r>
              <a:rPr lang="en-US" sz="2400" dirty="0" err="1"/>
              <a:t>management</a:t>
            </a:r>
            <a:r>
              <a:rPr lang="en-US" sz="2400" dirty="0"/>
              <a:t>IT HR</a:t>
            </a:r>
            <a:r>
              <a:rPr lang="en-US" sz="2400" dirty="0" err="1"/>
              <a:t>like</a:t>
            </a:r>
            <a:r>
              <a:rPr lang="en-US" sz="2400" dirty="0"/>
              <a:t> </a:t>
            </a:r>
            <a:r>
              <a:rPr lang="en-US" sz="2400" dirty="0" err="1"/>
              <a:t>recruitment</a:t>
            </a:r>
            <a:r>
              <a:rPr lang="en-US" sz="2400" dirty="0"/>
              <a:t>,</a:t>
            </a:r>
            <a:r>
              <a:rPr lang="en-US" sz="2400" dirty="0" err="1"/>
              <a:t>placement</a:t>
            </a:r>
            <a:r>
              <a:rPr lang="en-US" sz="2400" dirty="0"/>
              <a:t>,</a:t>
            </a:r>
            <a:r>
              <a:rPr lang="en-US" sz="2400" dirty="0" err="1"/>
              <a:t>training</a:t>
            </a:r>
            <a:r>
              <a:rPr lang="en-US" sz="2400" dirty="0"/>
              <a:t>,</a:t>
            </a:r>
            <a:r>
              <a:rPr lang="en-US" sz="2400" dirty="0" err="1"/>
              <a:t>compensation</a:t>
            </a:r>
            <a:r>
              <a:rPr lang="en-US" sz="2400" dirty="0"/>
              <a:t>,</a:t>
            </a:r>
            <a:r>
              <a:rPr lang="en-US" sz="2400" dirty="0" err="1"/>
              <a:t>promotion</a:t>
            </a:r>
            <a:r>
              <a:rPr lang="en-US" sz="2400" dirty="0"/>
              <a:t>/</a:t>
            </a:r>
            <a:r>
              <a:rPr lang="en-US" sz="2400" dirty="0" err="1"/>
              <a:t>rotation</a:t>
            </a:r>
            <a:r>
              <a:rPr lang="en-US" sz="2400" dirty="0"/>
              <a:t>,</a:t>
            </a:r>
            <a:r>
              <a:rPr lang="en-US" sz="2400" dirty="0" err="1"/>
              <a:t>evaluation</a:t>
            </a:r>
            <a:r>
              <a:rPr lang="en-US" sz="2400" dirty="0"/>
              <a:t> </a:t>
            </a:r>
            <a:r>
              <a:rPr lang="en-US" sz="2400" dirty="0" err="1"/>
              <a:t>performance</a:t>
            </a:r>
            <a:r>
              <a:rPr lang="en-US" sz="2400" dirty="0"/>
              <a:t>,</a:t>
            </a:r>
            <a:r>
              <a:rPr lang="en-US" sz="2400" dirty="0" err="1"/>
              <a:t>until</a:t>
            </a:r>
            <a:r>
              <a:rPr lang="en-US" sz="2400" dirty="0"/>
              <a:t> </a:t>
            </a:r>
            <a:r>
              <a:rPr lang="en-US" sz="2400" dirty="0" err="1"/>
              <a:t>termination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7893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id-ID" dirty="0"/>
              <a:t>Ensuring IT Quality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422400"/>
            <a:ext cx="9294812" cy="4724400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 err="1"/>
              <a:t>Defining</a:t>
            </a:r>
            <a:r>
              <a:rPr lang="en-US" sz="2400" dirty="0"/>
              <a:t> </a:t>
            </a:r>
            <a:r>
              <a:rPr lang="en-US" sz="2400" dirty="0" err="1"/>
              <a:t>role</a:t>
            </a:r>
            <a:r>
              <a:rPr lang="en-US" sz="2400" dirty="0"/>
              <a:t> </a:t>
            </a:r>
            <a:r>
              <a:rPr lang="en-US" sz="2400" dirty="0" err="1"/>
              <a:t>strategic</a:t>
            </a:r>
            <a:r>
              <a:rPr lang="en-US" sz="2400" dirty="0"/>
              <a:t> 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room</a:t>
            </a:r>
            <a:r>
              <a:rPr lang="en-US" sz="2400" dirty="0"/>
              <a:t> </a:t>
            </a:r>
            <a:r>
              <a:rPr lang="en-US" sz="2400" dirty="0" err="1"/>
              <a:t>scope</a:t>
            </a:r>
            <a:r>
              <a:rPr lang="en-US" sz="2400" dirty="0"/>
              <a:t> </a:t>
            </a:r>
            <a:r>
              <a:rPr lang="en-US" sz="2400" dirty="0" err="1"/>
              <a:t>System</a:t>
            </a:r>
            <a:r>
              <a:rPr lang="en-US" sz="2400" dirty="0"/>
              <a:t> </a:t>
            </a:r>
            <a:r>
              <a:rPr lang="en-US" sz="2400" dirty="0" err="1"/>
              <a:t>Management</a:t>
            </a:r>
            <a:r>
              <a:rPr lang="en-US" sz="2400" dirty="0"/>
              <a:t> </a:t>
            </a:r>
            <a:r>
              <a:rPr lang="en-US" sz="2400" dirty="0" err="1"/>
              <a:t>Quality</a:t>
            </a:r>
            <a:r>
              <a:rPr lang="en-US" sz="2400" dirty="0"/>
              <a:t>Which</a:t>
            </a:r>
            <a:r>
              <a:rPr lang="en-US" sz="2400" dirty="0" err="1"/>
              <a:t>adopted</a:t>
            </a:r>
            <a:r>
              <a:rPr lang="en-US" sz="2400" dirty="0"/>
              <a:t> </a:t>
            </a:r>
            <a:r>
              <a:rPr lang="en-US" sz="2400" dirty="0" err="1"/>
              <a:t>by</a:t>
            </a:r>
            <a:r>
              <a:rPr lang="en-US" sz="2400" dirty="0"/>
              <a:t> </a:t>
            </a:r>
            <a:r>
              <a:rPr lang="en-US" sz="2400" dirty="0" err="1"/>
              <a:t>organization</a:t>
            </a:r>
            <a:endParaRPr lang="en-US" sz="2400" dirty="0"/>
          </a:p>
          <a:p>
            <a:pPr algn="l" rtl="0"/>
            <a:r>
              <a:rPr lang="en-US" sz="2400" dirty="0" err="1"/>
              <a:t>Develop</a:t>
            </a:r>
            <a:r>
              <a:rPr lang="en-US" sz="2400" dirty="0"/>
              <a:t> 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look after</a:t>
            </a:r>
            <a:r>
              <a:rPr lang="en-US" sz="2400" dirty="0"/>
              <a:t> </a:t>
            </a:r>
            <a:r>
              <a:rPr lang="en-US" sz="2400" dirty="0" err="1"/>
              <a:t>System</a:t>
            </a:r>
            <a:r>
              <a:rPr lang="en-US" sz="2400" dirty="0"/>
              <a:t> </a:t>
            </a:r>
            <a:r>
              <a:rPr lang="en-US" sz="2400" dirty="0" err="1"/>
              <a:t>Management</a:t>
            </a:r>
            <a:r>
              <a:rPr lang="en-US" sz="2400" dirty="0"/>
              <a:t> </a:t>
            </a:r>
            <a:r>
              <a:rPr lang="en-US" sz="2400" dirty="0" err="1"/>
              <a:t>Quality</a:t>
            </a:r>
            <a:r>
              <a:rPr lang="en-US" sz="2400" dirty="0"/>
              <a:t>Which</a:t>
            </a:r>
            <a:r>
              <a:rPr lang="en-US" sz="2400" dirty="0" err="1"/>
              <a:t>agreed</a:t>
            </a:r>
            <a:r>
              <a:rPr lang="en-US" sz="2400" dirty="0"/>
              <a:t> </a:t>
            </a:r>
            <a:r>
              <a:rPr lang="en-US" sz="2400" dirty="0" err="1"/>
              <a:t>together</a:t>
            </a:r>
            <a:endParaRPr lang="en-US" sz="2400" dirty="0"/>
          </a:p>
          <a:p>
            <a:pPr algn="l" rtl="0"/>
            <a:r>
              <a:rPr lang="en-US" sz="2400" dirty="0" err="1"/>
              <a:t>Compile</a:t>
            </a:r>
            <a:r>
              <a:rPr lang="en-US" sz="2400" dirty="0"/>
              <a:t> 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introduce</a:t>
            </a:r>
            <a:r>
              <a:rPr lang="en-US" sz="2400" dirty="0"/>
              <a:t> </a:t>
            </a:r>
            <a:r>
              <a:rPr lang="en-US" sz="2400" dirty="0" err="1"/>
              <a:t>standard</a:t>
            </a:r>
            <a:r>
              <a:rPr lang="en-US" sz="2400" dirty="0"/>
              <a:t> </a:t>
            </a:r>
            <a:r>
              <a:rPr lang="en-US" sz="2400" dirty="0" err="1"/>
              <a:t>quality</a:t>
            </a:r>
            <a:r>
              <a:rPr lang="en-US" sz="2400" dirty="0"/>
              <a:t> </a:t>
            </a:r>
            <a:r>
              <a:rPr lang="en-US" sz="2400" dirty="0" err="1"/>
              <a:t>performance</a:t>
            </a:r>
            <a:r>
              <a:rPr lang="en-US" sz="2400" dirty="0"/>
              <a:t>IT in</a:t>
            </a:r>
            <a:r>
              <a:rPr lang="en-US" sz="2400" dirty="0" err="1"/>
              <a:t>all over</a:t>
            </a:r>
            <a:r>
              <a:rPr lang="en-US" sz="2400" dirty="0"/>
              <a:t> </a:t>
            </a:r>
            <a:r>
              <a:rPr lang="en-US" sz="2400" dirty="0" err="1"/>
              <a:t>ranks</a:t>
            </a:r>
            <a:r>
              <a:rPr lang="en-US" sz="2400" dirty="0"/>
              <a:t> </a:t>
            </a:r>
            <a:r>
              <a:rPr lang="en-US" sz="2400" dirty="0" err="1"/>
              <a:t>organization</a:t>
            </a:r>
            <a:endParaRPr lang="en-US" sz="2400" dirty="0"/>
          </a:p>
          <a:p>
            <a:pPr algn="l" rtl="0"/>
            <a:r>
              <a:rPr lang="en-US" sz="2400" dirty="0" err="1"/>
              <a:t>Compile</a:t>
            </a:r>
            <a:r>
              <a:rPr lang="en-US" sz="2400" dirty="0"/>
              <a:t> 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manage</a:t>
            </a:r>
            <a:r>
              <a:rPr lang="en-US" sz="2400" dirty="0"/>
              <a:t> </a:t>
            </a:r>
            <a:r>
              <a:rPr lang="en-US" sz="2400" dirty="0" err="1"/>
              <a:t>plan</a:t>
            </a:r>
            <a:r>
              <a:rPr lang="en-US" sz="2400" dirty="0"/>
              <a:t> </a:t>
            </a:r>
            <a:r>
              <a:rPr lang="en-US" sz="2400" dirty="0" err="1"/>
              <a:t>implementation</a:t>
            </a:r>
            <a:r>
              <a:rPr lang="en-US" sz="2400" dirty="0"/>
              <a:t> </a:t>
            </a:r>
            <a:r>
              <a:rPr lang="en-US" sz="2400" dirty="0" err="1"/>
              <a:t>standard</a:t>
            </a:r>
            <a:r>
              <a:rPr lang="en-US" sz="2400" dirty="0"/>
              <a:t> 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repair</a:t>
            </a:r>
            <a:r>
              <a:rPr lang="en-US" sz="2400" dirty="0"/>
              <a:t> </a:t>
            </a:r>
            <a:r>
              <a:rPr lang="en-US" sz="2400" dirty="0" err="1"/>
              <a:t>quality</a:t>
            </a:r>
            <a:r>
              <a:rPr lang="en-US" sz="2400" dirty="0"/>
              <a:t>Which</a:t>
            </a:r>
            <a:r>
              <a:rPr lang="en-US" sz="2400" dirty="0" err="1"/>
              <a:t>sustainable</a:t>
            </a:r>
            <a:r>
              <a:rPr lang="en-US" sz="2400" dirty="0"/>
              <a:t> </a:t>
            </a:r>
          </a:p>
          <a:p>
            <a:pPr algn="l" rtl="0"/>
            <a:r>
              <a:rPr lang="en-US" sz="2400" dirty="0" err="1"/>
              <a:t>Measure</a:t>
            </a:r>
            <a:r>
              <a:rPr lang="en-US" sz="2400" dirty="0"/>
              <a:t>,</a:t>
            </a:r>
            <a:r>
              <a:rPr lang="en-US" sz="2400" dirty="0" err="1"/>
              <a:t>monitor</a:t>
            </a:r>
            <a:r>
              <a:rPr lang="en-US" sz="2400" dirty="0"/>
              <a:t>,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monitor</a:t>
            </a:r>
            <a:r>
              <a:rPr lang="en-US" sz="2400" dirty="0"/>
              <a:t> </a:t>
            </a:r>
            <a:r>
              <a:rPr lang="en-US" sz="2400" dirty="0" err="1"/>
              <a:t>performance</a:t>
            </a:r>
            <a:r>
              <a:rPr lang="en-US" sz="2400" dirty="0"/>
              <a:t>IT</a:t>
            </a:r>
            <a:r>
              <a:rPr lang="en-US" sz="2400" dirty="0" err="1"/>
              <a:t>based on</a:t>
            </a:r>
            <a:r>
              <a:rPr lang="en-US" sz="2400" dirty="0"/>
              <a:t> </a:t>
            </a:r>
            <a:r>
              <a:rPr lang="en-US" sz="2400" dirty="0" err="1"/>
              <a:t>standard</a:t>
            </a:r>
            <a:r>
              <a:rPr lang="en-US" sz="2400" dirty="0"/>
              <a:t> </a:t>
            </a:r>
            <a:r>
              <a:rPr lang="en-US" sz="2400" dirty="0" err="1"/>
              <a:t>quality</a:t>
            </a:r>
            <a:r>
              <a:rPr lang="en-US" sz="2400" dirty="0"/>
              <a:t>Which</a:t>
            </a:r>
            <a:r>
              <a:rPr lang="en-US" sz="2400" dirty="0" err="1"/>
              <a:t>has</a:t>
            </a:r>
            <a:r>
              <a:rPr lang="en-US" sz="2400" dirty="0"/>
              <a:t> </a:t>
            </a:r>
            <a:r>
              <a:rPr lang="en-US" sz="2400" dirty="0" err="1"/>
              <a:t>done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715359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rPr lang="id-ID" dirty="0"/>
              <a:t>Assessing and Managing RisksT</a:t>
            </a:r>
            <a:r>
              <a:rPr lang="en-US" dirty="0"/>
              <a:t>I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47800"/>
            <a:ext cx="8915400" cy="4902200"/>
          </a:xfrm>
        </p:spPr>
        <p:txBody>
          <a:bodyPr>
            <a:normAutofit fontScale="85000" lnSpcReduction="10000"/>
          </a:bodyPr>
          <a:lstStyle/>
          <a:p>
            <a:pPr algn="l" rtl="0"/>
            <a:r>
              <a:rPr lang="en-US" sz="2400" dirty="0" err="1"/>
              <a:t>Review</a:t>
            </a:r>
            <a:r>
              <a:rPr lang="en-US" sz="2400" dirty="0"/>
              <a:t> 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determine</a:t>
            </a:r>
            <a:r>
              <a:rPr lang="en-US" sz="2400" dirty="0"/>
              <a:t> </a:t>
            </a:r>
            <a:r>
              <a:rPr lang="en-US" sz="2400" dirty="0" err="1"/>
              <a:t>profile</a:t>
            </a:r>
            <a:r>
              <a:rPr lang="en-US" sz="2400" dirty="0"/>
              <a:t> </a:t>
            </a:r>
            <a:r>
              <a:rPr lang="en-US" sz="2400" dirty="0" err="1"/>
              <a:t>risk</a:t>
            </a:r>
            <a:r>
              <a:rPr lang="en-US" sz="2400" dirty="0"/>
              <a:t>Which</a:t>
            </a:r>
            <a:r>
              <a:rPr lang="en-US" sz="2400" dirty="0" err="1"/>
              <a:t>faced</a:t>
            </a:r>
            <a:endParaRPr lang="en-US" sz="2400" dirty="0"/>
          </a:p>
          <a:p>
            <a:pPr algn="l" rtl="0"/>
            <a:r>
              <a:rPr lang="en-US" sz="2400" dirty="0" err="1"/>
              <a:t>Understand</a:t>
            </a:r>
            <a:r>
              <a:rPr lang="en-US" sz="2400" dirty="0"/>
              <a:t> </a:t>
            </a:r>
            <a:r>
              <a:rPr lang="en-US" sz="2400" dirty="0" err="1"/>
              <a:t>relevance</a:t>
            </a:r>
            <a:r>
              <a:rPr lang="en-US" sz="2400" dirty="0"/>
              <a:t> </a:t>
            </a:r>
            <a:r>
              <a:rPr lang="en-US" sz="2400" dirty="0" err="1"/>
              <a:t>risk</a:t>
            </a:r>
            <a:r>
              <a:rPr lang="en-US" sz="2400" dirty="0"/>
              <a:t> </a:t>
            </a:r>
            <a:r>
              <a:rPr lang="en-US" sz="2400" dirty="0" err="1"/>
              <a:t>with</a:t>
            </a:r>
            <a:r>
              <a:rPr lang="en-US" sz="2400" dirty="0"/>
              <a:t> </a:t>
            </a:r>
            <a:r>
              <a:rPr lang="en-US" sz="2400" dirty="0" err="1"/>
              <a:t>objective</a:t>
            </a:r>
            <a:r>
              <a:rPr lang="en-US" sz="2400" dirty="0"/>
              <a:t> </a:t>
            </a:r>
            <a:r>
              <a:rPr lang="en-US" sz="2400" dirty="0" err="1"/>
              <a:t>business</a:t>
            </a:r>
            <a:r>
              <a:rPr lang="en-US" sz="2400" dirty="0"/>
              <a:t> </a:t>
            </a:r>
            <a:r>
              <a:rPr lang="en-US" sz="2400" dirty="0" err="1"/>
              <a:t>or</a:t>
            </a:r>
            <a:r>
              <a:rPr lang="en-US" sz="2400" dirty="0"/>
              <a:t> </a:t>
            </a:r>
            <a:r>
              <a:rPr lang="en-US" sz="2400" dirty="0" err="1"/>
              <a:t>mission</a:t>
            </a:r>
            <a:r>
              <a:rPr lang="en-US" sz="2400" dirty="0"/>
              <a:t> </a:t>
            </a:r>
            <a:r>
              <a:rPr lang="en-US" sz="2400" dirty="0" err="1"/>
              <a:t>organization</a:t>
            </a:r>
            <a:endParaRPr lang="en-US" sz="2400" dirty="0"/>
          </a:p>
          <a:p>
            <a:pPr algn="l" rtl="0"/>
            <a:r>
              <a:rPr lang="en-US" sz="2400" dirty="0" err="1"/>
              <a:t>Understand</a:t>
            </a:r>
            <a:r>
              <a:rPr lang="en-US" sz="2400" dirty="0"/>
              <a:t> </a:t>
            </a:r>
            <a:r>
              <a:rPr lang="en-US" sz="2400" dirty="0" err="1"/>
              <a:t>relevance</a:t>
            </a:r>
            <a:r>
              <a:rPr lang="en-US" sz="2400" dirty="0"/>
              <a:t> </a:t>
            </a:r>
            <a:r>
              <a:rPr lang="en-US" sz="2400" dirty="0" err="1"/>
              <a:t>risk</a:t>
            </a:r>
            <a:r>
              <a:rPr lang="en-US" sz="2400" dirty="0"/>
              <a:t> </a:t>
            </a:r>
            <a:r>
              <a:rPr lang="en-US" sz="2400" dirty="0" err="1"/>
              <a:t>with</a:t>
            </a:r>
            <a:r>
              <a:rPr lang="en-US" sz="2400" dirty="0"/>
              <a:t> </a:t>
            </a:r>
            <a:r>
              <a:rPr lang="en-US" sz="2400" dirty="0" err="1"/>
              <a:t>objective</a:t>
            </a:r>
            <a:r>
              <a:rPr lang="en-US" sz="2400" dirty="0"/>
              <a:t>process</a:t>
            </a:r>
            <a:r>
              <a:rPr lang="en-US" sz="2400" dirty="0" err="1"/>
              <a:t>business</a:t>
            </a:r>
            <a:endParaRPr lang="en-US" sz="2400" dirty="0"/>
          </a:p>
          <a:p>
            <a:pPr algn="l" rtl="0"/>
            <a:r>
              <a:rPr lang="en-US" sz="2400" dirty="0" err="1"/>
              <a:t>Identifying</a:t>
            </a:r>
            <a:r>
              <a:rPr lang="en-US" sz="2400" dirty="0"/>
              <a:t> </a:t>
            </a:r>
            <a:r>
              <a:rPr lang="en-US" sz="2400" dirty="0" err="1"/>
              <a:t>objective</a:t>
            </a:r>
            <a:r>
              <a:rPr lang="en-US" sz="2400" dirty="0"/>
              <a:t>IT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position</a:t>
            </a:r>
            <a:r>
              <a:rPr lang="en-US" sz="2400" dirty="0"/>
              <a:t> </a:t>
            </a:r>
            <a:r>
              <a:rPr lang="en-US" sz="2400" dirty="0" err="1"/>
              <a:t>risk</a:t>
            </a:r>
            <a:endParaRPr lang="en-US" sz="2400" dirty="0"/>
          </a:p>
          <a:p>
            <a:pPr algn="l" rtl="0"/>
            <a:r>
              <a:rPr lang="en-US" sz="2400" dirty="0" err="1"/>
              <a:t>Identifying</a:t>
            </a:r>
            <a:r>
              <a:rPr lang="en-US" sz="2400" dirty="0"/>
              <a:t> </a:t>
            </a:r>
            <a:r>
              <a:rPr lang="en-US" sz="2400" dirty="0" err="1"/>
              <a:t>incident</a:t>
            </a:r>
            <a:r>
              <a:rPr lang="en-US" sz="2400" dirty="0"/>
              <a:t>(event) that</a:t>
            </a:r>
            <a:r>
              <a:rPr lang="en-US" sz="2400" dirty="0" err="1"/>
              <a:t>related</a:t>
            </a:r>
            <a:r>
              <a:rPr lang="en-US" sz="2400" dirty="0"/>
              <a:t> </a:t>
            </a:r>
            <a:r>
              <a:rPr lang="en-US" sz="2400" dirty="0" err="1"/>
              <a:t>with</a:t>
            </a:r>
            <a:r>
              <a:rPr lang="en-US" sz="2400" dirty="0"/>
              <a:t> </a:t>
            </a:r>
            <a:r>
              <a:rPr lang="en-US" sz="2400" dirty="0" err="1"/>
              <a:t>risk</a:t>
            </a:r>
            <a:r>
              <a:rPr lang="en-US" sz="2400" dirty="0"/>
              <a:t> </a:t>
            </a:r>
            <a:r>
              <a:rPr lang="en-US" sz="2400" dirty="0" err="1"/>
              <a:t>organization</a:t>
            </a:r>
            <a:endParaRPr lang="en-US" sz="2400" dirty="0"/>
          </a:p>
          <a:p>
            <a:pPr algn="l" rtl="0"/>
            <a:r>
              <a:rPr lang="en-US" sz="2400" dirty="0" err="1"/>
              <a:t>Review</a:t>
            </a:r>
            <a:r>
              <a:rPr lang="en-US" sz="2400" dirty="0"/>
              <a:t> </a:t>
            </a:r>
            <a:r>
              <a:rPr lang="en-US" sz="2400" dirty="0" err="1"/>
              <a:t>risk</a:t>
            </a:r>
            <a:r>
              <a:rPr lang="en-US" sz="2400" dirty="0"/>
              <a:t> </a:t>
            </a:r>
            <a:r>
              <a:rPr lang="en-US" sz="2400" dirty="0" err="1"/>
              <a:t>related</a:t>
            </a:r>
            <a:r>
              <a:rPr lang="en-US" sz="2400" dirty="0"/>
              <a:t> </a:t>
            </a:r>
            <a:r>
              <a:rPr lang="en-US" sz="2400" dirty="0" err="1"/>
              <a:t>with</a:t>
            </a:r>
            <a:r>
              <a:rPr lang="en-US" sz="2400" dirty="0"/>
              <a:t> </a:t>
            </a:r>
            <a:r>
              <a:rPr lang="en-US" sz="2400" dirty="0" err="1"/>
              <a:t>potential</a:t>
            </a:r>
            <a:r>
              <a:rPr lang="en-US" sz="2400" dirty="0"/>
              <a:t> </a:t>
            </a:r>
            <a:r>
              <a:rPr lang="en-US" sz="2400" dirty="0" err="1"/>
              <a:t>incident</a:t>
            </a:r>
            <a:endParaRPr lang="en-US" sz="2400" dirty="0"/>
          </a:p>
          <a:p>
            <a:pPr algn="l" rtl="0"/>
            <a:r>
              <a:rPr lang="en-US" sz="2400" dirty="0" err="1"/>
              <a:t>Determine</a:t>
            </a:r>
            <a:r>
              <a:rPr lang="en-US" sz="2400" dirty="0"/>
              <a:t> 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evaluate</a:t>
            </a:r>
            <a:r>
              <a:rPr lang="en-US" sz="2400" dirty="0"/>
              <a:t>model</a:t>
            </a:r>
            <a:r>
              <a:rPr lang="en-US" sz="2400" dirty="0" err="1"/>
              <a:t>response</a:t>
            </a:r>
            <a:r>
              <a:rPr lang="en-US" sz="2400" dirty="0"/>
              <a:t> </a:t>
            </a:r>
            <a:r>
              <a:rPr lang="en-US" sz="2400" dirty="0" err="1"/>
              <a:t>to</a:t>
            </a:r>
            <a:r>
              <a:rPr lang="en-US" sz="2400" dirty="0"/>
              <a:t> </a:t>
            </a:r>
            <a:r>
              <a:rPr lang="en-US" sz="2400" dirty="0" err="1"/>
              <a:t>risk</a:t>
            </a:r>
            <a:r>
              <a:rPr lang="en-US" sz="2400" dirty="0"/>
              <a:t>Which</a:t>
            </a:r>
            <a:r>
              <a:rPr lang="en-US" sz="2400" dirty="0" err="1"/>
              <a:t>Possible</a:t>
            </a:r>
            <a:r>
              <a:rPr lang="en-US" sz="2400" dirty="0"/>
              <a:t> </a:t>
            </a:r>
            <a:r>
              <a:rPr lang="en-US" sz="2400" dirty="0" err="1"/>
              <a:t>happen</a:t>
            </a:r>
            <a:endParaRPr lang="en-US" sz="2400" dirty="0"/>
          </a:p>
          <a:p>
            <a:pPr algn="l" rtl="0"/>
            <a:r>
              <a:rPr lang="en-US" sz="2400" dirty="0" err="1"/>
              <a:t>Prioritize</a:t>
            </a:r>
            <a:r>
              <a:rPr lang="en-US" sz="2400" dirty="0"/>
              <a:t> 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plan</a:t>
            </a:r>
            <a:r>
              <a:rPr lang="en-US" sz="2400" dirty="0"/>
              <a:t> </a:t>
            </a:r>
            <a:r>
              <a:rPr lang="en-US" sz="2400" dirty="0" err="1"/>
              <a:t>activity</a:t>
            </a:r>
            <a:r>
              <a:rPr lang="en-US" sz="2400" dirty="0"/>
              <a:t> </a:t>
            </a:r>
            <a:r>
              <a:rPr lang="en-US" sz="2400" dirty="0" err="1"/>
              <a:t>control</a:t>
            </a:r>
            <a:endParaRPr lang="en-US" sz="2400" dirty="0"/>
          </a:p>
          <a:p>
            <a:pPr algn="l" rtl="0"/>
            <a:r>
              <a:rPr lang="en-US" sz="2400" dirty="0" err="1"/>
              <a:t>Agree</a:t>
            </a:r>
            <a:r>
              <a:rPr lang="en-US" sz="2400" dirty="0"/>
              <a:t> 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ensure</a:t>
            </a:r>
            <a:r>
              <a:rPr lang="en-US" sz="2400" dirty="0"/>
              <a:t> </a:t>
            </a:r>
            <a:r>
              <a:rPr lang="en-US" sz="2400" dirty="0" err="1"/>
              <a:t>existence</a:t>
            </a:r>
            <a:r>
              <a:rPr lang="en-US" sz="2400" dirty="0"/>
              <a:t> </a:t>
            </a:r>
            <a:r>
              <a:rPr lang="en-US" sz="2400" dirty="0" err="1"/>
              <a:t>plan</a:t>
            </a:r>
            <a:r>
              <a:rPr lang="en-US" sz="2400" dirty="0"/>
              <a:t> </a:t>
            </a:r>
            <a:r>
              <a:rPr lang="en-US" sz="2400" dirty="0" err="1"/>
              <a:t>action</a:t>
            </a:r>
            <a:r>
              <a:rPr lang="en-US" sz="2400" dirty="0"/>
              <a:t>Which</a:t>
            </a:r>
            <a:r>
              <a:rPr lang="en-US" sz="2400" dirty="0" err="1"/>
              <a:t>approved</a:t>
            </a:r>
            <a:endParaRPr lang="en-US" sz="2400" dirty="0"/>
          </a:p>
          <a:p>
            <a:pPr algn="l" rtl="0"/>
            <a:r>
              <a:rPr lang="en-US" sz="2400" dirty="0" err="1"/>
              <a:t>Monitoring</a:t>
            </a:r>
            <a:r>
              <a:rPr lang="en-US" sz="2400" dirty="0"/>
              <a:t> 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supervise</a:t>
            </a:r>
            <a:r>
              <a:rPr lang="en-US" sz="2400" dirty="0"/>
              <a:t> </a:t>
            </a:r>
            <a:r>
              <a:rPr lang="en-US" sz="2400" dirty="0" err="1"/>
              <a:t>plan</a:t>
            </a:r>
            <a:r>
              <a:rPr lang="en-US" sz="2400" dirty="0"/>
              <a:t> </a:t>
            </a:r>
            <a:r>
              <a:rPr lang="en-US" sz="2400" dirty="0" err="1"/>
              <a:t>handling</a:t>
            </a:r>
            <a:r>
              <a:rPr lang="en-US" sz="2400" dirty="0"/>
              <a:t> </a:t>
            </a:r>
            <a:r>
              <a:rPr lang="en-US" sz="2400" dirty="0" err="1"/>
              <a:t>risk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63216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id-ID" dirty="0"/>
              <a:t>Managing IT Projects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 err="1"/>
              <a:t>The number of</a:t>
            </a:r>
            <a:r>
              <a:rPr lang="en-US" sz="2400" dirty="0"/>
              <a:t> </a:t>
            </a:r>
            <a:r>
              <a:rPr lang="en-US" sz="2400" dirty="0" err="1"/>
              <a:t>project</a:t>
            </a:r>
            <a:r>
              <a:rPr lang="en-US" sz="2400" dirty="0"/>
              <a:t>IT that</a:t>
            </a:r>
            <a:r>
              <a:rPr lang="en-US" sz="2400" dirty="0" err="1"/>
              <a:t>considered</a:t>
            </a:r>
            <a:r>
              <a:rPr lang="en-US" sz="2400" dirty="0"/>
              <a:t>"</a:t>
            </a:r>
            <a:r>
              <a:rPr lang="en-US" sz="2400" dirty="0" err="1"/>
              <a:t>fail</a:t>
            </a:r>
            <a:r>
              <a:rPr lang="en-US" sz="2400" dirty="0"/>
              <a:t>"</a:t>
            </a:r>
          </a:p>
          <a:p>
            <a:pPr algn="l" rtl="0"/>
            <a:r>
              <a:rPr lang="en-US" sz="2400" dirty="0" err="1"/>
              <a:t>Limited</a:t>
            </a:r>
            <a:r>
              <a:rPr lang="en-US" sz="2400" dirty="0"/>
              <a:t> </a:t>
            </a:r>
            <a:r>
              <a:rPr lang="en-US" sz="2400" dirty="0" err="1"/>
              <a:t>existence</a:t>
            </a:r>
            <a:r>
              <a:rPr lang="en-US" sz="2400" dirty="0"/>
              <a:t> </a:t>
            </a:r>
            <a:r>
              <a:rPr lang="en-US" sz="2400" dirty="0" err="1"/>
              <a:t>source</a:t>
            </a:r>
            <a:r>
              <a:rPr lang="en-US" sz="2400" dirty="0"/>
              <a:t> </a:t>
            </a:r>
            <a:r>
              <a:rPr lang="en-US" sz="2400" dirty="0" err="1"/>
              <a:t>Power</a:t>
            </a:r>
            <a:endParaRPr lang="en-US" sz="2400" dirty="0"/>
          </a:p>
          <a:p>
            <a:pPr algn="l" rtl="0"/>
            <a:r>
              <a:rPr lang="en-US" sz="2400" dirty="0" err="1"/>
              <a:t>Hope</a:t>
            </a:r>
            <a:r>
              <a:rPr lang="en-US" sz="2400" dirty="0"/>
              <a:t> </a:t>
            </a:r>
            <a:r>
              <a:rPr lang="en-US" sz="2400" dirty="0" err="1"/>
              <a:t>from</a:t>
            </a:r>
            <a:r>
              <a:rPr lang="en-US" sz="2400" dirty="0"/>
              <a:t>for</a:t>
            </a:r>
            <a:r>
              <a:rPr lang="en-US" sz="2400" dirty="0" err="1"/>
              <a:t>stakeholders</a:t>
            </a:r>
            <a:r>
              <a:rPr lang="en-US" sz="2400" dirty="0"/>
              <a:t> </a:t>
            </a:r>
            <a:r>
              <a:rPr lang="en-US" sz="2400" dirty="0" err="1"/>
              <a:t>interest</a:t>
            </a:r>
            <a:endParaRPr lang="en-US" sz="2400" dirty="0"/>
          </a:p>
          <a:p>
            <a:pPr algn="l" rtl="0"/>
            <a:r>
              <a:rPr lang="en-US" sz="2400" dirty="0" err="1"/>
              <a:t>Dynamics</a:t>
            </a:r>
            <a:r>
              <a:rPr lang="en-US" sz="2400" dirty="0"/>
              <a:t> </a:t>
            </a:r>
            <a:r>
              <a:rPr lang="en-US" sz="2400" dirty="0" err="1"/>
              <a:t>business</a:t>
            </a:r>
            <a:r>
              <a:rPr lang="en-US" sz="2400" dirty="0"/>
              <a:t>Which</a:t>
            </a:r>
            <a:r>
              <a:rPr lang="en-US" sz="2400" dirty="0" err="1"/>
              <a:t>very</a:t>
            </a:r>
            <a:r>
              <a:rPr lang="en-US" sz="2400" dirty="0"/>
              <a:t> </a:t>
            </a:r>
            <a:r>
              <a:rPr lang="en-US" sz="2400" dirty="0" err="1"/>
              <a:t>tall</a:t>
            </a:r>
            <a:r>
              <a:rPr lang="en-US" sz="2400" dirty="0"/>
              <a:t> </a:t>
            </a:r>
            <a:r>
              <a:rPr lang="en-US" sz="2400" dirty="0" err="1"/>
              <a:t>Where</a:t>
            </a:r>
            <a:r>
              <a:rPr lang="en-US" sz="2400" dirty="0"/>
              <a:t> </a:t>
            </a:r>
            <a:r>
              <a:rPr lang="en-US" sz="2400" dirty="0" err="1"/>
              <a:t>cause</a:t>
            </a:r>
            <a:r>
              <a:rPr lang="en-US" sz="2400" dirty="0"/>
              <a:t> </a:t>
            </a:r>
            <a:r>
              <a:rPr lang="en-US" sz="2400" dirty="0" err="1"/>
              <a:t>changeability</a:t>
            </a:r>
            <a:r>
              <a:rPr lang="en-US" sz="2400" dirty="0"/>
              <a:t> </a:t>
            </a:r>
            <a:r>
              <a:rPr lang="en-US" sz="2400" dirty="0" err="1"/>
              <a:t>need</a:t>
            </a:r>
            <a:r>
              <a:rPr lang="en-US" sz="2400" dirty="0"/>
              <a:t> </a:t>
            </a:r>
            <a:r>
              <a:rPr lang="en-US" sz="2400" dirty="0" err="1"/>
              <a:t>organization</a:t>
            </a:r>
            <a:r>
              <a:rPr lang="en-US" sz="2400" dirty="0"/>
              <a:t> </a:t>
            </a:r>
            <a:r>
              <a:rPr lang="en-US" sz="2400" dirty="0" err="1"/>
              <a:t>from</a:t>
            </a:r>
            <a:r>
              <a:rPr lang="en-US" sz="2400" dirty="0"/>
              <a:t> </a:t>
            </a:r>
            <a:r>
              <a:rPr lang="en-US" sz="2400" dirty="0" err="1"/>
              <a:t>day</a:t>
            </a:r>
            <a:r>
              <a:rPr lang="en-US" sz="2400" dirty="0"/>
              <a:t> </a:t>
            </a:r>
            <a:r>
              <a:rPr lang="en-US" sz="2400" dirty="0" err="1"/>
              <a:t>to</a:t>
            </a:r>
            <a:r>
              <a:rPr lang="en-US" sz="2400" dirty="0"/>
              <a:t> </a:t>
            </a:r>
            <a:r>
              <a:rPr lang="en-US" sz="2400" dirty="0" err="1"/>
              <a:t>day</a:t>
            </a:r>
            <a:r>
              <a:rPr lang="en-US" sz="2400" dirty="0"/>
              <a:t> </a:t>
            </a:r>
          </a:p>
          <a:p>
            <a:pPr algn="l" rtl="0"/>
            <a:r>
              <a:rPr lang="en-US" sz="2400" dirty="0"/>
              <a:t>And other</a:t>
            </a:r>
            <a:r>
              <a:rPr lang="en-US" sz="2400" dirty="0" err="1"/>
              <a:t>and so on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46419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2795810"/>
            <a:ext cx="8911687" cy="1280890"/>
          </a:xfrm>
        </p:spPr>
        <p:txBody>
          <a:bodyPr anchor="ctr">
            <a:normAutofit fontScale="90000"/>
          </a:bodyPr>
          <a:lstStyle/>
          <a:p>
            <a:pPr algn="ctr" rtl="0"/>
            <a:r>
              <a:rPr lang="en-US" sz="8000" b="1" dirty="0"/>
              <a:t>END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28825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 rtl="0"/>
            <a:r>
              <a:rPr lang="en-US" b="1" dirty="0"/>
              <a:t>MEETING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547" y="2133600"/>
            <a:ext cx="9772065" cy="3777622"/>
          </a:xfrm>
        </p:spPr>
        <p:txBody>
          <a:bodyPr anchor="ctr">
            <a:normAutofit/>
          </a:bodyPr>
          <a:lstStyle/>
          <a:p>
            <a:pPr marL="0" indent="0" algn="ctr" rtl="0">
              <a:buNone/>
            </a:pPr>
            <a:r>
              <a:rPr lang="en-US" sz="4000" b="1" dirty="0" err="1">
                <a:solidFill>
                  <a:srgbClr val="0070C0"/>
                </a:solidFill>
              </a:rPr>
              <a:t>Planning</a:t>
            </a: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en-US" sz="4000" b="1" dirty="0" err="1">
                <a:solidFill>
                  <a:srgbClr val="0070C0"/>
                </a:solidFill>
              </a:rPr>
              <a:t>And</a:t>
            </a: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en-US" sz="4000" b="1" dirty="0" err="1">
                <a:solidFill>
                  <a:srgbClr val="0070C0"/>
                </a:solidFill>
              </a:rPr>
              <a:t>Arrangement</a:t>
            </a:r>
            <a:endParaRPr lang="en-US" sz="4000" b="1" dirty="0">
              <a:solidFill>
                <a:srgbClr val="0070C0"/>
              </a:solidFill>
            </a:endParaRPr>
          </a:p>
          <a:p>
            <a:pPr marL="0" indent="0" algn="ctr" rtl="0">
              <a:buNone/>
            </a:pPr>
            <a:r>
              <a:rPr lang="en-US" sz="4000" b="1" dirty="0" err="1">
                <a:solidFill>
                  <a:srgbClr val="0070C0"/>
                </a:solidFill>
              </a:rPr>
              <a:t>Technology</a:t>
            </a: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en-US" sz="4000" b="1" dirty="0" err="1">
                <a:solidFill>
                  <a:srgbClr val="0070C0"/>
                </a:solidFill>
              </a:rPr>
              <a:t>Information</a:t>
            </a:r>
            <a:endParaRPr lang="en-US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297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1588" y="1424262"/>
            <a:ext cx="8915400" cy="4976538"/>
          </a:xfrm>
        </p:spPr>
        <p:txBody>
          <a:bodyPr>
            <a:noAutofit/>
          </a:bodyPr>
          <a:lstStyle/>
          <a:p>
            <a:pPr algn="l" rtl="0"/>
            <a:r>
              <a:rPr lang="id-ID" sz="2400" dirty="0"/>
              <a:t>Compiling IT MasterPlan</a:t>
            </a:r>
            <a:endParaRPr lang="en-US" sz="2400" dirty="0"/>
          </a:p>
          <a:p>
            <a:pPr algn="l" rtl="0"/>
            <a:r>
              <a:rPr lang="id-ID" sz="2400" dirty="0"/>
              <a:t>DevelopArchitectureInformation</a:t>
            </a:r>
            <a:endParaRPr lang="en-US" sz="2400" dirty="0"/>
          </a:p>
          <a:p>
            <a:pPr algn="l" rtl="0"/>
            <a:r>
              <a:rPr lang="id-ID" sz="2400" dirty="0"/>
              <a:t>DetermineDirection and GoalsTechnology</a:t>
            </a:r>
            <a:endParaRPr lang="en-US" sz="2400" dirty="0"/>
          </a:p>
          <a:p>
            <a:pPr algn="l" rtl="0"/>
            <a:r>
              <a:rPr lang="id-ID" sz="2400" dirty="0"/>
              <a:t>DefineTechnology Management ProcessInformation</a:t>
            </a:r>
            <a:endParaRPr lang="en-US" sz="2400" dirty="0"/>
          </a:p>
          <a:p>
            <a:pPr algn="l" rtl="0"/>
            <a:r>
              <a:rPr lang="id-ID" sz="2400" dirty="0"/>
              <a:t>ManageTechnology InvestmentInformation</a:t>
            </a:r>
            <a:endParaRPr lang="en-US" sz="2400" dirty="0"/>
          </a:p>
          <a:p>
            <a:pPr algn="l" rtl="0"/>
            <a:r>
              <a:rPr lang="id-ID" sz="2400" dirty="0"/>
              <a:t>SocializeDirection and Purpose of ExistenceIT</a:t>
            </a:r>
            <a:endParaRPr lang="en-US" sz="2400" dirty="0"/>
          </a:p>
          <a:p>
            <a:pPr algn="l" rtl="0"/>
            <a:r>
              <a:rPr lang="id-ID" sz="2400" dirty="0"/>
              <a:t>ManageHRIT</a:t>
            </a:r>
            <a:endParaRPr lang="en-US" sz="2400" dirty="0"/>
          </a:p>
          <a:p>
            <a:pPr algn="l" rtl="0"/>
            <a:r>
              <a:rPr lang="id-ID" sz="2400" dirty="0"/>
              <a:t>EnsureQualityIT</a:t>
            </a:r>
            <a:endParaRPr lang="en-US" sz="2400" dirty="0"/>
          </a:p>
          <a:p>
            <a:pPr algn="l" rtl="0"/>
            <a:r>
              <a:rPr lang="id-ID" sz="2400" dirty="0"/>
              <a:t>Reviewand Managing Technology RisksInformation</a:t>
            </a:r>
            <a:endParaRPr lang="en-US" sz="2400" dirty="0"/>
          </a:p>
          <a:p>
            <a:pPr algn="l" rtl="0"/>
            <a:r>
              <a:rPr lang="id-ID" sz="2400" dirty="0"/>
              <a:t>ManageIT Projects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0425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267" y="259153"/>
            <a:ext cx="8911687" cy="1280890"/>
          </a:xfrm>
        </p:spPr>
        <p:txBody>
          <a:bodyPr/>
          <a:lstStyle/>
          <a:p>
            <a:pPr algn="l" rtl="0"/>
            <a:r>
              <a:rPr lang="en-US" dirty="0" err="1"/>
              <a:t>Compile</a:t>
            </a:r>
            <a:r>
              <a:rPr lang="en-US" dirty="0"/>
              <a:t>IT Master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2758" y="1143000"/>
            <a:ext cx="9668042" cy="5207000"/>
          </a:xfrm>
        </p:spPr>
        <p:txBody>
          <a:bodyPr anchor="ctr">
            <a:noAutofit/>
          </a:bodyPr>
          <a:lstStyle/>
          <a:p>
            <a:pPr marL="457200" indent="-457200" algn="l" rtl="0">
              <a:buFont typeface="Wingdings" panose="05000000000000000000" pitchFamily="2" charset="2"/>
              <a:buChar char="v"/>
            </a:pPr>
            <a:r>
              <a:rPr lang="en-US" sz="2200" dirty="0" err="1"/>
              <a:t>Defining</a:t>
            </a:r>
            <a:r>
              <a:rPr lang="en-US" sz="2200" dirty="0"/>
              <a:t> </a:t>
            </a:r>
            <a:r>
              <a:rPr lang="en-US" sz="2200" dirty="0" err="1"/>
              <a:t>need</a:t>
            </a:r>
            <a:r>
              <a:rPr lang="en-US" sz="2200" dirty="0"/>
              <a:t> </a:t>
            </a:r>
            <a:r>
              <a:rPr lang="en-US" sz="2200" dirty="0" err="1"/>
              <a:t>organization</a:t>
            </a:r>
            <a:r>
              <a:rPr lang="en-US" sz="2200" dirty="0"/>
              <a:t> </a:t>
            </a:r>
            <a:r>
              <a:rPr lang="en-US" sz="2200" dirty="0" err="1"/>
              <a:t>to</a:t>
            </a:r>
            <a:r>
              <a:rPr lang="en-US" sz="2200" dirty="0"/>
              <a:t> </a:t>
            </a:r>
            <a:r>
              <a:rPr lang="en-US" sz="2200" dirty="0" err="1"/>
              <a:t>existence</a:t>
            </a:r>
            <a:r>
              <a:rPr lang="en-US" sz="2200" dirty="0"/>
              <a:t>IT,</a:t>
            </a:r>
            <a:r>
              <a:rPr lang="en-US" sz="2200" dirty="0" err="1"/>
              <a:t>especially</a:t>
            </a:r>
            <a:r>
              <a:rPr lang="en-US" sz="2200" dirty="0"/>
              <a:t> </a:t>
            </a:r>
            <a:r>
              <a:rPr lang="en-US" sz="2200" dirty="0" err="1"/>
              <a:t>related</a:t>
            </a:r>
            <a:r>
              <a:rPr lang="en-US" sz="2200" dirty="0"/>
              <a:t> </a:t>
            </a:r>
            <a:r>
              <a:rPr lang="en-US" sz="2200" dirty="0" err="1"/>
              <a:t>with</a:t>
            </a:r>
            <a:r>
              <a:rPr lang="en-US" sz="2200" dirty="0"/>
              <a:t> </a:t>
            </a:r>
            <a:r>
              <a:rPr lang="en-US" sz="2200" dirty="0" err="1"/>
              <a:t>benefit</a:t>
            </a:r>
            <a:r>
              <a:rPr lang="en-US" sz="2200" dirty="0"/>
              <a:t>Which</a:t>
            </a:r>
            <a:r>
              <a:rPr lang="en-US" sz="2200" dirty="0" err="1"/>
              <a:t>expected</a:t>
            </a:r>
            <a:endParaRPr lang="en-US" sz="2200" dirty="0"/>
          </a:p>
          <a:p>
            <a:pPr marL="457200" indent="-457200" algn="l" rtl="0">
              <a:buFont typeface="Wingdings" panose="05000000000000000000" pitchFamily="2" charset="2"/>
              <a:buChar char="v"/>
            </a:pPr>
            <a:r>
              <a:rPr lang="en-US" sz="2200" dirty="0" err="1"/>
              <a:t>Set</a:t>
            </a:r>
            <a:r>
              <a:rPr lang="en-US" sz="2200" dirty="0"/>
              <a:t> </a:t>
            </a:r>
            <a:r>
              <a:rPr lang="en-US" sz="2200" dirty="0" err="1"/>
              <a:t>aspect</a:t>
            </a:r>
            <a:r>
              <a:rPr lang="en-US" sz="2200" dirty="0"/>
              <a:t>/</a:t>
            </a:r>
            <a:r>
              <a:rPr lang="en-US" sz="2200" dirty="0" err="1"/>
              <a:t>component</a:t>
            </a:r>
            <a:r>
              <a:rPr lang="en-US" sz="2200" dirty="0"/>
              <a:t> </a:t>
            </a:r>
            <a:r>
              <a:rPr lang="en-US" sz="2200" dirty="0" err="1"/>
              <a:t>What</a:t>
            </a:r>
            <a:r>
              <a:rPr lang="en-US" sz="2200" dirty="0"/>
              <a:t> </a:t>
            </a:r>
            <a:r>
              <a:rPr lang="en-US" sz="2200" dirty="0" err="1"/>
              <a:t>just</a:t>
            </a:r>
            <a:r>
              <a:rPr lang="en-US" sz="2200" dirty="0"/>
              <a:t>in</a:t>
            </a:r>
            <a:r>
              <a:rPr lang="en-US" sz="2200" dirty="0" err="1"/>
              <a:t>in</a:t>
            </a:r>
            <a:r>
              <a:rPr lang="en-US" sz="2200" dirty="0"/>
              <a:t> </a:t>
            </a:r>
            <a:r>
              <a:rPr lang="en-US" sz="2200" dirty="0" err="1"/>
              <a:t>organization</a:t>
            </a:r>
            <a:r>
              <a:rPr lang="en-US" sz="2200" dirty="0"/>
              <a:t>Which</a:t>
            </a:r>
            <a:r>
              <a:rPr lang="en-US" sz="2200" dirty="0" err="1"/>
              <a:t>its performance</a:t>
            </a:r>
            <a:r>
              <a:rPr lang="en-US" sz="2200" dirty="0"/>
              <a:t> </a:t>
            </a:r>
            <a:r>
              <a:rPr lang="en-US" sz="2200" dirty="0" err="1"/>
              <a:t>very</a:t>
            </a:r>
            <a:r>
              <a:rPr lang="en-US" sz="2200" dirty="0"/>
              <a:t> </a:t>
            </a:r>
            <a:r>
              <a:rPr lang="en-US" sz="2200" dirty="0" err="1"/>
              <a:t>depends</a:t>
            </a:r>
            <a:r>
              <a:rPr lang="en-US" sz="2200" dirty="0"/>
              <a:t> </a:t>
            </a:r>
            <a:r>
              <a:rPr lang="en-US" sz="2200" dirty="0" err="1"/>
              <a:t>from</a:t>
            </a:r>
            <a:r>
              <a:rPr lang="en-US" sz="2200" dirty="0"/>
              <a:t>IT,</a:t>
            </a:r>
            <a:r>
              <a:rPr lang="en-US" sz="2200" dirty="0" err="1"/>
              <a:t>as well as</a:t>
            </a:r>
            <a:r>
              <a:rPr lang="en-US" sz="2200" dirty="0"/>
              <a:t> </a:t>
            </a:r>
            <a:r>
              <a:rPr lang="en-US" sz="2200" dirty="0" err="1"/>
              <a:t>measure</a:t>
            </a:r>
            <a:r>
              <a:rPr lang="en-US" sz="2200" dirty="0"/>
              <a:t> </a:t>
            </a:r>
            <a:r>
              <a:rPr lang="en-US" sz="2200" dirty="0" err="1"/>
              <a:t>performance</a:t>
            </a:r>
            <a:r>
              <a:rPr lang="en-US" sz="2200" dirty="0"/>
              <a:t>the system that</a:t>
            </a:r>
            <a:r>
              <a:rPr lang="en-US" sz="2200" dirty="0" err="1"/>
              <a:t>owned</a:t>
            </a:r>
            <a:r>
              <a:rPr lang="en-US" sz="2200" dirty="0"/>
              <a:t> </a:t>
            </a:r>
            <a:r>
              <a:rPr lang="en-US" sz="2200" dirty="0" err="1"/>
              <a:t>moment</a:t>
            </a:r>
            <a:r>
              <a:rPr lang="en-US" sz="2200" dirty="0"/>
              <a:t> </a:t>
            </a:r>
            <a:r>
              <a:rPr lang="en-US" sz="2200" dirty="0" err="1"/>
              <a:t>This</a:t>
            </a:r>
            <a:r>
              <a:rPr lang="en-US" sz="2200" dirty="0"/>
              <a:t> </a:t>
            </a:r>
            <a:r>
              <a:rPr lang="en-US" sz="2200" dirty="0" err="1"/>
              <a:t>as</a:t>
            </a:r>
            <a:r>
              <a:rPr lang="en-US" sz="2200" dirty="0"/>
              <a:t> </a:t>
            </a:r>
            <a:r>
              <a:rPr lang="en-US" sz="2200" dirty="0" err="1"/>
              <a:t>part</a:t>
            </a:r>
            <a:r>
              <a:rPr lang="en-US" sz="2200" dirty="0"/>
              <a:t> </a:t>
            </a:r>
            <a:r>
              <a:rPr lang="en-US" sz="2200" dirty="0" err="1"/>
              <a:t>from</a:t>
            </a:r>
            <a:r>
              <a:rPr lang="en-US" sz="2200" dirty="0"/>
              <a:t> </a:t>
            </a:r>
            <a:r>
              <a:rPr lang="en-US" sz="2200" dirty="0" err="1"/>
              <a:t>evaluation</a:t>
            </a:r>
            <a:endParaRPr lang="en-US" sz="2200" dirty="0"/>
          </a:p>
          <a:p>
            <a:pPr marL="457200" indent="-457200" algn="l" rtl="0">
              <a:buFont typeface="Wingdings" panose="05000000000000000000" pitchFamily="2" charset="2"/>
              <a:buChar char="v"/>
            </a:pPr>
            <a:r>
              <a:rPr lang="en-US" sz="2200" dirty="0" err="1"/>
              <a:t>Compile</a:t>
            </a:r>
            <a:r>
              <a:rPr lang="en-US" sz="2200" dirty="0"/>
              <a:t> </a:t>
            </a:r>
            <a:r>
              <a:rPr lang="en-US" sz="2200" dirty="0" err="1"/>
              <a:t>plan</a:t>
            </a:r>
            <a:r>
              <a:rPr lang="en-US" sz="2200" dirty="0"/>
              <a:t> </a:t>
            </a:r>
            <a:r>
              <a:rPr lang="en-US" sz="2200" dirty="0" err="1"/>
              <a:t>strategic</a:t>
            </a:r>
            <a:r>
              <a:rPr lang="en-US" sz="2200" dirty="0"/>
              <a:t> </a:t>
            </a:r>
            <a:r>
              <a:rPr lang="en-US" sz="2200" dirty="0" err="1"/>
              <a:t>development</a:t>
            </a:r>
            <a:r>
              <a:rPr lang="en-US" sz="2200" dirty="0"/>
              <a:t>IT</a:t>
            </a:r>
            <a:r>
              <a:rPr lang="en-US" sz="2200" dirty="0" err="1"/>
              <a:t>For</a:t>
            </a:r>
            <a:r>
              <a:rPr lang="en-US" sz="2200" dirty="0"/>
              <a:t>5</a:t>
            </a:r>
            <a:r>
              <a:rPr lang="en-US" sz="2200" dirty="0" err="1"/>
              <a:t>year</a:t>
            </a:r>
            <a:r>
              <a:rPr lang="en-US" sz="2200" dirty="0"/>
              <a:t> </a:t>
            </a:r>
            <a:r>
              <a:rPr lang="en-US" sz="2200" dirty="0" err="1"/>
              <a:t>to</a:t>
            </a:r>
            <a:r>
              <a:rPr lang="en-US" sz="2200" dirty="0"/>
              <a:t> </a:t>
            </a:r>
            <a:r>
              <a:rPr lang="en-US" sz="2200" dirty="0" err="1"/>
              <a:t>front</a:t>
            </a:r>
            <a:r>
              <a:rPr lang="en-US" sz="2200" dirty="0"/>
              <a:t>, Which</a:t>
            </a:r>
            <a:r>
              <a:rPr lang="en-US" sz="2200" dirty="0" err="1"/>
              <a:t>shown</a:t>
            </a:r>
            <a:r>
              <a:rPr lang="en-US" sz="2200" dirty="0"/>
              <a:t> </a:t>
            </a:r>
            <a:r>
              <a:rPr lang="en-US" sz="2200" dirty="0" err="1"/>
              <a:t>through</a:t>
            </a:r>
            <a:r>
              <a:rPr lang="en-US" sz="2200" dirty="0"/>
              <a:t> </a:t>
            </a:r>
            <a:r>
              <a:rPr lang="en-US" sz="2200" dirty="0" err="1"/>
              <a:t>map</a:t>
            </a:r>
            <a:r>
              <a:rPr lang="en-US" sz="2200" dirty="0"/>
              <a:t>(roadmap) that</a:t>
            </a:r>
            <a:r>
              <a:rPr lang="en-US" sz="2200" dirty="0" err="1"/>
              <a:t>clear</a:t>
            </a:r>
            <a:r>
              <a:rPr lang="en-US" sz="2200" dirty="0"/>
              <a:t> </a:t>
            </a:r>
            <a:r>
              <a:rPr lang="en-US" sz="2200" dirty="0" err="1"/>
              <a:t>And</a:t>
            </a:r>
            <a:r>
              <a:rPr lang="en-US" sz="2200" dirty="0"/>
              <a:t> </a:t>
            </a:r>
            <a:r>
              <a:rPr lang="en-US" sz="2200" dirty="0" err="1"/>
              <a:t>firm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571629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rPr lang="id-ID" dirty="0"/>
              <a:t>Developing Information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2812" y="1752600"/>
            <a:ext cx="8915400" cy="3777622"/>
          </a:xfrm>
        </p:spPr>
        <p:txBody>
          <a:bodyPr>
            <a:normAutofit/>
          </a:bodyPr>
          <a:lstStyle/>
          <a:p>
            <a:pPr marL="457200" indent="-457200" algn="l" rtl="0">
              <a:buFont typeface="Wingdings" panose="05000000000000000000" pitchFamily="2" charset="2"/>
              <a:buChar char="v"/>
            </a:pPr>
            <a:r>
              <a:rPr lang="en-US" sz="2800" dirty="0" err="1"/>
              <a:t>Analyze</a:t>
            </a:r>
            <a:r>
              <a:rPr lang="en-US" sz="2800" dirty="0"/>
              <a:t> </a:t>
            </a:r>
            <a:r>
              <a:rPr lang="en-US" sz="2800" dirty="0" err="1"/>
              <a:t>And</a:t>
            </a:r>
            <a:r>
              <a:rPr lang="en-US" sz="2800" dirty="0"/>
              <a:t> </a:t>
            </a:r>
            <a:r>
              <a:rPr lang="en-US" sz="2800" dirty="0" err="1"/>
              <a:t>compile</a:t>
            </a:r>
            <a:r>
              <a:rPr lang="en-US" sz="2800" dirty="0"/>
              <a:t> </a:t>
            </a:r>
            <a:r>
              <a:rPr lang="en-US" sz="2800" dirty="0" err="1"/>
              <a:t>strategy</a:t>
            </a:r>
            <a:r>
              <a:rPr lang="en-US" sz="2800" dirty="0"/>
              <a:t> </a:t>
            </a:r>
            <a:r>
              <a:rPr lang="en-US" sz="2800" dirty="0" err="1"/>
              <a:t>management</a:t>
            </a:r>
            <a:r>
              <a:rPr lang="en-US" sz="2800" dirty="0"/>
              <a:t> </a:t>
            </a:r>
            <a:r>
              <a:rPr lang="en-US" sz="2800" dirty="0" err="1"/>
              <a:t>all over</a:t>
            </a:r>
            <a:r>
              <a:rPr lang="en-US" sz="2800" dirty="0"/>
              <a:t> </a:t>
            </a:r>
            <a:r>
              <a:rPr lang="en-US" sz="2800" dirty="0" err="1"/>
              <a:t>project</a:t>
            </a:r>
            <a:r>
              <a:rPr lang="en-US" sz="2800" dirty="0"/>
              <a:t> </a:t>
            </a:r>
            <a:r>
              <a:rPr lang="en-US" sz="2800" dirty="0" err="1"/>
              <a:t>development</a:t>
            </a:r>
            <a:r>
              <a:rPr lang="en-US" sz="2800" dirty="0"/>
              <a:t>IT that</a:t>
            </a:r>
            <a:r>
              <a:rPr lang="en-US" sz="2800" dirty="0" err="1"/>
              <a:t>There is</a:t>
            </a:r>
            <a:r>
              <a:rPr lang="en-US" sz="2800" dirty="0"/>
              <a:t> </a:t>
            </a:r>
            <a:r>
              <a:rPr lang="en-US" sz="2800" dirty="0" err="1"/>
              <a:t>on</a:t>
            </a:r>
            <a:r>
              <a:rPr lang="en-US" sz="2800" dirty="0"/>
              <a:t> </a:t>
            </a:r>
            <a:r>
              <a:rPr lang="en-US" sz="2800" dirty="0" err="1"/>
              <a:t>portfolio</a:t>
            </a:r>
            <a:r>
              <a:rPr lang="en-US" sz="2800" dirty="0"/>
              <a:t> </a:t>
            </a:r>
            <a:r>
              <a:rPr lang="en-US" sz="2800" dirty="0" err="1"/>
              <a:t>in</a:t>
            </a:r>
            <a:r>
              <a:rPr lang="en-US" sz="2800" dirty="0"/>
              <a:t> </a:t>
            </a:r>
            <a:r>
              <a:rPr lang="en-US" sz="2800" dirty="0" err="1"/>
              <a:t>map</a:t>
            </a:r>
            <a:r>
              <a:rPr lang="en-US" sz="2800" dirty="0"/>
              <a:t>.</a:t>
            </a:r>
          </a:p>
          <a:p>
            <a:pPr marL="457200" indent="-457200" algn="l" rtl="0">
              <a:buFont typeface="Wingdings" panose="05000000000000000000" pitchFamily="2" charset="2"/>
              <a:buChar char="v"/>
            </a:pPr>
            <a:r>
              <a:rPr lang="en-US" sz="2800" dirty="0" err="1"/>
              <a:t>Develop</a:t>
            </a:r>
            <a:r>
              <a:rPr lang="en-US" sz="2800" dirty="0"/>
              <a:t> </a:t>
            </a:r>
            <a:r>
              <a:rPr lang="en-US" sz="2800" dirty="0" err="1"/>
              <a:t>plan</a:t>
            </a:r>
            <a:r>
              <a:rPr lang="en-US" sz="2800" dirty="0"/>
              <a:t> </a:t>
            </a:r>
            <a:r>
              <a:rPr lang="en-US" sz="2800" dirty="0" err="1"/>
              <a:t>term</a:t>
            </a:r>
            <a:r>
              <a:rPr lang="en-US" sz="2800" dirty="0"/>
              <a:t> </a:t>
            </a:r>
            <a:r>
              <a:rPr lang="en-US" sz="2800" dirty="0" err="1"/>
              <a:t>short</a:t>
            </a:r>
            <a:r>
              <a:rPr lang="en-US" sz="2800" dirty="0"/>
              <a:t> </a:t>
            </a:r>
            <a:r>
              <a:rPr lang="en-US" sz="2800" dirty="0" err="1"/>
              <a:t>annual</a:t>
            </a:r>
            <a:r>
              <a:rPr lang="en-US" sz="2800" dirty="0"/>
              <a:t> </a:t>
            </a:r>
            <a:r>
              <a:rPr lang="en-US" sz="2800" dirty="0" err="1"/>
              <a:t>to</a:t>
            </a:r>
            <a:r>
              <a:rPr lang="en-US" sz="2800" dirty="0"/>
              <a:t> </a:t>
            </a:r>
            <a:r>
              <a:rPr lang="en-US" sz="2800" dirty="0" err="1"/>
              <a:t>development</a:t>
            </a:r>
            <a:r>
              <a:rPr lang="en-US" sz="2800" dirty="0"/>
              <a:t>IT</a:t>
            </a:r>
            <a:r>
              <a:rPr lang="en-US" sz="2800" dirty="0" err="1"/>
              <a:t>based</a:t>
            </a:r>
            <a:r>
              <a:rPr lang="en-US" sz="2800" dirty="0"/>
              <a:t> </a:t>
            </a:r>
            <a:r>
              <a:rPr lang="en-US" sz="2800" dirty="0" err="1"/>
              <a:t>map</a:t>
            </a:r>
            <a:r>
              <a:rPr lang="en-US" sz="2800" dirty="0"/>
              <a:t>,</a:t>
            </a:r>
            <a:r>
              <a:rPr lang="en-US" sz="2800" dirty="0" err="1"/>
              <a:t>And</a:t>
            </a:r>
            <a:r>
              <a:rPr lang="en-US" sz="2800" dirty="0"/>
              <a:t> </a:t>
            </a:r>
            <a:r>
              <a:rPr lang="en-US" sz="2800" dirty="0" err="1"/>
              <a:t>detailed</a:t>
            </a:r>
            <a:r>
              <a:rPr lang="en-US" sz="2800" dirty="0"/>
              <a:t> </a:t>
            </a:r>
            <a:r>
              <a:rPr lang="en-US" sz="2800" dirty="0" err="1"/>
              <a:t>based on</a:t>
            </a:r>
            <a:r>
              <a:rPr lang="en-US" sz="2800" dirty="0"/>
              <a:t> </a:t>
            </a:r>
            <a:r>
              <a:rPr lang="en-US" sz="2800" dirty="0" err="1"/>
              <a:t>on</a:t>
            </a:r>
            <a:r>
              <a:rPr lang="en-US" sz="2800" dirty="0"/>
              <a:t> </a:t>
            </a:r>
            <a:r>
              <a:rPr lang="en-US" sz="2800" dirty="0" err="1"/>
              <a:t>implementation</a:t>
            </a:r>
            <a:r>
              <a:rPr lang="en-US" sz="2800" dirty="0"/>
              <a:t> </a:t>
            </a:r>
            <a:r>
              <a:rPr lang="en-US" sz="2800" dirty="0" err="1"/>
              <a:t>project</a:t>
            </a:r>
            <a:r>
              <a:rPr lang="en-US" sz="2800" dirty="0">
                <a:sym typeface="Wingdings" panose="05000000000000000000" pitchFamily="2" charset="2"/>
              </a:rPr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60678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1399" y="624110"/>
            <a:ext cx="9193213" cy="1280890"/>
          </a:xfrm>
        </p:spPr>
        <p:txBody>
          <a:bodyPr/>
          <a:lstStyle/>
          <a:p>
            <a:pPr algn="l" rtl="0"/>
            <a:r>
              <a:rPr lang="id-ID" dirty="0"/>
              <a:t>Determining the Direction and Goals of 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 algn="l" rtl="0">
              <a:buFont typeface="Wingdings" panose="05000000000000000000" pitchFamily="2" charset="2"/>
              <a:buChar char="v"/>
            </a:pPr>
            <a:r>
              <a:rPr lang="en-US" sz="2400" dirty="0" err="1"/>
              <a:t>Compile</a:t>
            </a:r>
            <a:r>
              <a:rPr lang="en-US" sz="2400" dirty="0"/>
              <a:t> </a:t>
            </a:r>
            <a:r>
              <a:rPr lang="en-US" sz="2400" dirty="0" err="1"/>
              <a:t>plan</a:t>
            </a:r>
            <a:r>
              <a:rPr lang="en-US" sz="2400" dirty="0"/>
              <a:t> </a:t>
            </a:r>
            <a:r>
              <a:rPr lang="en-US" sz="2400" dirty="0" err="1"/>
              <a:t>development</a:t>
            </a:r>
            <a:r>
              <a:rPr lang="en-US" sz="2400" dirty="0"/>
              <a:t> 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maintenance</a:t>
            </a:r>
            <a:r>
              <a:rPr lang="en-US" sz="2400" dirty="0"/>
              <a:t> </a:t>
            </a:r>
            <a:r>
              <a:rPr lang="en-US" sz="2400" dirty="0" err="1"/>
              <a:t>infrastructure</a:t>
            </a:r>
            <a:r>
              <a:rPr lang="en-US" sz="2400" dirty="0"/>
              <a:t> </a:t>
            </a:r>
            <a:r>
              <a:rPr lang="en-US" sz="2400" dirty="0" err="1"/>
              <a:t>technology</a:t>
            </a:r>
            <a:endParaRPr lang="en-US" sz="2400" dirty="0"/>
          </a:p>
          <a:p>
            <a:pPr marL="457200" indent="-457200" algn="l" rtl="0">
              <a:buFont typeface="Wingdings" panose="05000000000000000000" pitchFamily="2" charset="2"/>
              <a:buChar char="v"/>
            </a:pPr>
            <a:r>
              <a:rPr lang="en-US" sz="2400" dirty="0" err="1"/>
              <a:t>Choose</a:t>
            </a:r>
            <a:r>
              <a:rPr lang="en-US" sz="2400" dirty="0"/>
              <a:t> 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ensure</a:t>
            </a:r>
            <a:r>
              <a:rPr lang="en-US" sz="2400" dirty="0"/>
              <a:t> </a:t>
            </a:r>
            <a:r>
              <a:rPr lang="en-US" sz="2400" dirty="0" err="1"/>
              <a:t>its use</a:t>
            </a:r>
            <a:r>
              <a:rPr lang="en-US" sz="2400" dirty="0"/>
              <a:t> </a:t>
            </a:r>
            <a:r>
              <a:rPr lang="en-US" sz="2400" dirty="0" err="1"/>
              <a:t>standard</a:t>
            </a:r>
            <a:endParaRPr lang="en-US" sz="2400" dirty="0"/>
          </a:p>
          <a:p>
            <a:pPr marL="457200" indent="-457200" algn="l" rtl="0">
              <a:buFont typeface="Wingdings" panose="05000000000000000000" pitchFamily="2" charset="2"/>
              <a:buChar char="v"/>
            </a:pPr>
            <a:r>
              <a:rPr lang="en-US" sz="2400" dirty="0" err="1"/>
              <a:t>Set</a:t>
            </a:r>
            <a:r>
              <a:rPr lang="en-US" sz="2400" dirty="0"/>
              <a:t> 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socialize</a:t>
            </a:r>
            <a:r>
              <a:rPr lang="en-US" sz="2400" dirty="0"/>
              <a:t> </a:t>
            </a:r>
            <a:r>
              <a:rPr lang="en-US" sz="2400" dirty="0" err="1"/>
              <a:t>standard</a:t>
            </a:r>
            <a:r>
              <a:rPr lang="en-US" sz="2400" dirty="0"/>
              <a:t> </a:t>
            </a:r>
            <a:r>
              <a:rPr lang="en-US" sz="2400" dirty="0" err="1"/>
              <a:t>technology</a:t>
            </a:r>
            <a:endParaRPr lang="en-US" sz="2400" dirty="0"/>
          </a:p>
          <a:p>
            <a:pPr marL="457200" indent="-457200" algn="l" rtl="0">
              <a:buFont typeface="Wingdings" panose="05000000000000000000" pitchFamily="2" charset="2"/>
              <a:buChar char="v"/>
            </a:pPr>
            <a:r>
              <a:rPr lang="en-US" sz="2400" dirty="0" err="1"/>
              <a:t>Supervise</a:t>
            </a:r>
            <a:r>
              <a:rPr lang="en-US" sz="2400" dirty="0"/>
              <a:t> </a:t>
            </a:r>
            <a:r>
              <a:rPr lang="en-US" sz="2400" dirty="0" err="1"/>
              <a:t>change</a:t>
            </a:r>
            <a:r>
              <a:rPr lang="en-US" sz="2400" dirty="0"/>
              <a:t> </a:t>
            </a:r>
            <a:r>
              <a:rPr lang="en-US" sz="2400" dirty="0" err="1"/>
              <a:t>technology</a:t>
            </a:r>
            <a:endParaRPr lang="en-US" sz="2400" dirty="0"/>
          </a:p>
          <a:p>
            <a:pPr marL="457200" indent="-457200" algn="l" rtl="0">
              <a:buFont typeface="Wingdings" panose="05000000000000000000" pitchFamily="2" charset="2"/>
              <a:buChar char="v"/>
            </a:pPr>
            <a:r>
              <a:rPr lang="en-US" sz="2400" dirty="0" err="1"/>
              <a:t>Determine</a:t>
            </a:r>
            <a:r>
              <a:rPr lang="en-US" sz="2400" dirty="0"/>
              <a:t> </a:t>
            </a:r>
            <a:r>
              <a:rPr lang="en-US" sz="2400" dirty="0" err="1"/>
              <a:t>need</a:t>
            </a:r>
            <a:r>
              <a:rPr lang="en-US" sz="2400" dirty="0"/>
              <a:t> 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role</a:t>
            </a:r>
            <a:r>
              <a:rPr lang="en-US" sz="2400" dirty="0"/>
              <a:t> </a:t>
            </a:r>
            <a:r>
              <a:rPr lang="en-US" sz="2400" dirty="0" err="1"/>
              <a:t>technology</a:t>
            </a:r>
            <a:r>
              <a:rPr lang="en-US" sz="2400" dirty="0"/>
              <a:t> </a:t>
            </a:r>
            <a:r>
              <a:rPr lang="en-US" sz="2400" dirty="0" err="1"/>
              <a:t>new</a:t>
            </a:r>
            <a:r>
              <a:rPr lang="en-US" sz="2400" dirty="0"/>
              <a:t>in the past</a:t>
            </a:r>
            <a:r>
              <a:rPr lang="en-US" sz="2400" dirty="0" err="1"/>
              <a:t>upcoming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48203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8000" y="344710"/>
            <a:ext cx="10134599" cy="1280890"/>
          </a:xfrm>
        </p:spPr>
        <p:txBody>
          <a:bodyPr/>
          <a:lstStyle/>
          <a:p>
            <a:pPr algn="l" rtl="0"/>
            <a:r>
              <a:rPr lang="id-ID" dirty="0"/>
              <a:t>Defining the ProcessManagement</a:t>
            </a:r>
            <a:r>
              <a:rPr lang="en-US" dirty="0"/>
              <a:t>IT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78000" y="1270000"/>
            <a:ext cx="9726612" cy="5130800"/>
          </a:xfrm>
        </p:spPr>
        <p:txBody>
          <a:bodyPr>
            <a:noAutofit/>
          </a:bodyPr>
          <a:lstStyle/>
          <a:p>
            <a:pPr algn="l" rtl="0"/>
            <a:r>
              <a:rPr lang="en-US" sz="2000" dirty="0" err="1"/>
              <a:t>Forming</a:t>
            </a:r>
            <a:r>
              <a:rPr lang="en-US" sz="2000" dirty="0"/>
              <a:t> </a:t>
            </a:r>
            <a:r>
              <a:rPr lang="en-US" sz="2000" dirty="0" err="1"/>
              <a:t>structure</a:t>
            </a:r>
            <a:r>
              <a:rPr lang="en-US" sz="2000" dirty="0"/>
              <a:t> </a:t>
            </a:r>
            <a:r>
              <a:rPr lang="en-US" sz="2000" dirty="0" err="1"/>
              <a:t>organization</a:t>
            </a:r>
            <a:r>
              <a:rPr lang="en-US" sz="2000" dirty="0"/>
              <a:t> </a:t>
            </a:r>
            <a:r>
              <a:rPr lang="en-US" sz="2000" dirty="0" err="1"/>
              <a:t>including</a:t>
            </a:r>
            <a:r>
              <a:rPr lang="en-US" sz="2000" dirty="0"/>
              <a:t>unit</a:t>
            </a:r>
            <a:r>
              <a:rPr lang="en-US" sz="2000" dirty="0" err="1"/>
              <a:t>And</a:t>
            </a:r>
            <a:r>
              <a:rPr lang="en-US" sz="2000" dirty="0"/>
              <a:t> </a:t>
            </a:r>
            <a:r>
              <a:rPr lang="en-US" sz="2000" dirty="0" err="1"/>
              <a:t>group</a:t>
            </a:r>
            <a:r>
              <a:rPr lang="en-US" sz="2000" dirty="0"/>
              <a:t> </a:t>
            </a:r>
            <a:r>
              <a:rPr lang="en-US" sz="2000" dirty="0" err="1"/>
              <a:t>Work</a:t>
            </a:r>
            <a:r>
              <a:rPr lang="en-US" sz="2000" dirty="0"/>
              <a:t>Which</a:t>
            </a:r>
            <a:r>
              <a:rPr lang="en-US" sz="2000" dirty="0" err="1"/>
              <a:t>own</a:t>
            </a:r>
            <a:r>
              <a:rPr lang="en-US" sz="2000" dirty="0"/>
              <a:t> </a:t>
            </a:r>
            <a:r>
              <a:rPr lang="en-US" sz="2000" dirty="0" err="1"/>
              <a:t>connectedness</a:t>
            </a:r>
            <a:r>
              <a:rPr lang="en-US" sz="2000" dirty="0"/>
              <a:t> </a:t>
            </a:r>
            <a:r>
              <a:rPr lang="en-US" sz="2000" dirty="0" err="1"/>
              <a:t>with</a:t>
            </a:r>
            <a:r>
              <a:rPr lang="en-US" sz="2000" dirty="0"/>
              <a:t> </a:t>
            </a:r>
            <a:r>
              <a:rPr lang="en-US" sz="2000" dirty="0" err="1"/>
              <a:t>all over</a:t>
            </a:r>
            <a:r>
              <a:rPr lang="en-US" sz="2000" dirty="0"/>
              <a:t> </a:t>
            </a:r>
            <a:r>
              <a:rPr lang="en-US" sz="2000" dirty="0" err="1"/>
              <a:t>stakeholders</a:t>
            </a:r>
            <a:r>
              <a:rPr lang="en-US" sz="2000" dirty="0"/>
              <a:t> </a:t>
            </a:r>
            <a:r>
              <a:rPr lang="en-US" sz="2000" dirty="0" err="1"/>
              <a:t>interest</a:t>
            </a:r>
            <a:r>
              <a:rPr lang="en-US" sz="2000" dirty="0"/>
              <a:t> </a:t>
            </a:r>
            <a:r>
              <a:rPr lang="en-US" sz="2000" dirty="0" err="1"/>
              <a:t>including</a:t>
            </a:r>
            <a:r>
              <a:rPr lang="en-US" sz="2000" dirty="0"/>
              <a:t>vendor/supplier</a:t>
            </a:r>
            <a:r>
              <a:rPr lang="en-US" sz="2000" dirty="0" err="1"/>
              <a:t>provider</a:t>
            </a:r>
            <a:r>
              <a:rPr lang="en-US" sz="2000" dirty="0"/>
              <a:t> </a:t>
            </a:r>
            <a:r>
              <a:rPr lang="en-US" sz="2000" dirty="0" err="1"/>
              <a:t>service</a:t>
            </a:r>
            <a:r>
              <a:rPr lang="en-US" sz="2000" dirty="0"/>
              <a:t> </a:t>
            </a:r>
            <a:r>
              <a:rPr lang="en-US" sz="2000" dirty="0" err="1"/>
              <a:t>based</a:t>
            </a:r>
            <a:r>
              <a:rPr lang="en-US" sz="2000" dirty="0"/>
              <a:t>IT</a:t>
            </a:r>
          </a:p>
          <a:p>
            <a:pPr algn="l" rtl="0"/>
            <a:r>
              <a:rPr lang="en-US" sz="2000" dirty="0" err="1"/>
              <a:t>Designing</a:t>
            </a:r>
            <a:r>
              <a:rPr lang="en-US" sz="2000" dirty="0"/>
              <a:t> </a:t>
            </a:r>
            <a:r>
              <a:rPr lang="en-US" sz="2000" dirty="0" err="1"/>
              <a:t>framework</a:t>
            </a:r>
            <a:r>
              <a:rPr lang="en-US" sz="2000" dirty="0"/>
              <a:t>process</a:t>
            </a:r>
            <a:r>
              <a:rPr lang="en-US" sz="2000" dirty="0" err="1"/>
              <a:t>in a way</a:t>
            </a:r>
            <a:r>
              <a:rPr lang="en-US" sz="2000" dirty="0"/>
              <a:t> </a:t>
            </a:r>
            <a:r>
              <a:rPr lang="en-US" sz="2000" dirty="0" err="1"/>
              <a:t>intact</a:t>
            </a:r>
            <a:r>
              <a:rPr lang="en-US" sz="2000" dirty="0"/>
              <a:t> </a:t>
            </a:r>
            <a:r>
              <a:rPr lang="en-US" sz="2000" dirty="0" err="1"/>
              <a:t>And</a:t>
            </a:r>
            <a:r>
              <a:rPr lang="en-US" sz="2000" dirty="0"/>
              <a:t> </a:t>
            </a:r>
            <a:r>
              <a:rPr lang="en-US" sz="2000" dirty="0" err="1"/>
              <a:t>complete</a:t>
            </a:r>
            <a:r>
              <a:rPr lang="en-US" sz="2000" dirty="0"/>
              <a:t> </a:t>
            </a:r>
            <a:r>
              <a:rPr lang="en-US" sz="2000" dirty="0" err="1"/>
              <a:t>related</a:t>
            </a:r>
            <a:r>
              <a:rPr lang="en-US" sz="2000" dirty="0"/>
              <a:t> </a:t>
            </a:r>
            <a:r>
              <a:rPr lang="en-US" sz="2000" dirty="0" err="1"/>
              <a:t>with</a:t>
            </a:r>
            <a:r>
              <a:rPr lang="en-US" sz="2000" dirty="0"/>
              <a:t> </a:t>
            </a:r>
            <a:r>
              <a:rPr lang="en-US" sz="2000" dirty="0" err="1"/>
              <a:t>management</a:t>
            </a:r>
            <a:r>
              <a:rPr lang="en-US" sz="2000" dirty="0"/>
              <a:t> </a:t>
            </a:r>
            <a:r>
              <a:rPr lang="en-US" sz="2000" dirty="0" err="1"/>
              <a:t>management</a:t>
            </a:r>
            <a:r>
              <a:rPr lang="en-US" sz="2000" dirty="0"/>
              <a:t>IT that</a:t>
            </a:r>
            <a:r>
              <a:rPr lang="en-US" sz="2000" dirty="0" err="1"/>
              <a:t>There is</a:t>
            </a:r>
            <a:r>
              <a:rPr lang="en-US" sz="2000" dirty="0"/>
              <a:t> </a:t>
            </a:r>
            <a:r>
              <a:rPr lang="en-US" sz="2000" dirty="0" err="1"/>
              <a:t>on</a:t>
            </a:r>
            <a:r>
              <a:rPr lang="en-US" sz="2000" dirty="0"/>
              <a:t> </a:t>
            </a:r>
            <a:r>
              <a:rPr lang="en-US" sz="2000" dirty="0" err="1"/>
              <a:t>organization</a:t>
            </a:r>
            <a:r>
              <a:rPr lang="en-US" sz="2000" dirty="0"/>
              <a:t> </a:t>
            </a:r>
            <a:r>
              <a:rPr lang="en-US" sz="2000" dirty="0" err="1"/>
              <a:t>from</a:t>
            </a:r>
            <a:r>
              <a:rPr lang="en-US" sz="2000" dirty="0"/>
              <a:t> </a:t>
            </a:r>
            <a:r>
              <a:rPr lang="en-US" sz="2000" dirty="0" err="1"/>
              <a:t>upstream</a:t>
            </a:r>
            <a:r>
              <a:rPr lang="en-US" sz="2000" dirty="0"/>
              <a:t> </a:t>
            </a:r>
            <a:r>
              <a:rPr lang="en-US" sz="2000" dirty="0" err="1"/>
              <a:t>going to</a:t>
            </a:r>
            <a:r>
              <a:rPr lang="en-US" sz="2000" dirty="0"/>
              <a:t> </a:t>
            </a:r>
            <a:r>
              <a:rPr lang="en-US" sz="2000" dirty="0" err="1"/>
              <a:t>downstream</a:t>
            </a:r>
            <a:endParaRPr lang="en-US" sz="2000" dirty="0"/>
          </a:p>
          <a:p>
            <a:pPr algn="l" rtl="0"/>
            <a:r>
              <a:rPr lang="en-US" sz="2000" dirty="0" err="1"/>
              <a:t>Map</a:t>
            </a:r>
            <a:r>
              <a:rPr lang="en-US" sz="2000" dirty="0"/>
              <a:t> </a:t>
            </a:r>
            <a:r>
              <a:rPr lang="en-US" sz="2000" dirty="0" err="1"/>
              <a:t>And</a:t>
            </a:r>
            <a:r>
              <a:rPr lang="en-US" sz="2000" dirty="0"/>
              <a:t> </a:t>
            </a:r>
            <a:r>
              <a:rPr lang="en-US" sz="2000" dirty="0" err="1"/>
              <a:t>set</a:t>
            </a:r>
            <a:r>
              <a:rPr lang="en-US" sz="2000" dirty="0"/>
              <a:t> </a:t>
            </a:r>
            <a:r>
              <a:rPr lang="en-US" sz="2000" dirty="0" err="1"/>
              <a:t>all over</a:t>
            </a:r>
            <a:r>
              <a:rPr lang="en-US" sz="2000" dirty="0"/>
              <a:t> </a:t>
            </a:r>
            <a:r>
              <a:rPr lang="en-US" sz="2000" dirty="0" err="1"/>
              <a:t>owner</a:t>
            </a:r>
            <a:r>
              <a:rPr lang="en-US" sz="2000" dirty="0"/>
              <a:t>system</a:t>
            </a:r>
            <a:r>
              <a:rPr lang="en-US" sz="2000" dirty="0" err="1"/>
              <a:t>And</a:t>
            </a:r>
            <a:r>
              <a:rPr lang="en-US" sz="2000" dirty="0"/>
              <a:t> </a:t>
            </a:r>
            <a:r>
              <a:rPr lang="en-US" sz="2000" dirty="0" err="1"/>
              <a:t>application</a:t>
            </a:r>
            <a:r>
              <a:rPr lang="en-US" sz="2000" dirty="0"/>
              <a:t> </a:t>
            </a:r>
            <a:r>
              <a:rPr lang="en-US" sz="2000" dirty="0" err="1"/>
              <a:t>in</a:t>
            </a:r>
            <a:r>
              <a:rPr lang="en-US" sz="2000" dirty="0"/>
              <a:t> </a:t>
            </a:r>
            <a:r>
              <a:rPr lang="en-US" sz="2000" dirty="0" err="1"/>
              <a:t>meaning </a:t>
            </a:r>
            <a:r>
              <a:rPr lang="en-US" sz="2000" dirty="0"/>
              <a:t>say</a:t>
            </a:r>
            <a:r>
              <a:rPr lang="en-US" sz="2000" dirty="0" err="1"/>
              <a:t>they</a:t>
            </a:r>
            <a:r>
              <a:rPr lang="en-US" sz="2000" dirty="0"/>
              <a:t>Which</a:t>
            </a:r>
            <a:r>
              <a:rPr lang="en-US" sz="2000" dirty="0" err="1"/>
              <a:t>hold</a:t>
            </a:r>
            <a:r>
              <a:rPr lang="en-US" sz="2000" dirty="0"/>
              <a:t> </a:t>
            </a:r>
            <a:r>
              <a:rPr lang="en-US" sz="2000" dirty="0" err="1"/>
              <a:t>accountability</a:t>
            </a:r>
            <a:r>
              <a:rPr lang="en-US" sz="2000" dirty="0"/>
              <a:t> </a:t>
            </a:r>
            <a:r>
              <a:rPr lang="en-US" sz="2000" dirty="0" err="1"/>
              <a:t>highest</a:t>
            </a:r>
            <a:r>
              <a:rPr lang="en-US" sz="2000" dirty="0"/>
              <a:t> </a:t>
            </a:r>
            <a:r>
              <a:rPr lang="en-US" sz="2000" dirty="0" err="1"/>
              <a:t>related</a:t>
            </a:r>
            <a:r>
              <a:rPr lang="en-US" sz="2000" dirty="0"/>
              <a:t> </a:t>
            </a:r>
            <a:r>
              <a:rPr lang="en-US" sz="2000" dirty="0" err="1"/>
              <a:t>with</a:t>
            </a:r>
            <a:r>
              <a:rPr lang="en-US" sz="2000" dirty="0"/>
              <a:t> </a:t>
            </a:r>
            <a:r>
              <a:rPr lang="en-US" sz="2000" dirty="0" err="1"/>
              <a:t>existence</a:t>
            </a:r>
            <a:r>
              <a:rPr lang="en-US" sz="2000" dirty="0"/>
              <a:t>system</a:t>
            </a:r>
            <a:r>
              <a:rPr lang="en-US" sz="2000" dirty="0" err="1"/>
              <a:t>And</a:t>
            </a:r>
            <a:r>
              <a:rPr lang="en-US" sz="2000" dirty="0"/>
              <a:t> </a:t>
            </a:r>
            <a:r>
              <a:rPr lang="en-US" sz="2000" dirty="0" err="1"/>
              <a:t>application</a:t>
            </a:r>
            <a:r>
              <a:rPr lang="en-US" sz="2000" dirty="0"/>
              <a:t> </a:t>
            </a:r>
            <a:r>
              <a:rPr lang="en-US" sz="2000" dirty="0" err="1"/>
              <a:t>related</a:t>
            </a:r>
            <a:endParaRPr lang="en-US" sz="2000" dirty="0"/>
          </a:p>
          <a:p>
            <a:pPr algn="l" rtl="0"/>
            <a:r>
              <a:rPr lang="en-US" sz="2000" dirty="0" err="1"/>
              <a:t>Map</a:t>
            </a:r>
            <a:r>
              <a:rPr lang="en-US" sz="2000" dirty="0"/>
              <a:t> </a:t>
            </a:r>
            <a:r>
              <a:rPr lang="en-US" sz="2000" dirty="0" err="1"/>
              <a:t>And</a:t>
            </a:r>
            <a:r>
              <a:rPr lang="en-US" sz="2000" dirty="0"/>
              <a:t> </a:t>
            </a:r>
            <a:r>
              <a:rPr lang="en-US" sz="2000" dirty="0" err="1"/>
              <a:t>set</a:t>
            </a:r>
            <a:r>
              <a:rPr lang="en-US" sz="2000" dirty="0"/>
              <a:t>for</a:t>
            </a:r>
            <a:r>
              <a:rPr lang="en-US" sz="2000" dirty="0" err="1"/>
              <a:t>owner</a:t>
            </a:r>
            <a:r>
              <a:rPr lang="en-US" sz="2000" dirty="0"/>
              <a:t>data,</a:t>
            </a:r>
            <a:r>
              <a:rPr lang="en-US" sz="2000" dirty="0" err="1"/>
              <a:t>content</a:t>
            </a:r>
            <a:r>
              <a:rPr lang="en-US" sz="2000" dirty="0"/>
              <a:t>,</a:t>
            </a:r>
            <a:r>
              <a:rPr lang="en-US" sz="2000" dirty="0" err="1"/>
              <a:t>information</a:t>
            </a:r>
            <a:r>
              <a:rPr lang="en-US" sz="2000" dirty="0"/>
              <a:t>,</a:t>
            </a:r>
            <a:r>
              <a:rPr lang="en-US" sz="2000" dirty="0" err="1"/>
              <a:t>or</a:t>
            </a:r>
            <a:r>
              <a:rPr lang="en-US" sz="2000" dirty="0"/>
              <a:t> </a:t>
            </a:r>
            <a:r>
              <a:rPr lang="en-US" sz="2000" dirty="0" err="1"/>
              <a:t>knowledge</a:t>
            </a:r>
            <a:r>
              <a:rPr lang="en-US" sz="2000" dirty="0"/>
              <a:t>(knowledge) that</a:t>
            </a:r>
            <a:r>
              <a:rPr lang="en-US" sz="2000" dirty="0" err="1"/>
              <a:t>is at</a:t>
            </a:r>
            <a:r>
              <a:rPr lang="en-US" sz="2000" dirty="0"/>
              <a:t> </a:t>
            </a:r>
            <a:r>
              <a:rPr lang="en-US" sz="2000" dirty="0" err="1"/>
              <a:t>in</a:t>
            </a:r>
            <a:r>
              <a:rPr lang="en-US" sz="2000" dirty="0"/>
              <a:t> </a:t>
            </a:r>
            <a:r>
              <a:rPr lang="en-US" sz="2000" dirty="0" err="1"/>
              <a:t>region</a:t>
            </a:r>
            <a:r>
              <a:rPr lang="en-US" sz="2000" dirty="0"/>
              <a:t> </a:t>
            </a:r>
            <a:r>
              <a:rPr lang="en-US" sz="2000" dirty="0" err="1"/>
              <a:t>room</a:t>
            </a:r>
            <a:r>
              <a:rPr lang="en-US" sz="2000" dirty="0"/>
              <a:t> </a:t>
            </a:r>
            <a:r>
              <a:rPr lang="en-US" sz="2000" dirty="0" err="1"/>
              <a:t>scope</a:t>
            </a:r>
            <a:r>
              <a:rPr lang="en-US" sz="2000" dirty="0"/>
              <a:t> </a:t>
            </a:r>
            <a:r>
              <a:rPr lang="en-US" sz="2000" dirty="0" err="1"/>
              <a:t>organization</a:t>
            </a:r>
            <a:endParaRPr lang="en-US" sz="2000" dirty="0"/>
          </a:p>
          <a:p>
            <a:pPr algn="l" rtl="0"/>
            <a:r>
              <a:rPr lang="en-US" sz="2000" dirty="0" err="1"/>
              <a:t>Develop</a:t>
            </a:r>
            <a:r>
              <a:rPr lang="en-US" sz="2000" dirty="0"/>
              <a:t> </a:t>
            </a:r>
            <a:r>
              <a:rPr lang="en-US" sz="2000" dirty="0" err="1"/>
              <a:t>And</a:t>
            </a:r>
            <a:r>
              <a:rPr lang="en-US" sz="2000" dirty="0"/>
              <a:t> </a:t>
            </a:r>
            <a:r>
              <a:rPr lang="en-US" sz="2000" dirty="0" err="1"/>
              <a:t>apply</a:t>
            </a:r>
            <a:r>
              <a:rPr lang="en-US" sz="2000" dirty="0"/>
              <a:t> </a:t>
            </a:r>
            <a:r>
              <a:rPr lang="en-US" sz="2000" dirty="0" err="1"/>
              <a:t>all over</a:t>
            </a:r>
            <a:r>
              <a:rPr lang="en-US" sz="2000" dirty="0"/>
              <a:t> </a:t>
            </a:r>
            <a:r>
              <a:rPr lang="en-US" sz="2000" dirty="0" err="1"/>
              <a:t>rule</a:t>
            </a:r>
            <a:r>
              <a:rPr lang="en-US" sz="2000" dirty="0"/>
              <a:t> </a:t>
            </a:r>
            <a:r>
              <a:rPr lang="en-US" sz="2000" dirty="0" err="1"/>
              <a:t>And</a:t>
            </a:r>
            <a:r>
              <a:rPr lang="en-US" sz="2000" dirty="0"/>
              <a:t> </a:t>
            </a:r>
            <a:r>
              <a:rPr lang="en-US" sz="2000" dirty="0" err="1"/>
              <a:t>policy</a:t>
            </a:r>
            <a:r>
              <a:rPr lang="en-US" sz="2000" dirty="0"/>
              <a:t>IT in</a:t>
            </a:r>
            <a:r>
              <a:rPr lang="en-US" sz="2000" dirty="0" err="1"/>
              <a:t>every</a:t>
            </a:r>
            <a:r>
              <a:rPr lang="en-US" sz="2000" dirty="0"/>
              <a:t> </a:t>
            </a:r>
            <a:r>
              <a:rPr lang="en-US" sz="2000" dirty="0" err="1"/>
              <a:t>line</a:t>
            </a:r>
            <a:r>
              <a:rPr lang="en-US" sz="2000" dirty="0"/>
              <a:t> </a:t>
            </a:r>
            <a:r>
              <a:rPr lang="en-US" sz="2000" dirty="0" err="1"/>
              <a:t>organization</a:t>
            </a:r>
            <a:r>
              <a:rPr lang="en-US" sz="2000" dirty="0"/>
              <a:t> </a:t>
            </a:r>
            <a:r>
              <a:rPr lang="en-US" sz="2000" dirty="0" err="1"/>
              <a:t>based on</a:t>
            </a:r>
            <a:r>
              <a:rPr lang="en-US" sz="2000" dirty="0"/>
              <a:t> </a:t>
            </a:r>
            <a:r>
              <a:rPr lang="en-US" sz="2000" dirty="0" err="1"/>
              <a:t>task</a:t>
            </a:r>
            <a:r>
              <a:rPr lang="en-US" sz="2000" dirty="0"/>
              <a:t> </a:t>
            </a:r>
            <a:r>
              <a:rPr lang="en-US" sz="2000" dirty="0" err="1"/>
              <a:t>And</a:t>
            </a:r>
            <a:r>
              <a:rPr lang="en-US" sz="2000" dirty="0"/>
              <a:t> </a:t>
            </a:r>
            <a:r>
              <a:rPr lang="en-US" sz="2000" dirty="0" err="1"/>
              <a:t>not quite enough</a:t>
            </a:r>
            <a:r>
              <a:rPr lang="en-US" sz="2000" dirty="0"/>
              <a:t> </a:t>
            </a:r>
            <a:r>
              <a:rPr lang="en-US" sz="2000" dirty="0" err="1"/>
              <a:t>answer</a:t>
            </a:r>
            <a:r>
              <a:rPr lang="en-US" sz="2000" dirty="0"/>
              <a:t>Which</a:t>
            </a:r>
            <a:r>
              <a:rPr lang="en-US" sz="2000" dirty="0" err="1"/>
              <a:t>has</a:t>
            </a:r>
            <a:r>
              <a:rPr lang="en-US" sz="2000" dirty="0"/>
              <a:t> </a:t>
            </a:r>
            <a:r>
              <a:rPr lang="en-US" sz="2000" dirty="0" err="1"/>
              <a:t>set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2821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id-ID" dirty="0"/>
              <a:t>Managing Information Technology Investments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2971800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 err="1"/>
              <a:t>Set</a:t>
            </a:r>
            <a:r>
              <a:rPr lang="en-US" sz="2400" dirty="0"/>
              <a:t> </a:t>
            </a:r>
            <a:r>
              <a:rPr lang="en-US" sz="2400" dirty="0" err="1"/>
              <a:t>portfolio</a:t>
            </a:r>
            <a:r>
              <a:rPr lang="en-US" sz="2400" dirty="0"/>
              <a:t>program</a:t>
            </a:r>
          </a:p>
          <a:p>
            <a:pPr algn="l" rtl="0"/>
            <a:r>
              <a:rPr lang="en-US" sz="2400" dirty="0" err="1"/>
              <a:t>Set</a:t>
            </a:r>
            <a:r>
              <a:rPr lang="en-US" sz="2400" dirty="0"/>
              <a:t> </a:t>
            </a:r>
            <a:r>
              <a:rPr lang="en-US" sz="2400" dirty="0" err="1"/>
              <a:t>portfolio</a:t>
            </a:r>
            <a:r>
              <a:rPr lang="en-US" sz="2400" dirty="0"/>
              <a:t> </a:t>
            </a:r>
            <a:r>
              <a:rPr lang="en-US" sz="2400" dirty="0" err="1"/>
              <a:t>project</a:t>
            </a:r>
            <a:endParaRPr lang="en-US" sz="2400" dirty="0"/>
          </a:p>
          <a:p>
            <a:pPr algn="l" rtl="0"/>
            <a:r>
              <a:rPr lang="en-US" sz="2400" dirty="0" err="1"/>
              <a:t>Set</a:t>
            </a:r>
            <a:r>
              <a:rPr lang="en-US" sz="2400" dirty="0"/>
              <a:t> </a:t>
            </a:r>
            <a:r>
              <a:rPr lang="en-US" sz="2400" dirty="0" err="1"/>
              <a:t>portfolio</a:t>
            </a:r>
            <a:r>
              <a:rPr lang="en-US" sz="2400" dirty="0"/>
              <a:t> </a:t>
            </a:r>
            <a:r>
              <a:rPr lang="en-US" sz="2400" dirty="0" err="1"/>
              <a:t>service</a:t>
            </a:r>
            <a:endParaRPr lang="en-US" sz="2400" dirty="0"/>
          </a:p>
          <a:p>
            <a:pPr algn="l" rtl="0"/>
            <a:r>
              <a:rPr lang="en-US" sz="2400" dirty="0" err="1"/>
              <a:t>Compile</a:t>
            </a:r>
            <a:r>
              <a:rPr lang="en-US" sz="2400" dirty="0"/>
              <a:t> 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manage</a:t>
            </a:r>
            <a:r>
              <a:rPr lang="en-US" sz="2400" dirty="0"/>
              <a:t>process</a:t>
            </a:r>
            <a:r>
              <a:rPr lang="en-US" sz="2400" dirty="0" err="1"/>
              <a:t>unemployment</a:t>
            </a:r>
            <a:r>
              <a:rPr lang="en-US" sz="2400" dirty="0"/>
              <a:t>IT</a:t>
            </a:r>
          </a:p>
          <a:p>
            <a:pPr algn="l" rtl="0"/>
            <a:r>
              <a:rPr lang="en-US" sz="2400" dirty="0" err="1"/>
              <a:t>Identifying</a:t>
            </a:r>
            <a:r>
              <a:rPr lang="en-US" sz="2400" dirty="0"/>
              <a:t>,</a:t>
            </a:r>
            <a:r>
              <a:rPr lang="en-US" sz="2400" dirty="0" err="1"/>
              <a:t>communicate</a:t>
            </a:r>
            <a:r>
              <a:rPr lang="en-US" sz="2400" dirty="0"/>
              <a:t>,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monitor</a:t>
            </a:r>
            <a:r>
              <a:rPr lang="en-US" sz="2400" dirty="0"/>
              <a:t> </a:t>
            </a:r>
            <a:r>
              <a:rPr lang="en-US" sz="2400" dirty="0" err="1"/>
              <a:t>investment</a:t>
            </a:r>
            <a:r>
              <a:rPr lang="en-US" sz="2400" dirty="0"/>
              <a:t>IT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results</a:t>
            </a:r>
            <a:r>
              <a:rPr lang="en-US" sz="2400" dirty="0"/>
              <a:t> </a:t>
            </a:r>
            <a:r>
              <a:rPr lang="en-US" sz="2400" dirty="0" err="1"/>
              <a:t>analysis</a:t>
            </a:r>
            <a:r>
              <a:rPr lang="en-US" sz="2400" dirty="0"/>
              <a:t> </a:t>
            </a:r>
            <a:r>
              <a:rPr lang="en-US" sz="2400" dirty="0" err="1"/>
              <a:t>cost</a:t>
            </a:r>
            <a:r>
              <a:rPr lang="en-US" sz="2400" dirty="0"/>
              <a:t>-</a:t>
            </a:r>
            <a:r>
              <a:rPr lang="en-US" sz="2400" dirty="0" err="1"/>
              <a:t>benefit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14243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rtl="0"/>
            <a:r>
              <a:rPr lang="id-ID" dirty="0"/>
              <a:t>Socializing the Direction and Purpose of IT Existence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 err="1"/>
              <a:t>Develop</a:t>
            </a:r>
            <a:r>
              <a:rPr lang="en-US" sz="2400" dirty="0"/>
              <a:t> 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look after</a:t>
            </a:r>
            <a:r>
              <a:rPr lang="en-US" sz="2400" dirty="0"/>
              <a:t> </a:t>
            </a:r>
            <a:r>
              <a:rPr lang="en-US" sz="2400" dirty="0" err="1"/>
              <a:t>framework</a:t>
            </a:r>
            <a:r>
              <a:rPr lang="en-US" sz="2400" dirty="0"/>
              <a:t> </a:t>
            </a:r>
            <a:r>
              <a:rPr lang="en-US" sz="2400" dirty="0" err="1"/>
              <a:t>as well as</a:t>
            </a:r>
            <a:r>
              <a:rPr lang="en-US" sz="2400" dirty="0"/>
              <a:t> </a:t>
            </a:r>
            <a:r>
              <a:rPr lang="en-US" sz="2400" dirty="0" err="1"/>
              <a:t>environment</a:t>
            </a:r>
            <a:r>
              <a:rPr lang="en-US" sz="2400" dirty="0"/>
              <a:t> </a:t>
            </a:r>
            <a:r>
              <a:rPr lang="en-US" sz="2400" dirty="0" err="1"/>
              <a:t>control</a:t>
            </a:r>
            <a:r>
              <a:rPr lang="en-US" sz="2400" dirty="0"/>
              <a:t> </a:t>
            </a:r>
            <a:r>
              <a:rPr lang="en-US" sz="2400" dirty="0" err="1"/>
              <a:t>to</a:t>
            </a:r>
            <a:r>
              <a:rPr lang="en-US" sz="2400" dirty="0"/>
              <a:t> </a:t>
            </a:r>
            <a:r>
              <a:rPr lang="en-US" sz="2400" dirty="0" err="1"/>
              <a:t>all over</a:t>
            </a:r>
            <a:r>
              <a:rPr lang="en-US" sz="2400" dirty="0"/>
              <a:t> </a:t>
            </a:r>
            <a:r>
              <a:rPr lang="en-US" sz="2400" dirty="0" err="1"/>
              <a:t>management</a:t>
            </a:r>
            <a:r>
              <a:rPr lang="en-US" sz="2400" dirty="0"/>
              <a:t>IT that</a:t>
            </a:r>
            <a:r>
              <a:rPr lang="en-US" sz="2400" dirty="0" err="1"/>
              <a:t>There is</a:t>
            </a:r>
            <a:r>
              <a:rPr lang="en-US" sz="2400" dirty="0"/>
              <a:t> </a:t>
            </a:r>
            <a:r>
              <a:rPr lang="en-US" sz="2400" dirty="0" err="1"/>
              <a:t>in</a:t>
            </a:r>
            <a:r>
              <a:rPr lang="en-US" sz="2400" dirty="0"/>
              <a:t> </a:t>
            </a:r>
            <a:r>
              <a:rPr lang="en-US" sz="2400" dirty="0" err="1"/>
              <a:t>region</a:t>
            </a:r>
            <a:r>
              <a:rPr lang="en-US" sz="2400" dirty="0"/>
              <a:t> </a:t>
            </a:r>
            <a:r>
              <a:rPr lang="en-US" sz="2400" dirty="0" err="1"/>
              <a:t>Work</a:t>
            </a:r>
            <a:r>
              <a:rPr lang="en-US" sz="2400" dirty="0"/>
              <a:t> </a:t>
            </a:r>
            <a:r>
              <a:rPr lang="en-US" sz="2400" dirty="0" err="1"/>
              <a:t>institutions</a:t>
            </a:r>
            <a:r>
              <a:rPr lang="en-US" sz="2400" dirty="0"/>
              <a:t>/</a:t>
            </a:r>
            <a:r>
              <a:rPr lang="en-US" sz="2400" dirty="0" err="1"/>
              <a:t>organization</a:t>
            </a:r>
            <a:endParaRPr lang="en-US" sz="2400" dirty="0"/>
          </a:p>
          <a:p>
            <a:pPr algn="l" rtl="0"/>
            <a:r>
              <a:rPr lang="en-US" sz="2400" dirty="0" err="1"/>
              <a:t>Develop</a:t>
            </a:r>
            <a:r>
              <a:rPr lang="en-US" sz="2400" dirty="0"/>
              <a:t> 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update</a:t>
            </a:r>
            <a:r>
              <a:rPr lang="en-US" sz="2400" dirty="0"/>
              <a:t> </a:t>
            </a:r>
            <a:r>
              <a:rPr lang="en-US" sz="2400" dirty="0" err="1"/>
              <a:t>various</a:t>
            </a:r>
            <a:r>
              <a:rPr lang="en-US" sz="2400" dirty="0"/>
              <a:t> </a:t>
            </a:r>
            <a:r>
              <a:rPr lang="en-US" sz="2400" dirty="0" err="1"/>
              <a:t>policy</a:t>
            </a:r>
            <a:r>
              <a:rPr lang="en-US" sz="2400" dirty="0"/>
              <a:t>internal</a:t>
            </a:r>
            <a:r>
              <a:rPr lang="en-US" sz="2400" dirty="0" err="1"/>
              <a:t>related</a:t>
            </a:r>
            <a:r>
              <a:rPr lang="en-US" sz="2400" dirty="0"/>
              <a:t> </a:t>
            </a:r>
            <a:r>
              <a:rPr lang="en-US" sz="2400" dirty="0" err="1"/>
              <a:t>with</a:t>
            </a:r>
            <a:r>
              <a:rPr lang="en-US" sz="2400" dirty="0"/>
              <a:t> </a:t>
            </a:r>
            <a:r>
              <a:rPr lang="en-US" sz="2400" dirty="0" err="1"/>
              <a:t>management</a:t>
            </a:r>
            <a:r>
              <a:rPr lang="en-US" sz="2400" dirty="0"/>
              <a:t> 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utilization</a:t>
            </a:r>
            <a:r>
              <a:rPr lang="en-US" sz="2400" dirty="0"/>
              <a:t>IT</a:t>
            </a:r>
          </a:p>
          <a:p>
            <a:pPr algn="l" rtl="0"/>
            <a:r>
              <a:rPr lang="en-US" sz="2400" dirty="0" err="1"/>
              <a:t>Communicating</a:t>
            </a:r>
            <a:r>
              <a:rPr lang="en-US" sz="2400" dirty="0"/>
              <a:t> </a:t>
            </a:r>
            <a:r>
              <a:rPr lang="en-US" sz="2400" dirty="0" err="1"/>
              <a:t>objective</a:t>
            </a:r>
            <a:r>
              <a:rPr lang="en-US" sz="2400" dirty="0"/>
              <a:t>IT</a:t>
            </a:r>
            <a:r>
              <a:rPr lang="en-US" sz="2400" dirty="0" err="1"/>
              <a:t>And</a:t>
            </a:r>
            <a:r>
              <a:rPr lang="en-US" sz="2400" dirty="0"/>
              <a:t> </a:t>
            </a:r>
            <a:r>
              <a:rPr lang="en-US" sz="2400" dirty="0" err="1"/>
              <a:t>socialize</a:t>
            </a:r>
            <a:r>
              <a:rPr lang="en-US" sz="2400" dirty="0"/>
              <a:t> </a:t>
            </a:r>
            <a:r>
              <a:rPr lang="en-US" sz="2400" dirty="0" err="1"/>
              <a:t>existence</a:t>
            </a:r>
            <a:r>
              <a:rPr lang="en-US" sz="2400" dirty="0"/>
              <a:t> </a:t>
            </a:r>
            <a:r>
              <a:rPr lang="en-US" sz="2400" dirty="0" err="1"/>
              <a:t>control</a:t>
            </a:r>
            <a:r>
              <a:rPr lang="en-US" sz="2400" dirty="0"/>
              <a:t> </a:t>
            </a:r>
            <a:r>
              <a:rPr lang="en-US" sz="2400" dirty="0" err="1"/>
              <a:t>For</a:t>
            </a:r>
            <a:r>
              <a:rPr lang="en-US" sz="2400" dirty="0"/>
              <a:t> </a:t>
            </a:r>
            <a:r>
              <a:rPr lang="en-US" sz="2400" dirty="0" err="1"/>
              <a:t>control</a:t>
            </a:r>
            <a:r>
              <a:rPr lang="en-US" sz="2400" dirty="0"/>
              <a:t> </a:t>
            </a:r>
            <a:r>
              <a:rPr lang="en-US" sz="2400" dirty="0" err="1"/>
              <a:t>its existence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7528537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479</TotalTime>
  <Words>552</Words>
  <Application>Microsoft Office PowerPoint</Application>
  <PresentationFormat>Widescreen</PresentationFormat>
  <Paragraphs>72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Wingdings</vt:lpstr>
      <vt:lpstr>Wingdings 3</vt:lpstr>
      <vt:lpstr>Wisp</vt:lpstr>
      <vt:lpstr>SYSTEM GOVERNANCE AND INFORMATION TECHNOLOGY</vt:lpstr>
      <vt:lpstr>MEETING 7</vt:lpstr>
      <vt:lpstr>OUTLINE</vt:lpstr>
      <vt:lpstr>CompileIT Master Plan</vt:lpstr>
      <vt:lpstr>Developing Information Architecture</vt:lpstr>
      <vt:lpstr>Determining the Direction and Goals of Technology</vt:lpstr>
      <vt:lpstr>Defining the ProcessManagementIT</vt:lpstr>
      <vt:lpstr>Managing Information Technology Investments </vt:lpstr>
      <vt:lpstr>Socializing the Direction and Purpose of IT Existence </vt:lpstr>
      <vt:lpstr>Managing IT HR </vt:lpstr>
      <vt:lpstr>Ensuring IT Quality </vt:lpstr>
      <vt:lpstr>Assessing and Managing RisksTI </vt:lpstr>
      <vt:lpstr>Managing IT Projects </vt:lpstr>
      <vt:lpstr>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TATA KELOLA SISTEM DAN TEKNOLOGI INFORMASI</dc:title>
  <dc:creator>asus</dc:creator>
  <cp:lastModifiedBy>Oci Asus</cp:lastModifiedBy>
  <cp:revision>96</cp:revision>
  <dcterms:created xsi:type="dcterms:W3CDTF">2019-10-11T13:22:16Z</dcterms:created>
  <dcterms:modified xsi:type="dcterms:W3CDTF">2025-11-08T03:31:00Z</dcterms:modified>
</cp:coreProperties>
</file>