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421" r:id="rId3"/>
    <p:sldId id="422" r:id="rId4"/>
    <p:sldId id="367" r:id="rId5"/>
    <p:sldId id="369" r:id="rId6"/>
    <p:sldId id="391" r:id="rId7"/>
    <p:sldId id="423" r:id="rId8"/>
    <p:sldId id="425" r:id="rId9"/>
    <p:sldId id="426" r:id="rId10"/>
    <p:sldId id="445" r:id="rId11"/>
    <p:sldId id="427" r:id="rId12"/>
    <p:sldId id="428" r:id="rId13"/>
    <p:sldId id="371" r:id="rId14"/>
    <p:sldId id="446" r:id="rId15"/>
    <p:sldId id="429" r:id="rId16"/>
    <p:sldId id="447" r:id="rId17"/>
    <p:sldId id="430" r:id="rId18"/>
    <p:sldId id="431" r:id="rId19"/>
    <p:sldId id="432" r:id="rId20"/>
    <p:sldId id="408" r:id="rId21"/>
    <p:sldId id="409" r:id="rId22"/>
    <p:sldId id="436" r:id="rId23"/>
    <p:sldId id="407" r:id="rId24"/>
    <p:sldId id="437" r:id="rId25"/>
    <p:sldId id="444" r:id="rId26"/>
    <p:sldId id="439" r:id="rId27"/>
    <p:sldId id="440" r:id="rId28"/>
    <p:sldId id="441" r:id="rId29"/>
    <p:sldId id="442" r:id="rId30"/>
    <p:sldId id="443" r:id="rId31"/>
    <p:sldId id="300" r:id="rId32"/>
  </p:sldIdLst>
  <p:sldSz cx="9144000" cy="6858000" type="screen4x3"/>
  <p:notesSz cx="7045325" cy="9345613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8886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68" d="100"/>
          <a:sy n="68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812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800" b="0" i="0" dirty="0">
                <a:solidFill>
                  <a:srgbClr val="000000"/>
                </a:solidFill>
                <a:effectLst/>
                <a:latin typeface="TimesNewRomanPSMT"/>
              </a:rPr>
              <a:t>pengganti perikatan semula atau perjanjian yang menggantikan perikatan yang lama dengan perikatan yang baru.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Cth obyektif: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kerugian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disebabkan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melawan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diubah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piutang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2025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800" b="0" i="0" dirty="0">
                <a:solidFill>
                  <a:srgbClr val="000000"/>
                </a:solidFill>
                <a:effectLst/>
                <a:latin typeface="TimesNewRomanPSMT"/>
              </a:rPr>
              <a:t>pengganti perikatan semula atau perjanjian yang menggantikan perikatan yang lama dengan perikatan yang baru.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Cth obyektif: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kerugian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disebabkan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melawan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diubah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piutang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756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5979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877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384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seorang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debitur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baru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dapat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jika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secara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nyata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oleh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kreditur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 Jika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hanya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ditagih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waktu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lama,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bisa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68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seorang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debitur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baru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dapat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jika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secara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nyata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oleh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kreditur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 Jika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hanya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ditagih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dalam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waktu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lama,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tidak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bisa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dikatakan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dibebaskan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dari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 </a:t>
            </a:r>
            <a:r>
              <a:rPr lang="en-ID" b="0" i="0" dirty="0" err="1">
                <a:solidFill>
                  <a:srgbClr val="2B4156"/>
                </a:solidFill>
                <a:effectLst/>
                <a:latin typeface="Inter"/>
              </a:rPr>
              <a:t>utangnya</a:t>
            </a:r>
            <a:r>
              <a:rPr lang="en-ID" b="0" i="0" dirty="0">
                <a:solidFill>
                  <a:srgbClr val="2B4156"/>
                </a:solidFill>
                <a:effectLst/>
                <a:latin typeface="Inter"/>
              </a:rPr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382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Kebendaan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objeknya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berupa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benda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diperdagangkan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tetap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mengindahkan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ketentuan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melanggar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erundangundangan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ketertiban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umum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maupun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kesusilaan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204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43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Pembayran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uang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dlm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lain </a:t>
            </a:r>
            <a:r>
              <a:rPr lang="en-US" dirty="0" err="1"/>
              <a:t>spt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, guru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893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610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Seseorang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itikad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baik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menguasai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sesuatu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selama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puluh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tahun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memperoleh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milik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diharuskan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menunjukkan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alas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haknya</a:t>
            </a:r>
            <a:r>
              <a:rPr lang="en-ID" dirty="0"/>
              <a:t> </a:t>
            </a:r>
            <a:br>
              <a:rPr lang="en-ID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972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73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8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ID" sz="2800" dirty="0" err="1"/>
              <a:t>pihak</a:t>
            </a:r>
            <a:r>
              <a:rPr lang="en-ID" sz="2800" dirty="0"/>
              <a:t> </a:t>
            </a:r>
            <a:r>
              <a:rPr lang="en-ID" sz="2800" dirty="0" err="1"/>
              <a:t>ketiga</a:t>
            </a:r>
            <a:r>
              <a:rPr lang="en-ID" sz="2800" dirty="0"/>
              <a:t> </a:t>
            </a:r>
            <a:r>
              <a:rPr lang="en-ID" sz="2800" dirty="0" err="1"/>
              <a:t>memiliki</a:t>
            </a:r>
            <a:r>
              <a:rPr lang="en-ID" sz="2800" dirty="0"/>
              <a:t> </a:t>
            </a:r>
            <a:r>
              <a:rPr lang="en-ID" sz="2800" dirty="0" err="1"/>
              <a:t>izin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bertindak</a:t>
            </a:r>
            <a:r>
              <a:rPr lang="en-ID" sz="2800" dirty="0"/>
              <a:t>, </a:t>
            </a:r>
            <a:r>
              <a:rPr lang="en-ID" sz="2800" dirty="0" err="1"/>
              <a:t>tetapi</a:t>
            </a:r>
            <a:r>
              <a:rPr lang="en-ID" sz="2800" dirty="0"/>
              <a:t> </a:t>
            </a:r>
            <a:r>
              <a:rPr lang="en-ID" sz="2800" dirty="0" err="1"/>
              <a:t>harus</a:t>
            </a:r>
            <a:r>
              <a:rPr lang="en-ID" sz="2800" dirty="0"/>
              <a:t> </a:t>
            </a:r>
            <a:r>
              <a:rPr lang="en-ID" sz="2800" dirty="0" err="1"/>
              <a:t>menjaga</a:t>
            </a:r>
            <a:r>
              <a:rPr lang="en-ID" sz="2800" dirty="0"/>
              <a:t> agar </a:t>
            </a:r>
            <a:r>
              <a:rPr lang="en-ID" sz="2800" dirty="0" err="1"/>
              <a:t>kepentingan</a:t>
            </a:r>
            <a:r>
              <a:rPr lang="en-ID" sz="2800" dirty="0"/>
              <a:t> </a:t>
            </a:r>
            <a:r>
              <a:rPr lang="en-ID" sz="2800" dirty="0" err="1"/>
              <a:t>kreditur</a:t>
            </a:r>
            <a:r>
              <a:rPr lang="en-ID" sz="2800" dirty="0"/>
              <a:t> </a:t>
            </a:r>
            <a:r>
              <a:rPr lang="en-ID" sz="2800" dirty="0" err="1"/>
              <a:t>tetap</a:t>
            </a:r>
            <a:r>
              <a:rPr lang="en-ID" sz="2800" dirty="0"/>
              <a:t> </a:t>
            </a:r>
            <a:r>
              <a:rPr lang="en-ID" sz="2800" dirty="0" err="1"/>
              <a:t>terlindungi</a:t>
            </a:r>
            <a:r>
              <a:rPr lang="en-ID" sz="2800" dirty="0"/>
              <a:t> dan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terpengaruh</a:t>
            </a:r>
            <a:r>
              <a:rPr lang="en-ID" sz="2800" dirty="0"/>
              <a:t> oleh </a:t>
            </a:r>
            <a:r>
              <a:rPr lang="en-ID" sz="2800" dirty="0" err="1"/>
              <a:t>tindakan</a:t>
            </a:r>
            <a:r>
              <a:rPr lang="en-ID" sz="2800" dirty="0"/>
              <a:t> yang </a:t>
            </a:r>
            <a:r>
              <a:rPr lang="en-ID" sz="2800" dirty="0" err="1"/>
              <a:t>diambil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merugikan</a:t>
            </a:r>
            <a:r>
              <a:rPr lang="en-ID" sz="2800" dirty="0"/>
              <a:t> hak2 </a:t>
            </a:r>
            <a:r>
              <a:rPr lang="en-ID" sz="2800" dirty="0" err="1"/>
              <a:t>yg</a:t>
            </a:r>
            <a:r>
              <a:rPr lang="en-ID" sz="2800" dirty="0"/>
              <a:t> </a:t>
            </a:r>
            <a:r>
              <a:rPr lang="en-ID" sz="2800" dirty="0" err="1"/>
              <a:t>dimiliki</a:t>
            </a:r>
            <a:r>
              <a:rPr lang="en-ID" sz="2800" dirty="0"/>
              <a:t> oleh </a:t>
            </a:r>
            <a:r>
              <a:rPr lang="en-ID" sz="2800" dirty="0" err="1"/>
              <a:t>kreditur</a:t>
            </a:r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5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Hapus</a:t>
            </a:r>
            <a:r>
              <a:rPr lang="en-US" dirty="0"/>
              <a:t> </a:t>
            </a:r>
            <a:r>
              <a:rPr lang="en-US" dirty="0" err="1"/>
              <a:t>perikatan</a:t>
            </a:r>
            <a:r>
              <a:rPr lang="en-US" dirty="0"/>
              <a:t> 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debitur</a:t>
            </a:r>
            <a:r>
              <a:rPr lang="en-US" dirty="0"/>
              <a:t>, </a:t>
            </a:r>
            <a:r>
              <a:rPr lang="en-US" dirty="0" err="1"/>
              <a:t>tp</a:t>
            </a:r>
            <a:r>
              <a:rPr lang="en-US" dirty="0"/>
              <a:t> juga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menanggung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290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800" b="0" i="0" dirty="0">
                <a:solidFill>
                  <a:srgbClr val="000000"/>
                </a:solidFill>
                <a:effectLst/>
                <a:latin typeface="TimesNewRomanPSMT"/>
              </a:rPr>
              <a:t>pengganti perikatan semula atau perjanjian yang menggantikan perikatan yang lama dengan perikatan yang baru.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Cth obyektif: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ganti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kerugian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disebabkan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perbuatan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melawan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diubah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utang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piutang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5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HAPUSNYA PERIKATAN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HAPUSNYA PERIKATAN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HAPUSNYA PERIKATAN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023AE30-081E-45A5-AC64-1D5A5365C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892480" cy="568863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Contoh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Subrogatie</a:t>
            </a:r>
            <a:endParaRPr lang="en-ID" b="1" dirty="0">
              <a:solidFill>
                <a:srgbClr val="C0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D6B8779-C8B8-45F4-BCA9-4CD099719E9F}"/>
              </a:ext>
            </a:extLst>
          </p:cNvPr>
          <p:cNvCxnSpPr>
            <a:cxnSpLocks/>
          </p:cNvCxnSpPr>
          <p:nvPr/>
        </p:nvCxnSpPr>
        <p:spPr>
          <a:xfrm flipH="1" flipV="1">
            <a:off x="2470165" y="1632492"/>
            <a:ext cx="1440160" cy="20845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526E746-1ABA-4A47-8F55-CC5787DEBE6F}"/>
              </a:ext>
            </a:extLst>
          </p:cNvPr>
          <p:cNvCxnSpPr>
            <a:cxnSpLocks/>
          </p:cNvCxnSpPr>
          <p:nvPr/>
        </p:nvCxnSpPr>
        <p:spPr>
          <a:xfrm flipV="1">
            <a:off x="3943326" y="1619175"/>
            <a:ext cx="1613378" cy="20845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89C4DD2-3478-4069-B05D-6072AE4BB4D8}"/>
              </a:ext>
            </a:extLst>
          </p:cNvPr>
          <p:cNvCxnSpPr>
            <a:cxnSpLocks/>
          </p:cNvCxnSpPr>
          <p:nvPr/>
        </p:nvCxnSpPr>
        <p:spPr>
          <a:xfrm flipV="1">
            <a:off x="2470165" y="1340768"/>
            <a:ext cx="2952328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80B8A9B-E8C5-4198-8F89-DABE59F32B5D}"/>
              </a:ext>
            </a:extLst>
          </p:cNvPr>
          <p:cNvSpPr/>
          <p:nvPr/>
        </p:nvSpPr>
        <p:spPr>
          <a:xfrm>
            <a:off x="5788019" y="1097642"/>
            <a:ext cx="1398435" cy="52153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  <a:p>
            <a:pPr algn="ctr"/>
            <a:r>
              <a:rPr lang="en-US" dirty="0" err="1"/>
              <a:t>Debitur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5EB052F-AAF3-4CEC-8A1B-62F030273DCB}"/>
              </a:ext>
            </a:extLst>
          </p:cNvPr>
          <p:cNvSpPr/>
          <p:nvPr/>
        </p:nvSpPr>
        <p:spPr>
          <a:xfrm>
            <a:off x="899592" y="1229258"/>
            <a:ext cx="1279772" cy="5435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 err="1"/>
              <a:t>Kreditur</a:t>
            </a:r>
            <a:endParaRPr lang="en-ID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670172-32F3-441E-A9D1-285FE12E6847}"/>
              </a:ext>
            </a:extLst>
          </p:cNvPr>
          <p:cNvSpPr/>
          <p:nvPr/>
        </p:nvSpPr>
        <p:spPr>
          <a:xfrm>
            <a:off x="3094152" y="3807308"/>
            <a:ext cx="1613378" cy="5739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  <a:p>
            <a:pPr algn="ctr"/>
            <a:r>
              <a:rPr lang="en-US" dirty="0" err="1"/>
              <a:t>Kreditur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ID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382C97-8E9A-48A8-91FC-2CC0B8035154}"/>
              </a:ext>
            </a:extLst>
          </p:cNvPr>
          <p:cNvSpPr/>
          <p:nvPr/>
        </p:nvSpPr>
        <p:spPr>
          <a:xfrm rot="18865226">
            <a:off x="4558396" y="2752312"/>
            <a:ext cx="1728192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Menagih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D90B89-6BBF-49E2-82B2-4FBC94CA9C8D}"/>
              </a:ext>
            </a:extLst>
          </p:cNvPr>
          <p:cNvSpPr/>
          <p:nvPr/>
        </p:nvSpPr>
        <p:spPr>
          <a:xfrm rot="3435708">
            <a:off x="1899036" y="2335431"/>
            <a:ext cx="1440160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Membayar</a:t>
            </a:r>
            <a:endParaRPr lang="en-ID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5E1BC17-B85A-4F1B-A6A0-74F92C068CAA}"/>
              </a:ext>
            </a:extLst>
          </p:cNvPr>
          <p:cNvSpPr/>
          <p:nvPr/>
        </p:nvSpPr>
        <p:spPr>
          <a:xfrm>
            <a:off x="647564" y="4630675"/>
            <a:ext cx="7848872" cy="15142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dirty="0" err="1"/>
              <a:t>Keterangan</a:t>
            </a:r>
            <a:r>
              <a:rPr lang="en-US" sz="1400" dirty="0"/>
              <a:t> :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/>
              <a:t>A </a:t>
            </a:r>
            <a:r>
              <a:rPr lang="en-US" sz="1400" dirty="0" err="1"/>
              <a:t>meminjamkan</a:t>
            </a:r>
            <a:r>
              <a:rPr lang="en-US" sz="1400" dirty="0"/>
              <a:t> </a:t>
            </a:r>
            <a:r>
              <a:rPr lang="en-US" sz="1400" dirty="0" err="1"/>
              <a:t>uangnya</a:t>
            </a:r>
            <a:r>
              <a:rPr lang="en-US" sz="1400" dirty="0"/>
              <a:t> </a:t>
            </a:r>
            <a:r>
              <a:rPr lang="en-US" sz="1400" dirty="0" err="1"/>
              <a:t>kepada</a:t>
            </a:r>
            <a:r>
              <a:rPr lang="en-US" sz="1400" dirty="0"/>
              <a:t> B </a:t>
            </a:r>
            <a:r>
              <a:rPr lang="en-US" sz="1400" dirty="0" err="1"/>
              <a:t>tanggal</a:t>
            </a:r>
            <a:r>
              <a:rPr lang="en-US" sz="1400" dirty="0"/>
              <a:t> 1 </a:t>
            </a:r>
            <a:r>
              <a:rPr lang="en-US" sz="1400" dirty="0" err="1"/>
              <a:t>Januari</a:t>
            </a:r>
            <a:r>
              <a:rPr lang="en-US" sz="1400" dirty="0"/>
              <a:t>, </a:t>
            </a:r>
            <a:r>
              <a:rPr lang="en-US" sz="1400" dirty="0" err="1"/>
              <a:t>jatuh</a:t>
            </a:r>
            <a:r>
              <a:rPr lang="en-US" sz="1400" dirty="0"/>
              <a:t> tempo </a:t>
            </a:r>
            <a:r>
              <a:rPr lang="en-US" sz="1400" dirty="0" err="1"/>
              <a:t>tanggal</a:t>
            </a:r>
            <a:r>
              <a:rPr lang="en-US" sz="1400" dirty="0"/>
              <a:t> 31 </a:t>
            </a:r>
            <a:r>
              <a:rPr lang="en-US" sz="1400" dirty="0" err="1"/>
              <a:t>Desember</a:t>
            </a:r>
            <a:endParaRPr lang="en-US" sz="1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err="1"/>
              <a:t>Tanggal</a:t>
            </a:r>
            <a:r>
              <a:rPr lang="en-US" sz="1400" dirty="0"/>
              <a:t> 31 </a:t>
            </a:r>
            <a:r>
              <a:rPr lang="en-US" sz="1400" dirty="0" err="1"/>
              <a:t>Desember</a:t>
            </a:r>
            <a:r>
              <a:rPr lang="en-US" sz="1400" dirty="0"/>
              <a:t>, B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bisa</a:t>
            </a:r>
            <a:r>
              <a:rPr lang="en-US" sz="1400" dirty="0"/>
              <a:t> </a:t>
            </a:r>
            <a:r>
              <a:rPr lang="en-US" sz="1400" dirty="0" err="1"/>
              <a:t>membayar</a:t>
            </a:r>
            <a:r>
              <a:rPr lang="en-US" sz="1400" dirty="0"/>
              <a:t> utang </a:t>
            </a:r>
            <a:r>
              <a:rPr lang="en-US" sz="1400" dirty="0" err="1"/>
              <a:t>kepada</a:t>
            </a:r>
            <a:r>
              <a:rPr lang="en-US" sz="1400" dirty="0"/>
              <a:t> A, pada </a:t>
            </a:r>
            <a:r>
              <a:rPr lang="en-US" sz="1400" dirty="0" err="1"/>
              <a:t>tanggal</a:t>
            </a:r>
            <a:r>
              <a:rPr lang="en-US" sz="1400" dirty="0"/>
              <a:t> </a:t>
            </a:r>
            <a:r>
              <a:rPr lang="en-US" sz="1400" dirty="0" err="1"/>
              <a:t>itu</a:t>
            </a:r>
            <a:r>
              <a:rPr lang="en-US" sz="1400" dirty="0"/>
              <a:t> juga C </a:t>
            </a:r>
            <a:r>
              <a:rPr lang="en-US" sz="1400" dirty="0" err="1"/>
              <a:t>membayar</a:t>
            </a:r>
            <a:r>
              <a:rPr lang="en-US" sz="1400" dirty="0"/>
              <a:t> utang </a:t>
            </a:r>
            <a:r>
              <a:rPr lang="en-US" sz="1400" dirty="0" err="1"/>
              <a:t>kepada</a:t>
            </a:r>
            <a:r>
              <a:rPr lang="en-US" sz="1400" dirty="0"/>
              <a:t> 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ID" sz="1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ID" sz="1400" dirty="0" err="1"/>
              <a:t>Dengan</a:t>
            </a:r>
            <a:r>
              <a:rPr lang="en-ID" sz="1400" dirty="0"/>
              <a:t> </a:t>
            </a:r>
            <a:r>
              <a:rPr lang="en-ID" sz="1400" dirty="0" err="1"/>
              <a:t>pembayaran</a:t>
            </a:r>
            <a:r>
              <a:rPr lang="en-ID" sz="1400" dirty="0"/>
              <a:t> </a:t>
            </a:r>
            <a:r>
              <a:rPr lang="en-ID" sz="1400" dirty="0" err="1"/>
              <a:t>itu</a:t>
            </a:r>
            <a:r>
              <a:rPr lang="en-ID" sz="1400" dirty="0"/>
              <a:t>, </a:t>
            </a:r>
            <a:r>
              <a:rPr lang="en-ID" sz="1400" dirty="0" err="1"/>
              <a:t>maka</a:t>
            </a:r>
            <a:r>
              <a:rPr lang="en-ID" sz="1400" dirty="0"/>
              <a:t> utang B </a:t>
            </a:r>
            <a:r>
              <a:rPr lang="en-ID" sz="1400" dirty="0" err="1"/>
              <a:t>beralih</a:t>
            </a:r>
            <a:r>
              <a:rPr lang="en-ID" sz="1400" dirty="0"/>
              <a:t> </a:t>
            </a:r>
            <a:r>
              <a:rPr lang="en-ID" sz="1400" dirty="0" err="1"/>
              <a:t>kepada</a:t>
            </a:r>
            <a:r>
              <a:rPr lang="en-ID" sz="1400" dirty="0"/>
              <a:t> C dan C </a:t>
            </a:r>
            <a:r>
              <a:rPr lang="en-ID" sz="1400" dirty="0" err="1"/>
              <a:t>sebagai</a:t>
            </a:r>
            <a:r>
              <a:rPr lang="en-ID" sz="1400" dirty="0"/>
              <a:t> </a:t>
            </a:r>
            <a:r>
              <a:rPr lang="en-ID" sz="1400" dirty="0" err="1"/>
              <a:t>kreditur</a:t>
            </a:r>
            <a:r>
              <a:rPr lang="en-ID" sz="1400" dirty="0"/>
              <a:t> </a:t>
            </a:r>
            <a:r>
              <a:rPr lang="en-ID" sz="1400" dirty="0" err="1"/>
              <a:t>baru</a:t>
            </a:r>
            <a:r>
              <a:rPr lang="en-ID" sz="1400" dirty="0"/>
              <a:t> </a:t>
            </a:r>
            <a:r>
              <a:rPr lang="en-ID" sz="1400" dirty="0" err="1"/>
              <a:t>mempunyai</a:t>
            </a:r>
            <a:r>
              <a:rPr lang="en-ID" sz="1400" dirty="0"/>
              <a:t> </a:t>
            </a:r>
            <a:r>
              <a:rPr lang="en-ID" sz="1400" dirty="0" err="1"/>
              <a:t>hak</a:t>
            </a:r>
            <a:r>
              <a:rPr lang="en-ID" sz="1400" dirty="0"/>
              <a:t> </a:t>
            </a:r>
            <a:r>
              <a:rPr lang="en-ID" sz="1400" dirty="0" err="1"/>
              <a:t>tagih</a:t>
            </a:r>
            <a:r>
              <a:rPr lang="en-ID" sz="1400" dirty="0"/>
              <a:t> </a:t>
            </a:r>
            <a:r>
              <a:rPr lang="en-ID" sz="1400" dirty="0" err="1"/>
              <a:t>terhadap</a:t>
            </a:r>
            <a:r>
              <a:rPr lang="en-ID" sz="1400" dirty="0"/>
              <a:t> B </a:t>
            </a:r>
          </a:p>
        </p:txBody>
      </p:sp>
    </p:spTree>
    <p:extLst>
      <p:ext uri="{BB962C8B-B14F-4D97-AF65-F5344CB8AC3E}">
        <p14:creationId xmlns:p14="http://schemas.microsoft.com/office/powerpoint/2010/main" val="41440088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2. Penawaran Pembayaran Tunai Diikuti oleh Penyimpanan atau Penitipan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consignatie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menitipkan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33250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Penawaran Pembayaran Tunai Diikuti oleh Penyimpanan atau Penitipan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1381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1382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—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penitipan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  <a:p>
            <a:pPr algn="l"/>
            <a:r>
              <a:rPr lang="en-ID" sz="2100" dirty="0">
                <a:solidFill>
                  <a:schemeClr val="tx1"/>
                </a:solidFill>
              </a:rPr>
              <a:t>Andi </a:t>
            </a:r>
            <a:r>
              <a:rPr lang="en-ID" sz="2100" dirty="0" err="1">
                <a:solidFill>
                  <a:schemeClr val="tx1"/>
                </a:solidFill>
              </a:rPr>
              <a:t>berutang</a:t>
            </a:r>
            <a:r>
              <a:rPr lang="en-ID" sz="2100" dirty="0">
                <a:solidFill>
                  <a:schemeClr val="tx1"/>
                </a:solidFill>
              </a:rPr>
              <a:t> Rp50.000.000 </a:t>
            </a:r>
            <a:r>
              <a:rPr lang="en-ID" sz="2100" dirty="0" err="1">
                <a:solidFill>
                  <a:schemeClr val="tx1"/>
                </a:solidFill>
              </a:rPr>
              <a:t>kepada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>
                <a:solidFill>
                  <a:schemeClr val="tx1"/>
                </a:solidFill>
              </a:rPr>
              <a:t> Budi</a:t>
            </a:r>
            <a:r>
              <a:rPr lang="en-ID" sz="2100" dirty="0">
                <a:solidFill>
                  <a:schemeClr val="tx1"/>
                </a:solidFill>
              </a:rPr>
              <a:t>, dan utang </a:t>
            </a:r>
            <a:r>
              <a:rPr lang="en-ID" sz="2100" dirty="0" err="1">
                <a:solidFill>
                  <a:schemeClr val="tx1"/>
                </a:solidFill>
              </a:rPr>
              <a:t>tersebut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jatuh</a:t>
            </a:r>
            <a:r>
              <a:rPr lang="en-ID" sz="2100" dirty="0">
                <a:solidFill>
                  <a:schemeClr val="tx1"/>
                </a:solidFill>
              </a:rPr>
              <a:t> tempo pada </a:t>
            </a:r>
            <a:r>
              <a:rPr lang="en-ID" sz="2100" dirty="0" err="1">
                <a:solidFill>
                  <a:schemeClr val="tx1"/>
                </a:solidFill>
              </a:rPr>
              <a:t>tanggal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>
                <a:solidFill>
                  <a:schemeClr val="tx1"/>
                </a:solidFill>
              </a:rPr>
              <a:t>10 </a:t>
            </a:r>
            <a:r>
              <a:rPr lang="en-ID" sz="2100" b="1" dirty="0" err="1">
                <a:solidFill>
                  <a:schemeClr val="tx1"/>
                </a:solidFill>
              </a:rPr>
              <a:t>Oktober</a:t>
            </a:r>
            <a:r>
              <a:rPr lang="en-ID" sz="2100" b="1" dirty="0">
                <a:solidFill>
                  <a:schemeClr val="tx1"/>
                </a:solidFill>
              </a:rPr>
              <a:t> 2025</a:t>
            </a:r>
            <a:r>
              <a:rPr lang="en-ID" sz="2100" dirty="0">
                <a:solidFill>
                  <a:schemeClr val="tx1"/>
                </a:solidFill>
              </a:rPr>
              <a:t>. Pada </a:t>
            </a:r>
            <a:r>
              <a:rPr lang="en-ID" sz="2100" dirty="0" err="1">
                <a:solidFill>
                  <a:schemeClr val="tx1"/>
                </a:solidFill>
              </a:rPr>
              <a:t>tanggal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tersebut</a:t>
            </a:r>
            <a:r>
              <a:rPr lang="en-ID" sz="2100" dirty="0">
                <a:solidFill>
                  <a:schemeClr val="tx1"/>
                </a:solidFill>
              </a:rPr>
              <a:t>, Andi </a:t>
            </a:r>
            <a:r>
              <a:rPr lang="en-ID" sz="2100" dirty="0" err="1">
                <a:solidFill>
                  <a:schemeClr val="tx1"/>
                </a:solidFill>
              </a:rPr>
              <a:t>datang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ke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rumah</a:t>
            </a:r>
            <a:r>
              <a:rPr lang="en-ID" sz="2100" dirty="0">
                <a:solidFill>
                  <a:schemeClr val="tx1"/>
                </a:solidFill>
              </a:rPr>
              <a:t> Budi </a:t>
            </a:r>
            <a:r>
              <a:rPr lang="en-ID" sz="2100" dirty="0" err="1">
                <a:solidFill>
                  <a:schemeClr val="tx1"/>
                </a:solidFill>
              </a:rPr>
              <a:t>membawa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uang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tunai</a:t>
            </a:r>
            <a:r>
              <a:rPr lang="en-ID" sz="2100" dirty="0">
                <a:solidFill>
                  <a:schemeClr val="tx1"/>
                </a:solidFill>
              </a:rPr>
              <a:t> Rp50.000.000 </a:t>
            </a:r>
            <a:r>
              <a:rPr lang="en-ID" sz="2100" dirty="0" err="1">
                <a:solidFill>
                  <a:schemeClr val="tx1"/>
                </a:solidFill>
              </a:rPr>
              <a:t>untuk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melunasi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utangnya</a:t>
            </a:r>
            <a:r>
              <a:rPr lang="en-ID" sz="2100" dirty="0">
                <a:solidFill>
                  <a:schemeClr val="tx1"/>
                </a:solidFill>
              </a:rPr>
              <a:t>. </a:t>
            </a:r>
            <a:r>
              <a:rPr lang="en-ID" sz="2100" dirty="0" err="1">
                <a:solidFill>
                  <a:schemeClr val="tx1"/>
                </a:solidFill>
              </a:rPr>
              <a:t>Namun</a:t>
            </a:r>
            <a:r>
              <a:rPr lang="en-ID" sz="2100" dirty="0">
                <a:solidFill>
                  <a:schemeClr val="tx1"/>
                </a:solidFill>
              </a:rPr>
              <a:t>, </a:t>
            </a:r>
            <a:r>
              <a:rPr lang="en-ID" sz="2100" b="1" dirty="0">
                <a:solidFill>
                  <a:schemeClr val="tx1"/>
                </a:solidFill>
              </a:rPr>
              <a:t>Budi </a:t>
            </a:r>
            <a:r>
              <a:rPr lang="en-ID" sz="2100" b="1" dirty="0" err="1">
                <a:solidFill>
                  <a:schemeClr val="tx1"/>
                </a:solidFill>
              </a:rPr>
              <a:t>menolak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menerima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pembayaran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dengan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alasan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pribadi</a:t>
            </a:r>
            <a:r>
              <a:rPr lang="en-ID" sz="2100" dirty="0">
                <a:solidFill>
                  <a:schemeClr val="tx1"/>
                </a:solidFill>
              </a:rPr>
              <a:t> (</a:t>
            </a:r>
            <a:r>
              <a:rPr lang="en-ID" sz="2100" dirty="0" err="1">
                <a:solidFill>
                  <a:schemeClr val="tx1"/>
                </a:solidFill>
              </a:rPr>
              <a:t>misalnya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karena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sedang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marah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atau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sengaja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ingin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menunda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penerimaan</a:t>
            </a:r>
            <a:r>
              <a:rPr lang="en-ID" sz="2100" dirty="0">
                <a:solidFill>
                  <a:schemeClr val="tx1"/>
                </a:solidFill>
              </a:rPr>
              <a:t> agar </a:t>
            </a:r>
            <a:r>
              <a:rPr lang="en-ID" sz="2100" dirty="0" err="1">
                <a:solidFill>
                  <a:schemeClr val="tx1"/>
                </a:solidFill>
              </a:rPr>
              <a:t>bisa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menuntut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bunga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tambahan</a:t>
            </a:r>
            <a:r>
              <a:rPr lang="en-ID" sz="2100" dirty="0">
                <a:solidFill>
                  <a:schemeClr val="tx1"/>
                </a:solidFill>
              </a:rPr>
              <a:t>).</a:t>
            </a:r>
          </a:p>
          <a:p>
            <a:pPr algn="just"/>
            <a:r>
              <a:rPr lang="en-ID" sz="2100" dirty="0">
                <a:solidFill>
                  <a:schemeClr val="tx1"/>
                </a:solidFill>
              </a:rPr>
              <a:t>Karena </a:t>
            </a:r>
            <a:r>
              <a:rPr lang="en-ID" sz="2100" dirty="0" err="1">
                <a:solidFill>
                  <a:schemeClr val="tx1"/>
                </a:solidFill>
              </a:rPr>
              <a:t>sudah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beritikad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baik</a:t>
            </a:r>
            <a:r>
              <a:rPr lang="en-ID" sz="2100" dirty="0">
                <a:solidFill>
                  <a:schemeClr val="tx1"/>
                </a:solidFill>
              </a:rPr>
              <a:t>, </a:t>
            </a:r>
            <a:r>
              <a:rPr lang="en-ID" sz="2100" b="1" dirty="0">
                <a:solidFill>
                  <a:schemeClr val="tx1"/>
                </a:solidFill>
              </a:rPr>
              <a:t>Andi </a:t>
            </a:r>
            <a:r>
              <a:rPr lang="en-ID" sz="2100" b="1" dirty="0" err="1">
                <a:solidFill>
                  <a:schemeClr val="tx1"/>
                </a:solidFill>
              </a:rPr>
              <a:t>kemudian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pergi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ke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Pengadilan</a:t>
            </a:r>
            <a:r>
              <a:rPr lang="en-ID" sz="2100" b="1" dirty="0">
                <a:solidFill>
                  <a:schemeClr val="tx1"/>
                </a:solidFill>
              </a:rPr>
              <a:t> Negeri </a:t>
            </a:r>
            <a:r>
              <a:rPr lang="en-ID" sz="2100" b="1" dirty="0" err="1">
                <a:solidFill>
                  <a:schemeClr val="tx1"/>
                </a:solidFill>
              </a:rPr>
              <a:t>setempat</a:t>
            </a:r>
            <a:r>
              <a:rPr lang="en-ID" sz="2100" b="1" dirty="0">
                <a:solidFill>
                  <a:schemeClr val="tx1"/>
                </a:solidFill>
              </a:rPr>
              <a:t> dan </a:t>
            </a:r>
            <a:r>
              <a:rPr lang="en-ID" sz="2100" b="1" dirty="0" err="1">
                <a:solidFill>
                  <a:schemeClr val="tx1"/>
                </a:solidFill>
              </a:rPr>
              <a:t>menitipkan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uang</a:t>
            </a:r>
            <a:r>
              <a:rPr lang="en-ID" sz="2100" b="1" dirty="0">
                <a:solidFill>
                  <a:schemeClr val="tx1"/>
                </a:solidFill>
              </a:rPr>
              <a:t> Rp50.000.000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tersebut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sebagai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bukti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bahwa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ia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telah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melakukan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penawaran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pembayaran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tunai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diikuti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dengan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penitipan</a:t>
            </a:r>
            <a:r>
              <a:rPr lang="en-ID" sz="2100" b="1" dirty="0">
                <a:solidFill>
                  <a:schemeClr val="tx1"/>
                </a:solidFill>
              </a:rPr>
              <a:t> (</a:t>
            </a:r>
            <a:r>
              <a:rPr lang="en-ID" sz="2100" b="1" dirty="0" err="1">
                <a:solidFill>
                  <a:schemeClr val="tx1"/>
                </a:solidFill>
              </a:rPr>
              <a:t>consignatie</a:t>
            </a:r>
            <a:r>
              <a:rPr lang="en-ID" sz="2100" b="1" dirty="0">
                <a:solidFill>
                  <a:schemeClr val="tx1"/>
                </a:solidFill>
              </a:rPr>
              <a:t>)</a:t>
            </a:r>
            <a:r>
              <a:rPr lang="en-ID" sz="21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11226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 perbuatan pejanjian baru yang menghapuskan suatu perikatan lama, sambil meletakan suatu peikatan baru 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Macam-macam Novasi terbagi atas 3 macam: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pembaruan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65812881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E459316-D0EB-4327-B95A-B5F99ED51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712968" cy="5760640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Contoh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Novasi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Objektif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7413F5-AE85-4176-A3E3-92D436CCE34B}"/>
              </a:ext>
            </a:extLst>
          </p:cNvPr>
          <p:cNvSpPr/>
          <p:nvPr/>
        </p:nvSpPr>
        <p:spPr>
          <a:xfrm>
            <a:off x="755576" y="1628800"/>
            <a:ext cx="1584176" cy="3600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 </a:t>
            </a:r>
            <a:r>
              <a:rPr lang="en-US" dirty="0" err="1"/>
              <a:t>Penjual</a:t>
            </a: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B97785D-33D3-4238-93B4-B10E7B84294E}"/>
              </a:ext>
            </a:extLst>
          </p:cNvPr>
          <p:cNvCxnSpPr/>
          <p:nvPr/>
        </p:nvCxnSpPr>
        <p:spPr>
          <a:xfrm>
            <a:off x="2735796" y="1809107"/>
            <a:ext cx="10081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69F6708-049A-465F-A275-F442681B6337}"/>
              </a:ext>
            </a:extLst>
          </p:cNvPr>
          <p:cNvSpPr/>
          <p:nvPr/>
        </p:nvSpPr>
        <p:spPr>
          <a:xfrm>
            <a:off x="4265966" y="1628814"/>
            <a:ext cx="1368152" cy="3600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 </a:t>
            </a:r>
            <a:r>
              <a:rPr lang="en-US" dirty="0" err="1"/>
              <a:t>Pembeli</a:t>
            </a:r>
            <a:endParaRPr lang="en-ID" dirty="0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B8F5E775-7BB7-464D-8794-667D53974AD7}"/>
              </a:ext>
            </a:extLst>
          </p:cNvPr>
          <p:cNvSpPr/>
          <p:nvPr/>
        </p:nvSpPr>
        <p:spPr>
          <a:xfrm>
            <a:off x="2231740" y="2421180"/>
            <a:ext cx="2376264" cy="1763903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Dibaharui</a:t>
            </a:r>
            <a:r>
              <a:rPr lang="en-US" dirty="0"/>
              <a:t>(</a:t>
            </a:r>
            <a:r>
              <a:rPr lang="en-US" dirty="0" err="1"/>
              <a:t>Novasi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FF97EA-8FCF-49D6-B092-9A314FBC35A9}"/>
              </a:ext>
            </a:extLst>
          </p:cNvPr>
          <p:cNvSpPr/>
          <p:nvPr/>
        </p:nvSpPr>
        <p:spPr>
          <a:xfrm>
            <a:off x="863588" y="4797152"/>
            <a:ext cx="1476164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 </a:t>
            </a:r>
            <a:r>
              <a:rPr lang="en-US" dirty="0" err="1"/>
              <a:t>Kreditur</a:t>
            </a:r>
            <a:endParaRPr lang="en-ID" dirty="0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8A34053-FE42-47AE-BA4D-77D3BB5A7A8D}"/>
              </a:ext>
            </a:extLst>
          </p:cNvPr>
          <p:cNvCxnSpPr>
            <a:cxnSpLocks/>
          </p:cNvCxnSpPr>
          <p:nvPr/>
        </p:nvCxnSpPr>
        <p:spPr>
          <a:xfrm>
            <a:off x="2735796" y="5154387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ABBBB6DA-2F4F-4B79-A8E5-17ADDD21EA1F}"/>
              </a:ext>
            </a:extLst>
          </p:cNvPr>
          <p:cNvSpPr/>
          <p:nvPr/>
        </p:nvSpPr>
        <p:spPr>
          <a:xfrm>
            <a:off x="4651884" y="4797152"/>
            <a:ext cx="1576300" cy="3600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 </a:t>
            </a:r>
            <a:r>
              <a:rPr lang="en-US" dirty="0" err="1"/>
              <a:t>Debitur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0C2EA9-73FE-44CD-9E59-E6D893C146D7}"/>
              </a:ext>
            </a:extLst>
          </p:cNvPr>
          <p:cNvSpPr/>
          <p:nvPr/>
        </p:nvSpPr>
        <p:spPr>
          <a:xfrm>
            <a:off x="2571512" y="4450761"/>
            <a:ext cx="1841439" cy="5040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Objek</a:t>
            </a:r>
            <a:endParaRPr lang="en-US" dirty="0"/>
          </a:p>
          <a:p>
            <a:pPr algn="ctr"/>
            <a:r>
              <a:rPr lang="en-US" dirty="0"/>
              <a:t>Utang </a:t>
            </a:r>
            <a:r>
              <a:rPr lang="en-US" dirty="0" err="1"/>
              <a:t>Piutang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E1B52C-1171-4522-92E5-66691581B218}"/>
              </a:ext>
            </a:extLst>
          </p:cNvPr>
          <p:cNvSpPr/>
          <p:nvPr/>
        </p:nvSpPr>
        <p:spPr>
          <a:xfrm>
            <a:off x="2339752" y="1224582"/>
            <a:ext cx="1926214" cy="4762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Objeknya</a:t>
            </a:r>
            <a:endParaRPr lang="en-US" dirty="0"/>
          </a:p>
          <a:p>
            <a:pPr algn="ctr"/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Beli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4850220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2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 subyektif pasif 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 penggantian pihak debitur dengan debitur lain. Novasi subyektif pasif dilakukan dengan cara:</a:t>
            </a:r>
          </a:p>
          <a:p>
            <a:pPr algn="l"/>
            <a:endParaRPr lang="sv-SE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 : expromissio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semula diganti oleh debitur baru sebagai pengganti debitur lama yang terjadi antara persetujuan tiga pihak yaitu pihak kreditur, debitur lama, dan debitur baru</a:t>
            </a:r>
          </a:p>
        </p:txBody>
      </p:sp>
    </p:spTree>
    <p:extLst>
      <p:ext uri="{BB962C8B-B14F-4D97-AF65-F5344CB8AC3E}">
        <p14:creationId xmlns:p14="http://schemas.microsoft.com/office/powerpoint/2010/main" val="128200337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23EACBF-2E97-472C-B28F-41D9F7CFD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620688"/>
            <a:ext cx="8856984" cy="576064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Novasi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Subjektif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Pasif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8255A69-5A67-48D9-85E4-EA7DEFF505D7}"/>
              </a:ext>
            </a:extLst>
          </p:cNvPr>
          <p:cNvSpPr/>
          <p:nvPr/>
        </p:nvSpPr>
        <p:spPr>
          <a:xfrm>
            <a:off x="395536" y="1772816"/>
            <a:ext cx="17281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 err="1"/>
              <a:t>Kreditur</a:t>
            </a:r>
            <a:r>
              <a:rPr lang="en-US" dirty="0"/>
              <a:t> Lama</a:t>
            </a: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11708AE-3975-47FF-B6C8-D4D18A450AC9}"/>
              </a:ext>
            </a:extLst>
          </p:cNvPr>
          <p:cNvCxnSpPr/>
          <p:nvPr/>
        </p:nvCxnSpPr>
        <p:spPr>
          <a:xfrm>
            <a:off x="2411760" y="2060848"/>
            <a:ext cx="13681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925EC608-7C20-4FB2-9149-EAE2B8A2D8F4}"/>
              </a:ext>
            </a:extLst>
          </p:cNvPr>
          <p:cNvSpPr/>
          <p:nvPr/>
        </p:nvSpPr>
        <p:spPr>
          <a:xfrm>
            <a:off x="3995936" y="1772816"/>
            <a:ext cx="194421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  <a:p>
            <a:pPr algn="ctr"/>
            <a:r>
              <a:rPr lang="en-US" dirty="0" err="1"/>
              <a:t>Debitur</a:t>
            </a:r>
            <a:r>
              <a:rPr lang="en-US" dirty="0"/>
              <a:t> Lama</a:t>
            </a:r>
            <a:endParaRPr lang="en-ID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2324BB-6174-44D6-9546-52BAD8E9FC02}"/>
              </a:ext>
            </a:extLst>
          </p:cNvPr>
          <p:cNvSpPr/>
          <p:nvPr/>
        </p:nvSpPr>
        <p:spPr>
          <a:xfrm>
            <a:off x="395536" y="3176971"/>
            <a:ext cx="1836204" cy="576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 err="1"/>
              <a:t>Kreditur</a:t>
            </a:r>
            <a:r>
              <a:rPr lang="en-US" dirty="0"/>
              <a:t> Lama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04DF559-9042-4668-A030-E0FBDB9747F0}"/>
              </a:ext>
            </a:extLst>
          </p:cNvPr>
          <p:cNvCxnSpPr/>
          <p:nvPr/>
        </p:nvCxnSpPr>
        <p:spPr>
          <a:xfrm>
            <a:off x="2411760" y="3501008"/>
            <a:ext cx="136815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8F4B378-21F5-4D1F-9B8C-51AA273C42D7}"/>
              </a:ext>
            </a:extLst>
          </p:cNvPr>
          <p:cNvSpPr/>
          <p:nvPr/>
        </p:nvSpPr>
        <p:spPr>
          <a:xfrm>
            <a:off x="4103948" y="3284966"/>
            <a:ext cx="18362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  <a:p>
            <a:pPr algn="ctr"/>
            <a:r>
              <a:rPr lang="en-US" dirty="0" err="1"/>
              <a:t>Debitur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ID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BBA3ED-0315-45FB-B208-CE943D574C64}"/>
              </a:ext>
            </a:extLst>
          </p:cNvPr>
          <p:cNvSpPr/>
          <p:nvPr/>
        </p:nvSpPr>
        <p:spPr>
          <a:xfrm>
            <a:off x="2231740" y="1412781"/>
            <a:ext cx="1548172" cy="36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Utang </a:t>
            </a:r>
            <a:r>
              <a:rPr lang="en-US" dirty="0" err="1"/>
              <a:t>Piutang</a:t>
            </a:r>
            <a:endParaRPr lang="en-ID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D1C4D2-6F4D-42C2-BF2B-0CC3EEE5EC49}"/>
              </a:ext>
            </a:extLst>
          </p:cNvPr>
          <p:cNvSpPr/>
          <p:nvPr/>
        </p:nvSpPr>
        <p:spPr>
          <a:xfrm>
            <a:off x="2425581" y="3753024"/>
            <a:ext cx="1548172" cy="3600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Utang </a:t>
            </a:r>
            <a:r>
              <a:rPr lang="en-US" dirty="0" err="1"/>
              <a:t>Piutang</a:t>
            </a:r>
            <a:endParaRPr lang="en-ID" dirty="0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133A81A-5005-4FD2-AFCF-50A88AE2BA4F}"/>
              </a:ext>
            </a:extLst>
          </p:cNvPr>
          <p:cNvSpPr/>
          <p:nvPr/>
        </p:nvSpPr>
        <p:spPr>
          <a:xfrm>
            <a:off x="4294943" y="2492887"/>
            <a:ext cx="1656184" cy="6840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/>
              <a:t>Novasi</a:t>
            </a:r>
            <a:endParaRPr lang="en-ID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8E76C3-3131-48C4-91CD-E5DA5FC62C00}"/>
              </a:ext>
            </a:extLst>
          </p:cNvPr>
          <p:cNvSpPr/>
          <p:nvPr/>
        </p:nvSpPr>
        <p:spPr>
          <a:xfrm>
            <a:off x="396044" y="4418529"/>
            <a:ext cx="77763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Ket : </a:t>
            </a:r>
          </a:p>
          <a:p>
            <a:r>
              <a:rPr lang="sv-SE" dirty="0"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debitur menawarkan kepada kreditur seorang debitur baru yang bersedia membayar utang debitur (lama) dan menggantikan pula kedudukan debitur lama tersebut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4677013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1520" y="1412776"/>
            <a:ext cx="8640960" cy="4752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3"/>
            </a:pPr>
            <a:r>
              <a:rPr lang="sv-SE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 subyektif aktif 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hal ini kreditur lama telah diganti oleh kreditur baru dan meliputi berubahnya komposisi kreditur. </a:t>
            </a:r>
          </a:p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 subyektif aktif disebut juga dengan persetujuan segitiga karena debitur perlu mengikatkan dirinya dengan kreditur baru.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BDD33E-99CE-4486-BDA7-1794D745ADEA}"/>
              </a:ext>
            </a:extLst>
          </p:cNvPr>
          <p:cNvSpPr/>
          <p:nvPr/>
        </p:nvSpPr>
        <p:spPr>
          <a:xfrm>
            <a:off x="1907704" y="3645024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 err="1"/>
              <a:t>Kreditur</a:t>
            </a:r>
            <a:r>
              <a:rPr lang="en-US" dirty="0"/>
              <a:t> Lama </a:t>
            </a:r>
            <a:endParaRPr lang="en-ID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E7891A-9D7B-49C2-8581-4FB57FDFED6F}"/>
              </a:ext>
            </a:extLst>
          </p:cNvPr>
          <p:cNvSpPr/>
          <p:nvPr/>
        </p:nvSpPr>
        <p:spPr>
          <a:xfrm>
            <a:off x="6059125" y="3645024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 err="1"/>
              <a:t>Debitur</a:t>
            </a:r>
            <a:r>
              <a:rPr lang="en-US" dirty="0"/>
              <a:t> Lama </a:t>
            </a:r>
            <a:endParaRPr lang="en-ID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ECF3D86-7FF3-4A99-A0B5-0992BB3028B6}"/>
              </a:ext>
            </a:extLst>
          </p:cNvPr>
          <p:cNvCxnSpPr/>
          <p:nvPr/>
        </p:nvCxnSpPr>
        <p:spPr>
          <a:xfrm>
            <a:off x="3995936" y="3933056"/>
            <a:ext cx="1872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row: Down 9">
            <a:extLst>
              <a:ext uri="{FF2B5EF4-FFF2-40B4-BE49-F238E27FC236}">
                <a16:creationId xmlns:a16="http://schemas.microsoft.com/office/drawing/2014/main" id="{3A62F479-658D-46A3-82CE-5F835D7174AC}"/>
              </a:ext>
            </a:extLst>
          </p:cNvPr>
          <p:cNvSpPr/>
          <p:nvPr/>
        </p:nvSpPr>
        <p:spPr>
          <a:xfrm>
            <a:off x="2015716" y="4437112"/>
            <a:ext cx="158417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/>
              <a:t>Novasi</a:t>
            </a:r>
            <a:endParaRPr lang="en-ID" sz="16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B336F76-AE51-4584-BC37-454E7FD50CA3}"/>
              </a:ext>
            </a:extLst>
          </p:cNvPr>
          <p:cNvSpPr/>
          <p:nvPr/>
        </p:nvSpPr>
        <p:spPr>
          <a:xfrm>
            <a:off x="2015716" y="5445224"/>
            <a:ext cx="1692188" cy="638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  <a:p>
            <a:pPr algn="ctr"/>
            <a:r>
              <a:rPr lang="en-US" dirty="0" err="1"/>
              <a:t>Kreditur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ID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732EA52-5A23-4AF7-BDA8-5C6F10B26813}"/>
              </a:ext>
            </a:extLst>
          </p:cNvPr>
          <p:cNvCxnSpPr/>
          <p:nvPr/>
        </p:nvCxnSpPr>
        <p:spPr>
          <a:xfrm>
            <a:off x="3995936" y="5805264"/>
            <a:ext cx="1872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077EC34-C209-4DFA-9DAB-0E8E11B17783}"/>
              </a:ext>
            </a:extLst>
          </p:cNvPr>
          <p:cNvSpPr/>
          <p:nvPr/>
        </p:nvSpPr>
        <p:spPr>
          <a:xfrm>
            <a:off x="6156176" y="5479116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  <a:p>
            <a:pPr algn="ctr"/>
            <a:r>
              <a:rPr lang="en-US" dirty="0" err="1"/>
              <a:t>Debitur</a:t>
            </a:r>
            <a:r>
              <a:rPr lang="en-US" dirty="0"/>
              <a:t> Lama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62026501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Pembaharuan Utang/Novasi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Pembaruan utang atau novasi dapat dikatakan sah jika memenuhi 4 (empat) unsur yang harus dipenuhi yaitu </a:t>
            </a:r>
            <a:r>
              <a:rPr lang="sv-SE" sz="2400" b="1" dirty="0">
                <a:solidFill>
                  <a:srgbClr val="C0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 perjanjian baru, subyek yang baru, hak dan kewajiban dan adanya prestasi.</a:t>
            </a:r>
          </a:p>
        </p:txBody>
      </p:sp>
    </p:spTree>
    <p:extLst>
      <p:ext uri="{BB962C8B-B14F-4D97-AF65-F5344CB8AC3E}">
        <p14:creationId xmlns:p14="http://schemas.microsoft.com/office/powerpoint/2010/main" val="4239015745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60712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1381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Penawaran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diikuti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penyimpanan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Pembaharuan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Novasi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Musnahnya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lampaunya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83344889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Perjumpaan Utang/Kompensasi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(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lain,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B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Baca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1425 KUHPERDATA.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3E50E7EA-6791-477C-A048-E15A0401AE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193768"/>
              </p:ext>
            </p:extLst>
          </p:nvPr>
        </p:nvGraphicFramePr>
        <p:xfrm>
          <a:off x="276817" y="3929962"/>
          <a:ext cx="1929263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9263">
                  <a:extLst>
                    <a:ext uri="{9D8B030D-6E8A-4147-A177-3AD203B41FA5}">
                      <a16:colId xmlns:a16="http://schemas.microsoft.com/office/drawing/2014/main" val="3792178256"/>
                    </a:ext>
                  </a:extLst>
                </a:gridCol>
              </a:tblGrid>
              <a:tr h="32883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</a:t>
                      </a:r>
                      <a:r>
                        <a:rPr lang="en-US" dirty="0" err="1"/>
                        <a:t>Kreditur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849207"/>
                  </a:ext>
                </a:extLst>
              </a:tr>
              <a:tr h="24722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 </a:t>
                      </a:r>
                      <a:r>
                        <a:rPr lang="en-US" dirty="0" err="1"/>
                        <a:t>Debitur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78245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7AB4684-9CC9-43FB-AB13-D3DEAAA97C1B}"/>
              </a:ext>
            </a:extLst>
          </p:cNvPr>
          <p:cNvCxnSpPr/>
          <p:nvPr/>
        </p:nvCxnSpPr>
        <p:spPr>
          <a:xfrm>
            <a:off x="2411760" y="4149080"/>
            <a:ext cx="21602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E169688E-B7C4-4629-9894-AC5862EE25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302361"/>
              </p:ext>
            </p:extLst>
          </p:nvPr>
        </p:nvGraphicFramePr>
        <p:xfrm>
          <a:off x="5076056" y="3881500"/>
          <a:ext cx="2018140" cy="828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140">
                  <a:extLst>
                    <a:ext uri="{9D8B030D-6E8A-4147-A177-3AD203B41FA5}">
                      <a16:colId xmlns:a16="http://schemas.microsoft.com/office/drawing/2014/main" val="2714315512"/>
                    </a:ext>
                  </a:extLst>
                </a:gridCol>
              </a:tblGrid>
              <a:tr h="4626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 </a:t>
                      </a:r>
                      <a:r>
                        <a:rPr lang="en-US" dirty="0" err="1"/>
                        <a:t>Kreditur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0779522"/>
                  </a:ext>
                </a:extLst>
              </a:tr>
              <a:tr h="27899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 </a:t>
                      </a:r>
                      <a:r>
                        <a:rPr lang="en-US" dirty="0" err="1"/>
                        <a:t>Debitur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987341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803994B-D071-4CAE-BE81-F6EB7072CCF5}"/>
              </a:ext>
            </a:extLst>
          </p:cNvPr>
          <p:cNvCxnSpPr>
            <a:cxnSpLocks/>
          </p:cNvCxnSpPr>
          <p:nvPr/>
        </p:nvCxnSpPr>
        <p:spPr>
          <a:xfrm flipH="1">
            <a:off x="2530733" y="4437112"/>
            <a:ext cx="18722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55B66502-3865-461E-832D-E38420DE00B7}"/>
              </a:ext>
            </a:extLst>
          </p:cNvPr>
          <p:cNvSpPr/>
          <p:nvPr/>
        </p:nvSpPr>
        <p:spPr>
          <a:xfrm>
            <a:off x="262734" y="4797152"/>
            <a:ext cx="8881266" cy="14296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dirty="0" err="1"/>
              <a:t>Ket</a:t>
            </a:r>
            <a:r>
              <a:rPr lang="en-US" sz="1600" dirty="0"/>
              <a:t> : </a:t>
            </a:r>
          </a:p>
          <a:p>
            <a:pPr marL="342900" indent="-342900" algn="just">
              <a:buAutoNum type="arabicPeriod"/>
            </a:pPr>
            <a:r>
              <a:rPr lang="en-US" sz="1600" dirty="0"/>
              <a:t>A </a:t>
            </a:r>
            <a:r>
              <a:rPr lang="en-US" sz="1600" dirty="0" err="1"/>
              <a:t>berpiutang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B, </a:t>
            </a:r>
            <a:r>
              <a:rPr lang="en-US" sz="1600" dirty="0" err="1"/>
              <a:t>sebesar</a:t>
            </a:r>
            <a:r>
              <a:rPr lang="en-US" sz="1600" dirty="0"/>
              <a:t> </a:t>
            </a:r>
            <a:r>
              <a:rPr lang="en-US" sz="1600" dirty="0" err="1"/>
              <a:t>Rp</a:t>
            </a:r>
            <a:r>
              <a:rPr lang="en-US" sz="1600" dirty="0"/>
              <a:t>. 10.000 </a:t>
            </a:r>
            <a:r>
              <a:rPr lang="en-US" sz="1600" dirty="0" err="1"/>
              <a:t>ketika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A juga </a:t>
            </a:r>
            <a:r>
              <a:rPr lang="en-US" sz="1600" dirty="0" err="1"/>
              <a:t>berhutang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B </a:t>
            </a:r>
            <a:r>
              <a:rPr lang="en-US" sz="1600" dirty="0" err="1"/>
              <a:t>sebesar</a:t>
            </a:r>
            <a:r>
              <a:rPr lang="en-US" sz="1600" dirty="0"/>
              <a:t> </a:t>
            </a:r>
            <a:r>
              <a:rPr lang="en-US" sz="1600" dirty="0" err="1"/>
              <a:t>Rp</a:t>
            </a:r>
            <a:r>
              <a:rPr lang="en-US" sz="1600" dirty="0"/>
              <a:t>. 5.000</a:t>
            </a:r>
          </a:p>
          <a:p>
            <a:pPr marL="342900" indent="-342900" algn="just">
              <a:buAutoNum type="arabicPeriod"/>
            </a:pPr>
            <a:r>
              <a:rPr lang="en-US" sz="1600" dirty="0"/>
              <a:t>Pada </a:t>
            </a:r>
            <a:r>
              <a:rPr lang="en-US" sz="1600" dirty="0" err="1"/>
              <a:t>saat</a:t>
            </a:r>
            <a:r>
              <a:rPr lang="en-US" sz="1600" dirty="0"/>
              <a:t> yang </a:t>
            </a:r>
            <a:r>
              <a:rPr lang="en-US" sz="1600" dirty="0" err="1"/>
              <a:t>sama</a:t>
            </a:r>
            <a:r>
              <a:rPr lang="en-US" sz="1600" dirty="0"/>
              <a:t> </a:t>
            </a:r>
            <a:r>
              <a:rPr lang="en-US" sz="1600" dirty="0" err="1"/>
              <a:t>mereka</a:t>
            </a:r>
            <a:r>
              <a:rPr lang="en-US" sz="1600" dirty="0"/>
              <a:t> </a:t>
            </a:r>
            <a:r>
              <a:rPr lang="en-US" sz="1600" dirty="0" err="1"/>
              <a:t>masing-masing</a:t>
            </a:r>
            <a:r>
              <a:rPr lang="en-US" sz="1600" dirty="0"/>
              <a:t> </a:t>
            </a:r>
            <a:r>
              <a:rPr lang="en-US" sz="1600" dirty="0" err="1"/>
              <a:t>berkedudukan</a:t>
            </a:r>
            <a:r>
              <a:rPr lang="en-US" sz="1600" dirty="0"/>
              <a:t> </a:t>
            </a:r>
            <a:r>
              <a:rPr lang="en-US" sz="1600" dirty="0" err="1"/>
              <a:t>ganda</a:t>
            </a:r>
            <a:r>
              <a:rPr lang="en-US" sz="1600" dirty="0"/>
              <a:t> </a:t>
            </a:r>
            <a:r>
              <a:rPr lang="en-US" sz="1600" dirty="0" err="1"/>
              <a:t>yakni</a:t>
            </a:r>
            <a:r>
              <a:rPr lang="en-US" sz="1600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kreditur</a:t>
            </a:r>
            <a:r>
              <a:rPr lang="en-US" sz="1600" dirty="0"/>
              <a:t> </a:t>
            </a:r>
            <a:r>
              <a:rPr lang="en-US" sz="1600" dirty="0" err="1"/>
              <a:t>sekaligus</a:t>
            </a:r>
            <a:r>
              <a:rPr lang="en-US" sz="1600" dirty="0"/>
              <a:t> </a:t>
            </a:r>
            <a:r>
              <a:rPr lang="en-US" sz="1600" dirty="0" err="1"/>
              <a:t>debittur</a:t>
            </a:r>
            <a:r>
              <a:rPr lang="en-US" sz="1600" dirty="0"/>
              <a:t> </a:t>
            </a:r>
          </a:p>
          <a:p>
            <a:pPr marL="342900" indent="-342900" algn="just">
              <a:buAutoNum type="arabicPeriod"/>
            </a:pPr>
            <a:r>
              <a:rPr lang="en-US" sz="1600" dirty="0" err="1"/>
              <a:t>Apabila</a:t>
            </a:r>
            <a:r>
              <a:rPr lang="en-US" sz="1600" dirty="0"/>
              <a:t> </a:t>
            </a:r>
            <a:r>
              <a:rPr lang="en-US" sz="1600" dirty="0" err="1"/>
              <a:t>dikompensasikan</a:t>
            </a:r>
            <a:r>
              <a:rPr lang="en-US" sz="1600" dirty="0"/>
              <a:t> utang </a:t>
            </a:r>
            <a:r>
              <a:rPr lang="en-US" sz="1600" dirty="0" err="1"/>
              <a:t>mereka</a:t>
            </a:r>
            <a:r>
              <a:rPr lang="en-US" sz="1600" dirty="0"/>
              <a:t> </a:t>
            </a:r>
            <a:r>
              <a:rPr lang="en-US" sz="1600" dirty="0" err="1"/>
              <a:t>menjadi</a:t>
            </a:r>
            <a:r>
              <a:rPr lang="en-US" sz="1600" dirty="0"/>
              <a:t> B </a:t>
            </a:r>
            <a:r>
              <a:rPr lang="en-US" sz="1600" dirty="0" err="1"/>
              <a:t>berhutang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A </a:t>
            </a:r>
            <a:r>
              <a:rPr lang="en-US" sz="1600" dirty="0" err="1"/>
              <a:t>sebesar</a:t>
            </a:r>
            <a:r>
              <a:rPr lang="en-US" sz="1600" dirty="0"/>
              <a:t> </a:t>
            </a:r>
            <a:r>
              <a:rPr lang="en-US" sz="1600" dirty="0" err="1"/>
              <a:t>Rp</a:t>
            </a:r>
            <a:r>
              <a:rPr lang="en-US" sz="1600" dirty="0"/>
              <a:t>. 5.000 </a:t>
            </a:r>
            <a:r>
              <a:rPr lang="en-US" sz="1600" dirty="0" err="1"/>
              <a:t>lagi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320289806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Percampuran Utang/Confusio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confusio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(utang-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sama.Artinya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orang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berpiutang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utang-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; 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PT A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PT B.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PT A dan PT B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bergabung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(merger)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baru.Maka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utang-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dan B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pihaknya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000" b="1" dirty="0">
                <a:solidFill>
                  <a:srgbClr val="88863A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44518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Percampuran Utang/Confusio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bersatunya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Merger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konsolidasi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Peleburan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893145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Pembebasan Utang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sedianya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2170"/>
      </p:ext>
    </p:extLst>
  </p:cSld>
  <p:clrMapOvr>
    <a:masterClrMapping/>
  </p:clrMapOvr>
  <p:transition spd="slow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Pembebasan Utang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Ex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Deni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meminjam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uang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Rp10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juta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Rina.Setelah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Rina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mengatakan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“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Sudahlah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Den,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anggap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lunas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kamu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bayar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US" sz="2400" b="1" dirty="0">
                <a:solidFill>
                  <a:srgbClr val="0099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utang.</a:t>
            </a:r>
            <a:endParaRPr lang="en-ID" sz="2400" b="1" dirty="0">
              <a:solidFill>
                <a:srgbClr val="009999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148345"/>
      </p:ext>
    </p:extLst>
  </p:cSld>
  <p:clrMapOvr>
    <a:masterClrMapping/>
  </p:clrMapOvr>
  <p:transition spd="slow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Musnahnya Barang yang Terutang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ID" sz="2000" b="1" dirty="0" err="1">
                <a:solidFill>
                  <a:schemeClr val="tx1"/>
                </a:solidFill>
              </a:rPr>
              <a:t>Musnahnya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barang</a:t>
            </a:r>
            <a:r>
              <a:rPr lang="en-ID" sz="2000" b="1" dirty="0">
                <a:solidFill>
                  <a:schemeClr val="tx1"/>
                </a:solidFill>
              </a:rPr>
              <a:t> yang </a:t>
            </a:r>
            <a:r>
              <a:rPr lang="en-ID" sz="2000" b="1" dirty="0" err="1">
                <a:solidFill>
                  <a:schemeClr val="tx1"/>
                </a:solidFill>
              </a:rPr>
              <a:t>terhutang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hapusnya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perikatan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karena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objek</a:t>
            </a:r>
            <a:r>
              <a:rPr lang="en-ID" sz="2000" b="1" dirty="0">
                <a:solidFill>
                  <a:schemeClr val="tx1"/>
                </a:solidFill>
              </a:rPr>
              <a:t> (</a:t>
            </a:r>
            <a:r>
              <a:rPr lang="en-ID" sz="2000" b="1" dirty="0" err="1">
                <a:solidFill>
                  <a:schemeClr val="tx1"/>
                </a:solidFill>
              </a:rPr>
              <a:t>barang</a:t>
            </a:r>
            <a:r>
              <a:rPr lang="en-ID" sz="2000" b="1" dirty="0">
                <a:solidFill>
                  <a:schemeClr val="tx1"/>
                </a:solidFill>
              </a:rPr>
              <a:t> yang </a:t>
            </a:r>
            <a:r>
              <a:rPr lang="en-ID" sz="2000" b="1" dirty="0" err="1">
                <a:solidFill>
                  <a:schemeClr val="tx1"/>
                </a:solidFill>
              </a:rPr>
              <a:t>menjadi</a:t>
            </a:r>
            <a:r>
              <a:rPr lang="en-ID" sz="2000" b="1" dirty="0">
                <a:solidFill>
                  <a:schemeClr val="tx1"/>
                </a:solidFill>
              </a:rPr>
              <a:t> utang) </a:t>
            </a:r>
            <a:r>
              <a:rPr lang="en-ID" sz="2000" b="1" dirty="0" err="1">
                <a:solidFill>
                  <a:schemeClr val="tx1"/>
                </a:solidFill>
              </a:rPr>
              <a:t>musnah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atau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hilang</a:t>
            </a:r>
            <a:r>
              <a:rPr lang="en-ID" sz="2000" b="1" dirty="0">
                <a:solidFill>
                  <a:schemeClr val="tx1"/>
                </a:solidFill>
              </a:rPr>
              <a:t> di </a:t>
            </a:r>
            <a:r>
              <a:rPr lang="en-ID" sz="2000" b="1" dirty="0" err="1">
                <a:solidFill>
                  <a:schemeClr val="tx1"/>
                </a:solidFill>
              </a:rPr>
              <a:t>luar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kesalahan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debitur</a:t>
            </a:r>
            <a:r>
              <a:rPr lang="en-ID" sz="2000" dirty="0">
                <a:solidFill>
                  <a:schemeClr val="tx1"/>
                </a:solidFill>
              </a:rPr>
              <a:t>, dan </a:t>
            </a:r>
            <a:r>
              <a:rPr lang="en-ID" sz="2000" b="1" dirty="0" err="1">
                <a:solidFill>
                  <a:schemeClr val="tx1"/>
                </a:solidFill>
              </a:rPr>
              <a:t>sebelum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debitur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lalai</a:t>
            </a:r>
            <a:r>
              <a:rPr lang="en-ID" sz="2000" b="1" dirty="0">
                <a:solidFill>
                  <a:schemeClr val="tx1"/>
                </a:solidFill>
              </a:rPr>
              <a:t> (in mora)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dalam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menyerahkannya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Artinya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jika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barang</a:t>
            </a:r>
            <a:r>
              <a:rPr lang="en-ID" sz="2000" b="1" dirty="0">
                <a:solidFill>
                  <a:schemeClr val="tx1"/>
                </a:solidFill>
              </a:rPr>
              <a:t> yang </a:t>
            </a:r>
            <a:r>
              <a:rPr lang="en-ID" sz="2000" b="1" dirty="0" err="1">
                <a:solidFill>
                  <a:schemeClr val="tx1"/>
                </a:solidFill>
              </a:rPr>
              <a:t>menjadi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kewajiban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untuk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diserahkan</a:t>
            </a:r>
            <a:r>
              <a:rPr lang="en-ID" sz="2000" b="1" dirty="0">
                <a:solidFill>
                  <a:schemeClr val="tx1"/>
                </a:solidFill>
              </a:rPr>
              <a:t> oleh </a:t>
            </a:r>
            <a:r>
              <a:rPr lang="en-ID" sz="2000" b="1" dirty="0" err="1">
                <a:solidFill>
                  <a:schemeClr val="tx1"/>
                </a:solidFill>
              </a:rPr>
              <a:t>debitur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musnah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tanpa</a:t>
            </a:r>
            <a:r>
              <a:rPr lang="en-ID" sz="2000" dirty="0">
                <a:solidFill>
                  <a:schemeClr val="tx1"/>
                </a:solidFill>
              </a:rPr>
              <a:t> salah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kelalaiannya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maka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b="1" dirty="0">
                <a:solidFill>
                  <a:schemeClr val="tx1"/>
                </a:solidFill>
              </a:rPr>
              <a:t>utang </a:t>
            </a:r>
            <a:r>
              <a:rPr lang="en-ID" sz="2000" b="1" dirty="0" err="1">
                <a:solidFill>
                  <a:schemeClr val="tx1"/>
                </a:solidFill>
              </a:rPr>
              <a:t>tersebut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dianggap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gugur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atau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hapus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secara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Ex: Andi </a:t>
            </a:r>
            <a:r>
              <a:rPr lang="en-ID" sz="2000" dirty="0" err="1">
                <a:solidFill>
                  <a:schemeClr val="tx1"/>
                </a:solidFill>
              </a:rPr>
              <a:t>berjanji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menjual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lukisan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asli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Affandi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kepada</a:t>
            </a:r>
            <a:r>
              <a:rPr lang="en-ID" sz="2000" dirty="0">
                <a:solidFill>
                  <a:schemeClr val="tx1"/>
                </a:solidFill>
              </a:rPr>
              <a:t> Budi </a:t>
            </a:r>
            <a:r>
              <a:rPr lang="en-ID" sz="2000" dirty="0" err="1">
                <a:solidFill>
                  <a:schemeClr val="tx1"/>
                </a:solidFill>
              </a:rPr>
              <a:t>seharga</a:t>
            </a:r>
            <a:r>
              <a:rPr lang="en-ID" sz="2000" dirty="0">
                <a:solidFill>
                  <a:schemeClr val="tx1"/>
                </a:solidFill>
              </a:rPr>
              <a:t> Rp500 </a:t>
            </a:r>
            <a:r>
              <a:rPr lang="en-ID" sz="2000" dirty="0" err="1">
                <a:solidFill>
                  <a:schemeClr val="tx1"/>
                </a:solidFill>
              </a:rPr>
              <a:t>juta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  <a:br>
              <a:rPr lang="en-ID" sz="2000" dirty="0">
                <a:solidFill>
                  <a:schemeClr val="tx1"/>
                </a:solidFill>
              </a:rPr>
            </a:br>
            <a:r>
              <a:rPr lang="en-ID" sz="2000" dirty="0" err="1">
                <a:solidFill>
                  <a:schemeClr val="tx1"/>
                </a:solidFill>
              </a:rPr>
              <a:t>Sebelum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diserahkan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rumah</a:t>
            </a:r>
            <a:r>
              <a:rPr lang="en-ID" sz="2000" dirty="0">
                <a:solidFill>
                  <a:schemeClr val="tx1"/>
                </a:solidFill>
              </a:rPr>
              <a:t> Andi </a:t>
            </a:r>
            <a:r>
              <a:rPr lang="en-ID" sz="2000" dirty="0" err="1">
                <a:solidFill>
                  <a:schemeClr val="tx1"/>
                </a:solidFill>
              </a:rPr>
              <a:t>terbakar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karena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petir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lukisan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tersebut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musnah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seluruhnya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👉 Karena: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Lukisan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barang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tertentu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unik</a:t>
            </a:r>
            <a:r>
              <a:rPr lang="en-ID" sz="2000" dirty="0">
                <a:solidFill>
                  <a:schemeClr val="tx1"/>
                </a:solidFill>
              </a:rPr>
              <a:t>),</a:t>
            </a:r>
          </a:p>
          <a:p>
            <a:pPr algn="just"/>
            <a:r>
              <a:rPr lang="en-ID" sz="2000" dirty="0" err="1">
                <a:solidFill>
                  <a:schemeClr val="tx1"/>
                </a:solidFill>
              </a:rPr>
              <a:t>Musnah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karena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kesalahan</a:t>
            </a:r>
            <a:r>
              <a:rPr lang="en-ID" sz="2000" dirty="0">
                <a:solidFill>
                  <a:schemeClr val="tx1"/>
                </a:solidFill>
              </a:rPr>
              <a:t> Andi,</a:t>
            </a: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Dan </a:t>
            </a:r>
            <a:r>
              <a:rPr lang="en-ID" sz="2000" dirty="0" err="1">
                <a:solidFill>
                  <a:schemeClr val="tx1"/>
                </a:solidFill>
              </a:rPr>
              <a:t>sebelum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waktu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penyerahan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tiba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maka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perikatan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hapus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andi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wajib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mengganti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rugi</a:t>
            </a:r>
            <a:endParaRPr lang="en-ID" sz="2000" dirty="0">
              <a:solidFill>
                <a:schemeClr val="tx1"/>
              </a:solidFill>
            </a:endParaRPr>
          </a:p>
          <a:p>
            <a:pPr algn="just"/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59306"/>
      </p:ext>
    </p:extLst>
  </p:cSld>
  <p:clrMapOvr>
    <a:masterClrMapping/>
  </p:clrMapOvr>
  <p:transition spd="slow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Pembatalan 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vernietigbaar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voidable)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dikembalikan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1454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tenggang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(lima)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9238840"/>
      </p:ext>
    </p:extLst>
  </p:cSld>
  <p:clrMapOvr>
    <a:masterClrMapping/>
  </p:clrMapOvr>
  <p:transition spd="slow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Pembatalan 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orang-orang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bawah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mengindahkan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dipersyaratkan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kekeliruan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mengenai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ancaman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Penipuan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331258"/>
      </p:ext>
    </p:extLst>
  </p:cSld>
  <p:clrMapOvr>
    <a:masterClrMapping/>
  </p:clrMapOvr>
  <p:transition spd="slow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Lewat Waktu (Daluarsa)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tersendiri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IV KUH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215902"/>
      </p:ext>
    </p:extLst>
  </p:cSld>
  <p:clrMapOvr>
    <a:masterClrMapping/>
  </p:clrMapOvr>
  <p:transition spd="slow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Lewat Waktu (Daluarsa)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milik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bunga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dibayar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tunjuk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bezit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puluh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(1963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71398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epuluh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dikelompokkan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Perjumpaan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Percampuran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Pembebasan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Musnahnya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Kebatalan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Waktu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84854511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Lewat Waktu (Daluarsa)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perorangan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daluwarsa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. (1967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lewatnya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natuurlijke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verbintenis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kalau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dibayarkan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114721"/>
      </p:ext>
    </p:extLst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erikatan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34199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1. 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1382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terlaksanalah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dibebaskan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(1280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2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eorang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kehendak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jaminan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haftung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mencukupi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hutangnya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(1820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6550935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ubrogasi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Penggantian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dikarenakan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Hapusnya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22770832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Pembayaran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ubrogasi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melunasi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79906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7724</TotalTime>
  <Words>1933</Words>
  <Application>Microsoft Office PowerPoint</Application>
  <PresentationFormat>On-screen Show (4:3)</PresentationFormat>
  <Paragraphs>199</Paragraphs>
  <Slides>31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Cambria</vt:lpstr>
      <vt:lpstr>Inter</vt:lpstr>
      <vt:lpstr>Times New Roman</vt:lpstr>
      <vt:lpstr>TimesNewRomanPSMT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530</cp:revision>
  <cp:lastPrinted>2017-08-29T02:54:51Z</cp:lastPrinted>
  <dcterms:created xsi:type="dcterms:W3CDTF">2010-04-18T12:06:30Z</dcterms:created>
  <dcterms:modified xsi:type="dcterms:W3CDTF">2025-10-27T06:11:33Z</dcterms:modified>
</cp:coreProperties>
</file>